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6"/>
  </p:notesMasterIdLst>
  <p:sldIdLst>
    <p:sldId id="256" r:id="rId2"/>
    <p:sldId id="281" r:id="rId3"/>
    <p:sldId id="258" r:id="rId4"/>
    <p:sldId id="259" r:id="rId5"/>
    <p:sldId id="260" r:id="rId6"/>
    <p:sldId id="274" r:id="rId7"/>
    <p:sldId id="264" r:id="rId8"/>
    <p:sldId id="265" r:id="rId9"/>
    <p:sldId id="267" r:id="rId10"/>
    <p:sldId id="261" r:id="rId11"/>
    <p:sldId id="268" r:id="rId12"/>
    <p:sldId id="276" r:id="rId13"/>
    <p:sldId id="278"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Kozelsky" initials="MK" lastIdx="1" clrIdx="0">
    <p:extLst>
      <p:ext uri="{19B8F6BF-5375-455C-9EA6-DF929625EA0E}">
        <p15:presenceInfo xmlns:p15="http://schemas.microsoft.com/office/powerpoint/2012/main" userId="9bd256b919b1fb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842" autoAdjust="0"/>
  </p:normalViewPr>
  <p:slideViewPr>
    <p:cSldViewPr snapToGrid="0">
      <p:cViewPr varScale="1">
        <p:scale>
          <a:sx n="72" d="100"/>
          <a:sy n="72" d="100"/>
        </p:scale>
        <p:origin x="1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8.pn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6"/>
      <c:hPercent val="31"/>
      <c:rotY val="349"/>
      <c:depthPercent val="25"/>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col"/>
        <c:grouping val="clustered"/>
        <c:varyColors val="0"/>
        <c:ser>
          <c:idx val="0"/>
          <c:order val="0"/>
          <c:tx>
            <c:strRef>
              <c:f>Sheet1!$A$2</c:f>
              <c:strCache>
                <c:ptCount val="1"/>
                <c:pt idx="0">
                  <c:v>Revenue</c:v>
                </c:pt>
              </c:strCache>
            </c:strRef>
          </c:tx>
          <c:spPr>
            <a:blipFill rotWithShape="1">
              <a:blip xmlns:r="http://schemas.openxmlformats.org/officeDocument/2006/relationships" r:embed="rId1"/>
              <a:srcRect/>
              <a:stretch>
                <a:fillRect/>
              </a:stretch>
            </a:blipFill>
            <a:ln w="12700" cap="flat">
              <a:noFill/>
              <a:miter lim="400000"/>
            </a:ln>
            <a:effectLst>
              <a:outerShdw blurRad="127000" dir="7800000" algn="tl">
                <a:srgbClr val="000000">
                  <a:alpha val="50000"/>
                </a:srgbClr>
              </a:outerShdw>
            </a:effectLst>
            <a:sp3d prstMaterial="matte"/>
          </c:spPr>
          <c:invertIfNegative val="0"/>
          <c:pictureOptions>
            <c:pictureFormat val="stretch"/>
          </c:pictureOptions>
          <c:cat>
            <c:strRef>
              <c:f>Sheet1!$B$1:$F$1</c:f>
              <c:strCache>
                <c:ptCount val="5"/>
                <c:pt idx="0">
                  <c:v>2016</c:v>
                </c:pt>
                <c:pt idx="1">
                  <c:v>2017</c:v>
                </c:pt>
                <c:pt idx="2">
                  <c:v>2018</c:v>
                </c:pt>
                <c:pt idx="3">
                  <c:v>2019</c:v>
                </c:pt>
                <c:pt idx="4">
                  <c:v>2020</c:v>
                </c:pt>
              </c:strCache>
            </c:strRef>
          </c:cat>
          <c:val>
            <c:numRef>
              <c:f>Sheet1!$B$2:$F$2</c:f>
              <c:numCache>
                <c:formatCode>General</c:formatCode>
                <c:ptCount val="5"/>
                <c:pt idx="0">
                  <c:v>9.5000000000000001E-2</c:v>
                </c:pt>
                <c:pt idx="1">
                  <c:v>0.3</c:v>
                </c:pt>
                <c:pt idx="2">
                  <c:v>0.9</c:v>
                </c:pt>
                <c:pt idx="3">
                  <c:v>3</c:v>
                </c:pt>
                <c:pt idx="4">
                  <c:v>6.4</c:v>
                </c:pt>
              </c:numCache>
            </c:numRef>
          </c:val>
        </c:ser>
        <c:dLbls>
          <c:showLegendKey val="0"/>
          <c:showVal val="0"/>
          <c:showCatName val="0"/>
          <c:showSerName val="0"/>
          <c:showPercent val="0"/>
          <c:showBubbleSize val="0"/>
        </c:dLbls>
        <c:gapWidth val="20"/>
        <c:shape val="box"/>
        <c:axId val="-1741609744"/>
        <c:axId val="-1873324432"/>
        <c:axId val="-1742767024"/>
      </c:bar3DChart>
      <c:catAx>
        <c:axId val="-1741609744"/>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2200" b="0" i="0" u="none" strike="noStrike">
                <a:solidFill>
                  <a:schemeClr val="accent5">
                    <a:lumMod val="75000"/>
                  </a:schemeClr>
                </a:solidFill>
                <a:latin typeface="Helvetica Light"/>
              </a:defRPr>
            </a:pPr>
            <a:endParaRPr lang="en-US"/>
          </a:p>
        </c:txPr>
        <c:crossAx val="-1873324432"/>
        <c:crosses val="autoZero"/>
        <c:auto val="1"/>
        <c:lblAlgn val="ctr"/>
        <c:lblOffset val="100"/>
        <c:noMultiLvlLbl val="1"/>
      </c:catAx>
      <c:valAx>
        <c:axId val="-1873324432"/>
        <c:scaling>
          <c:orientation val="minMax"/>
        </c:scaling>
        <c:delete val="0"/>
        <c:axPos val="l"/>
        <c:majorGridlines>
          <c:spPr>
            <a:ln w="12700" cap="flat">
              <a:solidFill>
                <a:srgbClr val="E3E3E3"/>
              </a:solidFill>
              <a:prstDash val="solid"/>
              <a:miter lim="400000"/>
            </a:ln>
          </c:spPr>
        </c:majorGridlines>
        <c:numFmt formatCode="&quot;$&quot;General&quot;M&quot;" sourceLinked="0"/>
        <c:majorTickMark val="none"/>
        <c:minorTickMark val="none"/>
        <c:tickLblPos val="nextTo"/>
        <c:spPr>
          <a:ln w="12700" cap="flat">
            <a:noFill/>
            <a:prstDash val="solid"/>
            <a:miter lim="400000"/>
          </a:ln>
        </c:spPr>
        <c:txPr>
          <a:bodyPr rot="0"/>
          <a:lstStyle/>
          <a:p>
            <a:pPr>
              <a:defRPr sz="2200" b="0" i="0" u="none" strike="noStrike">
                <a:solidFill>
                  <a:schemeClr val="accent5">
                    <a:lumMod val="75000"/>
                  </a:schemeClr>
                </a:solidFill>
                <a:latin typeface="Helvetica Light"/>
              </a:defRPr>
            </a:pPr>
            <a:endParaRPr lang="en-US"/>
          </a:p>
        </c:txPr>
        <c:crossAx val="-1741609744"/>
        <c:crosses val="autoZero"/>
        <c:crossBetween val="between"/>
        <c:majorUnit val="1.75"/>
        <c:minorUnit val="0.875"/>
      </c:valAx>
      <c:serAx>
        <c:axId val="-1742767024"/>
        <c:scaling>
          <c:orientation val="minMax"/>
        </c:scaling>
        <c:delete val="0"/>
        <c:axPos val="b"/>
        <c:majorTickMark val="out"/>
        <c:minorTickMark val="none"/>
        <c:tickLblPos val="none"/>
        <c:spPr>
          <a:ln w="12700" cap="flat">
            <a:noFill/>
            <a:prstDash val="solid"/>
            <a:miter lim="400000"/>
          </a:ln>
        </c:spPr>
        <c:crossAx val="-1873324432"/>
        <c:crosses val="autoZero"/>
        <c:tickLblSkip val="1"/>
      </c:ser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0F49B-C0CE-4F10-B62B-AB8E530506DE}" type="datetimeFigureOut">
              <a:rPr lang="en-US" smtClean="0"/>
              <a:t>10/25/2015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94DD3-218D-4B75-8E91-C989164C5B25}" type="slidenum">
              <a:rPr lang="en-US" smtClean="0"/>
              <a:t>‹#›</a:t>
            </a:fld>
            <a:endParaRPr lang="en-US"/>
          </a:p>
        </p:txBody>
      </p:sp>
    </p:spTree>
    <p:extLst>
      <p:ext uri="{BB962C8B-B14F-4D97-AF65-F5344CB8AC3E}">
        <p14:creationId xmlns:p14="http://schemas.microsoft.com/office/powerpoint/2010/main" val="399715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1</a:t>
            </a:fld>
            <a:endParaRPr lang="en-US"/>
          </a:p>
        </p:txBody>
      </p:sp>
    </p:spTree>
    <p:extLst>
      <p:ext uri="{BB962C8B-B14F-4D97-AF65-F5344CB8AC3E}">
        <p14:creationId xmlns:p14="http://schemas.microsoft.com/office/powerpoint/2010/main" val="2223973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membership dues goes</a:t>
            </a:r>
            <a:r>
              <a:rPr lang="en-US" baseline="0" dirty="0" smtClean="0"/>
              <a:t> to charity</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11</a:t>
            </a:fld>
            <a:endParaRPr lang="en-US"/>
          </a:p>
        </p:txBody>
      </p:sp>
    </p:spTree>
    <p:extLst>
      <p:ext uri="{BB962C8B-B14F-4D97-AF65-F5344CB8AC3E}">
        <p14:creationId xmlns:p14="http://schemas.microsoft.com/office/powerpoint/2010/main" val="305687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Cash flow positive in first</a:t>
            </a:r>
            <a:r>
              <a:rPr lang="en-US" baseline="0" dirty="0" smtClean="0"/>
              <a:t> year</a:t>
            </a:r>
          </a:p>
          <a:p>
            <a:pPr marL="228600" indent="-228600">
              <a:buAutoNum type="arabicParenR"/>
            </a:pPr>
            <a:r>
              <a:rPr lang="en-US" baseline="0" dirty="0" smtClean="0"/>
              <a:t>Assume 15% month over month user growth</a:t>
            </a:r>
          </a:p>
          <a:p>
            <a:pPr marL="228600" indent="-228600">
              <a:buAutoNum type="arabicParenR"/>
            </a:pPr>
            <a:r>
              <a:rPr lang="en-US" baseline="0" dirty="0" smtClean="0"/>
              <a:t>Expansion to other markets in second year</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12</a:t>
            </a:fld>
            <a:endParaRPr lang="en-US"/>
          </a:p>
        </p:txBody>
      </p:sp>
    </p:spTree>
    <p:extLst>
      <p:ext uri="{BB962C8B-B14F-4D97-AF65-F5344CB8AC3E}">
        <p14:creationId xmlns:p14="http://schemas.microsoft.com/office/powerpoint/2010/main" val="3275280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doesn’t cost much to get a group of people together and go </a:t>
            </a:r>
            <a:r>
              <a:rPr lang="en-US" dirty="0" smtClean="0"/>
              <a:t>and help out an organization.</a:t>
            </a:r>
            <a:r>
              <a:rPr lang="en-US" baseline="0" dirty="0" smtClean="0"/>
              <a:t>  </a:t>
            </a:r>
            <a:r>
              <a:rPr lang="en-US" baseline="0" dirty="0" smtClean="0"/>
              <a:t>Only once somebody signs up and pays, do we need to connect with a fitness pro to tailor a plan and have them facilitate the event.  Based on their hourly wage, can pay them with only 10 members.  </a:t>
            </a:r>
            <a:endParaRPr lang="en-US" dirty="0" smtClean="0"/>
          </a:p>
          <a:p>
            <a:endParaRPr lang="en-US" dirty="0" smtClean="0"/>
          </a:p>
          <a:p>
            <a:r>
              <a:rPr lang="en-US" dirty="0" smtClean="0"/>
              <a:t>In the interest of doing things that don’t scale,</a:t>
            </a:r>
            <a:r>
              <a:rPr lang="en-US" baseline="0" dirty="0" smtClean="0"/>
              <a:t> manualized everything that will eventually be automated. </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13</a:t>
            </a:fld>
            <a:endParaRPr lang="en-US"/>
          </a:p>
        </p:txBody>
      </p:sp>
    </p:spTree>
    <p:extLst>
      <p:ext uri="{BB962C8B-B14F-4D97-AF65-F5344CB8AC3E}">
        <p14:creationId xmlns:p14="http://schemas.microsoft.com/office/powerpoint/2010/main" val="2272145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Questions?</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14</a:t>
            </a:fld>
            <a:endParaRPr lang="en-US"/>
          </a:p>
        </p:txBody>
      </p:sp>
    </p:spTree>
    <p:extLst>
      <p:ext uri="{BB962C8B-B14F-4D97-AF65-F5344CB8AC3E}">
        <p14:creationId xmlns:p14="http://schemas.microsoft.com/office/powerpoint/2010/main" val="217533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2</a:t>
            </a:fld>
            <a:endParaRPr lang="en-US"/>
          </a:p>
        </p:txBody>
      </p:sp>
    </p:spTree>
    <p:extLst>
      <p:ext uri="{BB962C8B-B14F-4D97-AF65-F5344CB8AC3E}">
        <p14:creationId xmlns:p14="http://schemas.microsoft.com/office/powerpoint/2010/main" val="304907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Gym membership stat</a:t>
            </a:r>
            <a:r>
              <a:rPr lang="en-US" baseline="0" dirty="0" smtClean="0"/>
              <a:t> from Corporation for National and Community Service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According to data by </a:t>
            </a:r>
            <a:r>
              <a:rPr lang="en-US" sz="1200" b="0" i="0" kern="1200" dirty="0" err="1" smtClean="0">
                <a:solidFill>
                  <a:schemeClr val="tx1"/>
                </a:solidFill>
                <a:effectLst/>
                <a:latin typeface="+mn-lt"/>
                <a:ea typeface="+mn-ea"/>
                <a:cs typeface="+mn-cs"/>
              </a:rPr>
              <a:t>Marketdata</a:t>
            </a:r>
            <a:r>
              <a:rPr lang="en-US" sz="1200" b="0" i="0" kern="1200" dirty="0" smtClean="0">
                <a:solidFill>
                  <a:schemeClr val="tx1"/>
                </a:solidFill>
                <a:effectLst/>
                <a:latin typeface="+mn-lt"/>
                <a:ea typeface="+mn-ea"/>
                <a:cs typeface="+mn-cs"/>
              </a:rPr>
              <a:t> Enterprises, a market research firm that specializes in tracking niche industries, Americans spend north of $60 billion annually to try to lose pounds, on everything from paying for gym memberships and joining weight-loss programs to drinking diet soda.</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3</a:t>
            </a:fld>
            <a:endParaRPr lang="en-US"/>
          </a:p>
        </p:txBody>
      </p:sp>
    </p:spTree>
    <p:extLst>
      <p:ext uri="{BB962C8B-B14F-4D97-AF65-F5344CB8AC3E}">
        <p14:creationId xmlns:p14="http://schemas.microsoft.com/office/powerpoint/2010/main" val="1595977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Difficult to get matched up with opportunities</a:t>
            </a:r>
          </a:p>
          <a:p>
            <a:endParaRPr lang="en-US" dirty="0" smtClean="0"/>
          </a:p>
          <a:p>
            <a:r>
              <a:rPr lang="en-US" dirty="0" smtClean="0"/>
              <a:t>https</a:t>
            </a:r>
            <a:r>
              <a:rPr lang="en-US" dirty="0" smtClean="0"/>
              <a:t>://www.linkedin.com/pulse/real-reason-75-americans-dont-volunteer-greg-baldwin?trk=prof-post</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4</a:t>
            </a:fld>
            <a:endParaRPr lang="en-US"/>
          </a:p>
        </p:txBody>
      </p:sp>
    </p:spTree>
    <p:extLst>
      <p:ext uri="{BB962C8B-B14F-4D97-AF65-F5344CB8AC3E}">
        <p14:creationId xmlns:p14="http://schemas.microsoft.com/office/powerpoint/2010/main" val="426976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connecting</a:t>
            </a:r>
            <a:r>
              <a:rPr lang="en-US" baseline="0" dirty="0" smtClean="0"/>
              <a:t> local agencies with dedicated members of the fitness cub</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5</a:t>
            </a:fld>
            <a:endParaRPr lang="en-US"/>
          </a:p>
        </p:txBody>
      </p:sp>
    </p:spTree>
    <p:extLst>
      <p:ext uri="{BB962C8B-B14F-4D97-AF65-F5344CB8AC3E}">
        <p14:creationId xmlns:p14="http://schemas.microsoft.com/office/powerpoint/2010/main" val="2604424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6</a:t>
            </a:fld>
            <a:endParaRPr lang="en-US"/>
          </a:p>
        </p:txBody>
      </p:sp>
    </p:spTree>
    <p:extLst>
      <p:ext uri="{BB962C8B-B14F-4D97-AF65-F5344CB8AC3E}">
        <p14:creationId xmlns:p14="http://schemas.microsoft.com/office/powerpoint/2010/main" val="2931308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profile: Results</a:t>
            </a:r>
            <a:r>
              <a:rPr lang="en-US" baseline="0" dirty="0" smtClean="0"/>
              <a:t> and strength growth over time, interests, </a:t>
            </a:r>
            <a:endParaRPr lang="en-US" baseline="0" dirty="0" smtClean="0"/>
          </a:p>
          <a:p>
            <a:endParaRPr lang="en-US" baseline="0" dirty="0" smtClean="0"/>
          </a:p>
          <a:p>
            <a:r>
              <a:rPr lang="en-US" baseline="0" dirty="0" smtClean="0"/>
              <a:t>Connect fitness activities of non profits with people that are looking for these. </a:t>
            </a:r>
          </a:p>
          <a:p>
            <a:r>
              <a:rPr lang="en-US" baseline="0" dirty="0" smtClean="0"/>
              <a:t>We have a web interface, online experts, and organization matching based on your preferences and fitness needs</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7</a:t>
            </a:fld>
            <a:endParaRPr lang="en-US"/>
          </a:p>
        </p:txBody>
      </p:sp>
    </p:spTree>
    <p:extLst>
      <p:ext uri="{BB962C8B-B14F-4D97-AF65-F5344CB8AC3E}">
        <p14:creationId xmlns:p14="http://schemas.microsoft.com/office/powerpoint/2010/main" val="392561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be the demo</a:t>
            </a:r>
          </a:p>
          <a:p>
            <a:endParaRPr lang="en-US" dirty="0" smtClean="0"/>
          </a:p>
          <a:p>
            <a:r>
              <a:rPr lang="en-US" dirty="0" smtClean="0"/>
              <a:t>Everybody should get</a:t>
            </a:r>
            <a:r>
              <a:rPr lang="en-US" baseline="0" dirty="0" smtClean="0"/>
              <a:t> fit, but we’re </a:t>
            </a:r>
            <a:r>
              <a:rPr lang="en-US" dirty="0" smtClean="0"/>
              <a:t>targeting adults</a:t>
            </a:r>
            <a:r>
              <a:rPr lang="en-US" baseline="0" dirty="0" smtClean="0"/>
              <a:t> that are looking for different ways to be active.</a:t>
            </a:r>
          </a:p>
          <a:p>
            <a:endParaRPr lang="en-US" dirty="0" smtClean="0"/>
          </a:p>
          <a:p>
            <a:pPr marL="228600" indent="-228600">
              <a:buAutoNum type="arabicParenR"/>
            </a:pPr>
            <a:r>
              <a:rPr lang="en-US" dirty="0" smtClean="0"/>
              <a:t>Take </a:t>
            </a:r>
            <a:r>
              <a:rPr lang="en-US" dirty="0" smtClean="0"/>
              <a:t>Sheri </a:t>
            </a:r>
            <a:r>
              <a:rPr lang="en-US" dirty="0" smtClean="0"/>
              <a:t>Frederickson.</a:t>
            </a:r>
            <a:r>
              <a:rPr lang="en-US" baseline="0" dirty="0" smtClean="0"/>
              <a:t> She works full time as an ESL instructor. She can’t do push ups for her life. She finds bench presses too sweaty, public pools too murky, and the thought of </a:t>
            </a:r>
            <a:r>
              <a:rPr lang="en-US" baseline="0" dirty="0" err="1" smtClean="0"/>
              <a:t>socialzing</a:t>
            </a:r>
            <a:endParaRPr lang="en-US" dirty="0" smtClean="0"/>
          </a:p>
          <a:p>
            <a:pPr marL="228600" indent="-228600">
              <a:buAutoNum type="arabicParenR"/>
            </a:pPr>
            <a:r>
              <a:rPr lang="en-US" baseline="0" dirty="0" smtClean="0"/>
              <a:t>Bill </a:t>
            </a:r>
            <a:r>
              <a:rPr lang="en-US" baseline="0" dirty="0" smtClean="0"/>
              <a:t>and Melinda Yates, an couple of empty nesters that have some free time now that all the kids are gone and have been told by their doctor to get more active.  They’re excited to find a system where we can tailor a custom fitness plan for them and they can work with many different organizations to add variety to their activities.</a:t>
            </a:r>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8</a:t>
            </a:fld>
            <a:endParaRPr lang="en-US"/>
          </a:p>
        </p:txBody>
      </p:sp>
    </p:spTree>
    <p:extLst>
      <p:ext uri="{BB962C8B-B14F-4D97-AF65-F5344CB8AC3E}">
        <p14:creationId xmlns:p14="http://schemas.microsoft.com/office/powerpoint/2010/main" val="35442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WP Light" panose="020B0502040204020203" pitchFamily="34" charset="0"/>
                <a:cs typeface="Segoe WP Light" panose="020B0502040204020203" pitchFamily="34" charset="0"/>
              </a:rPr>
              <a:t>Find percentage</a:t>
            </a:r>
            <a:r>
              <a:rPr lang="en-US" baseline="0" dirty="0" smtClean="0">
                <a:latin typeface="Segoe WP Light" panose="020B0502040204020203" pitchFamily="34" charset="0"/>
                <a:cs typeface="Segoe WP Light" panose="020B0502040204020203" pitchFamily="34" charset="0"/>
              </a:rPr>
              <a:t> of population that has membership (among others, http://www.statista.com/statistics/246959/share-of-us-population-with-health-club-membership/)</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Segoe WP Light" panose="020B0502040204020203" pitchFamily="34" charset="0"/>
                <a:cs typeface="Segoe WP Light" panose="020B0502040204020203" pitchFamily="34" charset="0"/>
              </a:rPr>
              <a:t>Find percentage of </a:t>
            </a:r>
            <a:r>
              <a:rPr lang="en-US" dirty="0" smtClean="0">
                <a:latin typeface="Segoe WP Light" panose="020B0502040204020203" pitchFamily="34" charset="0"/>
                <a:cs typeface="Segoe WP Light" panose="020B0502040204020203" pitchFamily="34" charset="0"/>
              </a:rPr>
              <a:t>WNY population that has membership = 15% of Erie</a:t>
            </a:r>
            <a:r>
              <a:rPr lang="en-US" baseline="0" dirty="0" smtClean="0">
                <a:latin typeface="Segoe WP Light" panose="020B0502040204020203" pitchFamily="34" charset="0"/>
                <a:cs typeface="Segoe WP Light" panose="020B0502040204020203" pitchFamily="34" charset="0"/>
              </a:rPr>
              <a:t> county population (</a:t>
            </a:r>
            <a:r>
              <a:rPr lang="en-US" sz="1200" b="0" i="0" kern="1200" dirty="0" smtClean="0">
                <a:solidFill>
                  <a:schemeClr val="tx1"/>
                </a:solidFill>
                <a:effectLst/>
                <a:latin typeface="+mn-lt"/>
                <a:ea typeface="+mn-ea"/>
                <a:cs typeface="+mn-cs"/>
              </a:rPr>
              <a:t>900k) = 135000 memberships</a:t>
            </a:r>
            <a:r>
              <a:rPr lang="en-US" sz="1200" b="0" i="0" kern="1200" baseline="0" dirty="0" smtClean="0">
                <a:solidFill>
                  <a:schemeClr val="tx1"/>
                </a:solidFill>
                <a:effectLst/>
                <a:latin typeface="+mn-lt"/>
                <a:ea typeface="+mn-ea"/>
                <a:cs typeface="+mn-cs"/>
              </a:rPr>
              <a:t> in WNY</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WP Light" panose="020B0502040204020203" pitchFamily="34" charset="0"/>
                <a:cs typeface="Segoe WP Light" panose="020B0502040204020203" pitchFamily="34" charset="0"/>
              </a:rPr>
              <a:t>2/3 of those</a:t>
            </a:r>
            <a:r>
              <a:rPr lang="en-US" baseline="0" dirty="0" smtClean="0">
                <a:latin typeface="Segoe WP Light" panose="020B0502040204020203" pitchFamily="34" charset="0"/>
                <a:cs typeface="Segoe WP Light" panose="020B0502040204020203" pitchFamily="34" charset="0"/>
              </a:rPr>
              <a:t> people want to get fit but don’t use their membership (http://www.statisticbrain.com/gym-membership-statistics/) (2/3</a:t>
            </a:r>
            <a:r>
              <a:rPr lang="en-US" baseline="30000" dirty="0" smtClean="0">
                <a:latin typeface="Segoe WP Light" panose="020B0502040204020203" pitchFamily="34" charset="0"/>
                <a:cs typeface="Segoe WP Light" panose="020B0502040204020203" pitchFamily="34" charset="0"/>
              </a:rPr>
              <a:t>rd</a:t>
            </a:r>
            <a:r>
              <a:rPr lang="en-US" baseline="0" dirty="0" smtClean="0">
                <a:latin typeface="Segoe WP Light" panose="020B0502040204020203" pitchFamily="34" charset="0"/>
                <a:cs typeface="Segoe WP Light" panose="020B0502040204020203" pitchFamily="34" charset="0"/>
              </a:rPr>
              <a:t> of 135k = 90k)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(2/3 instead of 4/5 or 5/6 because buffalo is a fit city)</a:t>
            </a:r>
            <a:endParaRPr lang="en-US" baseline="0" dirty="0" smtClean="0">
              <a:latin typeface="Segoe WP Light" panose="020B0502040204020203" pitchFamily="34" charset="0"/>
              <a:cs typeface="Segoe WP Light"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Segoe WP Light" panose="020B0502040204020203" pitchFamily="34" charset="0"/>
              <a:cs typeface="Segoe WP Light"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Segoe WP Light" panose="020B0502040204020203" pitchFamily="34" charset="0"/>
                <a:cs typeface="Segoe WP Light" panose="020B0502040204020203" pitchFamily="34" charset="0"/>
              </a:rPr>
              <a:t>Buffalo labor stat</a:t>
            </a:r>
            <a:r>
              <a:rPr lang="en-US" baseline="0" dirty="0" smtClean="0">
                <a:latin typeface="Segoe WP Light" panose="020B0502040204020203" pitchFamily="34" charset="0"/>
                <a:cs typeface="Segoe WP Light" panose="020B0502040204020203" pitchFamily="34" charset="0"/>
              </a:rPr>
              <a:t> from </a:t>
            </a:r>
            <a:r>
              <a:rPr lang="en-US" baseline="0" dirty="0" smtClean="0"/>
              <a:t>the federal Corporation for National and Community Service</a:t>
            </a:r>
          </a:p>
          <a:p>
            <a:endParaRPr lang="en-US" dirty="0"/>
          </a:p>
        </p:txBody>
      </p:sp>
      <p:sp>
        <p:nvSpPr>
          <p:cNvPr id="4" name="Slide Number Placeholder 3"/>
          <p:cNvSpPr>
            <a:spLocks noGrp="1"/>
          </p:cNvSpPr>
          <p:nvPr>
            <p:ph type="sldNum" sz="quarter" idx="10"/>
          </p:nvPr>
        </p:nvSpPr>
        <p:spPr/>
        <p:txBody>
          <a:bodyPr/>
          <a:lstStyle/>
          <a:p>
            <a:fld id="{59394DD3-218D-4B75-8E91-C989164C5B25}" type="slidenum">
              <a:rPr lang="en-US" smtClean="0"/>
              <a:t>10</a:t>
            </a:fld>
            <a:endParaRPr lang="en-US"/>
          </a:p>
        </p:txBody>
      </p:sp>
    </p:spTree>
    <p:extLst>
      <p:ext uri="{BB962C8B-B14F-4D97-AF65-F5344CB8AC3E}">
        <p14:creationId xmlns:p14="http://schemas.microsoft.com/office/powerpoint/2010/main" val="368837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386F7A-8219-41F8-90CB-3FBEC6B92AC9}"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3510-F06C-4078-8056-3F3B76338B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63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86F7A-8219-41F8-90CB-3FBEC6B92AC9}"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3510-F06C-4078-8056-3F3B76338B91}" type="slidenum">
              <a:rPr lang="en-US" smtClean="0"/>
              <a:t>‹#›</a:t>
            </a:fld>
            <a:endParaRPr lang="en-US"/>
          </a:p>
        </p:txBody>
      </p:sp>
    </p:spTree>
    <p:extLst>
      <p:ext uri="{BB962C8B-B14F-4D97-AF65-F5344CB8AC3E}">
        <p14:creationId xmlns:p14="http://schemas.microsoft.com/office/powerpoint/2010/main" val="111077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86F7A-8219-41F8-90CB-3FBEC6B92AC9}"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3510-F06C-4078-8056-3F3B76338B91}" type="slidenum">
              <a:rPr lang="en-US" smtClean="0"/>
              <a:t>‹#›</a:t>
            </a:fld>
            <a:endParaRPr lang="en-US"/>
          </a:p>
        </p:txBody>
      </p:sp>
    </p:spTree>
    <p:extLst>
      <p:ext uri="{BB962C8B-B14F-4D97-AF65-F5344CB8AC3E}">
        <p14:creationId xmlns:p14="http://schemas.microsoft.com/office/powerpoint/2010/main" val="215805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86F7A-8219-41F8-90CB-3FBEC6B92AC9}"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3510-F06C-4078-8056-3F3B76338B91}" type="slidenum">
              <a:rPr lang="en-US" smtClean="0"/>
              <a:t>‹#›</a:t>
            </a:fld>
            <a:endParaRPr lang="en-US"/>
          </a:p>
        </p:txBody>
      </p:sp>
    </p:spTree>
    <p:extLst>
      <p:ext uri="{BB962C8B-B14F-4D97-AF65-F5344CB8AC3E}">
        <p14:creationId xmlns:p14="http://schemas.microsoft.com/office/powerpoint/2010/main" val="170170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386F7A-8219-41F8-90CB-3FBEC6B92AC9}"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3510-F06C-4078-8056-3F3B76338B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43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386F7A-8219-41F8-90CB-3FBEC6B92AC9}" type="datetimeFigureOut">
              <a:rPr lang="en-US" smtClean="0"/>
              <a:t>10/25/2015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F3510-F06C-4078-8056-3F3B76338B91}" type="slidenum">
              <a:rPr lang="en-US" smtClean="0"/>
              <a:t>‹#›</a:t>
            </a:fld>
            <a:endParaRPr lang="en-US"/>
          </a:p>
        </p:txBody>
      </p:sp>
    </p:spTree>
    <p:extLst>
      <p:ext uri="{BB962C8B-B14F-4D97-AF65-F5344CB8AC3E}">
        <p14:creationId xmlns:p14="http://schemas.microsoft.com/office/powerpoint/2010/main" val="128940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386F7A-8219-41F8-90CB-3FBEC6B92AC9}" type="datetimeFigureOut">
              <a:rPr lang="en-US" smtClean="0"/>
              <a:t>10/25/2015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F3510-F06C-4078-8056-3F3B76338B91}" type="slidenum">
              <a:rPr lang="en-US" smtClean="0"/>
              <a:t>‹#›</a:t>
            </a:fld>
            <a:endParaRPr lang="en-US"/>
          </a:p>
        </p:txBody>
      </p:sp>
    </p:spTree>
    <p:extLst>
      <p:ext uri="{BB962C8B-B14F-4D97-AF65-F5344CB8AC3E}">
        <p14:creationId xmlns:p14="http://schemas.microsoft.com/office/powerpoint/2010/main" val="209336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386F7A-8219-41F8-90CB-3FBEC6B92AC9}" type="datetimeFigureOut">
              <a:rPr lang="en-US" smtClean="0"/>
              <a:t>10/25/2015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F3510-F06C-4078-8056-3F3B76338B91}" type="slidenum">
              <a:rPr lang="en-US" smtClean="0"/>
              <a:t>‹#›</a:t>
            </a:fld>
            <a:endParaRPr lang="en-US"/>
          </a:p>
        </p:txBody>
      </p:sp>
    </p:spTree>
    <p:extLst>
      <p:ext uri="{BB962C8B-B14F-4D97-AF65-F5344CB8AC3E}">
        <p14:creationId xmlns:p14="http://schemas.microsoft.com/office/powerpoint/2010/main" val="366960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386F7A-8219-41F8-90CB-3FBEC6B92AC9}" type="datetimeFigureOut">
              <a:rPr lang="en-US" smtClean="0"/>
              <a:t>10/25/2015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EF3510-F06C-4078-8056-3F3B76338B91}" type="slidenum">
              <a:rPr lang="en-US" smtClean="0"/>
              <a:t>‹#›</a:t>
            </a:fld>
            <a:endParaRPr lang="en-US"/>
          </a:p>
        </p:txBody>
      </p:sp>
    </p:spTree>
    <p:extLst>
      <p:ext uri="{BB962C8B-B14F-4D97-AF65-F5344CB8AC3E}">
        <p14:creationId xmlns:p14="http://schemas.microsoft.com/office/powerpoint/2010/main" val="195748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386F7A-8219-41F8-90CB-3FBEC6B92AC9}" type="datetimeFigureOut">
              <a:rPr lang="en-US" smtClean="0"/>
              <a:t>10/25/2015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EF3510-F06C-4078-8056-3F3B76338B91}" type="slidenum">
              <a:rPr lang="en-US" smtClean="0"/>
              <a:t>‹#›</a:t>
            </a:fld>
            <a:endParaRPr lang="en-US"/>
          </a:p>
        </p:txBody>
      </p:sp>
    </p:spTree>
    <p:extLst>
      <p:ext uri="{BB962C8B-B14F-4D97-AF65-F5344CB8AC3E}">
        <p14:creationId xmlns:p14="http://schemas.microsoft.com/office/powerpoint/2010/main" val="275826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6F7A-8219-41F8-90CB-3FBEC6B92AC9}" type="datetimeFigureOut">
              <a:rPr lang="en-US" smtClean="0"/>
              <a:t>10/25/2015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F3510-F06C-4078-8056-3F3B76338B91}" type="slidenum">
              <a:rPr lang="en-US" smtClean="0"/>
              <a:t>‹#›</a:t>
            </a:fld>
            <a:endParaRPr lang="en-US"/>
          </a:p>
        </p:txBody>
      </p:sp>
    </p:spTree>
    <p:extLst>
      <p:ext uri="{BB962C8B-B14F-4D97-AF65-F5344CB8AC3E}">
        <p14:creationId xmlns:p14="http://schemas.microsoft.com/office/powerpoint/2010/main" val="187993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386F7A-8219-41F8-90CB-3FBEC6B92AC9}" type="datetimeFigureOut">
              <a:rPr lang="en-US" smtClean="0"/>
              <a:t>10/25/2015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EF3510-F06C-4078-8056-3F3B76338B9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84632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374" y="2091641"/>
            <a:ext cx="7153490" cy="1980457"/>
          </a:xfrm>
          <a:prstGeom prst="rect">
            <a:avLst/>
          </a:prstGeom>
        </p:spPr>
      </p:pic>
      <p:sp>
        <p:nvSpPr>
          <p:cNvPr id="5" name="Subtitle 2"/>
          <p:cNvSpPr txBox="1">
            <a:spLocks/>
          </p:cNvSpPr>
          <p:nvPr/>
        </p:nvSpPr>
        <p:spPr>
          <a:xfrm>
            <a:off x="1557119" y="4514842"/>
            <a:ext cx="9144000" cy="8462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latin typeface="Microsoft YaHei UI Light" panose="020B0502040204020203" pitchFamily="34" charset="-122"/>
                <a:ea typeface="Microsoft YaHei UI Light" panose="020B0502040204020203" pitchFamily="34" charset="-122"/>
                <a:cs typeface="Arial Unicode MS" panose="020B0604020202020204" pitchFamily="34" charset="-128"/>
              </a:rPr>
              <a:t>Build your community. Build your </a:t>
            </a:r>
            <a:r>
              <a:rPr lang="en-US" sz="2800" b="1" dirty="0" smtClean="0">
                <a:latin typeface="Microsoft YaHei UI Light" panose="020B0502040204020203" pitchFamily="34" charset="-122"/>
                <a:ea typeface="Microsoft YaHei UI Light" panose="020B0502040204020203" pitchFamily="34" charset="-122"/>
                <a:cs typeface="Arial Unicode MS" panose="020B0604020202020204" pitchFamily="34" charset="-128"/>
              </a:rPr>
              <a:t>body. Build your life.</a:t>
            </a:r>
            <a:endParaRPr lang="en-US" sz="2800" b="1" dirty="0">
              <a:latin typeface="Microsoft YaHei UI Light" panose="020B0502040204020203" pitchFamily="34" charset="-122"/>
              <a:ea typeface="Microsoft YaHei UI Light" panose="020B0502040204020203" pitchFamily="34" charset="-122"/>
              <a:cs typeface="Arial Unicode MS" panose="020B0604020202020204" pitchFamily="34" charset="-128"/>
            </a:endParaRPr>
          </a:p>
        </p:txBody>
      </p:sp>
    </p:spTree>
    <p:extLst>
      <p:ext uri="{BB962C8B-B14F-4D97-AF65-F5344CB8AC3E}">
        <p14:creationId xmlns:p14="http://schemas.microsoft.com/office/powerpoint/2010/main" val="3998431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0259"/>
            <a:ext cx="10058400" cy="785890"/>
          </a:xfrm>
        </p:spPr>
        <p:txBody>
          <a:bodyPr>
            <a:noAutofit/>
          </a:bodyPr>
          <a:lstStyle/>
          <a:p>
            <a:r>
              <a:rPr lang="en-US" sz="5400"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The </a:t>
            </a:r>
            <a:r>
              <a:rPr lang="en-US" sz="5400"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Local Market</a:t>
            </a:r>
            <a:endParaRPr lang="en-US" sz="5400"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a:xfrm>
            <a:off x="1097280" y="1845734"/>
            <a:ext cx="10915650" cy="2440516"/>
          </a:xfrm>
        </p:spPr>
        <p:txBody>
          <a:bodyPr/>
          <a:lstStyle/>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175,000 people </a:t>
            </a:r>
            <a:r>
              <a:rPr lang="en-US" dirty="0" smtClean="0">
                <a:latin typeface="Segoe WP Light" panose="020B0502040204020203" pitchFamily="34" charset="0"/>
                <a:cs typeface="Segoe WP Light" panose="020B0502040204020203" pitchFamily="34" charset="0"/>
              </a:rPr>
              <a:t>in Western New York </a:t>
            </a:r>
            <a:r>
              <a:rPr lang="en-US" dirty="0" smtClean="0">
                <a:latin typeface="Segoe WP Light" panose="020B0502040204020203" pitchFamily="34" charset="0"/>
                <a:cs typeface="Segoe WP Light" panose="020B0502040204020203" pitchFamily="34" charset="0"/>
              </a:rPr>
              <a:t>have gym memberships </a:t>
            </a:r>
          </a:p>
          <a:p>
            <a:pPr>
              <a:buFont typeface="Wingdings" panose="05000000000000000000" pitchFamily="2" charset="2"/>
              <a:buChar char="q"/>
            </a:pPr>
            <a:r>
              <a:rPr lang="en-US" dirty="0">
                <a:latin typeface="Segoe WP Light" panose="020B0502040204020203" pitchFamily="34" charset="0"/>
                <a:cs typeface="Segoe WP Light" panose="020B0502040204020203" pitchFamily="34" charset="0"/>
              </a:rPr>
              <a:t> </a:t>
            </a:r>
            <a:r>
              <a:rPr lang="en-US" dirty="0" smtClean="0">
                <a:latin typeface="Segoe WP Light" panose="020B0502040204020203" pitchFamily="34" charset="0"/>
                <a:cs typeface="Segoe WP Light" panose="020B0502040204020203" pitchFamily="34" charset="0"/>
              </a:rPr>
              <a:t>There </a:t>
            </a:r>
            <a:r>
              <a:rPr lang="en-US" dirty="0" smtClean="0">
                <a:latin typeface="Segoe WP Light" panose="020B0502040204020203" pitchFamily="34" charset="0"/>
                <a:cs typeface="Segoe WP Light" panose="020B0502040204020203" pitchFamily="34" charset="0"/>
              </a:rPr>
              <a:t>are already 21,000 people </a:t>
            </a:r>
            <a:r>
              <a:rPr lang="en-US" dirty="0">
                <a:latin typeface="Segoe WP Light" panose="020B0502040204020203" pitchFamily="34" charset="0"/>
                <a:cs typeface="Segoe WP Light" panose="020B0502040204020203" pitchFamily="34" charset="0"/>
              </a:rPr>
              <a:t>in Western New York </a:t>
            </a:r>
            <a:r>
              <a:rPr lang="en-US" dirty="0" smtClean="0">
                <a:latin typeface="Segoe WP Light" panose="020B0502040204020203" pitchFamily="34" charset="0"/>
                <a:cs typeface="Segoe WP Light" panose="020B0502040204020203" pitchFamily="34" charset="0"/>
              </a:rPr>
              <a:t>volunteering their manual labor</a:t>
            </a: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Interest </a:t>
            </a:r>
            <a:r>
              <a:rPr lang="en-US" dirty="0" smtClean="0">
                <a:latin typeface="Segoe WP Light" panose="020B0502040204020203" pitchFamily="34" charset="0"/>
                <a:cs typeface="Segoe WP Light" panose="020B0502040204020203" pitchFamily="34" charset="0"/>
              </a:rPr>
              <a:t>is high - over 60% of survey respondents said that they would pay for this service as a replacement or supplement to gym memberships</a:t>
            </a:r>
            <a:endParaRPr lang="en-US" dirty="0">
              <a:latin typeface="Segoe WP Light" panose="020B0502040204020203" pitchFamily="34" charset="0"/>
              <a:cs typeface="Segoe WP Ligh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670" y="3674534"/>
            <a:ext cx="3890010" cy="2334006"/>
          </a:xfrm>
          <a:prstGeom prst="rect">
            <a:avLst/>
          </a:prstGeom>
        </p:spPr>
      </p:pic>
    </p:spTree>
    <p:extLst>
      <p:ext uri="{BB962C8B-B14F-4D97-AF65-F5344CB8AC3E}">
        <p14:creationId xmlns:p14="http://schemas.microsoft.com/office/powerpoint/2010/main" val="3236594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80024"/>
            <a:ext cx="10058400" cy="4023360"/>
          </a:xfrm>
        </p:spPr>
        <p:txBody>
          <a:bodyPr/>
          <a:lstStyle/>
          <a:p>
            <a:r>
              <a:rPr lang="en-US" dirty="0" smtClean="0"/>
              <a:t>Two </a:t>
            </a:r>
            <a:r>
              <a:rPr lang="en-US" dirty="0" smtClean="0"/>
              <a:t>main revenue </a:t>
            </a:r>
            <a:r>
              <a:rPr lang="en-US" dirty="0" smtClean="0"/>
              <a:t>streams</a:t>
            </a:r>
          </a:p>
          <a:p>
            <a:pPr>
              <a:buFont typeface="Wingdings" panose="05000000000000000000" pitchFamily="2" charset="2"/>
              <a:buChar char="q"/>
            </a:pPr>
            <a:r>
              <a:rPr lang="en-US" dirty="0" smtClean="0"/>
              <a:t> Monthly </a:t>
            </a:r>
            <a:r>
              <a:rPr lang="en-US" dirty="0" smtClean="0"/>
              <a:t>Membership Dues (80%) – Average price for gym membership is </a:t>
            </a:r>
            <a:r>
              <a:rPr lang="en-US" dirty="0" smtClean="0"/>
              <a:t>$40-$58, </a:t>
            </a:r>
            <a:r>
              <a:rPr lang="en-US" dirty="0" smtClean="0"/>
              <a:t>we’re competitively priced at </a:t>
            </a:r>
            <a:r>
              <a:rPr lang="en-US" dirty="0" smtClean="0"/>
              <a:t>$30</a:t>
            </a:r>
            <a:endParaRPr lang="en-US" dirty="0" smtClean="0"/>
          </a:p>
          <a:p>
            <a:pPr>
              <a:buFont typeface="Wingdings" panose="05000000000000000000" pitchFamily="2" charset="2"/>
              <a:buChar char="q"/>
            </a:pPr>
            <a:r>
              <a:rPr lang="en-US" dirty="0" smtClean="0"/>
              <a:t> Community </a:t>
            </a:r>
            <a:r>
              <a:rPr lang="en-US" dirty="0" smtClean="0"/>
              <a:t>Organization Fee (20%) – The various community organizations will </a:t>
            </a:r>
            <a:r>
              <a:rPr lang="en-US" dirty="0" smtClean="0"/>
              <a:t>pay </a:t>
            </a:r>
            <a:r>
              <a:rPr lang="en-US" dirty="0" smtClean="0"/>
              <a:t>fees in order to get large groups of helpers</a:t>
            </a:r>
          </a:p>
          <a:p>
            <a:pPr>
              <a:buFont typeface="Wingdings" panose="05000000000000000000" pitchFamily="2" charset="2"/>
              <a:buChar char="q"/>
            </a:pPr>
            <a:r>
              <a:rPr lang="en-US" dirty="0" smtClean="0"/>
              <a:t> Third</a:t>
            </a:r>
            <a:r>
              <a:rPr lang="en-US" dirty="0" smtClean="0"/>
              <a:t>, and bonus, source of revenue is sponsorships</a:t>
            </a:r>
            <a:endParaRPr lang="en-US" dirty="0"/>
          </a:p>
        </p:txBody>
      </p:sp>
      <p:sp>
        <p:nvSpPr>
          <p:cNvPr id="4" name="Title 1"/>
          <p:cNvSpPr txBox="1">
            <a:spLocks/>
          </p:cNvSpPr>
          <p:nvPr/>
        </p:nvSpPr>
        <p:spPr>
          <a:xfrm>
            <a:off x="1097280" y="640080"/>
            <a:ext cx="10058400" cy="986069"/>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Who pays for all this stuff?</a:t>
            </a:r>
            <a:endParaRPr lang="en-US" sz="5400"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872537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81053" y="526242"/>
            <a:ext cx="10058400" cy="986069"/>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Financial projections</a:t>
            </a:r>
            <a:endParaRPr lang="en-US" sz="5400"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graphicFrame>
        <p:nvGraphicFramePr>
          <p:cNvPr id="5" name="Chart 120"/>
          <p:cNvGraphicFramePr>
            <a:graphicFrameLocks noGrp="1"/>
          </p:cNvGraphicFramePr>
          <p:nvPr>
            <p:ph idx="1"/>
            <p:extLst>
              <p:ext uri="{D42A27DB-BD31-4B8C-83A1-F6EECF244321}">
                <p14:modId xmlns:p14="http://schemas.microsoft.com/office/powerpoint/2010/main" val="2569408175"/>
              </p:ext>
            </p:extLst>
          </p:nvPr>
        </p:nvGraphicFramePr>
        <p:xfrm>
          <a:off x="-44583" y="1679287"/>
          <a:ext cx="6635881" cy="2068465"/>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3525631" y="1679287"/>
            <a:ext cx="2073499" cy="369332"/>
          </a:xfrm>
          <a:prstGeom prst="rect">
            <a:avLst/>
          </a:prstGeom>
        </p:spPr>
        <p:txBody>
          <a:bodyPr wrap="square">
            <a:spAutoFit/>
          </a:bodyPr>
          <a:lstStyle/>
          <a:p>
            <a:r>
              <a:rPr lang="en-US" dirty="0">
                <a:solidFill>
                  <a:schemeClr val="accent5">
                    <a:lumMod val="75000"/>
                  </a:schemeClr>
                </a:solidFill>
              </a:rPr>
              <a:t>Projected Revenue</a:t>
            </a:r>
            <a:endParaRPr lang="en-US" dirty="0">
              <a:solidFill>
                <a:schemeClr val="accent5">
                  <a:lumMod val="75000"/>
                </a:schemeClr>
              </a:solidFill>
            </a:endParaRPr>
          </a:p>
        </p:txBody>
      </p:sp>
      <p:graphicFrame>
        <p:nvGraphicFramePr>
          <p:cNvPr id="7" name="Table 122"/>
          <p:cNvGraphicFramePr/>
          <p:nvPr>
            <p:extLst>
              <p:ext uri="{D42A27DB-BD31-4B8C-83A1-F6EECF244321}">
                <p14:modId xmlns:p14="http://schemas.microsoft.com/office/powerpoint/2010/main" val="1411404710"/>
              </p:ext>
            </p:extLst>
          </p:nvPr>
        </p:nvGraphicFramePr>
        <p:xfrm>
          <a:off x="360608" y="3914728"/>
          <a:ext cx="6967642" cy="2146573"/>
        </p:xfrm>
        <a:graphic>
          <a:graphicData uri="http://schemas.openxmlformats.org/drawingml/2006/table">
            <a:tbl>
              <a:tblPr firstRow="1" firstCol="1"/>
              <a:tblGrid>
                <a:gridCol w="1112838"/>
                <a:gridCol w="993775"/>
                <a:gridCol w="1122363"/>
                <a:gridCol w="1122363"/>
                <a:gridCol w="1314450"/>
                <a:gridCol w="1301853"/>
              </a:tblGrid>
              <a:tr h="323085">
                <a:tc>
                  <a:txBody>
                    <a:bodyPr/>
                    <a:lstStyle/>
                    <a:p>
                      <a:pPr defTabSz="914400">
                        <a:defRPr sz="2000"/>
                      </a:pPr>
                      <a:endParaRPr b="1" dirty="0"/>
                    </a:p>
                  </a:txBody>
                  <a:tcPr marL="50800" marR="50800" marT="50800" marB="50800" anchor="ctr" horzOverflow="overflow">
                    <a:lnL w="12700">
                      <a:solidFill>
                        <a:srgbClr val="D6D6D6"/>
                      </a:solidFill>
                      <a:miter lim="400000"/>
                    </a:lnL>
                    <a:solidFill>
                      <a:schemeClr val="accent5">
                        <a:lumMod val="60000"/>
                        <a:lumOff val="40000"/>
                      </a:schemeClr>
                    </a:solidFill>
                  </a:tcPr>
                </a:tc>
                <a:tc>
                  <a:txBody>
                    <a:bodyPr/>
                    <a:lstStyle/>
                    <a:p>
                      <a:pPr defTabSz="914400">
                        <a:defRPr>
                          <a:solidFill>
                            <a:srgbClr val="000000"/>
                          </a:solidFill>
                        </a:defRPr>
                      </a:pPr>
                      <a:r>
                        <a:rPr b="1" dirty="0"/>
                        <a:t>2016</a:t>
                      </a:r>
                    </a:p>
                  </a:txBody>
                  <a:tcPr marL="50800" marR="50800" marT="50800" marB="50800" anchor="ctr" horzOverflow="overflow">
                    <a:solidFill>
                      <a:schemeClr val="accent5">
                        <a:lumMod val="60000"/>
                        <a:lumOff val="40000"/>
                      </a:schemeClr>
                    </a:solidFill>
                  </a:tcPr>
                </a:tc>
                <a:tc>
                  <a:txBody>
                    <a:bodyPr/>
                    <a:lstStyle/>
                    <a:p>
                      <a:pPr defTabSz="914400">
                        <a:defRPr>
                          <a:solidFill>
                            <a:srgbClr val="000000"/>
                          </a:solidFill>
                        </a:defRPr>
                      </a:pPr>
                      <a:r>
                        <a:rPr b="1" dirty="0"/>
                        <a:t>2017</a:t>
                      </a:r>
                    </a:p>
                  </a:txBody>
                  <a:tcPr marL="50800" marR="50800" marT="50800" marB="50800" anchor="ctr" horzOverflow="overflow">
                    <a:solidFill>
                      <a:schemeClr val="accent5">
                        <a:lumMod val="60000"/>
                        <a:lumOff val="40000"/>
                      </a:schemeClr>
                    </a:solidFill>
                  </a:tcPr>
                </a:tc>
                <a:tc>
                  <a:txBody>
                    <a:bodyPr/>
                    <a:lstStyle/>
                    <a:p>
                      <a:pPr defTabSz="914400">
                        <a:defRPr>
                          <a:solidFill>
                            <a:srgbClr val="000000"/>
                          </a:solidFill>
                        </a:defRPr>
                      </a:pPr>
                      <a:r>
                        <a:rPr b="1" dirty="0"/>
                        <a:t>2018</a:t>
                      </a:r>
                    </a:p>
                  </a:txBody>
                  <a:tcPr marL="50800" marR="50800" marT="50800" marB="50800" anchor="ctr" horzOverflow="overflow">
                    <a:solidFill>
                      <a:schemeClr val="accent5">
                        <a:lumMod val="60000"/>
                        <a:lumOff val="40000"/>
                      </a:schemeClr>
                    </a:solidFill>
                  </a:tcPr>
                </a:tc>
                <a:tc>
                  <a:txBody>
                    <a:bodyPr/>
                    <a:lstStyle/>
                    <a:p>
                      <a:pPr defTabSz="914400">
                        <a:defRPr>
                          <a:solidFill>
                            <a:srgbClr val="000000"/>
                          </a:solidFill>
                        </a:defRPr>
                      </a:pPr>
                      <a:r>
                        <a:rPr b="1" dirty="0"/>
                        <a:t>2019</a:t>
                      </a:r>
                    </a:p>
                  </a:txBody>
                  <a:tcPr marL="50800" marR="50800" marT="50800" marB="50800" anchor="ctr" horzOverflow="overflow">
                    <a:solidFill>
                      <a:schemeClr val="accent5">
                        <a:lumMod val="60000"/>
                        <a:lumOff val="40000"/>
                      </a:schemeClr>
                    </a:solidFill>
                  </a:tcPr>
                </a:tc>
                <a:tc>
                  <a:txBody>
                    <a:bodyPr/>
                    <a:lstStyle/>
                    <a:p>
                      <a:pPr defTabSz="914400">
                        <a:defRPr>
                          <a:solidFill>
                            <a:srgbClr val="000000"/>
                          </a:solidFill>
                        </a:defRPr>
                      </a:pPr>
                      <a:r>
                        <a:rPr b="1" dirty="0"/>
                        <a:t>2020</a:t>
                      </a:r>
                    </a:p>
                  </a:txBody>
                  <a:tcPr marL="50800" marR="50800" marT="50800" marB="50800" anchor="ctr" horzOverflow="overflow">
                    <a:lnR w="12700">
                      <a:solidFill>
                        <a:srgbClr val="D6D6D6"/>
                      </a:solidFill>
                      <a:miter lim="400000"/>
                    </a:lnR>
                    <a:solidFill>
                      <a:schemeClr val="accent5">
                        <a:lumMod val="60000"/>
                        <a:lumOff val="40000"/>
                      </a:schemeClr>
                    </a:solidFill>
                  </a:tcPr>
                </a:tc>
              </a:tr>
              <a:tr h="444591">
                <a:tc>
                  <a:txBody>
                    <a:bodyPr/>
                    <a:lstStyle/>
                    <a:p>
                      <a:pPr defTabSz="914400">
                        <a:defRPr>
                          <a:solidFill>
                            <a:srgbClr val="000000"/>
                          </a:solidFill>
                        </a:defRPr>
                      </a:pPr>
                      <a:r>
                        <a:rPr sz="2000" b="1" dirty="0">
                          <a:solidFill>
                            <a:schemeClr val="tx1"/>
                          </a:solidFill>
                        </a:rPr>
                        <a:t>Revenue</a:t>
                      </a:r>
                    </a:p>
                  </a:txBody>
                  <a:tcPr marL="50800" marR="50800" marT="50800" marB="50800" anchor="ctr" horzOverflow="overflow">
                    <a:solidFill>
                      <a:schemeClr val="accent5">
                        <a:lumMod val="60000"/>
                        <a:lumOff val="40000"/>
                      </a:schemeClr>
                    </a:solidFill>
                  </a:tcPr>
                </a:tc>
                <a:tc>
                  <a:txBody>
                    <a:bodyPr/>
                    <a:lstStyle/>
                    <a:p>
                      <a:pPr defTabSz="914400">
                        <a:defRPr>
                          <a:solidFill>
                            <a:srgbClr val="000000"/>
                          </a:solidFill>
                        </a:defRPr>
                      </a:pPr>
                      <a:r>
                        <a:rPr sz="2000" dirty="0">
                          <a:solidFill>
                            <a:schemeClr val="tx1"/>
                          </a:solidFill>
                        </a:rPr>
                        <a:t>$95,287</a:t>
                      </a:r>
                    </a:p>
                  </a:txBody>
                  <a:tcPr marL="50800" marR="50800" marT="50800" marB="50800" anchor="ctr" horzOverflow="overflow"/>
                </a:tc>
                <a:tc>
                  <a:txBody>
                    <a:bodyPr/>
                    <a:lstStyle/>
                    <a:p>
                      <a:pPr defTabSz="914400">
                        <a:defRPr>
                          <a:solidFill>
                            <a:srgbClr val="000000"/>
                          </a:solidFill>
                        </a:defRPr>
                      </a:pPr>
                      <a:r>
                        <a:rPr sz="2000">
                          <a:solidFill>
                            <a:schemeClr val="tx1"/>
                          </a:solidFill>
                        </a:rPr>
                        <a:t>$306,191</a:t>
                      </a:r>
                    </a:p>
                  </a:txBody>
                  <a:tcPr marL="50800" marR="50800" marT="50800" marB="50800" anchor="ctr" horzOverflow="overflow"/>
                </a:tc>
                <a:tc>
                  <a:txBody>
                    <a:bodyPr/>
                    <a:lstStyle/>
                    <a:p>
                      <a:pPr defTabSz="914400">
                        <a:defRPr>
                          <a:solidFill>
                            <a:srgbClr val="000000"/>
                          </a:solidFill>
                        </a:defRPr>
                      </a:pPr>
                      <a:r>
                        <a:rPr sz="2000">
                          <a:solidFill>
                            <a:schemeClr val="tx1"/>
                          </a:solidFill>
                        </a:rPr>
                        <a:t>$918,274</a:t>
                      </a:r>
                    </a:p>
                  </a:txBody>
                  <a:tcPr marL="50800" marR="50800" marT="50800" marB="50800" anchor="ctr" horzOverflow="overflow"/>
                </a:tc>
                <a:tc>
                  <a:txBody>
                    <a:bodyPr/>
                    <a:lstStyle/>
                    <a:p>
                      <a:pPr defTabSz="914400">
                        <a:defRPr>
                          <a:solidFill>
                            <a:srgbClr val="000000"/>
                          </a:solidFill>
                        </a:defRPr>
                      </a:pPr>
                      <a:r>
                        <a:rPr sz="2000">
                          <a:solidFill>
                            <a:schemeClr val="tx1"/>
                          </a:solidFill>
                        </a:rPr>
                        <a:t>$2,957,914</a:t>
                      </a:r>
                    </a:p>
                  </a:txBody>
                  <a:tcPr marL="50800" marR="50800" marT="50800" marB="50800" anchor="ctr" horzOverflow="overflow"/>
                </a:tc>
                <a:tc>
                  <a:txBody>
                    <a:bodyPr/>
                    <a:lstStyle/>
                    <a:p>
                      <a:pPr defTabSz="914400">
                        <a:defRPr>
                          <a:solidFill>
                            <a:srgbClr val="000000"/>
                          </a:solidFill>
                        </a:defRPr>
                      </a:pPr>
                      <a:r>
                        <a:rPr sz="2000">
                          <a:solidFill>
                            <a:schemeClr val="tx1"/>
                          </a:solidFill>
                        </a:rPr>
                        <a:t>$6,407,472</a:t>
                      </a:r>
                    </a:p>
                  </a:txBody>
                  <a:tcPr marL="50800" marR="50800" marT="50800" marB="50800" anchor="ctr" horzOverflow="overflow">
                    <a:lnR w="12700">
                      <a:solidFill>
                        <a:srgbClr val="D6D6D6"/>
                      </a:solidFill>
                      <a:miter lim="400000"/>
                    </a:lnR>
                  </a:tcPr>
                </a:tc>
              </a:tr>
              <a:tr h="323085">
                <a:tc>
                  <a:txBody>
                    <a:bodyPr/>
                    <a:lstStyle/>
                    <a:p>
                      <a:pPr defTabSz="914400">
                        <a:defRPr>
                          <a:solidFill>
                            <a:srgbClr val="000000"/>
                          </a:solidFill>
                        </a:defRPr>
                      </a:pPr>
                      <a:r>
                        <a:rPr sz="2000" b="1" dirty="0">
                          <a:solidFill>
                            <a:schemeClr val="tx1"/>
                          </a:solidFill>
                        </a:rPr>
                        <a:t>Users</a:t>
                      </a:r>
                    </a:p>
                  </a:txBody>
                  <a:tcPr marL="50800" marR="50800" marT="50800" marB="50800" anchor="ctr" horzOverflow="overflow">
                    <a:solidFill>
                      <a:schemeClr val="accent5">
                        <a:lumMod val="60000"/>
                        <a:lumOff val="40000"/>
                      </a:schemeClr>
                    </a:solidFill>
                  </a:tcPr>
                </a:tc>
                <a:tc>
                  <a:txBody>
                    <a:bodyPr/>
                    <a:lstStyle/>
                    <a:p>
                      <a:pPr defTabSz="914400">
                        <a:defRPr>
                          <a:solidFill>
                            <a:srgbClr val="000000"/>
                          </a:solidFill>
                        </a:defRPr>
                      </a:pPr>
                      <a:r>
                        <a:rPr sz="2000">
                          <a:solidFill>
                            <a:schemeClr val="tx1"/>
                          </a:solidFill>
                        </a:rPr>
                        <a:t>405</a:t>
                      </a:r>
                    </a:p>
                  </a:txBody>
                  <a:tcPr marL="50800" marR="50800" marT="50800" marB="50800" anchor="ctr" horzOverflow="overflow"/>
                </a:tc>
                <a:tc>
                  <a:txBody>
                    <a:bodyPr/>
                    <a:lstStyle/>
                    <a:p>
                      <a:pPr defTabSz="914400">
                        <a:defRPr>
                          <a:solidFill>
                            <a:srgbClr val="000000"/>
                          </a:solidFill>
                        </a:defRPr>
                      </a:pPr>
                      <a:r>
                        <a:rPr sz="2000">
                          <a:solidFill>
                            <a:schemeClr val="tx1"/>
                          </a:solidFill>
                        </a:rPr>
                        <a:t>1,386</a:t>
                      </a:r>
                    </a:p>
                  </a:txBody>
                  <a:tcPr marL="50800" marR="50800" marT="50800" marB="50800" anchor="ctr" horzOverflow="overflow"/>
                </a:tc>
                <a:tc>
                  <a:txBody>
                    <a:bodyPr/>
                    <a:lstStyle/>
                    <a:p>
                      <a:pPr defTabSz="914400">
                        <a:defRPr>
                          <a:solidFill>
                            <a:srgbClr val="000000"/>
                          </a:solidFill>
                        </a:defRPr>
                      </a:pPr>
                      <a:r>
                        <a:rPr sz="2000">
                          <a:solidFill>
                            <a:schemeClr val="tx1"/>
                          </a:solidFill>
                        </a:rPr>
                        <a:t>4,351</a:t>
                      </a:r>
                    </a:p>
                  </a:txBody>
                  <a:tcPr marL="50800" marR="50800" marT="50800" marB="50800" anchor="ctr" horzOverflow="overflow"/>
                </a:tc>
                <a:tc>
                  <a:txBody>
                    <a:bodyPr/>
                    <a:lstStyle/>
                    <a:p>
                      <a:pPr defTabSz="914400">
                        <a:defRPr>
                          <a:solidFill>
                            <a:srgbClr val="000000"/>
                          </a:solidFill>
                        </a:defRPr>
                      </a:pPr>
                      <a:r>
                        <a:rPr sz="2000">
                          <a:solidFill>
                            <a:schemeClr val="tx1"/>
                          </a:solidFill>
                        </a:rPr>
                        <a:t>13,036</a:t>
                      </a:r>
                    </a:p>
                  </a:txBody>
                  <a:tcPr marL="50800" marR="50800" marT="50800" marB="50800" anchor="ctr" horzOverflow="overflow"/>
                </a:tc>
                <a:tc>
                  <a:txBody>
                    <a:bodyPr/>
                    <a:lstStyle/>
                    <a:p>
                      <a:pPr defTabSz="914400">
                        <a:defRPr>
                          <a:solidFill>
                            <a:srgbClr val="000000"/>
                          </a:solidFill>
                        </a:defRPr>
                      </a:pPr>
                      <a:r>
                        <a:rPr sz="2000">
                          <a:solidFill>
                            <a:schemeClr val="tx1"/>
                          </a:solidFill>
                        </a:rPr>
                        <a:t>23,410</a:t>
                      </a:r>
                    </a:p>
                  </a:txBody>
                  <a:tcPr marL="50800" marR="50800" marT="50800" marB="50800" anchor="ctr" horzOverflow="overflow">
                    <a:lnR w="12700">
                      <a:solidFill>
                        <a:srgbClr val="D6D6D6"/>
                      </a:solidFill>
                      <a:miter lim="400000"/>
                    </a:lnR>
                  </a:tcPr>
                </a:tc>
              </a:tr>
              <a:tr h="444591">
                <a:tc>
                  <a:txBody>
                    <a:bodyPr/>
                    <a:lstStyle/>
                    <a:p>
                      <a:pPr defTabSz="914400">
                        <a:defRPr>
                          <a:solidFill>
                            <a:srgbClr val="000000"/>
                          </a:solidFill>
                        </a:defRPr>
                      </a:pPr>
                      <a:r>
                        <a:rPr sz="2000" b="1" dirty="0">
                          <a:solidFill>
                            <a:schemeClr val="tx1"/>
                          </a:solidFill>
                        </a:rPr>
                        <a:t>Expenses</a:t>
                      </a:r>
                    </a:p>
                  </a:txBody>
                  <a:tcPr marL="50800" marR="50800" marT="50800" marB="50800" anchor="ctr" horzOverflow="overflow">
                    <a:solidFill>
                      <a:schemeClr val="accent5">
                        <a:lumMod val="60000"/>
                        <a:lumOff val="40000"/>
                      </a:schemeClr>
                    </a:solidFill>
                  </a:tcPr>
                </a:tc>
                <a:tc>
                  <a:txBody>
                    <a:bodyPr/>
                    <a:lstStyle/>
                    <a:p>
                      <a:pPr defTabSz="914400">
                        <a:defRPr>
                          <a:solidFill>
                            <a:srgbClr val="000000"/>
                          </a:solidFill>
                        </a:defRPr>
                      </a:pPr>
                      <a:r>
                        <a:rPr sz="2000">
                          <a:solidFill>
                            <a:schemeClr val="tx1"/>
                          </a:solidFill>
                        </a:rPr>
                        <a:t>$78,783</a:t>
                      </a:r>
                    </a:p>
                  </a:txBody>
                  <a:tcPr marL="50800" marR="50800" marT="50800" marB="50800" anchor="ctr" horzOverflow="overflow"/>
                </a:tc>
                <a:tc>
                  <a:txBody>
                    <a:bodyPr/>
                    <a:lstStyle/>
                    <a:p>
                      <a:pPr defTabSz="914400">
                        <a:defRPr>
                          <a:solidFill>
                            <a:srgbClr val="000000"/>
                          </a:solidFill>
                        </a:defRPr>
                      </a:pPr>
                      <a:r>
                        <a:rPr sz="2000">
                          <a:solidFill>
                            <a:schemeClr val="tx1"/>
                          </a:solidFill>
                        </a:rPr>
                        <a:t>$288,549</a:t>
                      </a:r>
                    </a:p>
                  </a:txBody>
                  <a:tcPr marL="50800" marR="50800" marT="50800" marB="50800" anchor="ctr" horzOverflow="overflow"/>
                </a:tc>
                <a:tc>
                  <a:txBody>
                    <a:bodyPr/>
                    <a:lstStyle/>
                    <a:p>
                      <a:pPr defTabSz="914400">
                        <a:defRPr>
                          <a:solidFill>
                            <a:srgbClr val="000000"/>
                          </a:solidFill>
                        </a:defRPr>
                      </a:pPr>
                      <a:r>
                        <a:rPr sz="2000">
                          <a:solidFill>
                            <a:schemeClr val="tx1"/>
                          </a:solidFill>
                        </a:rPr>
                        <a:t>$651,721</a:t>
                      </a:r>
                    </a:p>
                  </a:txBody>
                  <a:tcPr marL="50800" marR="50800" marT="50800" marB="50800" anchor="ctr" horzOverflow="overflow"/>
                </a:tc>
                <a:tc>
                  <a:txBody>
                    <a:bodyPr/>
                    <a:lstStyle/>
                    <a:p>
                      <a:pPr defTabSz="914400">
                        <a:defRPr>
                          <a:solidFill>
                            <a:srgbClr val="000000"/>
                          </a:solidFill>
                        </a:defRPr>
                      </a:pPr>
                      <a:r>
                        <a:rPr sz="2000">
                          <a:solidFill>
                            <a:schemeClr val="tx1"/>
                          </a:solidFill>
                        </a:rPr>
                        <a:t>$957,667</a:t>
                      </a:r>
                    </a:p>
                  </a:txBody>
                  <a:tcPr marL="50800" marR="50800" marT="50800" marB="50800" anchor="ctr" horzOverflow="overflow"/>
                </a:tc>
                <a:tc>
                  <a:txBody>
                    <a:bodyPr/>
                    <a:lstStyle/>
                    <a:p>
                      <a:pPr defTabSz="914400">
                        <a:defRPr>
                          <a:solidFill>
                            <a:srgbClr val="000000"/>
                          </a:solidFill>
                        </a:defRPr>
                      </a:pPr>
                      <a:r>
                        <a:rPr sz="2000">
                          <a:solidFill>
                            <a:schemeClr val="tx1"/>
                          </a:solidFill>
                        </a:rPr>
                        <a:t>$1,895,321</a:t>
                      </a:r>
                    </a:p>
                  </a:txBody>
                  <a:tcPr marL="50800" marR="50800" marT="50800" marB="50800" anchor="ctr" horzOverflow="overflow">
                    <a:lnR w="12700">
                      <a:solidFill>
                        <a:srgbClr val="D6D6D6"/>
                      </a:solidFill>
                      <a:miter lim="400000"/>
                    </a:lnR>
                  </a:tcPr>
                </a:tc>
              </a:tr>
              <a:tr h="444591">
                <a:tc>
                  <a:txBody>
                    <a:bodyPr/>
                    <a:lstStyle/>
                    <a:p>
                      <a:pPr defTabSz="914400">
                        <a:defRPr>
                          <a:solidFill>
                            <a:srgbClr val="000000"/>
                          </a:solidFill>
                        </a:defRPr>
                      </a:pPr>
                      <a:r>
                        <a:rPr sz="2000" b="1" dirty="0">
                          <a:solidFill>
                            <a:schemeClr val="tx1"/>
                          </a:solidFill>
                        </a:rPr>
                        <a:t>Profit</a:t>
                      </a:r>
                    </a:p>
                  </a:txBody>
                  <a:tcPr marL="50800" marR="50800" marT="50800" marB="50800" anchor="ctr" horzOverflow="overflow">
                    <a:lnB w="12700">
                      <a:solidFill>
                        <a:srgbClr val="D6D6D6"/>
                      </a:solidFill>
                      <a:miter lim="400000"/>
                    </a:lnB>
                    <a:solidFill>
                      <a:schemeClr val="accent5">
                        <a:lumMod val="60000"/>
                        <a:lumOff val="40000"/>
                      </a:schemeClr>
                    </a:solidFill>
                  </a:tcPr>
                </a:tc>
                <a:tc>
                  <a:txBody>
                    <a:bodyPr/>
                    <a:lstStyle/>
                    <a:p>
                      <a:pPr defTabSz="914400">
                        <a:defRPr>
                          <a:solidFill>
                            <a:srgbClr val="000000"/>
                          </a:solidFill>
                        </a:defRPr>
                      </a:pPr>
                      <a:r>
                        <a:rPr sz="2000" dirty="0">
                          <a:solidFill>
                            <a:schemeClr val="tx1"/>
                          </a:solidFill>
                        </a:rPr>
                        <a:t>$16,504</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000">
                          <a:solidFill>
                            <a:schemeClr val="tx1"/>
                          </a:solidFill>
                        </a:rPr>
                        <a:t>$17,642</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000" dirty="0">
                          <a:solidFill>
                            <a:schemeClr val="tx1"/>
                          </a:solidFill>
                        </a:rPr>
                        <a:t>$266,553</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000">
                          <a:solidFill>
                            <a:schemeClr val="tx1"/>
                          </a:solidFill>
                        </a:rPr>
                        <a:t>$2,000,246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000" dirty="0">
                          <a:solidFill>
                            <a:schemeClr val="tx1"/>
                          </a:solidFill>
                        </a:rPr>
                        <a:t>$1,895,321</a:t>
                      </a:r>
                    </a:p>
                  </a:txBody>
                  <a:tcPr marL="50800" marR="50800" marT="50800" marB="50800" anchor="ctr" horzOverflow="overflow">
                    <a:lnR w="12700">
                      <a:solidFill>
                        <a:srgbClr val="D6D6D6"/>
                      </a:solidFill>
                      <a:miter lim="400000"/>
                    </a:lnR>
                    <a:lnB w="12700">
                      <a:solidFill>
                        <a:srgbClr val="D6D6D6"/>
                      </a:solidFill>
                      <a:miter lim="400000"/>
                    </a:lnB>
                  </a:tcPr>
                </a:tc>
              </a:tr>
            </a:tbl>
          </a:graphicData>
        </a:graphic>
      </p:graphicFrame>
      <p:sp>
        <p:nvSpPr>
          <p:cNvPr id="8" name="Rectangle 7"/>
          <p:cNvSpPr/>
          <p:nvPr/>
        </p:nvSpPr>
        <p:spPr>
          <a:xfrm>
            <a:off x="7482625" y="1679287"/>
            <a:ext cx="4262907" cy="4524315"/>
          </a:xfrm>
          <a:prstGeom prst="rect">
            <a:avLst/>
          </a:prstGeom>
        </p:spPr>
        <p:txBody>
          <a:bodyPr wrap="square">
            <a:spAutoFit/>
          </a:bodyPr>
          <a:lstStyle/>
          <a:p>
            <a:pPr>
              <a:buSzPct val="75000"/>
              <a:defRPr sz="2400"/>
            </a:pPr>
            <a:r>
              <a:rPr lang="en-US" dirty="0" smtClean="0"/>
              <a:t>Assumptions:</a:t>
            </a:r>
          </a:p>
          <a:p>
            <a:pPr marL="342900" indent="-342900">
              <a:buSzPct val="75000"/>
              <a:buFont typeface="Arial" panose="020B0604020202020204" pitchFamily="34" charset="0"/>
              <a:buChar char="•"/>
              <a:defRPr sz="2400"/>
            </a:pPr>
            <a:r>
              <a:rPr lang="en-US" dirty="0" smtClean="0"/>
              <a:t>Expansion </a:t>
            </a:r>
            <a:r>
              <a:rPr lang="en-US" dirty="0"/>
              <a:t>to multiple cities in second year.</a:t>
            </a:r>
          </a:p>
          <a:p>
            <a:pPr marL="342900" indent="-342900">
              <a:buSzPct val="75000"/>
              <a:buFont typeface="Arial" panose="020B0604020202020204" pitchFamily="34" charset="0"/>
              <a:buChar char="•"/>
              <a:defRPr sz="2400"/>
            </a:pPr>
            <a:r>
              <a:rPr lang="en-US" dirty="0"/>
              <a:t>Average of 15% month over month user growth.</a:t>
            </a:r>
          </a:p>
          <a:p>
            <a:pPr marL="342900" indent="-342900">
              <a:buSzPct val="75000"/>
              <a:buFont typeface="Arial" panose="020B0604020202020204" pitchFamily="34" charset="0"/>
              <a:buChar char="•"/>
              <a:defRPr sz="2400"/>
            </a:pPr>
            <a:r>
              <a:rPr lang="en-US" dirty="0"/>
              <a:t>Focused on growth over profit in first five years.</a:t>
            </a:r>
          </a:p>
          <a:p>
            <a:pPr marL="342900" indent="-342900">
              <a:buSzPct val="75000"/>
              <a:buFont typeface="Arial" panose="020B0604020202020204" pitchFamily="34" charset="0"/>
              <a:buChar char="•"/>
              <a:defRPr sz="2400"/>
            </a:pPr>
            <a:r>
              <a:rPr lang="en-US" dirty="0"/>
              <a:t>Cash flow positive within 12 months.</a:t>
            </a:r>
          </a:p>
          <a:p>
            <a:pPr marL="342900" indent="-342900">
              <a:buSzPct val="75000"/>
              <a:buFont typeface="Arial" panose="020B0604020202020204" pitchFamily="34" charset="0"/>
              <a:buChar char="•"/>
              <a:defRPr sz="2400"/>
            </a:pPr>
            <a:r>
              <a:rPr lang="en-US" dirty="0"/>
              <a:t>Include taxes but not interest, depreciation, and amortization. </a:t>
            </a:r>
            <a:endParaRPr lang="en-US" dirty="0"/>
          </a:p>
        </p:txBody>
      </p:sp>
    </p:spTree>
    <p:extLst>
      <p:ext uri="{BB962C8B-B14F-4D97-AF65-F5344CB8AC3E}">
        <p14:creationId xmlns:p14="http://schemas.microsoft.com/office/powerpoint/2010/main" val="664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Acquisition </a:t>
            </a:r>
            <a:r>
              <a:rPr lang="en-US" dirty="0"/>
              <a:t>by larger company interested in a </a:t>
            </a:r>
            <a:r>
              <a:rPr lang="en-US" dirty="0" smtClean="0"/>
              <a:t>more holistic </a:t>
            </a:r>
            <a:r>
              <a:rPr lang="en-US" dirty="0"/>
              <a:t>approach to fitness and lifestyle</a:t>
            </a:r>
          </a:p>
          <a:p>
            <a:pPr>
              <a:buFont typeface="Wingdings" panose="05000000000000000000" pitchFamily="2" charset="2"/>
              <a:buChar char="q"/>
            </a:pPr>
            <a:r>
              <a:rPr lang="en-US" dirty="0" smtClean="0"/>
              <a:t> Fitness </a:t>
            </a:r>
            <a:r>
              <a:rPr lang="en-US" dirty="0"/>
              <a:t>Plays: LA Fitness, World Gym, 24 Hour Fitness, </a:t>
            </a:r>
            <a:r>
              <a:rPr lang="en-US" dirty="0" smtClean="0"/>
              <a:t>etc.</a:t>
            </a:r>
            <a:endParaRPr lang="en-US" dirty="0"/>
          </a:p>
          <a:p>
            <a:pPr>
              <a:buFont typeface="Wingdings" panose="05000000000000000000" pitchFamily="2" charset="2"/>
              <a:buChar char="q"/>
            </a:pPr>
            <a:r>
              <a:rPr lang="en-US" dirty="0" smtClean="0"/>
              <a:t> Lifestyle </a:t>
            </a:r>
            <a:r>
              <a:rPr lang="en-US" dirty="0"/>
              <a:t>Plays: Facebook, Apple, Google, </a:t>
            </a:r>
            <a:r>
              <a:rPr lang="en-US" dirty="0" smtClean="0"/>
              <a:t>etc.</a:t>
            </a:r>
          </a:p>
          <a:p>
            <a:endParaRPr lang="en-US" dirty="0"/>
          </a:p>
          <a:p>
            <a:r>
              <a:rPr lang="en-US" dirty="0"/>
              <a:t>We are </a:t>
            </a:r>
            <a:r>
              <a:rPr lang="en-US" dirty="0" smtClean="0"/>
              <a:t>seeking $50,000 </a:t>
            </a:r>
            <a:r>
              <a:rPr lang="en-US" dirty="0"/>
              <a:t>in initial investment for:</a:t>
            </a:r>
          </a:p>
          <a:p>
            <a:pPr>
              <a:buFont typeface="Wingdings" panose="05000000000000000000" pitchFamily="2" charset="2"/>
              <a:buChar char="q"/>
            </a:pPr>
            <a:r>
              <a:rPr lang="en-US" dirty="0"/>
              <a:t> Initial 6 month development cycle (stealth mode)</a:t>
            </a:r>
          </a:p>
          <a:p>
            <a:pPr>
              <a:buFont typeface="Wingdings" panose="05000000000000000000" pitchFamily="2" charset="2"/>
              <a:buChar char="q"/>
            </a:pPr>
            <a:r>
              <a:rPr lang="en-US" dirty="0"/>
              <a:t> Operating expenses through first six month of revenue </a:t>
            </a:r>
            <a:r>
              <a:rPr lang="en-US" dirty="0" smtClean="0"/>
              <a:t>generation</a:t>
            </a:r>
            <a:endParaRPr lang="en-US" dirty="0"/>
          </a:p>
          <a:p>
            <a:pPr marL="0" indent="0">
              <a:buNone/>
            </a:pPr>
            <a:r>
              <a:rPr lang="en-US" dirty="0"/>
              <a:t>In exchange we are offering 40% stake in the company</a:t>
            </a:r>
          </a:p>
          <a:p>
            <a:pPr>
              <a:buFont typeface="Wingdings" panose="05000000000000000000" pitchFamily="2" charset="2"/>
              <a:buChar char="q"/>
            </a:pPr>
            <a:r>
              <a:rPr lang="en-US" dirty="0"/>
              <a:t> $125,000 valuation.</a:t>
            </a:r>
          </a:p>
          <a:p>
            <a:endParaRPr lang="en-US" dirty="0"/>
          </a:p>
        </p:txBody>
      </p:sp>
      <p:sp>
        <p:nvSpPr>
          <p:cNvPr id="4" name="Title 1"/>
          <p:cNvSpPr txBox="1">
            <a:spLocks/>
          </p:cNvSpPr>
          <p:nvPr/>
        </p:nvSpPr>
        <p:spPr>
          <a:xfrm>
            <a:off x="1097280" y="640080"/>
            <a:ext cx="10058400" cy="986069"/>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Exit / Ask</a:t>
            </a:r>
            <a:endParaRPr lang="en-US" sz="5400"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31357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4972"/>
            <a:ext cx="10984230" cy="810603"/>
          </a:xfrm>
        </p:spPr>
        <p:txBody>
          <a:bodyPr>
            <a:normAutofit/>
          </a:bodyPr>
          <a:lstStyle/>
          <a:p>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Who we are</a:t>
            </a:r>
            <a:endParaRPr lang="en-US"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10" y="1889862"/>
            <a:ext cx="1953564" cy="1953564"/>
          </a:xfrm>
          <a:prstGeom prst="rect">
            <a:avLst/>
          </a:prstGeom>
        </p:spPr>
      </p:pic>
      <p:sp>
        <p:nvSpPr>
          <p:cNvPr id="5" name="TextBox 4"/>
          <p:cNvSpPr txBox="1"/>
          <p:nvPr/>
        </p:nvSpPr>
        <p:spPr>
          <a:xfrm>
            <a:off x="384896" y="3994170"/>
            <a:ext cx="2307777" cy="2031325"/>
          </a:xfrm>
          <a:prstGeom prst="rect">
            <a:avLst/>
          </a:prstGeom>
          <a:noFill/>
        </p:spPr>
        <p:txBody>
          <a:bodyPr wrap="square" rtlCol="0">
            <a:spAutoFit/>
          </a:bodyPr>
          <a:lstStyle/>
          <a:p>
            <a:r>
              <a:rPr lang="en-US" dirty="0" smtClean="0"/>
              <a:t>Mike Kozelsky</a:t>
            </a:r>
          </a:p>
          <a:p>
            <a:r>
              <a:rPr lang="en-US" dirty="0"/>
              <a:t>• </a:t>
            </a:r>
            <a:r>
              <a:rPr lang="en-US" dirty="0" smtClean="0"/>
              <a:t>Software technologist and tinkerer</a:t>
            </a:r>
          </a:p>
          <a:p>
            <a:r>
              <a:rPr lang="en-US" dirty="0"/>
              <a:t>• </a:t>
            </a:r>
            <a:r>
              <a:rPr lang="en-US" dirty="0" smtClean="0"/>
              <a:t>Studied computer science at UB</a:t>
            </a:r>
          </a:p>
          <a:p>
            <a:pPr marL="285750" indent="-285750">
              <a:buFont typeface="Arial" panose="020B0604020202020204" pitchFamily="34" charset="0"/>
              <a:buChar char="•"/>
            </a:pPr>
            <a:endParaRPr lang="en-US" dirty="0" smtClean="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4404" y="1902915"/>
            <a:ext cx="1953564" cy="1953564"/>
          </a:xfrm>
          <a:prstGeom prst="rect">
            <a:avLst/>
          </a:prstGeom>
        </p:spPr>
      </p:pic>
      <p:sp>
        <p:nvSpPr>
          <p:cNvPr id="7" name="TextBox 6"/>
          <p:cNvSpPr txBox="1"/>
          <p:nvPr/>
        </p:nvSpPr>
        <p:spPr>
          <a:xfrm>
            <a:off x="2669378" y="4033586"/>
            <a:ext cx="2550016" cy="2031325"/>
          </a:xfrm>
          <a:prstGeom prst="rect">
            <a:avLst/>
          </a:prstGeom>
          <a:noFill/>
        </p:spPr>
        <p:txBody>
          <a:bodyPr wrap="square" rtlCol="0">
            <a:spAutoFit/>
          </a:bodyPr>
          <a:lstStyle/>
          <a:p>
            <a:r>
              <a:rPr lang="en-US" dirty="0" smtClean="0"/>
              <a:t>Madelaine Britt</a:t>
            </a:r>
          </a:p>
          <a:p>
            <a:r>
              <a:rPr lang="en-US" dirty="0"/>
              <a:t>• </a:t>
            </a:r>
            <a:r>
              <a:rPr lang="en-US" dirty="0" smtClean="0"/>
              <a:t>Studies Environmental Design and Political Science at UB</a:t>
            </a:r>
          </a:p>
          <a:p>
            <a:r>
              <a:rPr lang="en-US" dirty="0"/>
              <a:t>• </a:t>
            </a:r>
            <a:r>
              <a:rPr lang="en-US" dirty="0" smtClean="0"/>
              <a:t>Experienced in  community development</a:t>
            </a:r>
          </a:p>
          <a:p>
            <a:r>
              <a:rPr lang="en-US" dirty="0" smtClean="0"/>
              <a:t>• Cofounder of </a:t>
            </a:r>
            <a:r>
              <a:rPr lang="en-US" dirty="0" err="1" smtClean="0"/>
              <a:t>CoLab</a:t>
            </a:r>
            <a:endParaRPr lang="en-US" dirty="0" smtClean="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3013" y="1902915"/>
            <a:ext cx="1960129" cy="1960129"/>
          </a:xfrm>
          <a:prstGeom prst="rect">
            <a:avLst/>
          </a:prstGeom>
        </p:spPr>
      </p:pic>
      <p:sp>
        <p:nvSpPr>
          <p:cNvPr id="9" name="TextBox 8"/>
          <p:cNvSpPr txBox="1"/>
          <p:nvPr/>
        </p:nvSpPr>
        <p:spPr>
          <a:xfrm>
            <a:off x="5096194" y="4033587"/>
            <a:ext cx="2591113" cy="1477328"/>
          </a:xfrm>
          <a:prstGeom prst="rect">
            <a:avLst/>
          </a:prstGeom>
          <a:noFill/>
        </p:spPr>
        <p:txBody>
          <a:bodyPr wrap="square" rtlCol="0">
            <a:spAutoFit/>
          </a:bodyPr>
          <a:lstStyle/>
          <a:p>
            <a:r>
              <a:rPr lang="en-US" dirty="0"/>
              <a:t>Victor </a:t>
            </a:r>
            <a:r>
              <a:rPr lang="en-US" dirty="0" err="1"/>
              <a:t>Konshin</a:t>
            </a:r>
            <a:endParaRPr lang="en-US" dirty="0"/>
          </a:p>
          <a:p>
            <a:r>
              <a:rPr lang="en-US" dirty="0"/>
              <a:t>• Serial Entrepreneur</a:t>
            </a:r>
          </a:p>
          <a:p>
            <a:r>
              <a:rPr lang="en-US" dirty="0"/>
              <a:t>• Studied Physics at the University of Buffalo</a:t>
            </a:r>
          </a:p>
          <a:p>
            <a:r>
              <a:rPr lang="en-US" dirty="0"/>
              <a:t>• Experienced developer</a:t>
            </a:r>
          </a:p>
        </p:txBody>
      </p:sp>
      <p:sp>
        <p:nvSpPr>
          <p:cNvPr id="10" name="TextBox 9"/>
          <p:cNvSpPr txBox="1"/>
          <p:nvPr/>
        </p:nvSpPr>
        <p:spPr>
          <a:xfrm>
            <a:off x="7480582" y="4020457"/>
            <a:ext cx="2591113" cy="1754326"/>
          </a:xfrm>
          <a:prstGeom prst="rect">
            <a:avLst/>
          </a:prstGeom>
          <a:noFill/>
        </p:spPr>
        <p:txBody>
          <a:bodyPr wrap="square" rtlCol="0">
            <a:spAutoFit/>
          </a:bodyPr>
          <a:lstStyle/>
          <a:p>
            <a:r>
              <a:rPr lang="en-US" dirty="0" smtClean="0"/>
              <a:t>Jonathan Hutchison</a:t>
            </a:r>
            <a:endParaRPr lang="en-US" dirty="0"/>
          </a:p>
          <a:p>
            <a:r>
              <a:rPr lang="en-US" dirty="0" smtClean="0"/>
              <a:t>• Studies web design at </a:t>
            </a:r>
            <a:r>
              <a:rPr lang="en-US" dirty="0" err="1" smtClean="0"/>
              <a:t>Daemen</a:t>
            </a:r>
            <a:r>
              <a:rPr lang="en-US" dirty="0" smtClean="0"/>
              <a:t> College</a:t>
            </a:r>
            <a:endParaRPr lang="en-US" dirty="0"/>
          </a:p>
          <a:p>
            <a:r>
              <a:rPr lang="en-US" dirty="0" smtClean="0"/>
              <a:t>• Intern at Z80 Labs</a:t>
            </a:r>
          </a:p>
          <a:p>
            <a:r>
              <a:rPr lang="en-US" dirty="0"/>
              <a:t>• </a:t>
            </a:r>
            <a:r>
              <a:rPr lang="en-US" dirty="0" smtClean="0"/>
              <a:t>Minor in entrepreneurship</a:t>
            </a:r>
            <a:endParaRPr lang="en-US"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8945" y="1884364"/>
            <a:ext cx="1998741" cy="1998741"/>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6951" y="1882856"/>
            <a:ext cx="1523999" cy="2000249"/>
          </a:xfrm>
          <a:prstGeom prst="rect">
            <a:avLst/>
          </a:prstGeom>
        </p:spPr>
      </p:pic>
      <p:sp>
        <p:nvSpPr>
          <p:cNvPr id="13" name="TextBox 12"/>
          <p:cNvSpPr txBox="1"/>
          <p:nvPr/>
        </p:nvSpPr>
        <p:spPr>
          <a:xfrm>
            <a:off x="9948495" y="3994171"/>
            <a:ext cx="2011944" cy="2031325"/>
          </a:xfrm>
          <a:prstGeom prst="rect">
            <a:avLst/>
          </a:prstGeom>
          <a:noFill/>
        </p:spPr>
        <p:txBody>
          <a:bodyPr wrap="square" rtlCol="0">
            <a:spAutoFit/>
          </a:bodyPr>
          <a:lstStyle/>
          <a:p>
            <a:r>
              <a:rPr lang="en-US" dirty="0" smtClean="0"/>
              <a:t>Charlie Wertz</a:t>
            </a:r>
          </a:p>
          <a:p>
            <a:r>
              <a:rPr lang="en-US" dirty="0"/>
              <a:t>• </a:t>
            </a:r>
            <a:r>
              <a:rPr lang="en-US" dirty="0" smtClean="0"/>
              <a:t>Retired professor of Information Systems</a:t>
            </a:r>
          </a:p>
          <a:p>
            <a:r>
              <a:rPr lang="en-US" dirty="0" smtClean="0"/>
              <a:t>•Extensive industry experience</a:t>
            </a:r>
          </a:p>
          <a:p>
            <a:endParaRPr lang="en-US" dirty="0"/>
          </a:p>
        </p:txBody>
      </p:sp>
    </p:spTree>
    <p:extLst>
      <p:ext uri="{BB962C8B-B14F-4D97-AF65-F5344CB8AC3E}">
        <p14:creationId xmlns:p14="http://schemas.microsoft.com/office/powerpoint/2010/main" val="754474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4972"/>
            <a:ext cx="10984230" cy="810603"/>
          </a:xfrm>
        </p:spPr>
        <p:txBody>
          <a:bodyPr>
            <a:normAutofit/>
          </a:bodyPr>
          <a:lstStyle/>
          <a:p>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What we do</a:t>
            </a:r>
            <a:endParaRPr lang="en-US"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a:xfrm>
            <a:off x="1097280" y="2031085"/>
            <a:ext cx="10058400" cy="4023360"/>
          </a:xfrm>
        </p:spPr>
        <p:txBody>
          <a:bodyPr>
            <a:normAutofit/>
          </a:bodyPr>
          <a:lstStyle/>
          <a:p>
            <a:pPr marL="0" indent="0">
              <a:buNone/>
            </a:pPr>
            <a:r>
              <a:rPr lang="en-US" sz="3600" dirty="0" smtClean="0">
                <a:cs typeface="Segoe WP Light" panose="020B0502040204020203" pitchFamily="34" charset="0"/>
              </a:rPr>
              <a:t>We are a fitness and lifestyle platform that provides an alternative to the typical gym.  We connect non profit organizations with people who want to get physically fit while doing good for their community and we provide opportunities for socializing.</a:t>
            </a:r>
            <a:endParaRPr lang="en-US" sz="3600" dirty="0" smtClean="0">
              <a:cs typeface="Segoe WP Light" panose="020B0502040204020203" pitchFamily="34" charset="0"/>
            </a:endParaRPr>
          </a:p>
        </p:txBody>
      </p:sp>
    </p:spTree>
    <p:extLst>
      <p:ext uri="{BB962C8B-B14F-4D97-AF65-F5344CB8AC3E}">
        <p14:creationId xmlns:p14="http://schemas.microsoft.com/office/powerpoint/2010/main" val="774601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4972"/>
            <a:ext cx="10984230" cy="810603"/>
          </a:xfrm>
        </p:spPr>
        <p:txBody>
          <a:bodyPr>
            <a:normAutofit/>
          </a:bodyPr>
          <a:lstStyle/>
          <a:p>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The </a:t>
            </a:r>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Problem: People are not active </a:t>
            </a:r>
            <a:endParaRPr lang="en-US"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a:xfrm>
            <a:off x="1097280" y="2031085"/>
            <a:ext cx="10058400" cy="4023360"/>
          </a:xfrm>
        </p:spPr>
        <p:txBody>
          <a:bodyPr/>
          <a:lstStyle/>
          <a:p>
            <a:pPr>
              <a:buFont typeface="Wingdings" panose="05000000000000000000" pitchFamily="2" charset="2"/>
              <a:buChar char="q"/>
            </a:pPr>
            <a:r>
              <a:rPr lang="en-US" dirty="0" smtClean="0"/>
              <a:t> </a:t>
            </a:r>
            <a:r>
              <a:rPr lang="en-US" dirty="0" smtClean="0">
                <a:latin typeface="Segoe WP Light" panose="020B0502040204020203" pitchFamily="34" charset="0"/>
                <a:cs typeface="Segoe WP Light" panose="020B0502040204020203" pitchFamily="34" charset="0"/>
              </a:rPr>
              <a:t>Intimidation</a:t>
            </a: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Boredom</a:t>
            </a: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Lack of social </a:t>
            </a:r>
            <a:r>
              <a:rPr lang="en-US" dirty="0" smtClean="0">
                <a:latin typeface="Segoe WP Light" panose="020B0502040204020203" pitchFamily="34" charset="0"/>
                <a:cs typeface="Segoe WP Light" panose="020B0502040204020203" pitchFamily="34" charset="0"/>
              </a:rPr>
              <a:t>aspect – isolation </a:t>
            </a:r>
            <a:endParaRPr lang="en-US" dirty="0" smtClean="0">
              <a:latin typeface="Segoe WP Light" panose="020B0502040204020203" pitchFamily="34" charset="0"/>
              <a:cs typeface="Segoe WP Light" panose="020B0502040204020203" pitchFamily="34" charset="0"/>
            </a:endParaRP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a:t>
            </a:r>
            <a:r>
              <a:rPr lang="en-US" dirty="0" smtClean="0">
                <a:latin typeface="Segoe WP Light" panose="020B0502040204020203" pitchFamily="34" charset="0"/>
                <a:cs typeface="Segoe WP Light" panose="020B0502040204020203" pitchFamily="34" charset="0"/>
              </a:rPr>
              <a:t>Expensive </a:t>
            </a:r>
            <a:endParaRPr lang="en-US" dirty="0" smtClean="0">
              <a:latin typeface="Segoe WP Light" panose="020B0502040204020203" pitchFamily="34" charset="0"/>
              <a:cs typeface="Segoe WP Light" panose="020B0502040204020203" pitchFamily="34" charset="0"/>
            </a:endParaRP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Only 1 out of 6 people </a:t>
            </a:r>
            <a:r>
              <a:rPr lang="en-US" dirty="0" smtClean="0">
                <a:latin typeface="Segoe WP Light" panose="020B0502040204020203" pitchFamily="34" charset="0"/>
                <a:cs typeface="Segoe WP Light" panose="020B0502040204020203" pitchFamily="34" charset="0"/>
              </a:rPr>
              <a:t>use their </a:t>
            </a:r>
            <a:r>
              <a:rPr lang="en-US" dirty="0" smtClean="0">
                <a:latin typeface="Segoe WP Light" panose="020B0502040204020203" pitchFamily="34" charset="0"/>
                <a:cs typeface="Segoe WP Light" panose="020B0502040204020203" pitchFamily="34" charset="0"/>
              </a:rPr>
              <a:t>gym memberships</a:t>
            </a: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Americans spend north of $60 billion annually to try to lose weight</a:t>
            </a:r>
          </a:p>
        </p:txBody>
      </p:sp>
    </p:spTree>
    <p:extLst>
      <p:ext uri="{BB962C8B-B14F-4D97-AF65-F5344CB8AC3E}">
        <p14:creationId xmlns:p14="http://schemas.microsoft.com/office/powerpoint/2010/main" val="131574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7838"/>
            <a:ext cx="10703423" cy="980761"/>
          </a:xfrm>
        </p:spPr>
        <p:txBody>
          <a:bodyPr>
            <a:noAutofit/>
          </a:bodyPr>
          <a:lstStyle/>
          <a:p>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The Problem</a:t>
            </a:r>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 Lack of volunteers  </a:t>
            </a:r>
            <a:endParaRPr lang="en-US"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a:t>
            </a:r>
            <a:r>
              <a:rPr lang="en-US" dirty="0" smtClean="0">
                <a:latin typeface="Segoe WP Light" panose="020B0502040204020203" pitchFamily="34" charset="0"/>
                <a:cs typeface="Segoe WP Light" panose="020B0502040204020203" pitchFamily="34" charset="0"/>
              </a:rPr>
              <a:t>Don’t </a:t>
            </a:r>
            <a:r>
              <a:rPr lang="en-US" dirty="0" smtClean="0">
                <a:latin typeface="Segoe WP Light" panose="020B0502040204020203" pitchFamily="34" charset="0"/>
                <a:cs typeface="Segoe WP Light" panose="020B0502040204020203" pitchFamily="34" charset="0"/>
              </a:rPr>
              <a:t>know where to get </a:t>
            </a:r>
            <a:r>
              <a:rPr lang="en-US" dirty="0" smtClean="0">
                <a:latin typeface="Segoe WP Light" panose="020B0502040204020203" pitchFamily="34" charset="0"/>
                <a:cs typeface="Segoe WP Light" panose="020B0502040204020203" pitchFamily="34" charset="0"/>
              </a:rPr>
              <a:t>started</a:t>
            </a:r>
            <a:endParaRPr lang="en-US" dirty="0" smtClean="0">
              <a:latin typeface="Segoe WP Light" panose="020B0502040204020203" pitchFamily="34" charset="0"/>
              <a:cs typeface="Segoe WP Light" panose="020B0502040204020203" pitchFamily="34" charset="0"/>
            </a:endParaRP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Intimidating to do alone</a:t>
            </a: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Hard to maneuver the bureaucratic system</a:t>
            </a: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Wasted time getting started</a:t>
            </a:r>
          </a:p>
          <a:p>
            <a:pPr>
              <a:buFont typeface="Wingdings" panose="05000000000000000000" pitchFamily="2" charset="2"/>
              <a:buChar char="q"/>
            </a:pPr>
            <a:r>
              <a:rPr lang="en-US" dirty="0" smtClean="0">
                <a:latin typeface="Segoe WP Light" panose="020B0502040204020203" pitchFamily="34" charset="0"/>
                <a:cs typeface="Segoe WP Light" panose="020B0502040204020203" pitchFamily="34" charset="0"/>
              </a:rPr>
              <a:t> </a:t>
            </a:r>
            <a:r>
              <a:rPr lang="en-US" dirty="0" smtClean="0">
                <a:latin typeface="Segoe WP Light" panose="020B0502040204020203" pitchFamily="34" charset="0"/>
                <a:cs typeface="Segoe WP Light" panose="020B0502040204020203" pitchFamily="34" charset="0"/>
              </a:rPr>
              <a:t>Frequently, groups are </a:t>
            </a:r>
            <a:r>
              <a:rPr lang="en-US" dirty="0" smtClean="0">
                <a:latin typeface="Segoe WP Light" panose="020B0502040204020203" pitchFamily="34" charset="0"/>
                <a:cs typeface="Segoe WP Light" panose="020B0502040204020203" pitchFamily="34" charset="0"/>
              </a:rPr>
              <a:t>wasted on meaningless </a:t>
            </a:r>
            <a:r>
              <a:rPr lang="en-US" dirty="0" smtClean="0">
                <a:latin typeface="Segoe WP Light" panose="020B0502040204020203" pitchFamily="34" charset="0"/>
                <a:cs typeface="Segoe WP Light" panose="020B0502040204020203" pitchFamily="34" charset="0"/>
              </a:rPr>
              <a:t>tasks</a:t>
            </a:r>
          </a:p>
          <a:p>
            <a:pPr>
              <a:buFont typeface="Wingdings" panose="05000000000000000000" pitchFamily="2" charset="2"/>
              <a:buChar char="q"/>
            </a:pPr>
            <a:r>
              <a:rPr lang="en-US" dirty="0">
                <a:latin typeface="Segoe WP Light" panose="020B0502040204020203" pitchFamily="34" charset="0"/>
                <a:cs typeface="Segoe WP Light" panose="020B0502040204020203" pitchFamily="34" charset="0"/>
              </a:rPr>
              <a:t> </a:t>
            </a:r>
            <a:r>
              <a:rPr lang="en-US" dirty="0" smtClean="0">
                <a:latin typeface="Segoe WP Light" panose="020B0502040204020203" pitchFamily="34" charset="0"/>
                <a:cs typeface="Segoe WP Light" panose="020B0502040204020203" pitchFamily="34" charset="0"/>
              </a:rPr>
              <a:t>The City of Buffalo is the 3</a:t>
            </a:r>
            <a:r>
              <a:rPr lang="en-US" baseline="30000" dirty="0" smtClean="0">
                <a:latin typeface="Segoe WP Light" panose="020B0502040204020203" pitchFamily="34" charset="0"/>
                <a:cs typeface="Segoe WP Light" panose="020B0502040204020203" pitchFamily="34" charset="0"/>
              </a:rPr>
              <a:t>rd</a:t>
            </a:r>
            <a:r>
              <a:rPr lang="en-US" dirty="0" smtClean="0">
                <a:latin typeface="Segoe WP Light" panose="020B0502040204020203" pitchFamily="34" charset="0"/>
                <a:cs typeface="Segoe WP Light" panose="020B0502040204020203" pitchFamily="34" charset="0"/>
              </a:rPr>
              <a:t> poorest city in the United States </a:t>
            </a:r>
            <a:endParaRPr lang="en-US" dirty="0" smtClean="0">
              <a:latin typeface="Segoe WP Light" panose="020B0502040204020203" pitchFamily="34" charset="0"/>
              <a:cs typeface="Segoe WP Light" panose="020B0502040204020203" pitchFamily="34" charset="0"/>
            </a:endParaRPr>
          </a:p>
        </p:txBody>
      </p:sp>
    </p:spTree>
    <p:extLst>
      <p:ext uri="{BB962C8B-B14F-4D97-AF65-F5344CB8AC3E}">
        <p14:creationId xmlns:p14="http://schemas.microsoft.com/office/powerpoint/2010/main" val="4290605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7264"/>
            <a:ext cx="10058400" cy="822960"/>
          </a:xfrm>
        </p:spPr>
        <p:txBody>
          <a:bodyPr>
            <a:normAutofit/>
          </a:bodyPr>
          <a:lstStyle/>
          <a:p>
            <a:r>
              <a:rPr lang="en-US" b="1" dirty="0" smtClean="0">
                <a:solidFill>
                  <a:schemeClr val="accent5">
                    <a:lumMod val="75000"/>
                  </a:schemeClr>
                </a:solidFill>
              </a:rPr>
              <a:t>We solve both problems</a:t>
            </a:r>
            <a:endParaRPr lang="en-US" b="1" dirty="0">
              <a:solidFill>
                <a:schemeClr val="accent5">
                  <a:lumMod val="7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54074"/>
            <a:ext cx="3162300" cy="1447800"/>
          </a:xfrm>
          <a:prstGeom prst="rect">
            <a:avLst/>
          </a:prstGeom>
        </p:spPr>
      </p:pic>
      <p:pic>
        <p:nvPicPr>
          <p:cNvPr id="1026" name="Picture 2" descr="http://www.christchurchamherst.org/wp-content/uploads/2012/04/Journeys-End-logo-300x2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03" y="3478988"/>
            <a:ext cx="2575268" cy="20602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2006" y="2341048"/>
            <a:ext cx="4993674" cy="3306392"/>
          </a:xfrm>
          <a:prstGeom prst="rect">
            <a:avLst/>
          </a:prstGeom>
        </p:spPr>
      </p:pic>
      <p:pic>
        <p:nvPicPr>
          <p:cNvPr id="1030" name="Picture 6" descr="http://www.earthshareny.org/photos/member_logos/olmsted-parks-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3071" y="3108052"/>
            <a:ext cx="2708935" cy="128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594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5">
                    <a:lumMod val="75000"/>
                  </a:schemeClr>
                </a:solidFill>
              </a:rPr>
              <a:t>Exercise and Empathize: What are the numbers? </a:t>
            </a:r>
            <a:endParaRPr lang="en-US" sz="4000" b="1" dirty="0">
              <a:solidFill>
                <a:schemeClr val="accent5">
                  <a:lumMod val="75000"/>
                </a:schemeClr>
              </a:solidFill>
            </a:endParaRPr>
          </a:p>
        </p:txBody>
      </p:sp>
      <p:sp>
        <p:nvSpPr>
          <p:cNvPr id="3" name="Content Placeholder 2"/>
          <p:cNvSpPr>
            <a:spLocks noGrp="1"/>
          </p:cNvSpPr>
          <p:nvPr>
            <p:ph sz="half" idx="1"/>
          </p:nvPr>
        </p:nvSpPr>
        <p:spPr>
          <a:xfrm>
            <a:off x="1097280" y="2302934"/>
            <a:ext cx="4937760" cy="4023360"/>
          </a:xfrm>
        </p:spPr>
        <p:txBody>
          <a:bodyPr>
            <a:normAutofit fontScale="55000" lnSpcReduction="20000"/>
          </a:bodyPr>
          <a:lstStyle/>
          <a:p>
            <a:pPr>
              <a:buFont typeface="Wingdings" panose="05000000000000000000" pitchFamily="2" charset="2"/>
              <a:buChar char="q"/>
            </a:pPr>
            <a:r>
              <a:rPr lang="en-US" sz="3200" dirty="0" smtClean="0"/>
              <a:t> Shoveling Snow – up to 600 calories per hour</a:t>
            </a:r>
          </a:p>
          <a:p>
            <a:pPr>
              <a:buFont typeface="Wingdings" panose="05000000000000000000" pitchFamily="2" charset="2"/>
              <a:buChar char="q"/>
            </a:pPr>
            <a:r>
              <a:rPr lang="en-US" sz="3200" dirty="0" smtClean="0"/>
              <a:t> Raking Leaves – up to 450 calories per hour </a:t>
            </a:r>
          </a:p>
          <a:p>
            <a:pPr>
              <a:buFont typeface="Wingdings" panose="05000000000000000000" pitchFamily="2" charset="2"/>
              <a:buChar char="q"/>
            </a:pPr>
            <a:r>
              <a:rPr lang="en-US" sz="3200" dirty="0" smtClean="0"/>
              <a:t> Painting a room – up to 357 calories per hour</a:t>
            </a:r>
          </a:p>
          <a:p>
            <a:pPr>
              <a:buFont typeface="Wingdings" panose="05000000000000000000" pitchFamily="2" charset="2"/>
              <a:buChar char="q"/>
            </a:pPr>
            <a:r>
              <a:rPr lang="en-US" sz="3200" dirty="0" smtClean="0"/>
              <a:t> Building a fence – up to 476 calories per hour </a:t>
            </a:r>
          </a:p>
          <a:p>
            <a:pPr>
              <a:buFont typeface="Wingdings" panose="05000000000000000000" pitchFamily="2" charset="2"/>
              <a:buChar char="q"/>
            </a:pPr>
            <a:r>
              <a:rPr lang="en-US" sz="3200" dirty="0" smtClean="0"/>
              <a:t> Gardening – up to 400 calories per hour </a:t>
            </a:r>
          </a:p>
          <a:p>
            <a:pPr>
              <a:buFont typeface="Wingdings" panose="05000000000000000000" pitchFamily="2" charset="2"/>
              <a:buChar char="q"/>
            </a:pPr>
            <a:r>
              <a:rPr lang="en-US" sz="3200" dirty="0" smtClean="0"/>
              <a:t> Mowing the lawn – up to 350 calories per hour </a:t>
            </a:r>
          </a:p>
          <a:p>
            <a:pPr>
              <a:buFont typeface="Wingdings" panose="05000000000000000000" pitchFamily="2" charset="2"/>
              <a:buChar char="q"/>
            </a:pPr>
            <a:r>
              <a:rPr lang="en-US" sz="3200" dirty="0" smtClean="0"/>
              <a:t> Hauling lumber – up 635 calories per hour </a:t>
            </a:r>
            <a:endParaRPr lang="en-US" sz="3200" dirty="0"/>
          </a:p>
          <a:p>
            <a:endParaRPr lang="en-US" dirty="0" smtClean="0"/>
          </a:p>
          <a:p>
            <a:endParaRPr lang="en-US" dirty="0"/>
          </a:p>
          <a:p>
            <a:endParaRPr lang="en-US" dirty="0" smtClean="0"/>
          </a:p>
          <a:p>
            <a:endParaRPr lang="en-US" dirty="0"/>
          </a:p>
          <a:p>
            <a:r>
              <a:rPr lang="en-US" dirty="0" smtClean="0"/>
              <a:t>Source: Web MD, This Old House, Harvard Medical School</a:t>
            </a:r>
          </a:p>
        </p:txBody>
      </p:sp>
      <p:sp>
        <p:nvSpPr>
          <p:cNvPr id="4" name="Content Placeholder 3"/>
          <p:cNvSpPr>
            <a:spLocks noGrp="1"/>
          </p:cNvSpPr>
          <p:nvPr>
            <p:ph sz="half" idx="2"/>
          </p:nvPr>
        </p:nvSpPr>
        <p:spPr>
          <a:xfrm>
            <a:off x="6217920" y="1931670"/>
            <a:ext cx="4937760" cy="1826048"/>
          </a:xfrm>
        </p:spPr>
        <p:txBody>
          <a:bodyPr/>
          <a:lstStyle/>
          <a:p>
            <a:pPr marL="0" indent="0">
              <a:buNone/>
            </a:pPr>
            <a:r>
              <a:rPr lang="en-US" dirty="0" smtClean="0"/>
              <a:t> </a:t>
            </a:r>
          </a:p>
          <a:p>
            <a:pPr>
              <a:buFont typeface="Wingdings" panose="05000000000000000000" pitchFamily="2" charset="2"/>
              <a:buChar char="q"/>
            </a:pPr>
            <a:r>
              <a:rPr lang="en-US" dirty="0" smtClean="0"/>
              <a:t> Walking on a treadmill – up to 356 calories per hour </a:t>
            </a:r>
          </a:p>
          <a:p>
            <a:pPr>
              <a:buFont typeface="Wingdings" panose="05000000000000000000" pitchFamily="2" charset="2"/>
              <a:buChar char="q"/>
            </a:pPr>
            <a:r>
              <a:rPr lang="en-US" dirty="0" smtClean="0"/>
              <a:t> Strength training – up to 266 calories per hour</a:t>
            </a:r>
            <a:endParaRPr lang="en-US" dirty="0"/>
          </a:p>
        </p:txBody>
      </p:sp>
      <p:sp>
        <p:nvSpPr>
          <p:cNvPr id="5" name="TextBox 4"/>
          <p:cNvSpPr txBox="1"/>
          <p:nvPr/>
        </p:nvSpPr>
        <p:spPr>
          <a:xfrm>
            <a:off x="1325880" y="1871768"/>
            <a:ext cx="3966210" cy="400110"/>
          </a:xfrm>
          <a:prstGeom prst="rect">
            <a:avLst/>
          </a:prstGeom>
          <a:noFill/>
        </p:spPr>
        <p:txBody>
          <a:bodyPr wrap="square" rtlCol="0">
            <a:spAutoFit/>
          </a:bodyPr>
          <a:lstStyle/>
          <a:p>
            <a:pPr algn="ctr"/>
            <a:r>
              <a:rPr lang="en-US" sz="2000" dirty="0" smtClean="0"/>
              <a:t>In the Community </a:t>
            </a:r>
            <a:endParaRPr lang="en-US" sz="2000" dirty="0"/>
          </a:p>
        </p:txBody>
      </p:sp>
      <p:sp>
        <p:nvSpPr>
          <p:cNvPr id="6" name="TextBox 5"/>
          <p:cNvSpPr txBox="1"/>
          <p:nvPr/>
        </p:nvSpPr>
        <p:spPr>
          <a:xfrm>
            <a:off x="6703695" y="1931670"/>
            <a:ext cx="3966210" cy="400110"/>
          </a:xfrm>
          <a:prstGeom prst="rect">
            <a:avLst/>
          </a:prstGeom>
          <a:noFill/>
        </p:spPr>
        <p:txBody>
          <a:bodyPr wrap="square" rtlCol="0">
            <a:spAutoFit/>
          </a:bodyPr>
          <a:lstStyle/>
          <a:p>
            <a:pPr algn="ctr"/>
            <a:r>
              <a:rPr lang="en-US" sz="2000" dirty="0" smtClean="0"/>
              <a:t>In the Gym  </a:t>
            </a:r>
            <a:endParaRPr lang="en-US" sz="2000" dirty="0"/>
          </a:p>
        </p:txBody>
      </p:sp>
    </p:spTree>
    <p:extLst>
      <p:ext uri="{BB962C8B-B14F-4D97-AF65-F5344CB8AC3E}">
        <p14:creationId xmlns:p14="http://schemas.microsoft.com/office/powerpoint/2010/main" val="4006766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6119"/>
            <a:ext cx="10058400" cy="810603"/>
          </a:xfrm>
        </p:spPr>
        <p:txBody>
          <a:bodyPr/>
          <a:lstStyle/>
          <a:p>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What We Offer</a:t>
            </a:r>
            <a:endParaRPr lang="en-US"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a:xfrm>
            <a:off x="1097280" y="1833377"/>
            <a:ext cx="10728136" cy="4320288"/>
          </a:xfrm>
        </p:spPr>
        <p:txBody>
          <a:bodyPr>
            <a:normAutofit fontScale="92500" lnSpcReduction="10000"/>
          </a:bodyPr>
          <a:lstStyle/>
          <a:p>
            <a:pPr>
              <a:buFont typeface="Wingdings" panose="05000000000000000000" pitchFamily="2" charset="2"/>
              <a:buChar char="q"/>
            </a:pPr>
            <a:r>
              <a:rPr lang="en-US" dirty="0" smtClean="0"/>
              <a:t> </a:t>
            </a:r>
            <a:r>
              <a:rPr lang="en-US" dirty="0" smtClean="0"/>
              <a:t>Personalized, </a:t>
            </a:r>
            <a:r>
              <a:rPr lang="en-US" b="1" dirty="0" smtClean="0">
                <a:solidFill>
                  <a:srgbClr val="00B0F0"/>
                </a:solidFill>
              </a:rPr>
              <a:t>customizable</a:t>
            </a:r>
            <a:r>
              <a:rPr lang="en-US" dirty="0" smtClean="0"/>
              <a:t> fitness plans</a:t>
            </a:r>
          </a:p>
          <a:p>
            <a:pPr>
              <a:buFont typeface="Wingdings" panose="05000000000000000000" pitchFamily="2" charset="2"/>
              <a:buChar char="q"/>
            </a:pPr>
            <a:r>
              <a:rPr lang="en-US" dirty="0" smtClean="0"/>
              <a:t> Organizing and outreach to </a:t>
            </a:r>
            <a:r>
              <a:rPr lang="en-US" b="1" dirty="0" smtClean="0">
                <a:solidFill>
                  <a:srgbClr val="00B0F0"/>
                </a:solidFill>
              </a:rPr>
              <a:t>local non-profits </a:t>
            </a:r>
            <a:r>
              <a:rPr lang="en-US" dirty="0" smtClean="0"/>
              <a:t>to fit them with a group of members passionate about their cause</a:t>
            </a:r>
          </a:p>
          <a:p>
            <a:pPr>
              <a:buFont typeface="Wingdings" panose="05000000000000000000" pitchFamily="2" charset="2"/>
              <a:buChar char="q"/>
            </a:pPr>
            <a:r>
              <a:rPr lang="en-US" dirty="0" smtClean="0"/>
              <a:t> On-staff fitness </a:t>
            </a:r>
            <a:r>
              <a:rPr lang="en-US" b="1" dirty="0" smtClean="0">
                <a:solidFill>
                  <a:srgbClr val="00B0F0"/>
                </a:solidFill>
              </a:rPr>
              <a:t>expert </a:t>
            </a:r>
          </a:p>
          <a:p>
            <a:pPr>
              <a:buFont typeface="Wingdings" panose="05000000000000000000" pitchFamily="2" charset="2"/>
              <a:buChar char="q"/>
            </a:pPr>
            <a:r>
              <a:rPr lang="en-US" dirty="0" smtClean="0"/>
              <a:t> User </a:t>
            </a:r>
            <a:r>
              <a:rPr lang="en-US" b="1" dirty="0" smtClean="0">
                <a:solidFill>
                  <a:srgbClr val="00B0F0"/>
                </a:solidFill>
              </a:rPr>
              <a:t>profile</a:t>
            </a:r>
            <a:r>
              <a:rPr lang="en-US" dirty="0" smtClean="0"/>
              <a:t> and </a:t>
            </a:r>
            <a:r>
              <a:rPr lang="en-US" b="1" dirty="0" smtClean="0">
                <a:solidFill>
                  <a:srgbClr val="00B0F0"/>
                </a:solidFill>
              </a:rPr>
              <a:t>calendar </a:t>
            </a:r>
          </a:p>
          <a:p>
            <a:pPr>
              <a:buFont typeface="Wingdings" panose="05000000000000000000" pitchFamily="2" charset="2"/>
              <a:buChar char="q"/>
            </a:pPr>
            <a:r>
              <a:rPr lang="en-US" dirty="0" smtClean="0"/>
              <a:t> </a:t>
            </a:r>
            <a:r>
              <a:rPr lang="en-US" b="1" dirty="0" smtClean="0">
                <a:solidFill>
                  <a:srgbClr val="00B0F0"/>
                </a:solidFill>
              </a:rPr>
              <a:t>A trained event “coach” </a:t>
            </a:r>
            <a:r>
              <a:rPr lang="en-US" dirty="0" smtClean="0"/>
              <a:t>that assists members with the community project and makes sure they are reaching their physical goals </a:t>
            </a:r>
          </a:p>
          <a:p>
            <a:pPr>
              <a:buFont typeface="Wingdings" panose="05000000000000000000" pitchFamily="2" charset="2"/>
              <a:buChar char="q"/>
            </a:pPr>
            <a:r>
              <a:rPr lang="en-US" dirty="0" smtClean="0"/>
              <a:t> Weekly and annual </a:t>
            </a:r>
            <a:r>
              <a:rPr lang="en-US" b="1" dirty="0" smtClean="0">
                <a:solidFill>
                  <a:srgbClr val="00B0F0"/>
                </a:solidFill>
              </a:rPr>
              <a:t>fitness reports </a:t>
            </a:r>
          </a:p>
          <a:p>
            <a:pPr>
              <a:buFont typeface="Wingdings" panose="05000000000000000000" pitchFamily="2" charset="2"/>
              <a:buChar char="q"/>
            </a:pPr>
            <a:r>
              <a:rPr lang="en-US" dirty="0" smtClean="0"/>
              <a:t> A </a:t>
            </a:r>
            <a:r>
              <a:rPr lang="en-US" b="1" dirty="0" smtClean="0">
                <a:solidFill>
                  <a:srgbClr val="00B0F0"/>
                </a:solidFill>
              </a:rPr>
              <a:t>sense of goodwill </a:t>
            </a:r>
            <a:r>
              <a:rPr lang="en-US" dirty="0" smtClean="0"/>
              <a:t>from helping the community</a:t>
            </a:r>
          </a:p>
          <a:p>
            <a:pPr>
              <a:buFont typeface="Wingdings" panose="05000000000000000000" pitchFamily="2" charset="2"/>
              <a:buChar char="q"/>
            </a:pPr>
            <a:r>
              <a:rPr lang="en-US" dirty="0" smtClean="0"/>
              <a:t> Membership into a </a:t>
            </a:r>
            <a:r>
              <a:rPr lang="en-US" dirty="0" smtClean="0">
                <a:solidFill>
                  <a:schemeClr val="tx1"/>
                </a:solidFill>
              </a:rPr>
              <a:t>welcoming, active and socially conscious </a:t>
            </a:r>
            <a:r>
              <a:rPr lang="en-US" dirty="0" smtClean="0"/>
              <a:t>local community with </a:t>
            </a:r>
            <a:r>
              <a:rPr lang="en-US" b="1" dirty="0" smtClean="0">
                <a:solidFill>
                  <a:srgbClr val="00B0F0"/>
                </a:solidFill>
              </a:rPr>
              <a:t>sponsored events</a:t>
            </a:r>
          </a:p>
          <a:p>
            <a:pPr>
              <a:buFont typeface="Wingdings" panose="05000000000000000000" pitchFamily="2" charset="2"/>
              <a:buChar char="q"/>
            </a:pPr>
            <a:r>
              <a:rPr lang="en-US" dirty="0" smtClean="0"/>
              <a:t> </a:t>
            </a:r>
            <a:r>
              <a:rPr lang="en-US" b="1" dirty="0" smtClean="0">
                <a:solidFill>
                  <a:srgbClr val="00B0F0"/>
                </a:solidFill>
              </a:rPr>
              <a:t>Discounts</a:t>
            </a:r>
            <a:r>
              <a:rPr lang="en-US" dirty="0" smtClean="0"/>
              <a:t> from local co-ops – think Lexington Co-Op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077023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Demo</a:t>
            </a:r>
            <a:endParaRPr lang="en-US"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005064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27902"/>
            <a:ext cx="10058400" cy="810603"/>
          </a:xfrm>
        </p:spPr>
        <p:txBody>
          <a:bodyPr/>
          <a:lstStyle/>
          <a:p>
            <a:r>
              <a:rPr lang="en-US" b="1" dirty="0" smtClean="0">
                <a:solidFill>
                  <a:schemeClr val="accent5">
                    <a:lumMod val="75000"/>
                  </a:schemeClr>
                </a:solidFill>
                <a:latin typeface="Microsoft YaHei UI Light" panose="020B0502040204020203" pitchFamily="34" charset="-122"/>
                <a:ea typeface="Microsoft YaHei UI Light" panose="020B0502040204020203" pitchFamily="34" charset="-122"/>
              </a:rPr>
              <a:t>You are a part of a community </a:t>
            </a:r>
            <a:endParaRPr lang="en-US" b="1" dirty="0">
              <a:solidFill>
                <a:schemeClr val="accent5">
                  <a:lumMod val="75000"/>
                </a:schemeClr>
              </a:solidFill>
              <a:latin typeface="Microsoft YaHei UI Light" panose="020B0502040204020203" pitchFamily="34" charset="-122"/>
              <a:ea typeface="Microsoft YaHei UI Light" panose="020B0502040204020203" pitchFamily="34" charset="-122"/>
            </a:endParaRPr>
          </a:p>
        </p:txBody>
      </p:sp>
      <p:sp>
        <p:nvSpPr>
          <p:cNvPr id="3" name="Content Placeholder 2"/>
          <p:cNvSpPr>
            <a:spLocks noGrp="1"/>
          </p:cNvSpPr>
          <p:nvPr>
            <p:ph idx="1"/>
          </p:nvPr>
        </p:nvSpPr>
        <p:spPr>
          <a:xfrm>
            <a:off x="1097280" y="1845734"/>
            <a:ext cx="10709910" cy="4555066"/>
          </a:xfrm>
        </p:spPr>
        <p:txBody>
          <a:bodyPr>
            <a:normAutofit fontScale="92500" lnSpcReduction="20000"/>
          </a:bodyPr>
          <a:lstStyle/>
          <a:p>
            <a:pPr>
              <a:buFont typeface="Wingdings" panose="05000000000000000000" pitchFamily="2" charset="2"/>
              <a:buChar char="q"/>
            </a:pPr>
            <a:r>
              <a:rPr lang="en-US" dirty="0" smtClean="0"/>
              <a:t> We </a:t>
            </a:r>
            <a:r>
              <a:rPr lang="en-US" dirty="0" smtClean="0"/>
              <a:t>provide fitness activities, and you work alongside others that are likeminded</a:t>
            </a:r>
          </a:p>
          <a:p>
            <a:pPr>
              <a:buFont typeface="Wingdings" panose="05000000000000000000" pitchFamily="2" charset="2"/>
              <a:buChar char="q"/>
            </a:pPr>
            <a:r>
              <a:rPr lang="en-US" dirty="0" smtClean="0"/>
              <a:t> We </a:t>
            </a:r>
            <a:r>
              <a:rPr lang="en-US" dirty="0" smtClean="0"/>
              <a:t>organize periodic social activities for the entire </a:t>
            </a:r>
            <a:r>
              <a:rPr lang="en-US" dirty="0" smtClean="0"/>
              <a:t>community</a:t>
            </a:r>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r>
              <a:rPr lang="en-US" dirty="0" smtClean="0"/>
              <a:t> We </a:t>
            </a:r>
            <a:r>
              <a:rPr lang="en-US" dirty="0" smtClean="0"/>
              <a:t>connect up with lifestyle events in the community</a:t>
            </a:r>
          </a:p>
          <a:p>
            <a:pPr>
              <a:buFont typeface="Wingdings" panose="05000000000000000000" pitchFamily="2" charset="2"/>
              <a:buChar char="q"/>
            </a:pPr>
            <a:r>
              <a:rPr lang="en-US" dirty="0" smtClean="0"/>
              <a:t> Community </a:t>
            </a:r>
            <a:r>
              <a:rPr lang="en-US" dirty="0" smtClean="0"/>
              <a:t>engagement with recipe blogs and other event notices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214" y="2600114"/>
            <a:ext cx="5090535" cy="2863426"/>
          </a:xfrm>
          <a:prstGeom prst="rect">
            <a:avLst/>
          </a:prstGeom>
        </p:spPr>
      </p:pic>
    </p:spTree>
    <p:extLst>
      <p:ext uri="{BB962C8B-B14F-4D97-AF65-F5344CB8AC3E}">
        <p14:creationId xmlns:p14="http://schemas.microsoft.com/office/powerpoint/2010/main" val="166614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842</TotalTime>
  <Words>1287</Words>
  <Application>Microsoft Office PowerPoint</Application>
  <PresentationFormat>Widescreen</PresentationFormat>
  <Paragraphs>179</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Microsoft YaHei UI Light</vt:lpstr>
      <vt:lpstr>Arial</vt:lpstr>
      <vt:lpstr>Calibri</vt:lpstr>
      <vt:lpstr>Calibri Light</vt:lpstr>
      <vt:lpstr>Segoe WP Light</vt:lpstr>
      <vt:lpstr>Wingdings</vt:lpstr>
      <vt:lpstr>Retrospect</vt:lpstr>
      <vt:lpstr>PowerPoint Presentation</vt:lpstr>
      <vt:lpstr>What we do</vt:lpstr>
      <vt:lpstr>The Problem: People are not active </vt:lpstr>
      <vt:lpstr>The Problem: Lack of volunteers  </vt:lpstr>
      <vt:lpstr>We solve both problems</vt:lpstr>
      <vt:lpstr>Exercise and Empathize: What are the numbers? </vt:lpstr>
      <vt:lpstr>What We Offer</vt:lpstr>
      <vt:lpstr>Demo</vt:lpstr>
      <vt:lpstr>You are a part of a community </vt:lpstr>
      <vt:lpstr>The Local Market</vt:lpstr>
      <vt:lpstr>PowerPoint Presentation</vt:lpstr>
      <vt:lpstr>PowerPoint Presentation</vt:lpstr>
      <vt:lpstr>PowerPoint Presentation</vt:lpstr>
      <vt:lpstr>Who we are</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Kozelsky</dc:creator>
  <cp:lastModifiedBy>Mike Kozelsky</cp:lastModifiedBy>
  <cp:revision>63</cp:revision>
  <dcterms:created xsi:type="dcterms:W3CDTF">2015-10-24T20:04:03Z</dcterms:created>
  <dcterms:modified xsi:type="dcterms:W3CDTF">2015-10-25T18:06:46Z</dcterms:modified>
</cp:coreProperties>
</file>