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FE502-344F-4016-A0C3-16A54C09C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D9F45-8FE3-42BE-96E2-881A94D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77F47-76A4-442B-91E7-67C17319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BE6F3-FDE4-461D-B32D-E87E6267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B5B3-E740-4E46-B4BC-D89DEFD0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4B005-D5B0-4624-B67E-D7CEEBA0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B51CA3-D1EF-4D93-ADA5-D76E86E42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13C20-B7D6-4246-85AC-C47532C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5F373-DDC0-4DC8-9F9B-EDE4C351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052D7-CBC7-4995-B6AF-C8B90094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11B55-E41B-4614-842C-0727DB533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C3F6B-1920-4841-9C75-EC576B76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1E259-F20F-4336-8479-0F984334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88C18-9FEC-4B11-9C5A-AF6E57D9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D89DE-AF9D-4EA4-8CCD-7CA427B6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8622F-6B5A-4D2D-9AA9-2C7DDDA7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7BE1A-0E96-40BE-93BA-BD5AAAEB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7B3F1-D78D-437C-80BC-71D2F0A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C53DB-EB8C-4D58-909F-6FF9033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F6140-9575-4D06-A4E5-0A0D290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9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3574-1973-4A9F-BB9B-E3251E43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D4906-DE7B-4AD6-B78E-66FF27ED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5A8A8-B89A-486C-9CEF-CB706A0F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EFA0D-C0B8-4F32-BE52-49AAC56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51E88-2DB4-45D3-990F-95993D8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0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EC4AA-BD09-42AD-836B-1F31EDE6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D4D76-7A49-4B53-9458-8302399F8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1BA22-78A3-4BC7-8218-214C81F84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3F07D-D377-4400-A2B0-FB517CA3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3763A-D350-4DF3-89D7-612844E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B3BE8-BAE6-404C-8308-FDB7E7E7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0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35BE-E13C-47B3-9F85-7F974EF6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18BE-9CFE-4B25-9703-43DDC8D8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47C99-B96F-4761-968F-5FF6C672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D7FF8-DB62-4FEF-9D1E-C224CE21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EA35D-9282-4E64-B514-FC5626E9A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4122CB-76A5-4B38-87B7-557E15F6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981BB-244F-4A19-A83B-FC3C4C1A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723DE2-CBB2-42A0-A70F-EA13CEE3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7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B632-FFC8-4CB4-9CC5-844AE4B0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C2A841-EDF7-412F-B920-F88E0788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84513-EBE2-429C-B022-6BE0427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4505B-47AE-49E2-A74A-839F93C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F20373-59A9-4ECC-8780-8DD892E5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ED0F87-A42B-4A77-92EB-3F963941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9439D-40A9-446C-8A71-74DD79CF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0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7F1E-EFDA-4E8C-9C21-1C171F02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29363-964F-45D2-BEEB-5E0D46806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B8E2E-E8FB-4D31-829B-C2A539B5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B7C19-8164-4C96-839B-77D2EC69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01400-C70A-4E34-8B36-347F237E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C52FB-DEEF-4354-977D-967905D0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2572-CBF1-4EF9-9D8A-93172E78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EC85FC-312E-41C2-AB3D-6A7006D17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6BDAC-EEF4-4F15-8139-21DE47E8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C27DD-F0AD-48E1-9AD0-F19934D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3DCFE-A083-4412-BD8A-EDDF8E8C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C635A-154F-4A89-8C9B-9A423C72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308B34-407B-4358-AB55-29F2723C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B9B17-AE43-443C-A4DA-1EABB09D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512FE-7242-4F7F-A37A-FF7CA42FC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F0F2-AF3D-4FFD-B4C5-3462FC419F36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9CB91-E435-4DEC-AD2C-12D56C72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A657A-106E-4686-BE22-F66386085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D8AE-9611-4FAE-AA42-4F841E84E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5A74DBD3-54EC-4A54-A58D-F10E81074F08}"/>
              </a:ext>
            </a:extLst>
          </p:cNvPr>
          <p:cNvSpPr txBox="1"/>
          <p:nvPr/>
        </p:nvSpPr>
        <p:spPr>
          <a:xfrm>
            <a:off x="2138362" y="1806714"/>
            <a:ext cx="6872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中的语音处理知识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&amp;&amp;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语音深度学习的各种任务。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）研究生新生或者本科生，希望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入门语音的深度学习。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）学习语音知识。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0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A943B4-A216-48CB-9336-9E36AB1AA84B}"/>
              </a:ext>
            </a:extLst>
          </p:cNvPr>
          <p:cNvSpPr txBox="1"/>
          <p:nvPr/>
        </p:nvSpPr>
        <p:spPr>
          <a:xfrm>
            <a:off x="390525" y="781050"/>
            <a:ext cx="2114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一条语音信号（时域），已知采样率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，时间长度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4147DB-9209-4B82-BE5A-D7E75B4061A0}"/>
              </a:ext>
            </a:extLst>
          </p:cNvPr>
          <p:cNvSpPr txBox="1"/>
          <p:nvPr/>
        </p:nvSpPr>
        <p:spPr>
          <a:xfrm>
            <a:off x="390525" y="104775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语音信号特征获取流程：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4A2F07-EC27-4CEB-A5F4-202B9EB1C659}"/>
              </a:ext>
            </a:extLst>
          </p:cNvPr>
          <p:cNvCxnSpPr>
            <a:stCxn id="4" idx="3"/>
          </p:cNvCxnSpPr>
          <p:nvPr/>
        </p:nvCxnSpPr>
        <p:spPr>
          <a:xfrm flipV="1">
            <a:off x="2505075" y="1442769"/>
            <a:ext cx="1419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F829A30-FF09-4709-B699-7233D822CDE7}"/>
              </a:ext>
            </a:extLst>
          </p:cNvPr>
          <p:cNvSpPr txBox="1"/>
          <p:nvPr/>
        </p:nvSpPr>
        <p:spPr>
          <a:xfrm>
            <a:off x="4257675" y="781050"/>
            <a:ext cx="3324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 length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 length</a:t>
            </a:r>
          </a:p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希望得到多少组频率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E17ED8-9E77-4FA8-8731-60D97522B2FB}"/>
              </a:ext>
            </a:extLst>
          </p:cNvPr>
          <p:cNvCxnSpPr/>
          <p:nvPr/>
        </p:nvCxnSpPr>
        <p:spPr>
          <a:xfrm flipV="1">
            <a:off x="7305675" y="1428212"/>
            <a:ext cx="1419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2AFB922-DA26-4A50-8082-5F8BA4464124}"/>
              </a:ext>
            </a:extLst>
          </p:cNvPr>
          <p:cNvSpPr txBox="1"/>
          <p:nvPr/>
        </p:nvSpPr>
        <p:spPr>
          <a:xfrm>
            <a:off x="8724900" y="666750"/>
            <a:ext cx="3267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频域信号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帧数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(SR*Time) // hop + 1 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其维度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 2 +1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张量形状为：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（维度，帧数）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201704-D89A-4C82-9E6F-F659AA2B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80654"/>
            <a:ext cx="8165301" cy="40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65E074-B7A4-4072-A1DC-5044366E42D3}"/>
              </a:ext>
            </a:extLst>
          </p:cNvPr>
          <p:cNvSpPr txBox="1"/>
          <p:nvPr/>
        </p:nvSpPr>
        <p:spPr>
          <a:xfrm>
            <a:off x="323850" y="209550"/>
            <a:ext cx="982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梅尔谱：在 幅度谱的基础上， 乘以一个“梅尔变换”，得到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维度的 梅尔谱。  这种谱的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个频率组更接近人耳的听觉感知范围。但是相应地，蕴含的语音信息 比 幅度谱要少一些。 因此，在一些面向 人类 的语音任务中较为常用。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注意，深度学习中的梅尔谱大多数情况下指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对数梅尔谱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！！！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幅度谱：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20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30hz ……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梅尔谱：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15 17 18 …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（对数增长组）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66D6E66-FBF6-4987-A7FA-DB2707434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54163"/>
              </p:ext>
            </p:extLst>
          </p:nvPr>
        </p:nvGraphicFramePr>
        <p:xfrm>
          <a:off x="971550" y="2224616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0">
                  <a:extLst>
                    <a:ext uri="{9D8B030D-6E8A-4147-A177-3AD203B41FA5}">
                      <a16:colId xmlns:a16="http://schemas.microsoft.com/office/drawing/2014/main" val="2101473568"/>
                    </a:ext>
                  </a:extLst>
                </a:gridCol>
                <a:gridCol w="3930650">
                  <a:extLst>
                    <a:ext uri="{9D8B030D-6E8A-4147-A177-3AD203B41FA5}">
                      <a16:colId xmlns:a16="http://schemas.microsoft.com/office/drawing/2014/main" val="282002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语音深度学习任务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主流论文所使用的谱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语音识别（语音</a:t>
                      </a:r>
                      <a:r>
                        <a:rPr lang="en-US" altLang="zh-CN" dirty="0"/>
                        <a:t>-&gt; </a:t>
                      </a:r>
                      <a:r>
                        <a:rPr lang="zh-CN" altLang="en-US" dirty="0"/>
                        <a:t>文本符号）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Melspec</a:t>
                      </a:r>
                      <a:r>
                        <a:rPr lang="zh-CN" altLang="en-US" dirty="0"/>
                        <a:t>、或者神经网络提取的谱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3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声纹识别，说话人验证（语音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话者分类标签）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Melspec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语音合成（文本符号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语音）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melspec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语音降噪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STFTspec</a:t>
                      </a:r>
                      <a:r>
                        <a:rPr lang="en-US" altLang="zh-CN" dirty="0"/>
                        <a:t> , amp spec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音色转换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Melspec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5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404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1D2BB65-8C26-4780-A058-20D05456CDE0}"/>
              </a:ext>
            </a:extLst>
          </p:cNvPr>
          <p:cNvSpPr txBox="1"/>
          <p:nvPr/>
        </p:nvSpPr>
        <p:spPr>
          <a:xfrm>
            <a:off x="1257300" y="5402580"/>
            <a:ext cx="572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幅度谱：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1024 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n_dim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513)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梅尔谱：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n_mel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80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4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AE0678-97AF-4B6D-A469-01BDBA215EE8}"/>
              </a:ext>
            </a:extLst>
          </p:cNvPr>
          <p:cNvSpPr txBox="1"/>
          <p:nvPr/>
        </p:nvSpPr>
        <p:spPr>
          <a:xfrm>
            <a:off x="447675" y="4962525"/>
            <a:ext cx="802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形象易懂的傅里叶变换、短时傅里叶变换和小波变换</a:t>
            </a:r>
          </a:p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》:https://mp.weixin.qq.com/s/CRqhHIlYYRjYJ64PZZnUkQ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80FD4-4648-499B-83D9-B28ABA0C8807}"/>
              </a:ext>
            </a:extLst>
          </p:cNvPr>
          <p:cNvSpPr txBox="1"/>
          <p:nvPr/>
        </p:nvSpPr>
        <p:spPr>
          <a:xfrm>
            <a:off x="447675" y="1485900"/>
            <a:ext cx="9496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年深度学习广泛取得较好的效果以来，大多数语音任务普遍采用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）谱或者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作为训练输入。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在大多数论文中默认是取对数的，即使论文本身使用的单词是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但是实际上训练的时候，代码中会加上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（）函数。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谱的特征维度可以随意，一般习惯使用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512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维，但是较多的训练过程的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还是采用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维。</a:t>
            </a:r>
          </a:p>
        </p:txBody>
      </p:sp>
    </p:spTree>
    <p:extLst>
      <p:ext uri="{BB962C8B-B14F-4D97-AF65-F5344CB8AC3E}">
        <p14:creationId xmlns:p14="http://schemas.microsoft.com/office/powerpoint/2010/main" val="13707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F93A41-14DC-4124-896B-EF9DED314124}"/>
              </a:ext>
            </a:extLst>
          </p:cNvPr>
          <p:cNvSpPr txBox="1"/>
          <p:nvPr/>
        </p:nvSpPr>
        <p:spPr>
          <a:xfrm>
            <a:off x="442912" y="228600"/>
            <a:ext cx="9591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一、语音信号：</a:t>
            </a:r>
          </a:p>
          <a:p>
            <a:pPr indent="3048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语音信号是从传感器中按一定时间间隔对物理声音进行采样，得到的一维时间信号。其物理基本描述单位为振幅和时间。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38B73-1CB9-401A-8DB1-EAAAFF60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57" y="1126172"/>
            <a:ext cx="5274310" cy="16719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1AA1ED-6F58-475E-9BF0-FB6F5D7A8FC2}"/>
              </a:ext>
            </a:extLst>
          </p:cNvPr>
          <p:cNvSpPr txBox="1"/>
          <p:nvPr/>
        </p:nvSpPr>
        <p:spPr>
          <a:xfrm>
            <a:off x="442912" y="2600325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二、频谱图</a:t>
            </a: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把一维的语音信号，经过分帧、加窗等一系列处理，再经过短时傅里叶变换（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STFT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），得到其每帧的一系列相位值和一系列幅度值。如果是得到幅度值，称为幅度谱（也称频谱图）。如果是得到相位图，称为相位谱。下图为幅度谱。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9DD315-C770-4E5D-9AFE-AB2D5C16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169" y="3938746"/>
            <a:ext cx="4071512" cy="27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D3F9FD-6E44-48A6-81AA-9E68C23DBD77}"/>
              </a:ext>
            </a:extLst>
          </p:cNvPr>
          <p:cNvSpPr txBox="1"/>
          <p:nvPr/>
        </p:nvSpPr>
        <p:spPr>
          <a:xfrm>
            <a:off x="600075" y="2908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幅度谱的横轴是时间帧（时间），纵轴是频率大小，颜色深浅代表幅度的强弱。则整张图可表示语音信号的各个频率分量随着时间变化，其幅度的强弱的变化。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148CC1-9C90-454A-8403-E3A79436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94" y="395585"/>
            <a:ext cx="4071512" cy="27578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FE8D71-39BF-4B74-B679-389014B84473}"/>
              </a:ext>
            </a:extLst>
          </p:cNvPr>
          <p:cNvSpPr txBox="1"/>
          <p:nvPr/>
        </p:nvSpPr>
        <p:spPr>
          <a:xfrm>
            <a:off x="600075" y="1774487"/>
            <a:ext cx="647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三、基频，共振峰</a:t>
            </a: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从幅度谱上可以看到横的明显条状带，这说明了不同强度的频率分量有很大不同。 这些强度较高的条带从下（低）到上（高）被称为基频、第一共振峰、第二共振峰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。基频说明了声带发出的声音的（基音）振动的频率变化，而共振峰说明了声带发出的基音与声道谐振的声音的频率的变化。这些基频和共振峰变化模式可以代表语音的不同音素。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BFC117-E204-45F7-B07A-5C209D10C91E}"/>
              </a:ext>
            </a:extLst>
          </p:cNvPr>
          <p:cNvSpPr txBox="1"/>
          <p:nvPr/>
        </p:nvSpPr>
        <p:spPr>
          <a:xfrm>
            <a:off x="438150" y="4781550"/>
            <a:ext cx="66389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四、声码器</a:t>
            </a:r>
          </a:p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将频谱图转换为波形的系统称之为声码器。可以是基于传统语音信号算法的，也可以是基于深度学习的。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66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61052E-83C6-4159-A5DF-2068BBB2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9" y="830336"/>
            <a:ext cx="8436071" cy="5616427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F36B91C-2575-45FD-89E0-9615ACB7A83F}"/>
              </a:ext>
            </a:extLst>
          </p:cNvPr>
          <p:cNvCxnSpPr>
            <a:cxnSpLocks/>
          </p:cNvCxnSpPr>
          <p:nvPr/>
        </p:nvCxnSpPr>
        <p:spPr>
          <a:xfrm flipH="1">
            <a:off x="2609850" y="2447925"/>
            <a:ext cx="3305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5F0B819-70B7-492B-83B3-7FD44FCCAB81}"/>
              </a:ext>
            </a:extLst>
          </p:cNvPr>
          <p:cNvSpPr txBox="1"/>
          <p:nvPr/>
        </p:nvSpPr>
        <p:spPr>
          <a:xfrm>
            <a:off x="167458" y="1786205"/>
            <a:ext cx="311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STFT spectrum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Linear spectrum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谱（包括幅度和相位）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4B861-6DFE-43AE-AD9C-D0D8649C63DD}"/>
              </a:ext>
            </a:extLst>
          </p:cNvPr>
          <p:cNvSpPr txBox="1"/>
          <p:nvPr/>
        </p:nvSpPr>
        <p:spPr>
          <a:xfrm>
            <a:off x="510358" y="2778859"/>
            <a:ext cx="3114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spectrum 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amplitude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spectrum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magnitude spectrum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幅度谱</a:t>
            </a: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E43F76-E227-49EB-9A8F-0A20171C1153}"/>
              </a:ext>
            </a:extLst>
          </p:cNvPr>
          <p:cNvCxnSpPr/>
          <p:nvPr/>
        </p:nvCxnSpPr>
        <p:spPr>
          <a:xfrm flipH="1">
            <a:off x="2943225" y="3155811"/>
            <a:ext cx="2971801" cy="19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33AF68-15A0-4F77-93BD-EB841ED0C438}"/>
              </a:ext>
            </a:extLst>
          </p:cNvPr>
          <p:cNvSpPr txBox="1"/>
          <p:nvPr/>
        </p:nvSpPr>
        <p:spPr>
          <a:xfrm>
            <a:off x="1581920" y="307116"/>
            <a:ext cx="1015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Y[n] = Asin( ω*x + φ)  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：幅度，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：相位，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与周期成线性倒数。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78CCA1-1F56-4F78-BD6D-75935F06198E}"/>
              </a:ext>
            </a:extLst>
          </p:cNvPr>
          <p:cNvCxnSpPr/>
          <p:nvPr/>
        </p:nvCxnSpPr>
        <p:spPr>
          <a:xfrm>
            <a:off x="6257925" y="3895725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DC7C7A6-7ADC-4293-972C-EAFF4D5D451B}"/>
              </a:ext>
            </a:extLst>
          </p:cNvPr>
          <p:cNvSpPr txBox="1"/>
          <p:nvPr/>
        </p:nvSpPr>
        <p:spPr>
          <a:xfrm>
            <a:off x="8763000" y="3429000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Melspectrum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梅尔谱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DA6514-0399-42BB-B877-23641A2B39A7}"/>
              </a:ext>
            </a:extLst>
          </p:cNvPr>
          <p:cNvSpPr txBox="1"/>
          <p:nvPr/>
        </p:nvSpPr>
        <p:spPr>
          <a:xfrm>
            <a:off x="8785272" y="4352330"/>
            <a:ext cx="327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melspectrum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对数梅尔谱 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D86307-97E5-4E8C-9724-DC6CD722D21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34125" y="4552385"/>
            <a:ext cx="245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B77DAC-FE8C-4526-8C33-8685DCBAC441}"/>
              </a:ext>
            </a:extLst>
          </p:cNvPr>
          <p:cNvCxnSpPr/>
          <p:nvPr/>
        </p:nvCxnSpPr>
        <p:spPr>
          <a:xfrm>
            <a:off x="6334125" y="5391150"/>
            <a:ext cx="242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CF0B92-335D-447A-A197-EE3C9F190DDD}"/>
              </a:ext>
            </a:extLst>
          </p:cNvPr>
          <p:cNvSpPr txBox="1"/>
          <p:nvPr/>
        </p:nvSpPr>
        <p:spPr>
          <a:xfrm>
            <a:off x="8886825" y="5210175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Fbank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6BD75C-FBBA-43EA-ACF0-FA85FAA2DED8}"/>
              </a:ext>
            </a:extLst>
          </p:cNvPr>
          <p:cNvSpPr txBox="1"/>
          <p:nvPr/>
        </p:nvSpPr>
        <p:spPr>
          <a:xfrm>
            <a:off x="343669" y="5102453"/>
            <a:ext cx="235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通常也叫包络谱，用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pyworld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库提取。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E3C859-8213-4712-8B8D-64D6623752CF}"/>
              </a:ext>
            </a:extLst>
          </p:cNvPr>
          <p:cNvSpPr txBox="1"/>
          <p:nvPr/>
        </p:nvSpPr>
        <p:spPr>
          <a:xfrm>
            <a:off x="8763000" y="1543050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不需要掌握数学计算！因为目前已经非常成熟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7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60638A-966E-47EE-8A5D-51C933966A04}"/>
              </a:ext>
            </a:extLst>
          </p:cNvPr>
          <p:cNvSpPr txBox="1"/>
          <p:nvPr/>
        </p:nvSpPr>
        <p:spPr>
          <a:xfrm>
            <a:off x="504825" y="647700"/>
            <a:ext cx="9629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一、语音的深度学习使用哪种谱？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amp spec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为主，通常可以用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librosa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库或者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torchaudio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库进行提取。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二、那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Fbank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答：由于其蕴含信息较少，已经不适合这个大数据时代。但有些任务由于其本身的特殊性质，还是会使用到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谱。如情感语音转换任务。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因此，理解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STFT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谱的提取过程最为重要。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94F52-38FD-47BF-BB78-D0A4E897ADB1}"/>
              </a:ext>
            </a:extLst>
          </p:cNvPr>
          <p:cNvSpPr txBox="1"/>
          <p:nvPr/>
        </p:nvSpPr>
        <p:spPr>
          <a:xfrm>
            <a:off x="304800" y="219075"/>
            <a:ext cx="1127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时域信号：一维的信号，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代表幅度，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代表采样点。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信号长度（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采样时间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(time) *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(Sample rate)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如一条语音，长度为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秒（时间表示法），采样率为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16000HZ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，则其在计算机中表示为（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2*16000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）的一维向量。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也可以说这条语音的长度是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（采样点表示法）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但此时必须确定采样率，才能确定其实际时长。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因此在语音的表示数据量不变的情况下，采样率增大，则时间减小。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55E51A-3DE7-4C45-A2B3-1E38CEF3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1" y="3257414"/>
            <a:ext cx="3787468" cy="31244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A7F02-CFB6-44E1-A364-5CB825C19A96}"/>
              </a:ext>
            </a:extLst>
          </p:cNvPr>
          <p:cNvSpPr txBox="1"/>
          <p:nvPr/>
        </p:nvSpPr>
        <p:spPr>
          <a:xfrm>
            <a:off x="4667250" y="3429000"/>
            <a:ext cx="285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但，人类接受声音的感知过程，其实主要是在感知声音的不同成分的频率高低以及强度！！！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人的听觉感知范围为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200hz-2Whz,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语音的声音范围大都在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200hz-8000hz.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采样定理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5306E7-F1E9-4DB8-B4E1-06360D1BCE22}"/>
              </a:ext>
            </a:extLst>
          </p:cNvPr>
          <p:cNvSpPr txBox="1"/>
          <p:nvPr/>
        </p:nvSpPr>
        <p:spPr>
          <a:xfrm>
            <a:off x="8124825" y="3743325"/>
            <a:ext cx="367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例如有一个声音信号为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10Sin(x) + 0.1sin(100x)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+0.01sin(1000x),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则人类主要感知到幅度为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）这个信号。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0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D006E0-193C-4C07-875C-3E9E2A75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05" y="956120"/>
            <a:ext cx="6911939" cy="43742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8295A4-AA81-40AE-BD8B-CFAE3993B489}"/>
              </a:ext>
            </a:extLst>
          </p:cNvPr>
          <p:cNvSpPr txBox="1"/>
          <p:nvPr/>
        </p:nvSpPr>
        <p:spPr>
          <a:xfrm>
            <a:off x="352425" y="21907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实际语音信号非常复杂，如何知道某种信号的各个成分的频率呢？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答：傅立叶变换。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E53CC-EF99-4C9A-9552-D3137D79CD4D}"/>
              </a:ext>
            </a:extLst>
          </p:cNvPr>
          <p:cNvSpPr txBox="1"/>
          <p:nvPr/>
        </p:nvSpPr>
        <p:spPr>
          <a:xfrm>
            <a:off x="438150" y="2505075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Fourier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的基本思想：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以适当的某种频率间隔，将语音分解为一组基础信号，再用傅里叶算法，计算出 每组信号的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幅度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3AF7B-5BD8-4F78-920E-4E86833846E7}"/>
              </a:ext>
            </a:extLst>
          </p:cNvPr>
          <p:cNvSpPr txBox="1"/>
          <p:nvPr/>
        </p:nvSpPr>
        <p:spPr>
          <a:xfrm>
            <a:off x="438150" y="5257800"/>
            <a:ext cx="851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也就是说，一段信号，能得到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一组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不同的基础信号的 幅度和相位！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79825-599C-4281-8A00-72AD07A2EB7C}"/>
              </a:ext>
            </a:extLst>
          </p:cNvPr>
          <p:cNvSpPr txBox="1"/>
          <p:nvPr/>
        </p:nvSpPr>
        <p:spPr>
          <a:xfrm>
            <a:off x="438150" y="5763756"/>
            <a:ext cx="600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L1]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fourier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&gt;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幅度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[256] 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相位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[256]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6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EEA558-6548-4231-84BA-2B1CE3080C19}"/>
              </a:ext>
            </a:extLst>
          </p:cNvPr>
          <p:cNvSpPr txBox="1"/>
          <p:nvPr/>
        </p:nvSpPr>
        <p:spPr>
          <a:xfrm>
            <a:off x="247650" y="180975"/>
            <a:ext cx="681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、一条语音只能得到一组幅度和相位吗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、如何规定这些基础信号的频率呢？？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72CF90-0D10-49AA-9202-196DA6F65A20}"/>
              </a:ext>
            </a:extLst>
          </p:cNvPr>
          <p:cNvSpPr txBox="1"/>
          <p:nvPr/>
        </p:nvSpPr>
        <p:spPr>
          <a:xfrm>
            <a:off x="438150" y="1847850"/>
            <a:ext cx="8858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、答：不，我们需要分帧！！！！（类似于一维卷积）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由于海森堡测不准原理， 不能对太长或者太短的语音信号做傅里叶变换，否则得到的数据都不准确。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形象易懂的傅里叶变换、短时傅里叶变换和小波变换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》:https://mp.weixin.qq.com/s/CRqhHIlYYRjYJ64PZZnUkQ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2130E14-F0FD-4513-B3BE-A4B305EDB181}"/>
              </a:ext>
            </a:extLst>
          </p:cNvPr>
          <p:cNvCxnSpPr/>
          <p:nvPr/>
        </p:nvCxnSpPr>
        <p:spPr>
          <a:xfrm>
            <a:off x="971550" y="4305300"/>
            <a:ext cx="832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EEFCA5-74D5-4AB2-8BEF-3DF7DDA8D061}"/>
              </a:ext>
            </a:extLst>
          </p:cNvPr>
          <p:cNvCxnSpPr/>
          <p:nvPr/>
        </p:nvCxnSpPr>
        <p:spPr>
          <a:xfrm>
            <a:off x="971550" y="3990975"/>
            <a:ext cx="8286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AC3777-F4DC-4727-8A60-755FF1227217}"/>
              </a:ext>
            </a:extLst>
          </p:cNvPr>
          <p:cNvCxnSpPr/>
          <p:nvPr/>
        </p:nvCxnSpPr>
        <p:spPr>
          <a:xfrm>
            <a:off x="1385887" y="3752850"/>
            <a:ext cx="8286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894E05-4172-4540-B76F-94D937BBDC5A}"/>
              </a:ext>
            </a:extLst>
          </p:cNvPr>
          <p:cNvCxnSpPr/>
          <p:nvPr/>
        </p:nvCxnSpPr>
        <p:spPr>
          <a:xfrm>
            <a:off x="1876425" y="3479066"/>
            <a:ext cx="828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33AB38-517C-43D5-A9E1-584E682CB775}"/>
              </a:ext>
            </a:extLst>
          </p:cNvPr>
          <p:cNvCxnSpPr>
            <a:cxnSpLocks/>
          </p:cNvCxnSpPr>
          <p:nvPr/>
        </p:nvCxnSpPr>
        <p:spPr>
          <a:xfrm>
            <a:off x="971550" y="3990975"/>
            <a:ext cx="0" cy="3143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7E498A-4C74-487F-B44D-726FC84A9A92}"/>
              </a:ext>
            </a:extLst>
          </p:cNvPr>
          <p:cNvCxnSpPr>
            <a:cxnSpLocks/>
          </p:cNvCxnSpPr>
          <p:nvPr/>
        </p:nvCxnSpPr>
        <p:spPr>
          <a:xfrm>
            <a:off x="1800225" y="3990975"/>
            <a:ext cx="0" cy="3143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B10D14-7D2F-45B3-B6CE-66393509B858}"/>
              </a:ext>
            </a:extLst>
          </p:cNvPr>
          <p:cNvCxnSpPr>
            <a:cxnSpLocks/>
          </p:cNvCxnSpPr>
          <p:nvPr/>
        </p:nvCxnSpPr>
        <p:spPr>
          <a:xfrm>
            <a:off x="1385887" y="3752850"/>
            <a:ext cx="0" cy="552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749000-2392-458C-BEC2-DDBD07E93F25}"/>
              </a:ext>
            </a:extLst>
          </p:cNvPr>
          <p:cNvCxnSpPr>
            <a:cxnSpLocks/>
          </p:cNvCxnSpPr>
          <p:nvPr/>
        </p:nvCxnSpPr>
        <p:spPr>
          <a:xfrm>
            <a:off x="2214562" y="3781425"/>
            <a:ext cx="0" cy="5238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61B17BB-8B01-4CC3-BEF6-3CF029562CB7}"/>
              </a:ext>
            </a:extLst>
          </p:cNvPr>
          <p:cNvCxnSpPr>
            <a:cxnSpLocks/>
          </p:cNvCxnSpPr>
          <p:nvPr/>
        </p:nvCxnSpPr>
        <p:spPr>
          <a:xfrm>
            <a:off x="2705100" y="3490912"/>
            <a:ext cx="0" cy="8143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5E84FDD-F94C-4BE6-B4D9-3886F45D211F}"/>
              </a:ext>
            </a:extLst>
          </p:cNvPr>
          <p:cNvCxnSpPr>
            <a:cxnSpLocks/>
          </p:cNvCxnSpPr>
          <p:nvPr/>
        </p:nvCxnSpPr>
        <p:spPr>
          <a:xfrm>
            <a:off x="1876425" y="3479066"/>
            <a:ext cx="0" cy="8143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6679ED-6A3D-4CBE-823C-CE842C1AC16E}"/>
              </a:ext>
            </a:extLst>
          </p:cNvPr>
          <p:cNvCxnSpPr/>
          <p:nvPr/>
        </p:nvCxnSpPr>
        <p:spPr>
          <a:xfrm>
            <a:off x="1152525" y="3990975"/>
            <a:ext cx="342900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A0217A4-E2ED-4A5D-B2F4-448157196F75}"/>
              </a:ext>
            </a:extLst>
          </p:cNvPr>
          <p:cNvSpPr txBox="1"/>
          <p:nvPr/>
        </p:nvSpPr>
        <p:spPr>
          <a:xfrm>
            <a:off x="247650" y="5153025"/>
            <a:ext cx="2781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对该“帧”做傅里叶变换，得到幅度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相位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也就是说，很长的一段信号被分帧后，可以得到很多组 幅度和相位。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757C16-1384-4314-AF82-90EDB4E47031}"/>
              </a:ext>
            </a:extLst>
          </p:cNvPr>
          <p:cNvSpPr txBox="1"/>
          <p:nvPr/>
        </p:nvSpPr>
        <p:spPr>
          <a:xfrm>
            <a:off x="3733800" y="4586287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计算公式：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语音信号长度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hop_length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  =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帧数。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D5720DE-4E45-4471-9D4E-EA450C1C6E6F}"/>
              </a:ext>
            </a:extLst>
          </p:cNvPr>
          <p:cNvCxnSpPr>
            <a:cxnSpLocks/>
          </p:cNvCxnSpPr>
          <p:nvPr/>
        </p:nvCxnSpPr>
        <p:spPr>
          <a:xfrm>
            <a:off x="971550" y="3176587"/>
            <a:ext cx="0" cy="5762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08A46BC-2A4A-4D0F-9A08-9E0C8F216EB6}"/>
              </a:ext>
            </a:extLst>
          </p:cNvPr>
          <p:cNvCxnSpPr>
            <a:cxnSpLocks/>
          </p:cNvCxnSpPr>
          <p:nvPr/>
        </p:nvCxnSpPr>
        <p:spPr>
          <a:xfrm>
            <a:off x="1385887" y="3145691"/>
            <a:ext cx="0" cy="552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4B77D3-1949-4367-913E-7FB9D6AD7474}"/>
              </a:ext>
            </a:extLst>
          </p:cNvPr>
          <p:cNvCxnSpPr/>
          <p:nvPr/>
        </p:nvCxnSpPr>
        <p:spPr>
          <a:xfrm>
            <a:off x="971550" y="3429000"/>
            <a:ext cx="41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36F8189-7E57-4972-8B5A-5897D2D47AB9}"/>
              </a:ext>
            </a:extLst>
          </p:cNvPr>
          <p:cNvCxnSpPr/>
          <p:nvPr/>
        </p:nvCxnSpPr>
        <p:spPr>
          <a:xfrm>
            <a:off x="1152525" y="3429000"/>
            <a:ext cx="2924175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BED658F-84E4-4E08-84C5-6C8445AD756A}"/>
              </a:ext>
            </a:extLst>
          </p:cNvPr>
          <p:cNvSpPr txBox="1"/>
          <p:nvPr/>
        </p:nvSpPr>
        <p:spPr>
          <a:xfrm>
            <a:off x="4210050" y="3781425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帧移（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 size / hop length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A543AD-3F1B-4409-8F1A-585D184946F1}"/>
              </a:ext>
            </a:extLst>
          </p:cNvPr>
          <p:cNvCxnSpPr/>
          <p:nvPr/>
        </p:nvCxnSpPr>
        <p:spPr>
          <a:xfrm>
            <a:off x="1495425" y="3990975"/>
            <a:ext cx="2581275" cy="20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D94D518-1684-46E1-A849-B051F450BE63}"/>
              </a:ext>
            </a:extLst>
          </p:cNvPr>
          <p:cNvSpPr txBox="1"/>
          <p:nvPr/>
        </p:nvSpPr>
        <p:spPr>
          <a:xfrm>
            <a:off x="4210049" y="5848350"/>
            <a:ext cx="419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窗长：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 size /window length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690E3A-33CB-40EE-975C-EFE7199075E0}"/>
              </a:ext>
            </a:extLst>
          </p:cNvPr>
          <p:cNvSpPr txBox="1"/>
          <p:nvPr/>
        </p:nvSpPr>
        <p:spPr>
          <a:xfrm>
            <a:off x="8743950" y="51530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25ms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采样点</a:t>
            </a:r>
          </a:p>
        </p:txBody>
      </p:sp>
    </p:spTree>
    <p:extLst>
      <p:ext uri="{BB962C8B-B14F-4D97-AF65-F5344CB8AC3E}">
        <p14:creationId xmlns:p14="http://schemas.microsoft.com/office/powerpoint/2010/main" val="74828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D57579-D0AA-4377-BD18-BF1DA129D5D6}"/>
              </a:ext>
            </a:extLst>
          </p:cNvPr>
          <p:cNvSpPr txBox="1"/>
          <p:nvPr/>
        </p:nvSpPr>
        <p:spPr>
          <a:xfrm>
            <a:off x="409575" y="209550"/>
            <a:ext cx="7886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、这“很多组”幅度和相位，究竟是哪些信号的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答：自己设定，在代码中，通常是由“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”这个参数设定。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256 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实际上设定了 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”组不同频率的参数。 那么这些频率的大小如何确定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？（根据傅里叶算法可知。）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可以得到频率组数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 2  +1 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频率组的频率是多少？则根据该窗的长度确定频率组间隔 ，从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开始线性增加信号分量的频率。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频率依为：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* (1/T)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…..  129 * (1/T)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B0A9D6-3F1B-4629-A4E7-06A168A4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670746"/>
            <a:ext cx="3695700" cy="233884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22DA9F7-DBF6-4C22-9176-C1C7AFE64537}"/>
              </a:ext>
            </a:extLst>
          </p:cNvPr>
          <p:cNvCxnSpPr/>
          <p:nvPr/>
        </p:nvCxnSpPr>
        <p:spPr>
          <a:xfrm>
            <a:off x="5000625" y="3541017"/>
            <a:ext cx="1495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7FA4117-7F9E-4F1B-8F92-0DEE9822EE75}"/>
              </a:ext>
            </a:extLst>
          </p:cNvPr>
          <p:cNvSpPr txBox="1"/>
          <p:nvPr/>
        </p:nvSpPr>
        <p:spPr>
          <a:xfrm>
            <a:off x="4914899" y="3689875"/>
            <a:ext cx="6372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例如：窗长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=320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 = 16000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该窗时间长度：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频率组间隔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1/T = 1/0.02 = 50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则，若设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n_fft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256,</a:t>
            </a: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频率组的频率即为：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50hz ,100hz,150hz, … (129*50)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接下来，用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Fourier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算法，根据这些频率求出其幅度和相位。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DF4701-7155-47A1-8DB5-CF62FAC71B06}"/>
              </a:ext>
            </a:extLst>
          </p:cNvPr>
          <p:cNvCxnSpPr/>
          <p:nvPr/>
        </p:nvCxnSpPr>
        <p:spPr>
          <a:xfrm>
            <a:off x="2438400" y="5248275"/>
            <a:ext cx="18097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758581-5D58-45D9-8E12-0109B4BF7105}"/>
              </a:ext>
            </a:extLst>
          </p:cNvPr>
          <p:cNvSpPr txBox="1"/>
          <p:nvPr/>
        </p:nvSpPr>
        <p:spPr>
          <a:xfrm>
            <a:off x="2343150" y="6244420"/>
            <a:ext cx="10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50hz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582751-1729-4AEF-BA73-2484A845F7E5}"/>
              </a:ext>
            </a:extLst>
          </p:cNvPr>
          <p:cNvCxnSpPr/>
          <p:nvPr/>
        </p:nvCxnSpPr>
        <p:spPr>
          <a:xfrm>
            <a:off x="2533649" y="5080903"/>
            <a:ext cx="18097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B51C8B-8164-417D-B67D-FCA6AB0A70B1}"/>
              </a:ext>
            </a:extLst>
          </p:cNvPr>
          <p:cNvSpPr txBox="1"/>
          <p:nvPr/>
        </p:nvSpPr>
        <p:spPr>
          <a:xfrm>
            <a:off x="2471738" y="5299899"/>
            <a:ext cx="5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150hz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150E44-BE47-4F59-8B74-759153937A55}"/>
              </a:ext>
            </a:extLst>
          </p:cNvPr>
          <p:cNvSpPr txBox="1"/>
          <p:nvPr/>
        </p:nvSpPr>
        <p:spPr>
          <a:xfrm>
            <a:off x="2790825" y="6224915"/>
            <a:ext cx="86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100hz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8A185-6C39-46D2-A6A2-17FA3FD4BD62}"/>
              </a:ext>
            </a:extLst>
          </p:cNvPr>
          <p:cNvCxnSpPr/>
          <p:nvPr/>
        </p:nvCxnSpPr>
        <p:spPr>
          <a:xfrm>
            <a:off x="2619375" y="4967147"/>
            <a:ext cx="138114" cy="39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1565</Words>
  <Application>Microsoft Office PowerPoint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ywh15151@163.com</dc:creator>
  <cp:lastModifiedBy>ywh15151@163.com</cp:lastModifiedBy>
  <cp:revision>32</cp:revision>
  <dcterms:created xsi:type="dcterms:W3CDTF">2021-10-21T06:18:34Z</dcterms:created>
  <dcterms:modified xsi:type="dcterms:W3CDTF">2021-10-21T08:38:30Z</dcterms:modified>
</cp:coreProperties>
</file>