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A7556-9639-4CE6-A1CB-8B397B4BF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075C75-86CA-4FD1-A582-C8139DBE1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FD30B-F5C9-4A8D-B5DC-36008359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827-90A7-4338-9F51-5539A3F6CF3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781B8-9C34-46A4-B4F5-2F81EFC7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8A100-7ECC-46A0-ACB3-A8F0FEBB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915-C585-438D-84D6-CAEF863E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58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F41A8-2D6C-4337-B6BE-47233D7E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DC7279-6D42-4353-B191-92EB2F566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B5FDD-C33A-4709-AA4E-A0156759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827-90A7-4338-9F51-5539A3F6CF3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5248F-A7D2-477F-92DE-7D731976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B5FF9-1F5D-49F4-ACB5-F77ADF66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915-C585-438D-84D6-CAEF863E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3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2CF7E3-8EE4-45C7-A5CF-3DA7562B3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A0A94-54A3-4F05-B9F0-87F97FF42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7A104-BC9B-4402-A877-F30DE48B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827-90A7-4338-9F51-5539A3F6CF3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A7771-B633-4DCD-822E-733CFE7A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E7883-2172-454E-8138-3CD980D1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915-C585-438D-84D6-CAEF863E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6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CBD06-E745-4721-91E7-A5B72601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DEC9E-BEAD-4022-88AA-04ED4DD7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B3FB0-FCC5-4318-A20B-4205B742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827-90A7-4338-9F51-5539A3F6CF3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F7B51-4F11-429D-9787-AC54A52A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EBFA4-AF39-4601-ACB2-956041EB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915-C585-438D-84D6-CAEF863E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8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4457B-774B-472F-B7C1-564E6510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C0863-9556-48E1-87C9-B03681410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AAE5E-A2FD-4430-99C6-BB079242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827-90A7-4338-9F51-5539A3F6CF3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A3382-0FF6-415F-8405-01B15C0D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DE371-81C4-465E-9813-89390C69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915-C585-438D-84D6-CAEF863E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0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7CD60-34AC-411C-8376-E72DF73B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24C56-2363-4A31-B12E-B08443148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12796D-973A-4C53-9974-447DC3BB0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5EEE1-9CDF-44AA-A462-8DCE5639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827-90A7-4338-9F51-5539A3F6CF3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0E8A0-67CF-44D0-A40C-040E2806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0B0515-FDFE-43E7-B3B4-86AAF620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915-C585-438D-84D6-CAEF863E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0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E5E4F-7F34-4F02-ABEB-58783B92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EF4049-A472-474D-B8E4-AB6FF0407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9363A-21F7-4167-BA46-185365C6C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635E7E-A009-4C63-8635-B7252643A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EFC686-D3B0-4E40-920D-FC06EF6DC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800E85-A574-4556-8030-712E01EF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827-90A7-4338-9F51-5539A3F6CF3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4DBB9-912B-4FDE-A047-E04CC879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D4764B-80CF-412D-A4F1-D7BA6BF7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915-C585-438D-84D6-CAEF863E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5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DA37B-ACCB-4FE0-8E74-F51F2B17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E59146-06B7-485B-85B3-851697E2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827-90A7-4338-9F51-5539A3F6CF3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E4DA4B-CED0-49F6-8C31-50514A51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CC1842-3B2D-48BD-BF05-87228E02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915-C585-438D-84D6-CAEF863E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609F41-A7E8-4A80-98FA-5D33F6F4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827-90A7-4338-9F51-5539A3F6CF3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5FEC61-9EA5-45BC-AE10-F19159C9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75ECF6-0AE0-41B3-9998-8903DFD6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915-C585-438D-84D6-CAEF863E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77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A4314-8406-415A-81CC-A7AF13BC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60E83-760F-4283-8AA9-DD4177EE3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D6F6A-2BC8-43A7-BADD-AEC32CBF6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3FB1F-BD4E-4C45-874B-4C1D3969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827-90A7-4338-9F51-5539A3F6CF3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DF0B4F-E28D-433A-A82E-3FD2A8BF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A2654-270D-4805-B8AD-897C16B7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915-C585-438D-84D6-CAEF863E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5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54B0E-CC02-4317-9C8E-3DD262DA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E6469D-0B36-43E4-9B51-BF1EC9B8A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6565EC-CEB5-4AF3-A4BC-195499F13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92F20D-1DF8-43CD-9B86-6D7767AF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827-90A7-4338-9F51-5539A3F6CF3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CD106A-3735-49B2-AB08-FD08A926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78E994-279A-4B80-96AA-37226167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915-C585-438D-84D6-CAEF863E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1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E8F9C9-E8B9-4615-9E6C-083D3AE1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3BCA6-91AB-4C69-9670-16720C684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F57D2-B9B0-4C48-8F52-F749AFB47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7827-90A7-4338-9F51-5539A3F6CF3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77701-D445-4238-831A-6DE00AE22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4E6D7-D41A-455B-B977-C93BC5B26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8915-C585-438D-84D6-CAEF863E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ilibili.com/video/BV1eh411b7w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0FAFBB-A75A-4D29-AA0B-5F752162F787}"/>
              </a:ext>
            </a:extLst>
          </p:cNvPr>
          <p:cNvSpPr txBox="1"/>
          <p:nvPr/>
        </p:nvSpPr>
        <p:spPr>
          <a:xfrm>
            <a:off x="2562224" y="1800225"/>
            <a:ext cx="619125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天子学习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声纹识别微项目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、学习任何语音任务下的训练代码构建。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、学习如何学习其他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、君の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训练本当上手</a:t>
            </a: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基础要求：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、理解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类与对象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、熟悉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基本语法。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3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7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2CB63-F10B-45AF-AB23-8FF749E09CEA}"/>
              </a:ext>
            </a:extLst>
          </p:cNvPr>
          <p:cNvSpPr txBox="1"/>
          <p:nvPr/>
        </p:nvSpPr>
        <p:spPr>
          <a:xfrm>
            <a:off x="447674" y="295275"/>
            <a:ext cx="90392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一、微项目？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）数据集较小，从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情感数据集中随便挑选了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1500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条，分为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个说话人，每人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）模型较小。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）用笔记本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也能快速训练，简单上手。当然你有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更好。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3582C7-3CC9-483B-AE79-A74004B06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92" y="2009775"/>
            <a:ext cx="5520370" cy="4343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E9D16E-69CE-48DB-8470-F66F3F3778D8}"/>
              </a:ext>
            </a:extLst>
          </p:cNvPr>
          <p:cNvSpPr txBox="1"/>
          <p:nvPr/>
        </p:nvSpPr>
        <p:spPr>
          <a:xfrm>
            <a:off x="8496300" y="2619375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几乎所有常规的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深度学习训练都符合这个框架。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4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836ABB-10D5-41BF-ABA1-780AACFE1501}"/>
              </a:ext>
            </a:extLst>
          </p:cNvPr>
          <p:cNvSpPr txBox="1"/>
          <p:nvPr/>
        </p:nvSpPr>
        <p:spPr>
          <a:xfrm>
            <a:off x="381000" y="257175"/>
            <a:ext cx="10163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Mydataset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(1)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Mydataset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类基本写法：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https://www.bilibili.com/video/BV1eh411b7wG/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(2)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的分类标签的映射表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5DCF80-C027-46B0-8E4C-4B9CC6ACB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851488"/>
            <a:ext cx="1123950" cy="198120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5671386-710B-4B30-BCAE-99EB31448FA5}"/>
              </a:ext>
            </a:extLst>
          </p:cNvPr>
          <p:cNvCxnSpPr>
            <a:cxnSpLocks/>
          </p:cNvCxnSpPr>
          <p:nvPr/>
        </p:nvCxnSpPr>
        <p:spPr>
          <a:xfrm>
            <a:off x="1438275" y="3019425"/>
            <a:ext cx="146685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0200D33-0F6B-494D-B6C7-0A07C8509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158740"/>
              </p:ext>
            </p:extLst>
          </p:nvPr>
        </p:nvGraphicFramePr>
        <p:xfrm>
          <a:off x="1133475" y="140559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75">
                  <a:extLst>
                    <a:ext uri="{9D8B030D-6E8A-4147-A177-3AD203B41FA5}">
                      <a16:colId xmlns:a16="http://schemas.microsoft.com/office/drawing/2014/main" val="1868898173"/>
                    </a:ext>
                  </a:extLst>
                </a:gridCol>
                <a:gridCol w="3679825">
                  <a:extLst>
                    <a:ext uri="{9D8B030D-6E8A-4147-A177-3AD203B41FA5}">
                      <a16:colId xmlns:a16="http://schemas.microsoft.com/office/drawing/2014/main" val="1880804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分类任务预测的概率 的张量维度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真实标签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下标从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开始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7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B,num_class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[B]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19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假设</a:t>
                      </a:r>
                      <a:r>
                        <a:rPr lang="en-US" altLang="zh-CN" dirty="0" err="1"/>
                        <a:t>Num_class</a:t>
                      </a:r>
                      <a:r>
                        <a:rPr lang="en-US" altLang="zh-CN" dirty="0"/>
                        <a:t> = 3,out = [ [ 0.1,0.2,0.7  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[ 1 ]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4972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389ED51-B8E8-4E6E-8804-419CD9F07B17}"/>
              </a:ext>
            </a:extLst>
          </p:cNvPr>
          <p:cNvSpPr txBox="1"/>
          <p:nvPr/>
        </p:nvSpPr>
        <p:spPr>
          <a:xfrm>
            <a:off x="2905125" y="3026480"/>
            <a:ext cx="552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121F51-3C88-4628-A700-48A16E6B9A45}"/>
              </a:ext>
            </a:extLst>
          </p:cNvPr>
          <p:cNvCxnSpPr>
            <a:cxnSpLocks/>
          </p:cNvCxnSpPr>
          <p:nvPr/>
        </p:nvCxnSpPr>
        <p:spPr>
          <a:xfrm>
            <a:off x="1333500" y="3429000"/>
            <a:ext cx="1571625" cy="1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6736FB5-B2E9-4B9D-9E10-5DDC839B256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333499" y="3775441"/>
            <a:ext cx="1571626" cy="6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970BFFA-04F1-4B80-B146-D428402BFC69}"/>
              </a:ext>
            </a:extLst>
          </p:cNvPr>
          <p:cNvCxnSpPr>
            <a:cxnSpLocks/>
          </p:cNvCxnSpPr>
          <p:nvPr/>
        </p:nvCxnSpPr>
        <p:spPr>
          <a:xfrm>
            <a:off x="1333499" y="4218365"/>
            <a:ext cx="1571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BCB2266-DC3F-4ACA-A4FD-7E9277BA8563}"/>
              </a:ext>
            </a:extLst>
          </p:cNvPr>
          <p:cNvCxnSpPr>
            <a:cxnSpLocks/>
          </p:cNvCxnSpPr>
          <p:nvPr/>
        </p:nvCxnSpPr>
        <p:spPr>
          <a:xfrm flipV="1">
            <a:off x="1333499" y="4448175"/>
            <a:ext cx="1695451" cy="11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5C472CB-3392-463A-A393-A4D27D4F4D63}"/>
              </a:ext>
            </a:extLst>
          </p:cNvPr>
          <p:cNvSpPr txBox="1"/>
          <p:nvPr/>
        </p:nvSpPr>
        <p:spPr>
          <a:xfrm>
            <a:off x="3895725" y="3026480"/>
            <a:ext cx="4514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标签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实际文件名的映射表：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【’0001’,’0003’,’0007’,’0012’,’0015’】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5392D3-12F3-43A0-9065-00E04993D4F3}"/>
              </a:ext>
            </a:extLst>
          </p:cNvPr>
          <p:cNvSpPr txBox="1"/>
          <p:nvPr/>
        </p:nvSpPr>
        <p:spPr>
          <a:xfrm>
            <a:off x="5057775" y="3947760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List.index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8A18F24-3100-47FB-8CBF-F2A9683BC8F8}"/>
              </a:ext>
            </a:extLst>
          </p:cNvPr>
          <p:cNvCxnSpPr>
            <a:endCxn id="20" idx="0"/>
          </p:cNvCxnSpPr>
          <p:nvPr/>
        </p:nvCxnSpPr>
        <p:spPr>
          <a:xfrm>
            <a:off x="5705475" y="3734366"/>
            <a:ext cx="95250" cy="21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A3A4C41-D2DA-47F1-8034-D175C7307391}"/>
              </a:ext>
            </a:extLst>
          </p:cNvPr>
          <p:cNvCxnSpPr>
            <a:cxnSpLocks/>
          </p:cNvCxnSpPr>
          <p:nvPr/>
        </p:nvCxnSpPr>
        <p:spPr>
          <a:xfrm flipH="1">
            <a:off x="5753100" y="4285605"/>
            <a:ext cx="47625" cy="37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ECAFF5B-8801-4F84-8D20-FFE1331192C6}"/>
              </a:ext>
            </a:extLst>
          </p:cNvPr>
          <p:cNvSpPr txBox="1"/>
          <p:nvPr/>
        </p:nvSpPr>
        <p:spPr>
          <a:xfrm>
            <a:off x="5197475" y="4685715"/>
            <a:ext cx="148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0 1 2 3 4</a:t>
            </a:r>
          </a:p>
        </p:txBody>
      </p:sp>
    </p:spTree>
    <p:extLst>
      <p:ext uri="{BB962C8B-B14F-4D97-AF65-F5344CB8AC3E}">
        <p14:creationId xmlns:p14="http://schemas.microsoft.com/office/powerpoint/2010/main" val="348560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E07EE6-6D62-464C-A702-58C50301D37B}"/>
              </a:ext>
            </a:extLst>
          </p:cNvPr>
          <p:cNvSpPr txBox="1"/>
          <p:nvPr/>
        </p:nvSpPr>
        <p:spPr>
          <a:xfrm>
            <a:off x="495300" y="314325"/>
            <a:ext cx="453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Trainer &amp;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Create_Hparams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805D581-8451-415E-B686-9860CD140125}"/>
              </a:ext>
            </a:extLst>
          </p:cNvPr>
          <p:cNvGrpSpPr/>
          <p:nvPr/>
        </p:nvGrpSpPr>
        <p:grpSpPr>
          <a:xfrm>
            <a:off x="1123948" y="1314450"/>
            <a:ext cx="2747961" cy="4478940"/>
            <a:chOff x="1190623" y="1762125"/>
            <a:chExt cx="2747961" cy="447894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9A5B41E-D0F1-4103-96F8-20298EDBADAB}"/>
                </a:ext>
              </a:extLst>
            </p:cNvPr>
            <p:cNvSpPr txBox="1"/>
            <p:nvPr/>
          </p:nvSpPr>
          <p:spPr>
            <a:xfrm>
              <a:off x="1295399" y="1762125"/>
              <a:ext cx="1933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输入张量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5DC6C60-2E85-4226-A81D-438F0DF51837}"/>
                </a:ext>
              </a:extLst>
            </p:cNvPr>
            <p:cNvSpPr txBox="1"/>
            <p:nvPr/>
          </p:nvSpPr>
          <p:spPr>
            <a:xfrm>
              <a:off x="1604959" y="2386027"/>
              <a:ext cx="742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模型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BA461E1-926F-4791-B6ED-850E12DEC9FE}"/>
                </a:ext>
              </a:extLst>
            </p:cNvPr>
            <p:cNvSpPr txBox="1"/>
            <p:nvPr/>
          </p:nvSpPr>
          <p:spPr>
            <a:xfrm>
              <a:off x="1295398" y="2990880"/>
              <a:ext cx="1362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输出概率张量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D617D70-4391-4375-803D-FBB0DC0EB638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1838325" y="2066925"/>
              <a:ext cx="138110" cy="319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006296-F0E7-4838-B28C-95F4318DA5B4}"/>
                </a:ext>
              </a:extLst>
            </p:cNvPr>
            <p:cNvSpPr txBox="1"/>
            <p:nvPr/>
          </p:nvSpPr>
          <p:spPr>
            <a:xfrm>
              <a:off x="2762250" y="3181350"/>
              <a:ext cx="11763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真实标签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72AAFEF-D2EB-447D-A185-53AF7171809C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1976435" y="2786137"/>
              <a:ext cx="0" cy="3190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331412C-D3E8-4DD7-A522-3F230D193CC0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1976436" y="3698766"/>
              <a:ext cx="285751" cy="4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C7DF879-81DA-4D49-BD09-643DAF3D3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2187" y="3457411"/>
              <a:ext cx="966788" cy="724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E63FC36-2F79-4E8A-8781-9F5338AC6802}"/>
                </a:ext>
              </a:extLst>
            </p:cNvPr>
            <p:cNvSpPr txBox="1"/>
            <p:nvPr/>
          </p:nvSpPr>
          <p:spPr>
            <a:xfrm>
              <a:off x="1695451" y="4181475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损失值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15D1BD4-B847-4F86-B64D-56BF6E8A5F16}"/>
                </a:ext>
              </a:extLst>
            </p:cNvPr>
            <p:cNvSpPr txBox="1"/>
            <p:nvPr/>
          </p:nvSpPr>
          <p:spPr>
            <a:xfrm>
              <a:off x="1190623" y="5298015"/>
              <a:ext cx="2038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网络参数的梯度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5E7DA0B-83A1-49DA-A050-B64F9E4A3FC4}"/>
                </a:ext>
              </a:extLst>
            </p:cNvPr>
            <p:cNvCxnSpPr>
              <a:cxnSpLocks/>
              <a:stCxn id="16" idx="2"/>
              <a:endCxn id="22" idx="0"/>
            </p:cNvCxnSpPr>
            <p:nvPr/>
          </p:nvCxnSpPr>
          <p:spPr>
            <a:xfrm>
              <a:off x="2228851" y="4581585"/>
              <a:ext cx="45241" cy="204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50FE374-2B46-452F-93CC-2C0435F73DEB}"/>
                </a:ext>
              </a:extLst>
            </p:cNvPr>
            <p:cNvSpPr txBox="1"/>
            <p:nvPr/>
          </p:nvSpPr>
          <p:spPr>
            <a:xfrm>
              <a:off x="1190623" y="5840955"/>
              <a:ext cx="2038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更新网络层参数。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7F1FD0E-ADE8-420A-9A0E-505EB637E9E4}"/>
                </a:ext>
              </a:extLst>
            </p:cNvPr>
            <p:cNvSpPr txBox="1"/>
            <p:nvPr/>
          </p:nvSpPr>
          <p:spPr>
            <a:xfrm>
              <a:off x="1197767" y="4785853"/>
              <a:ext cx="21526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清空计算图中梯度</a:t>
              </a:r>
              <a:endParaRPr lang="zh-CN" altLang="en-US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48CB92A-4C4E-4A7F-BA9F-193AA3E97A76}"/>
                </a:ext>
              </a:extLst>
            </p:cNvPr>
            <p:cNvCxnSpPr>
              <a:cxnSpLocks/>
              <a:stCxn id="22" idx="2"/>
              <a:endCxn id="17" idx="0"/>
            </p:cNvCxnSpPr>
            <p:nvPr/>
          </p:nvCxnSpPr>
          <p:spPr>
            <a:xfrm flipH="1">
              <a:off x="2209799" y="5155185"/>
              <a:ext cx="64293" cy="142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3BA934C8-BBA9-42FF-82B3-4CC7A92ECE87}"/>
                </a:ext>
              </a:extLst>
            </p:cNvPr>
            <p:cNvCxnSpPr>
              <a:stCxn id="20" idx="3"/>
              <a:endCxn id="3" idx="3"/>
            </p:cNvCxnSpPr>
            <p:nvPr/>
          </p:nvCxnSpPr>
          <p:spPr>
            <a:xfrm flipV="1">
              <a:off x="3228975" y="1962180"/>
              <a:ext cx="12700" cy="4078830"/>
            </a:xfrm>
            <a:prstGeom prst="bentConnector3">
              <a:avLst>
                <a:gd name="adj1" fmla="val 74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84E11FB-3E50-4DF1-8508-26203C9B5CAE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2209799" y="5673926"/>
              <a:ext cx="32148" cy="167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7B503647-1CA5-4299-BE95-530D77E19134}"/>
              </a:ext>
            </a:extLst>
          </p:cNvPr>
          <p:cNvSpPr txBox="1"/>
          <p:nvPr/>
        </p:nvSpPr>
        <p:spPr>
          <a:xfrm>
            <a:off x="4193384" y="168233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把本循环，视作一个行为。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把循环中需要的数据，视为一些属性。则可以构造一个叫“训练器”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Solver,Trainer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的类。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8ACCAA6-50DB-4CE7-A849-79B91CF22584}"/>
              </a:ext>
            </a:extLst>
          </p:cNvPr>
          <p:cNvSpPr txBox="1"/>
          <p:nvPr/>
        </p:nvSpPr>
        <p:spPr>
          <a:xfrm>
            <a:off x="4291014" y="1249034"/>
            <a:ext cx="43338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dataset\model\optimizer\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lossfunction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、超参数，如学习率、当前训练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batch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数、当前迭代了几次数据集、当前训练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batch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损失值、当前准确率等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、各种文件的保存目录、文件路径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4690DFC-6C9B-480E-AC30-C677044B0D05}"/>
              </a:ext>
            </a:extLst>
          </p:cNvPr>
          <p:cNvSpPr txBox="1"/>
          <p:nvPr/>
        </p:nvSpPr>
        <p:spPr>
          <a:xfrm>
            <a:off x="4270770" y="3933855"/>
            <a:ext cx="4333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、训练循环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、测试循环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、判断停止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、学习率更新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8C3E16D-3B43-4D0C-A49D-3EE9622D7EB4}"/>
              </a:ext>
            </a:extLst>
          </p:cNvPr>
          <p:cNvCxnSpPr/>
          <p:nvPr/>
        </p:nvCxnSpPr>
        <p:spPr>
          <a:xfrm>
            <a:off x="4193384" y="3803579"/>
            <a:ext cx="5855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6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12C043-76B4-4B0F-800E-B479A51D80CD}"/>
              </a:ext>
            </a:extLst>
          </p:cNvPr>
          <p:cNvSpPr txBox="1"/>
          <p:nvPr/>
        </p:nvSpPr>
        <p:spPr>
          <a:xfrm>
            <a:off x="466726" y="285750"/>
            <a:ext cx="8029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四、参数控制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训练模型的时候，往往一个模型、一个数据集要做很多次实验，每次的超参数不一样，相当于每次要开不同的实验。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解决方案：设置一个超参数类，控制其他代码中所有的常数、或者列表之类的数据。以便在一个文件中修改参数，则可辐射到全部文件。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: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yaml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config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hparams.py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2F96B9-1D62-4700-A003-9928FCC63AB5}"/>
              </a:ext>
            </a:extLst>
          </p:cNvPr>
          <p:cNvSpPr txBox="1"/>
          <p:nvPr/>
        </p:nvSpPr>
        <p:spPr>
          <a:xfrm>
            <a:off x="619125" y="2581275"/>
            <a:ext cx="90773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五、开启不同的实验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每次开启不同的实验的时候，自己设置自己想要修改的那些参数，并保存参数类为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Pickle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文件，保存到硬盘中。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没有采取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的方法。（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参数控制方法如下）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F2E05F-7D24-4ADD-B5DE-8C79CEFF7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" y="3942575"/>
            <a:ext cx="4600575" cy="2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5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56D0F2-5D4D-4F89-BAFF-C12EBB1BBCC4}"/>
              </a:ext>
            </a:extLst>
          </p:cNvPr>
          <p:cNvSpPr txBox="1"/>
          <p:nvPr/>
        </p:nvSpPr>
        <p:spPr>
          <a:xfrm>
            <a:off x="619124" y="323850"/>
            <a:ext cx="83343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五、其他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看其他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项目的时候。我认为下面的事情的重要性排序。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、明确这个任务的目标和数据集。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、明确这个任务的模型接受怎样的输入、输出。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、明确这个任务的数据是需要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padding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的还是不需要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padding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的？或者有无数据增强方法？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copy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模型代码，直接实例化模型，自己创建随机张量，测试它的输入输出。模型内部细节可暂时不考虑。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、寻找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代码，重点观看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collate_fn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getitem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实现。（有时候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collate_fn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不一定是函数，可能是类方法。）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、上面这些信息知道了以后，基本上只剩下细枝末节了。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、拿到那个项目的数据集类、模型类，替换到本代码中的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中。自己写提取训练表单的方法。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、自己调试运行成功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包括写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、这样就等价于复现了那个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项目的简易版本了。并且也非常容易调试、更改。不用按照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项目规定的那些参数设置来运行。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1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97DD04-C743-4B85-B369-9B67B2FA2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904934"/>
            <a:ext cx="5086350" cy="391899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D7032B-7045-49B3-BBF3-D61A70C3AE9C}"/>
              </a:ext>
            </a:extLst>
          </p:cNvPr>
          <p:cNvSpPr txBox="1"/>
          <p:nvPr/>
        </p:nvSpPr>
        <p:spPr>
          <a:xfrm>
            <a:off x="647700" y="257175"/>
            <a:ext cx="3152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1500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步迭代的结果：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BBF078-52CC-4DF7-8A5B-D8D180C9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912" y="657285"/>
            <a:ext cx="5176838" cy="385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6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19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10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777</Words>
  <Application>Microsoft Office PowerPoint</Application>
  <PresentationFormat>宽屏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ywh15151@163.com</dc:creator>
  <cp:lastModifiedBy>ywh15151@163.com</cp:lastModifiedBy>
  <cp:revision>18</cp:revision>
  <dcterms:created xsi:type="dcterms:W3CDTF">2021-10-26T01:19:30Z</dcterms:created>
  <dcterms:modified xsi:type="dcterms:W3CDTF">2021-10-26T05:43:21Z</dcterms:modified>
</cp:coreProperties>
</file>