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71622-704F-4D1F-BD3E-47078AA45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FB133C-FD26-49CF-A119-6329AC20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FF2AE-56DA-4164-8B02-ABD72FD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CBF43-0B18-44DC-907C-0AAC3255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AA2BA-7177-4733-B580-25ABFE6E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4FD47-3CF4-44B9-9E58-D8ABF598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0DA0E-5C78-4D12-9B95-419F04760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F4889-CD10-4A55-B785-9655812A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2DC7E-582B-46B0-A697-8DFB9B03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10A56-995A-4D51-8B73-2984B915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2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EFE6A0-5A6B-46BB-BF38-2E57A7060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CD506-187A-480B-A575-2714F6CC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D258D-1D9C-421E-895B-2928CFB6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F2F07-37B2-42A6-8C77-9884C026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E2B6B-2F3F-459B-8130-F9F1F83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0323-00DF-406C-AF63-16A523D6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F722-C901-4D58-9F7A-F02CB662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D7799-6A56-4672-AC19-7E1E6601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104B1-230F-4A37-A8C8-188A19D7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24EE9-2F33-4837-90B3-FDE787B9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7B037-2BB7-47FE-9CBC-C41B333E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2D55C-58ED-48EF-A5DD-ACD6E16E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7721C-7C2E-4443-AC84-5268A836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AAFA7-4384-4229-A8FF-5BB7E6EC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0A626-718F-4209-A1EC-FE7EA75F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A424-1A16-49C6-AAD0-5A8A343B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86A0A-7EE7-4940-AE3E-8F8F35350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B7AF7-83FE-458E-9596-50AE3177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C9D70-D68C-4FF1-98EA-4F343928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C9219-7F69-48BD-9256-0699407D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6C26A-22C6-48D0-8FBF-B8071720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F2D89-A877-4309-AFFD-2A0B2317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53B45-1366-4D3C-9C64-34BF4598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A7FF2-64DB-44CA-A45F-5278F18D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11C5B-E076-4372-B2DC-3F0582D98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5A93A-4DA9-4A49-B61E-2F2EFF537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E1A07-FFE7-47B0-A020-3A759ABF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60E17C-10E6-4DCE-BAF9-E21DC298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318DA4-A48E-4844-B1C4-242EF77C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0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3AE8-9530-408D-AEAF-DE921B1A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34EFD7-75B8-4A67-93EF-8DCEF611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5F86B-8416-4E77-82B5-67F10905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98244F-8556-4CF7-9A6C-50A103AA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69913D-2443-4B3F-93F8-D27B2DA3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8475F5-86C0-40E4-A588-6E1985CA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25C0F-22AD-4DDC-BCDE-49493BD2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DA70-C6B9-446F-ADE3-A68F6872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0B1A5-7959-4B0E-A427-019B8BCD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31ED9-07D5-4F1B-B760-89FCEFA5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CC2CB-C897-42B2-8549-B827CAED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08576-BE49-465F-AF89-32E4B708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3260D-02FD-40EE-9934-D1CC7FBF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8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0F7D9-4C1D-4020-B563-19EC5A8E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DDC861-F015-4579-A023-1E5EC2BF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EBF0E-1885-44EF-BC0B-308AAF8DD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F0FC6-6348-4FBA-A603-4A665E93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6FBDB-DC18-434A-A2CF-F3D0CD97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36A8D-10C7-4A38-AD43-4BDF8965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0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D0735-37D3-4F4D-A91B-1E46CA47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C0F4D-CAD6-4233-B005-7039D9B6B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9F1AC-BEA9-443C-A4E1-AEF9977E9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5009-7350-4B72-B014-38E82E8DA43F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55CFD-64CB-4624-B436-4CAF9029E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B4AC2-9EB2-4F1D-934E-390B58C77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1CAE-087F-4748-88F2-C74C97962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4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73919F-FDAC-4F54-8FA1-1E36E23374EF}"/>
              </a:ext>
            </a:extLst>
          </p:cNvPr>
          <p:cNvSpPr txBox="1"/>
          <p:nvPr/>
        </p:nvSpPr>
        <p:spPr>
          <a:xfrm>
            <a:off x="2889834" y="2480545"/>
            <a:ext cx="4793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读取不同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任务下的语音数据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、学习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读取语音数据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、学会不同语音任务下如何写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、进一步，构建自己的训练代码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0C7ED2-A90B-4E26-90A6-3F5C8B17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238125"/>
            <a:ext cx="7210425" cy="5638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993362-8024-4FD0-986E-E635E00332DE}"/>
              </a:ext>
            </a:extLst>
          </p:cNvPr>
          <p:cNvSpPr txBox="1"/>
          <p:nvPr/>
        </p:nvSpPr>
        <p:spPr>
          <a:xfrm>
            <a:off x="8181975" y="609600"/>
            <a:ext cx="2533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根据这个数据集的梅尔谱的长度的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，我们可以得到这些信息：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、大多数数据集中在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120-300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帧之间。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50-60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帧的数据非常少，可以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排除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掉。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、由于该任务训练的目标，和语音的长度无关，不需要去掉太长的语音。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如果把训练时候的矩阵规定为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【80,256】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，则可以覆盖大多数数据集的语音。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C3D44A-6173-4894-BCE5-3BCE492955F1}"/>
              </a:ext>
            </a:extLst>
          </p:cNvPr>
          <p:cNvSpPr txBox="1"/>
          <p:nvPr/>
        </p:nvSpPr>
        <p:spPr>
          <a:xfrm>
            <a:off x="404813" y="5964912"/>
            <a:ext cx="645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Process.py :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plot_hist_of_meldata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940478-C930-40A7-A2BF-68C817F04EED}"/>
              </a:ext>
            </a:extLst>
          </p:cNvPr>
          <p:cNvSpPr txBox="1"/>
          <p:nvPr/>
        </p:nvSpPr>
        <p:spPr>
          <a:xfrm>
            <a:off x="381000" y="219075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是指将特征的序列长度进行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，或者进行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随机截断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的操作，使其序列长度变为一个其他值。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5B3E39-AD79-44C6-9726-C01F40F6F1F6}"/>
              </a:ext>
            </a:extLst>
          </p:cNvPr>
          <p:cNvSpPr/>
          <p:nvPr/>
        </p:nvSpPr>
        <p:spPr>
          <a:xfrm>
            <a:off x="302342" y="2147468"/>
            <a:ext cx="28765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69BEAE-D645-4EB7-8B3F-1633AD397E68}"/>
              </a:ext>
            </a:extLst>
          </p:cNvPr>
          <p:cNvSpPr/>
          <p:nvPr/>
        </p:nvSpPr>
        <p:spPr>
          <a:xfrm>
            <a:off x="302342" y="1709021"/>
            <a:ext cx="21812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60E11-2CBD-4741-A8A1-F98CDC5AACE3}"/>
              </a:ext>
            </a:extLst>
          </p:cNvPr>
          <p:cNvSpPr/>
          <p:nvPr/>
        </p:nvSpPr>
        <p:spPr>
          <a:xfrm>
            <a:off x="2483567" y="1709021"/>
            <a:ext cx="695325" cy="247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56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D759FC-2E4A-4F35-BE7A-231F04C08AC0}"/>
              </a:ext>
            </a:extLst>
          </p:cNvPr>
          <p:cNvSpPr/>
          <p:nvPr/>
        </p:nvSpPr>
        <p:spPr>
          <a:xfrm>
            <a:off x="302342" y="2710038"/>
            <a:ext cx="4048125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F809C7-164B-4117-B645-B4B7499BEC09}"/>
              </a:ext>
            </a:extLst>
          </p:cNvPr>
          <p:cNvSpPr/>
          <p:nvPr/>
        </p:nvSpPr>
        <p:spPr>
          <a:xfrm>
            <a:off x="888129" y="3048771"/>
            <a:ext cx="2876550" cy="2416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B4B42F7-8D05-46C8-AAEE-4B661BE12C2E}"/>
              </a:ext>
            </a:extLst>
          </p:cNvPr>
          <p:cNvCxnSpPr/>
          <p:nvPr/>
        </p:nvCxnSpPr>
        <p:spPr>
          <a:xfrm>
            <a:off x="888129" y="2461793"/>
            <a:ext cx="0" cy="14001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9323CE-D58B-4A92-95F4-97EB6055DCF4}"/>
              </a:ext>
            </a:extLst>
          </p:cNvPr>
          <p:cNvCxnSpPr/>
          <p:nvPr/>
        </p:nvCxnSpPr>
        <p:spPr>
          <a:xfrm>
            <a:off x="3764679" y="2461793"/>
            <a:ext cx="0" cy="14001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AD9537A-00E6-4C53-97E0-D988458C4EF8}"/>
              </a:ext>
            </a:extLst>
          </p:cNvPr>
          <p:cNvCxnSpPr/>
          <p:nvPr/>
        </p:nvCxnSpPr>
        <p:spPr>
          <a:xfrm>
            <a:off x="888129" y="3290468"/>
            <a:ext cx="576263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867F833-36EE-4912-A069-4FCA90900300}"/>
              </a:ext>
            </a:extLst>
          </p:cNvPr>
          <p:cNvSpPr txBox="1"/>
          <p:nvPr/>
        </p:nvSpPr>
        <p:spPr>
          <a:xfrm>
            <a:off x="188042" y="4340687"/>
            <a:ext cx="333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该左端点在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原始长度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- 256】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3BF6C35-B50B-41C1-BB34-28FDDEE0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48" y="1033380"/>
            <a:ext cx="6293842" cy="32735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889FE4C-4CAC-412C-A31E-70DF32C6E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32" y="4834720"/>
            <a:ext cx="5509737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3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85290C-3530-4ABE-A8A2-46ACA4E0DFEA}"/>
              </a:ext>
            </a:extLst>
          </p:cNvPr>
          <p:cNvSpPr txBox="1"/>
          <p:nvPr/>
        </p:nvSpPr>
        <p:spPr>
          <a:xfrm>
            <a:off x="438150" y="314325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其他语音任务的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方式。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F14E130-AEE2-44B0-91B5-85130A532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74602"/>
              </p:ext>
            </p:extLst>
          </p:nvPr>
        </p:nvGraphicFramePr>
        <p:xfrm>
          <a:off x="698500" y="1040341"/>
          <a:ext cx="8128000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952363599"/>
                    </a:ext>
                  </a:extLst>
                </a:gridCol>
                <a:gridCol w="5988050">
                  <a:extLst>
                    <a:ext uri="{9D8B030D-6E8A-4147-A177-3AD203B41FA5}">
                      <a16:colId xmlns:a16="http://schemas.microsoft.com/office/drawing/2014/main" val="2876506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  <a:r>
                        <a:rPr lang="en-US" altLang="zh-CN" dirty="0"/>
                        <a:t>Padding</a:t>
                      </a:r>
                      <a:r>
                        <a:rPr lang="zh-CN" altLang="en-US" dirty="0"/>
                        <a:t>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8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我也不知道了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语音合成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如果使用最经典的自回归模型</a:t>
                      </a:r>
                      <a:r>
                        <a:rPr lang="en-US" altLang="zh-CN" dirty="0"/>
                        <a:t>tacotron2</a:t>
                      </a:r>
                      <a:r>
                        <a:rPr lang="zh-CN" altLang="en-US" dirty="0"/>
                        <a:t>的话：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通常一个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包含的是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(  ( </a:t>
                      </a:r>
                      <a:r>
                        <a:rPr lang="zh-CN" altLang="en-US" dirty="0"/>
                        <a:t>文本向量矩阵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，语音谱矩阵</a:t>
                      </a:r>
                      <a:r>
                        <a:rPr lang="en-US" altLang="zh-CN" dirty="0"/>
                        <a:t>1 )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( </a:t>
                      </a:r>
                      <a:r>
                        <a:rPr lang="zh-CN" altLang="en-US" dirty="0"/>
                        <a:t>文本向量矩阵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，语音谱矩阵</a:t>
                      </a:r>
                      <a:r>
                        <a:rPr lang="en-US" altLang="zh-CN" dirty="0"/>
                        <a:t>2)  … (( </a:t>
                      </a:r>
                      <a:r>
                        <a:rPr lang="zh-CN" altLang="en-US" dirty="0"/>
                        <a:t>文本向量矩阵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，语音谱矩阵</a:t>
                      </a:r>
                      <a:r>
                        <a:rPr lang="en-US" altLang="zh-CN" dirty="0"/>
                        <a:t>N ) ) 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会把 文本矩阵</a:t>
                      </a:r>
                      <a:r>
                        <a:rPr lang="en-US" altLang="zh-CN" dirty="0"/>
                        <a:t>padding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个文本里最大的长度。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把 谱矩阵</a:t>
                      </a:r>
                      <a:r>
                        <a:rPr lang="en-US" altLang="zh-CN" dirty="0"/>
                        <a:t>padding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个谱里最大的长度。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这样，导致每个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训练对序列长度都不相同。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语音降噪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任务与语音时长无关，可以固定一个</a:t>
                      </a:r>
                      <a:r>
                        <a:rPr lang="en-US" altLang="zh-CN" dirty="0"/>
                        <a:t>padding</a:t>
                      </a:r>
                      <a:r>
                        <a:rPr lang="zh-CN" altLang="en-US" dirty="0"/>
                        <a:t>长度。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2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音色转换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可以固定一个</a:t>
                      </a:r>
                      <a:r>
                        <a:rPr lang="en-US" altLang="zh-CN" dirty="0"/>
                        <a:t>padding</a:t>
                      </a:r>
                      <a:r>
                        <a:rPr lang="zh-CN" altLang="en-US" dirty="0"/>
                        <a:t>长度。也可以不。视模型而定。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其他的。。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802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8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16832-715F-4AF0-8601-BDFA4411C090}"/>
              </a:ext>
            </a:extLst>
          </p:cNvPr>
          <p:cNvSpPr txBox="1"/>
          <p:nvPr/>
        </p:nvSpPr>
        <p:spPr>
          <a:xfrm>
            <a:off x="314325" y="247650"/>
            <a:ext cx="748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另一种经典的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tacotron2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https://github.com/NVIDIA/tacotron2/blob/master/data_utils.py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51448B-45C4-4476-A3E2-0F0E27422795}"/>
              </a:ext>
            </a:extLst>
          </p:cNvPr>
          <p:cNvSpPr/>
          <p:nvPr/>
        </p:nvSpPr>
        <p:spPr>
          <a:xfrm>
            <a:off x="952499" y="2033588"/>
            <a:ext cx="88582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我爱你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584DFD-18F3-49C8-82A4-0B70C292986E}"/>
              </a:ext>
            </a:extLst>
          </p:cNvPr>
          <p:cNvSpPr/>
          <p:nvPr/>
        </p:nvSpPr>
        <p:spPr>
          <a:xfrm>
            <a:off x="2700336" y="1359933"/>
            <a:ext cx="24288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Melspec_1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F039A6-96DF-481F-9764-2C683D048426}"/>
              </a:ext>
            </a:extLst>
          </p:cNvPr>
          <p:cNvSpPr/>
          <p:nvPr/>
        </p:nvSpPr>
        <p:spPr>
          <a:xfrm>
            <a:off x="885825" y="3076575"/>
            <a:ext cx="1409699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我爱程序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5D0CAD-958E-4B5F-A731-DEC3B8235E38}"/>
              </a:ext>
            </a:extLst>
          </p:cNvPr>
          <p:cNvSpPr/>
          <p:nvPr/>
        </p:nvSpPr>
        <p:spPr>
          <a:xfrm>
            <a:off x="2566986" y="2461141"/>
            <a:ext cx="2981326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Melspec_2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497D66-B167-41CA-ACAF-E2E039B9953A}"/>
              </a:ext>
            </a:extLst>
          </p:cNvPr>
          <p:cNvSpPr/>
          <p:nvPr/>
        </p:nvSpPr>
        <p:spPr>
          <a:xfrm>
            <a:off x="885824" y="4219575"/>
            <a:ext cx="159067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我喜欢程序员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033840-6C0E-459F-A44F-1A318F623A70}"/>
              </a:ext>
            </a:extLst>
          </p:cNvPr>
          <p:cNvSpPr/>
          <p:nvPr/>
        </p:nvSpPr>
        <p:spPr>
          <a:xfrm>
            <a:off x="2700336" y="3638550"/>
            <a:ext cx="3814764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Melspec_2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050965-2A37-464C-9E54-8E3F1846C963}"/>
              </a:ext>
            </a:extLst>
          </p:cNvPr>
          <p:cNvSpPr txBox="1"/>
          <p:nvPr/>
        </p:nvSpPr>
        <p:spPr>
          <a:xfrm>
            <a:off x="885824" y="3478768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【4】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DABE2C-451D-492A-8E27-2D157237F375}"/>
              </a:ext>
            </a:extLst>
          </p:cNvPr>
          <p:cNvSpPr txBox="1"/>
          <p:nvPr/>
        </p:nvSpPr>
        <p:spPr>
          <a:xfrm>
            <a:off x="952499" y="4574143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【6】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30757E-7CAA-4EFE-B989-B55464E02F6E}"/>
              </a:ext>
            </a:extLst>
          </p:cNvPr>
          <p:cNvSpPr txBox="1"/>
          <p:nvPr/>
        </p:nvSpPr>
        <p:spPr>
          <a:xfrm>
            <a:off x="814386" y="2300049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【3】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006D88-DB93-4056-BF41-4924A4278818}"/>
              </a:ext>
            </a:extLst>
          </p:cNvPr>
          <p:cNvSpPr txBox="1"/>
          <p:nvPr/>
        </p:nvSpPr>
        <p:spPr>
          <a:xfrm>
            <a:off x="5400673" y="2864880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【80,75】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F238B0-965F-4B54-8F5A-9869A0F9E476}"/>
              </a:ext>
            </a:extLst>
          </p:cNvPr>
          <p:cNvSpPr txBox="1"/>
          <p:nvPr/>
        </p:nvSpPr>
        <p:spPr>
          <a:xfrm>
            <a:off x="5281611" y="1979058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【80,60】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E7300-09AD-4687-99A2-D2865BFC6F86}"/>
              </a:ext>
            </a:extLst>
          </p:cNvPr>
          <p:cNvSpPr txBox="1"/>
          <p:nvPr/>
        </p:nvSpPr>
        <p:spPr>
          <a:xfrm>
            <a:off x="6438895" y="4026455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【80,95】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BFD2450-0A8E-4160-BC67-461DDA17FBD1}"/>
              </a:ext>
            </a:extLst>
          </p:cNvPr>
          <p:cNvSpPr txBox="1"/>
          <p:nvPr/>
        </p:nvSpPr>
        <p:spPr>
          <a:xfrm>
            <a:off x="2295524" y="516255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的数据长这样。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1710F0-A387-4DF1-9AB5-AF1A87050A79}"/>
              </a:ext>
            </a:extLst>
          </p:cNvPr>
          <p:cNvSpPr txBox="1"/>
          <p:nvPr/>
        </p:nvSpPr>
        <p:spPr>
          <a:xfrm>
            <a:off x="7904560" y="1563559"/>
            <a:ext cx="3440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这里的文本表示方法是以每个“字符”对应的“编号”来表示。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”，爱“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”，你“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则“我爱你”表示为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 , 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3 ]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3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32166D-08B1-4FBB-AB9B-ECB9DCE70E1B}"/>
              </a:ext>
            </a:extLst>
          </p:cNvPr>
          <p:cNvSpPr txBox="1"/>
          <p:nvPr/>
        </p:nvSpPr>
        <p:spPr>
          <a:xfrm>
            <a:off x="769143" y="557213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【3】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ACB2CF-353A-4DFD-85CD-CDBFC57A23B7}"/>
              </a:ext>
            </a:extLst>
          </p:cNvPr>
          <p:cNvSpPr txBox="1"/>
          <p:nvPr/>
        </p:nvSpPr>
        <p:spPr>
          <a:xfrm>
            <a:off x="769143" y="1090613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【4】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527B42-ECCE-466E-84B5-1EBE6C10CFF0}"/>
              </a:ext>
            </a:extLst>
          </p:cNvPr>
          <p:cNvSpPr txBox="1"/>
          <p:nvPr/>
        </p:nvSpPr>
        <p:spPr>
          <a:xfrm>
            <a:off x="747710" y="1641992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【6】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72B3E-D08E-47C5-8402-4CD9BFFE1C8B}"/>
              </a:ext>
            </a:extLst>
          </p:cNvPr>
          <p:cNvSpPr txBox="1"/>
          <p:nvPr/>
        </p:nvSpPr>
        <p:spPr>
          <a:xfrm>
            <a:off x="2357435" y="1106746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【80,75】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E022C3-47C3-4344-9380-E01BC9CB238F}"/>
              </a:ext>
            </a:extLst>
          </p:cNvPr>
          <p:cNvSpPr txBox="1"/>
          <p:nvPr/>
        </p:nvSpPr>
        <p:spPr>
          <a:xfrm>
            <a:off x="2357435" y="557213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【80,60】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52123-7B42-4A02-9E10-88F28AB9F2E6}"/>
              </a:ext>
            </a:extLst>
          </p:cNvPr>
          <p:cNvSpPr txBox="1"/>
          <p:nvPr/>
        </p:nvSpPr>
        <p:spPr>
          <a:xfrm>
            <a:off x="2357435" y="1656280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【80,95】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A21169-2D2B-419B-8744-CFE6053C1AFE}"/>
              </a:ext>
            </a:extLst>
          </p:cNvPr>
          <p:cNvCxnSpPr/>
          <p:nvPr/>
        </p:nvCxnSpPr>
        <p:spPr>
          <a:xfrm>
            <a:off x="747710" y="969408"/>
            <a:ext cx="298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3E9D860-480B-44BF-9FC1-ECD45284774D}"/>
              </a:ext>
            </a:extLst>
          </p:cNvPr>
          <p:cNvCxnSpPr/>
          <p:nvPr/>
        </p:nvCxnSpPr>
        <p:spPr>
          <a:xfrm>
            <a:off x="614360" y="1476078"/>
            <a:ext cx="298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28A8DC-D42C-45C3-86FD-29A062C6423C}"/>
              </a:ext>
            </a:extLst>
          </p:cNvPr>
          <p:cNvCxnSpPr/>
          <p:nvPr/>
        </p:nvCxnSpPr>
        <p:spPr>
          <a:xfrm>
            <a:off x="3800475" y="1291412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E6FDA-D1D8-4BBC-81BE-252794841998}"/>
              </a:ext>
            </a:extLst>
          </p:cNvPr>
          <p:cNvSpPr txBox="1"/>
          <p:nvPr/>
        </p:nvSpPr>
        <p:spPr>
          <a:xfrm>
            <a:off x="3865955" y="618207"/>
            <a:ext cx="1345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以文本长度为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33CFED-EDD6-4755-A8F3-3315284AA86B}"/>
              </a:ext>
            </a:extLst>
          </p:cNvPr>
          <p:cNvSpPr txBox="1"/>
          <p:nvPr/>
        </p:nvSpPr>
        <p:spPr>
          <a:xfrm>
            <a:off x="747709" y="156003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文本矩阵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6D88A0-0986-4DBA-99FD-300BA59E36B5}"/>
              </a:ext>
            </a:extLst>
          </p:cNvPr>
          <p:cNvSpPr txBox="1"/>
          <p:nvPr/>
        </p:nvSpPr>
        <p:spPr>
          <a:xfrm>
            <a:off x="2357435" y="157701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梅尔谱矩阵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37DF39-7A03-45AD-8725-214E73349055}"/>
              </a:ext>
            </a:extLst>
          </p:cNvPr>
          <p:cNvSpPr txBox="1"/>
          <p:nvPr/>
        </p:nvSpPr>
        <p:spPr>
          <a:xfrm>
            <a:off x="5198268" y="1701850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【3】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BE677E-E7FF-449A-B694-2890DEF201F8}"/>
              </a:ext>
            </a:extLst>
          </p:cNvPr>
          <p:cNvSpPr txBox="1"/>
          <p:nvPr/>
        </p:nvSpPr>
        <p:spPr>
          <a:xfrm>
            <a:off x="5198268" y="1058735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【4】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7D9ED8-E20A-4FA5-BE5B-11F72EC5A438}"/>
              </a:ext>
            </a:extLst>
          </p:cNvPr>
          <p:cNvSpPr txBox="1"/>
          <p:nvPr/>
        </p:nvSpPr>
        <p:spPr>
          <a:xfrm>
            <a:off x="5198268" y="465567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【6】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287880-0748-4E11-8865-D8A745C350A6}"/>
              </a:ext>
            </a:extLst>
          </p:cNvPr>
          <p:cNvSpPr txBox="1"/>
          <p:nvPr/>
        </p:nvSpPr>
        <p:spPr>
          <a:xfrm>
            <a:off x="6802039" y="1019028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【80,75】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BCBCB3-5F81-403F-A74A-883FB180D5BE}"/>
              </a:ext>
            </a:extLst>
          </p:cNvPr>
          <p:cNvSpPr txBox="1"/>
          <p:nvPr/>
        </p:nvSpPr>
        <p:spPr>
          <a:xfrm>
            <a:off x="6867526" y="1656280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【80,60】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21F99D-A4B8-415C-B83A-55EFD28CB05B}"/>
              </a:ext>
            </a:extLst>
          </p:cNvPr>
          <p:cNvSpPr txBox="1"/>
          <p:nvPr/>
        </p:nvSpPr>
        <p:spPr>
          <a:xfrm>
            <a:off x="6786559" y="482428"/>
            <a:ext cx="116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【80,95】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B000911-689D-4EB3-BE7A-BF5C01D868A6}"/>
              </a:ext>
            </a:extLst>
          </p:cNvPr>
          <p:cNvCxnSpPr/>
          <p:nvPr/>
        </p:nvCxnSpPr>
        <p:spPr>
          <a:xfrm>
            <a:off x="5043485" y="1444200"/>
            <a:ext cx="298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DC9472-3E64-42EC-9D95-36E62D6B245D}"/>
              </a:ext>
            </a:extLst>
          </p:cNvPr>
          <p:cNvCxnSpPr/>
          <p:nvPr/>
        </p:nvCxnSpPr>
        <p:spPr>
          <a:xfrm>
            <a:off x="5131590" y="926545"/>
            <a:ext cx="298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5959705-3F30-458D-9A7E-7BB2E996BD03}"/>
              </a:ext>
            </a:extLst>
          </p:cNvPr>
          <p:cNvSpPr txBox="1"/>
          <p:nvPr/>
        </p:nvSpPr>
        <p:spPr>
          <a:xfrm>
            <a:off x="5043485" y="2447925"/>
            <a:ext cx="402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max[95,75,60]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这两个数字。即为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E06DB20-30A7-43EC-8428-49FFD3A84C91}"/>
              </a:ext>
            </a:extLst>
          </p:cNvPr>
          <p:cNvCxnSpPr>
            <a:cxnSpLocks/>
            <a:stCxn id="21" idx="3"/>
            <a:endCxn id="26" idx="3"/>
          </p:cNvCxnSpPr>
          <p:nvPr/>
        </p:nvCxnSpPr>
        <p:spPr>
          <a:xfrm>
            <a:off x="7964088" y="1203694"/>
            <a:ext cx="1108472" cy="1567397"/>
          </a:xfrm>
          <a:prstGeom prst="bentConnector3">
            <a:avLst>
              <a:gd name="adj1" fmla="val 120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5DCC17B-2351-4BEC-BCF8-B62676574137}"/>
              </a:ext>
            </a:extLst>
          </p:cNvPr>
          <p:cNvSpPr txBox="1"/>
          <p:nvPr/>
        </p:nvSpPr>
        <p:spPr>
          <a:xfrm>
            <a:off x="1071557" y="2447925"/>
            <a:ext cx="305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文本矩阵序列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，梅尔谱矩阵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1CD8AC7-2BF9-42B7-A7BA-7BED0E0A2C1F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800475" y="2771090"/>
            <a:ext cx="1243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F6DE50-9350-4397-9BDC-01E709BB81BE}"/>
              </a:ext>
            </a:extLst>
          </p:cNvPr>
          <p:cNvSpPr txBox="1"/>
          <p:nvPr/>
        </p:nvSpPr>
        <p:spPr>
          <a:xfrm>
            <a:off x="170255" y="3371312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Tacotron2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代码中，采取的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方法并不是像上面的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segment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函数，而是直接创建两个最大的矩阵，然后直接对两个空张量进行赋值。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6B8240-695A-49C0-A449-812BFCEC6729}"/>
              </a:ext>
            </a:extLst>
          </p:cNvPr>
          <p:cNvCxnSpPr/>
          <p:nvPr/>
        </p:nvCxnSpPr>
        <p:spPr>
          <a:xfrm>
            <a:off x="85725" y="3094256"/>
            <a:ext cx="10572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24DBAE3-DD11-4AB6-BC17-DA8947CC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73" y="4122631"/>
            <a:ext cx="6720208" cy="172923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7AFDC50-464C-42CC-AECB-4CCD1FF8522D}"/>
              </a:ext>
            </a:extLst>
          </p:cNvPr>
          <p:cNvSpPr txBox="1"/>
          <p:nvPr/>
        </p:nvSpPr>
        <p:spPr>
          <a:xfrm>
            <a:off x="270267" y="178357"/>
            <a:ext cx="44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9F272AE-7B40-4D49-B4E7-3BD33BA08F0E}"/>
              </a:ext>
            </a:extLst>
          </p:cNvPr>
          <p:cNvSpPr txBox="1"/>
          <p:nvPr/>
        </p:nvSpPr>
        <p:spPr>
          <a:xfrm>
            <a:off x="8117680" y="187881"/>
            <a:ext cx="44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11DB0D9-6E3D-4720-AA6C-754B787F049A}"/>
              </a:ext>
            </a:extLst>
          </p:cNvPr>
          <p:cNvSpPr txBox="1"/>
          <p:nvPr/>
        </p:nvSpPr>
        <p:spPr>
          <a:xfrm>
            <a:off x="322950" y="572040"/>
            <a:ext cx="3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68146A-39E1-4B7E-8547-BD08D2E6AD56}"/>
              </a:ext>
            </a:extLst>
          </p:cNvPr>
          <p:cNvSpPr txBox="1"/>
          <p:nvPr/>
        </p:nvSpPr>
        <p:spPr>
          <a:xfrm>
            <a:off x="307183" y="1106746"/>
            <a:ext cx="4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16049A-F4BB-4E1D-9276-D067554C75C9}"/>
              </a:ext>
            </a:extLst>
          </p:cNvPr>
          <p:cNvSpPr txBox="1"/>
          <p:nvPr/>
        </p:nvSpPr>
        <p:spPr>
          <a:xfrm>
            <a:off x="332188" y="1621190"/>
            <a:ext cx="4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032F0C8-2A42-40D4-B538-8156DA4F80CD}"/>
              </a:ext>
            </a:extLst>
          </p:cNvPr>
          <p:cNvSpPr txBox="1"/>
          <p:nvPr/>
        </p:nvSpPr>
        <p:spPr>
          <a:xfrm>
            <a:off x="8117680" y="1656820"/>
            <a:ext cx="3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D407F1-90A2-4F87-8A12-DB9B5083DD2D}"/>
              </a:ext>
            </a:extLst>
          </p:cNvPr>
          <p:cNvSpPr txBox="1"/>
          <p:nvPr/>
        </p:nvSpPr>
        <p:spPr>
          <a:xfrm>
            <a:off x="8129583" y="1050218"/>
            <a:ext cx="4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324C66-3217-438D-BD13-0DDB2D7D6BAC}"/>
              </a:ext>
            </a:extLst>
          </p:cNvPr>
          <p:cNvSpPr txBox="1"/>
          <p:nvPr/>
        </p:nvSpPr>
        <p:spPr>
          <a:xfrm>
            <a:off x="8156372" y="511121"/>
            <a:ext cx="4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65565F-0336-4F2C-A68E-F5FEA9D64ED9}"/>
              </a:ext>
            </a:extLst>
          </p:cNvPr>
          <p:cNvSpPr txBox="1"/>
          <p:nvPr/>
        </p:nvSpPr>
        <p:spPr>
          <a:xfrm>
            <a:off x="9422002" y="4294698"/>
            <a:ext cx="177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0 0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0  0 0  </a:t>
            </a:r>
          </a:p>
          <a:p>
            <a:pPr algn="l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2A87839-6123-4A6C-9752-E88155703099}"/>
              </a:ext>
            </a:extLst>
          </p:cNvPr>
          <p:cNvSpPr txBox="1"/>
          <p:nvPr/>
        </p:nvSpPr>
        <p:spPr>
          <a:xfrm>
            <a:off x="7696199" y="3371312"/>
            <a:ext cx="319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个文本向量被赋值到一个全零二维矩阵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B,max,len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】: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A2BDCE-9FD8-44E5-A99C-465C18FEE8E9}"/>
              </a:ext>
            </a:extLst>
          </p:cNvPr>
          <p:cNvSpPr txBox="1"/>
          <p:nvPr/>
        </p:nvSpPr>
        <p:spPr>
          <a:xfrm>
            <a:off x="6945502" y="4329377"/>
            <a:ext cx="1771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0 0 0 0 0 0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0 0 0 0 0 0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0 0 0 0 0 0</a:t>
            </a:r>
          </a:p>
          <a:p>
            <a:pPr algn="l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53A480B-2F51-4490-82C3-15CD21B3904F}"/>
              </a:ext>
            </a:extLst>
          </p:cNvPr>
          <p:cNvCxnSpPr/>
          <p:nvPr/>
        </p:nvCxnSpPr>
        <p:spPr>
          <a:xfrm>
            <a:off x="8129583" y="4810125"/>
            <a:ext cx="116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8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E7806A-64FB-44B0-BAAC-13F29C8075C7}"/>
              </a:ext>
            </a:extLst>
          </p:cNvPr>
          <p:cNvSpPr/>
          <p:nvPr/>
        </p:nvSpPr>
        <p:spPr>
          <a:xfrm>
            <a:off x="485773" y="5372100"/>
            <a:ext cx="12573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02206-136A-440C-A2A5-A9AB8C59942F}"/>
              </a:ext>
            </a:extLst>
          </p:cNvPr>
          <p:cNvSpPr/>
          <p:nvPr/>
        </p:nvSpPr>
        <p:spPr>
          <a:xfrm>
            <a:off x="485773" y="4371975"/>
            <a:ext cx="159067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0E5C86-3B0D-4729-946D-507E0436AB6D}"/>
              </a:ext>
            </a:extLst>
          </p:cNvPr>
          <p:cNvSpPr/>
          <p:nvPr/>
        </p:nvSpPr>
        <p:spPr>
          <a:xfrm>
            <a:off x="485773" y="3495675"/>
            <a:ext cx="203835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5C85B5-AFE7-4EF3-9635-64B3733F97A9}"/>
              </a:ext>
            </a:extLst>
          </p:cNvPr>
          <p:cNvSpPr/>
          <p:nvPr/>
        </p:nvSpPr>
        <p:spPr>
          <a:xfrm>
            <a:off x="4152898" y="3429000"/>
            <a:ext cx="203835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E167A6-B524-445C-B988-5A5FF1383023}"/>
              </a:ext>
            </a:extLst>
          </p:cNvPr>
          <p:cNvSpPr/>
          <p:nvPr/>
        </p:nvSpPr>
        <p:spPr>
          <a:xfrm>
            <a:off x="4152897" y="5172074"/>
            <a:ext cx="203835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</a:t>
            </a:r>
            <a:r>
              <a:rPr lang="en-US" altLang="zh-CN" dirty="0"/>
              <a:t>0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481E86-4F62-4420-A877-0F29B9D43CD2}"/>
              </a:ext>
            </a:extLst>
          </p:cNvPr>
          <p:cNvSpPr/>
          <p:nvPr/>
        </p:nvSpPr>
        <p:spPr>
          <a:xfrm>
            <a:off x="4152896" y="4300537"/>
            <a:ext cx="203835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</a:t>
            </a:r>
            <a:r>
              <a:rPr lang="en-US" altLang="zh-CN" dirty="0"/>
              <a:t>0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BF4246-D3A8-453D-BB92-30C8CFAC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430179"/>
            <a:ext cx="5776461" cy="2697714"/>
          </a:xfrm>
          <a:prstGeom prst="rect">
            <a:avLst/>
          </a:prstGeom>
        </p:spPr>
      </p:pic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FF3885D-FC71-453F-BA0E-AC2D420FC612}"/>
              </a:ext>
            </a:extLst>
          </p:cNvPr>
          <p:cNvCxnSpPr>
            <a:cxnSpLocks/>
          </p:cNvCxnSpPr>
          <p:nvPr/>
        </p:nvCxnSpPr>
        <p:spPr>
          <a:xfrm rot="5400000">
            <a:off x="4186240" y="1728789"/>
            <a:ext cx="2333624" cy="6476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926E4F-4FAF-4293-B2A5-0CB4186582DF}"/>
              </a:ext>
            </a:extLst>
          </p:cNvPr>
          <p:cNvCxnSpPr/>
          <p:nvPr/>
        </p:nvCxnSpPr>
        <p:spPr>
          <a:xfrm>
            <a:off x="485773" y="885825"/>
            <a:ext cx="552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0F6FDD3-4E7E-4A29-ACDF-5B04FE377682}"/>
              </a:ext>
            </a:extLst>
          </p:cNvPr>
          <p:cNvSpPr txBox="1"/>
          <p:nvPr/>
        </p:nvSpPr>
        <p:spPr>
          <a:xfrm>
            <a:off x="7372351" y="6126721"/>
            <a:ext cx="138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Mel_padded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[B,80,95]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568BAEE-691C-489C-9D16-5348D0998AD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191240" y="3714215"/>
            <a:ext cx="885833" cy="9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4487A85-6FFC-4787-A8D6-6847065088AD}"/>
              </a:ext>
            </a:extLst>
          </p:cNvPr>
          <p:cNvSpPr txBox="1"/>
          <p:nvPr/>
        </p:nvSpPr>
        <p:spPr>
          <a:xfrm>
            <a:off x="6267446" y="3339048"/>
            <a:ext cx="80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BF9D0F-73A4-4181-95A6-14417CF2BAEE}"/>
              </a:ext>
            </a:extLst>
          </p:cNvPr>
          <p:cNvSpPr/>
          <p:nvPr/>
        </p:nvSpPr>
        <p:spPr>
          <a:xfrm>
            <a:off x="7077073" y="3409415"/>
            <a:ext cx="203835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C4E2F9-7803-43D7-9E53-DE68136EFFA6}"/>
              </a:ext>
            </a:extLst>
          </p:cNvPr>
          <p:cNvSpPr/>
          <p:nvPr/>
        </p:nvSpPr>
        <p:spPr>
          <a:xfrm>
            <a:off x="7077074" y="4300537"/>
            <a:ext cx="167640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melspec2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43676C-CABB-48E4-BCF6-A48972DD2D2D}"/>
              </a:ext>
            </a:extLst>
          </p:cNvPr>
          <p:cNvSpPr/>
          <p:nvPr/>
        </p:nvSpPr>
        <p:spPr>
          <a:xfrm>
            <a:off x="8753476" y="4300537"/>
            <a:ext cx="3619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E537B91-310D-4453-B095-3CCD1E8E7B29}"/>
              </a:ext>
            </a:extLst>
          </p:cNvPr>
          <p:cNvSpPr/>
          <p:nvPr/>
        </p:nvSpPr>
        <p:spPr>
          <a:xfrm>
            <a:off x="7077074" y="5213629"/>
            <a:ext cx="12573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melspec3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CA8F0E5-EFC2-4F97-899A-67841226291E}"/>
              </a:ext>
            </a:extLst>
          </p:cNvPr>
          <p:cNvSpPr/>
          <p:nvPr/>
        </p:nvSpPr>
        <p:spPr>
          <a:xfrm>
            <a:off x="8334374" y="5213629"/>
            <a:ext cx="78105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7D2660-7683-49A2-B159-7392C4655D51}"/>
              </a:ext>
            </a:extLst>
          </p:cNvPr>
          <p:cNvSpPr txBox="1"/>
          <p:nvPr/>
        </p:nvSpPr>
        <p:spPr>
          <a:xfrm>
            <a:off x="4305297" y="6094452"/>
            <a:ext cx="192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Mel_padded_zero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5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0735DC-021E-4202-9800-84AB69FD9E4A}"/>
              </a:ext>
            </a:extLst>
          </p:cNvPr>
          <p:cNvSpPr txBox="1"/>
          <p:nvPr/>
        </p:nvSpPr>
        <p:spPr>
          <a:xfrm>
            <a:off x="819150" y="695325"/>
            <a:ext cx="6553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两种经典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语音数据的方法：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 固定长度的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batch1: [B,D,T]	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batch2: [B,D,T]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batch3: [B,D,T]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batch4: [B,D,T]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……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tacotron2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式的 对于每个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最大序列长度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batch1: [B,D,T1]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batch2: [B,D,T2]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batch3: [B,D,T3]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……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576DCA-5874-45B7-8620-2B9C744D2C64}"/>
              </a:ext>
            </a:extLst>
          </p:cNvPr>
          <p:cNvSpPr txBox="1"/>
          <p:nvPr/>
        </p:nvSpPr>
        <p:spPr>
          <a:xfrm>
            <a:off x="723900" y="5496639"/>
            <a:ext cx="849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你已经学会了如何进行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DataLoader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来加载语音数据集啦！ 接下来去为你自己的语音数据写一个吧！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 ，为自己的模型、数据写一个训练类，就可以开始训练啦！</a:t>
            </a:r>
          </a:p>
        </p:txBody>
      </p:sp>
    </p:spTree>
    <p:extLst>
      <p:ext uri="{BB962C8B-B14F-4D97-AF65-F5344CB8AC3E}">
        <p14:creationId xmlns:p14="http://schemas.microsoft.com/office/powerpoint/2010/main" val="6543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16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16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15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8F34A7-EC98-4B8D-8BB4-7348D546F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87384"/>
              </p:ext>
            </p:extLst>
          </p:nvPr>
        </p:nvGraphicFramePr>
        <p:xfrm>
          <a:off x="742950" y="303954"/>
          <a:ext cx="1056322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517">
                  <a:extLst>
                    <a:ext uri="{9D8B030D-6E8A-4147-A177-3AD203B41FA5}">
                      <a16:colId xmlns:a16="http://schemas.microsoft.com/office/drawing/2014/main" val="2706562395"/>
                    </a:ext>
                  </a:extLst>
                </a:gridCol>
                <a:gridCol w="3712633">
                  <a:extLst>
                    <a:ext uri="{9D8B030D-6E8A-4147-A177-3AD203B41FA5}">
                      <a16:colId xmlns:a16="http://schemas.microsoft.com/office/drawing/2014/main" val="1874285491"/>
                    </a:ext>
                  </a:extLst>
                </a:gridCol>
                <a:gridCol w="4410075">
                  <a:extLst>
                    <a:ext uri="{9D8B030D-6E8A-4147-A177-3AD203B41FA5}">
                      <a16:colId xmlns:a16="http://schemas.microsoft.com/office/drawing/2014/main" val="2196763895"/>
                    </a:ext>
                  </a:extLst>
                </a:gridCol>
              </a:tblGrid>
              <a:tr h="262676">
                <a:tc>
                  <a:txBody>
                    <a:bodyPr/>
                    <a:lstStyle/>
                    <a:p>
                      <a:r>
                        <a:rPr lang="zh-CN" altLang="en-US" dirty="0"/>
                        <a:t>主流语音任务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有监督情况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可否无监督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86608"/>
                  </a:ext>
                </a:extLst>
              </a:tr>
              <a:tr h="280881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语音识别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输入：谱 </a:t>
                      </a:r>
                      <a:r>
                        <a:rPr lang="en-US" altLang="zh-CN" dirty="0"/>
                        <a:t>--- </a:t>
                      </a:r>
                      <a:r>
                        <a:rPr lang="zh-CN" altLang="en-US" dirty="0"/>
                        <a:t>输出：字符序列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理论不能，但</a:t>
                      </a:r>
                      <a:r>
                        <a:rPr lang="en-US" altLang="zh-CN" dirty="0"/>
                        <a:t>Wav2vec</a:t>
                      </a:r>
                      <a:r>
                        <a:rPr lang="zh-CN" altLang="en-US" dirty="0"/>
                        <a:t>，无监督提取“神经网络语音特征”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47203"/>
                  </a:ext>
                </a:extLst>
              </a:tr>
              <a:tr h="280881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语音合成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字符序列</a:t>
                      </a:r>
                      <a:r>
                        <a:rPr lang="en-US" altLang="zh-CN" dirty="0"/>
                        <a:t>---</a:t>
                      </a:r>
                      <a:r>
                        <a:rPr lang="zh-CN" altLang="en-US" dirty="0"/>
                        <a:t>谱（</a:t>
                      </a:r>
                      <a:r>
                        <a:rPr lang="en-US" altLang="zh-CN" dirty="0" err="1"/>
                        <a:t>mel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8513"/>
                  </a:ext>
                </a:extLst>
              </a:tr>
              <a:tr h="280881">
                <a:tc>
                  <a:txBody>
                    <a:bodyPr/>
                    <a:lstStyle/>
                    <a:p>
                      <a:r>
                        <a:rPr lang="zh-CN" altLang="en-US" dirty="0"/>
                        <a:t>声纹识别、语种识别，或者任意定义的语音的分类。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谱</a:t>
                      </a:r>
                      <a:r>
                        <a:rPr lang="en-US" altLang="zh-CN" dirty="0"/>
                        <a:t>--- </a:t>
                      </a:r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60945"/>
                  </a:ext>
                </a:extLst>
              </a:tr>
              <a:tr h="329352"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语音降噪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（带噪的）波形</a:t>
                      </a:r>
                      <a:r>
                        <a:rPr lang="en-US" altLang="zh-CN" dirty="0"/>
                        <a:t>---</a:t>
                      </a:r>
                      <a:r>
                        <a:rPr lang="zh-CN" altLang="en-US" dirty="0"/>
                        <a:t>（无噪的）波形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（带噪的）谱</a:t>
                      </a:r>
                      <a:r>
                        <a:rPr lang="en-US" altLang="zh-CN" dirty="0"/>
                        <a:t>----</a:t>
                      </a:r>
                      <a:r>
                        <a:rPr lang="zh-CN" altLang="en-US" dirty="0"/>
                        <a:t>（无噪的）谱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65344"/>
                  </a:ext>
                </a:extLst>
              </a:tr>
              <a:tr h="280881">
                <a:tc>
                  <a:txBody>
                    <a:bodyPr/>
                    <a:lstStyle/>
                    <a:p>
                      <a:r>
                        <a:rPr lang="zh-CN" altLang="en-US" dirty="0"/>
                        <a:t>音色转换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人的）谱</a:t>
                      </a:r>
                      <a:r>
                        <a:rPr lang="en-US" altLang="zh-CN" dirty="0"/>
                        <a:t>---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人的）谱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735"/>
                  </a:ext>
                </a:extLst>
              </a:tr>
              <a:tr h="280881"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71079"/>
                  </a:ext>
                </a:extLst>
              </a:tr>
              <a:tr h="2808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0848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16B1CA2-0EDB-467D-B049-BA085C5765A3}"/>
              </a:ext>
            </a:extLst>
          </p:cNvPr>
          <p:cNvSpPr txBox="1"/>
          <p:nvPr/>
        </p:nvSpPr>
        <p:spPr>
          <a:xfrm>
            <a:off x="742949" y="5076718"/>
            <a:ext cx="9744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数据处理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是深度学习最重要的过程！ 在学习了各种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模型的原理的代码的基础上，更应该花更多时间学习如何处理数据！特别是自己写属于自己的科研项目的时候！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目前还是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数据驱动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209619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2CECD-148C-49D4-A8D5-C7B704954D45}"/>
              </a:ext>
            </a:extLst>
          </p:cNvPr>
          <p:cNvSpPr txBox="1"/>
          <p:nvPr/>
        </p:nvSpPr>
        <p:spPr>
          <a:xfrm>
            <a:off x="657225" y="455652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语音数据读取基本原则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E4406B-A3CD-4164-B038-DC99AE0123C7}"/>
              </a:ext>
            </a:extLst>
          </p:cNvPr>
          <p:cNvSpPr/>
          <p:nvPr/>
        </p:nvSpPr>
        <p:spPr>
          <a:xfrm>
            <a:off x="685800" y="1076325"/>
            <a:ext cx="3619500" cy="1581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3C0503-BDD2-4D35-995D-344B92F4A953}"/>
              </a:ext>
            </a:extLst>
          </p:cNvPr>
          <p:cNvSpPr/>
          <p:nvPr/>
        </p:nvSpPr>
        <p:spPr>
          <a:xfrm>
            <a:off x="5915025" y="1076325"/>
            <a:ext cx="3619500" cy="1581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72FBCF-E454-492E-9AF9-B2B3C6339FAA}"/>
              </a:ext>
            </a:extLst>
          </p:cNvPr>
          <p:cNvSpPr txBox="1"/>
          <p:nvPr/>
        </p:nvSpPr>
        <p:spPr>
          <a:xfrm>
            <a:off x="895350" y="120967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56391F-45E9-435D-9806-820AE7FC6DAB}"/>
              </a:ext>
            </a:extLst>
          </p:cNvPr>
          <p:cNvSpPr txBox="1"/>
          <p:nvPr/>
        </p:nvSpPr>
        <p:spPr>
          <a:xfrm>
            <a:off x="6162675" y="120967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6B7982-30D4-42A1-B57B-4A0471163847}"/>
              </a:ext>
            </a:extLst>
          </p:cNvPr>
          <p:cNvSpPr txBox="1"/>
          <p:nvPr/>
        </p:nvSpPr>
        <p:spPr>
          <a:xfrm>
            <a:off x="895350" y="1656576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E171B9E-7A01-441B-B48F-4F821B7D291C}"/>
              </a:ext>
            </a:extLst>
          </p:cNvPr>
          <p:cNvCxnSpPr>
            <a:stCxn id="6" idx="1"/>
          </p:cNvCxnSpPr>
          <p:nvPr/>
        </p:nvCxnSpPr>
        <p:spPr>
          <a:xfrm flipH="1">
            <a:off x="2257425" y="1394342"/>
            <a:ext cx="3905250" cy="47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AD525EC-7B91-405C-AD12-6B766ADAF14C}"/>
              </a:ext>
            </a:extLst>
          </p:cNvPr>
          <p:cNvSpPr txBox="1"/>
          <p:nvPr/>
        </p:nvSpPr>
        <p:spPr>
          <a:xfrm>
            <a:off x="3686175" y="1178870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__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5CE44-25CA-4544-A3C5-B4DAD28CEB4E}"/>
              </a:ext>
            </a:extLst>
          </p:cNvPr>
          <p:cNvSpPr txBox="1"/>
          <p:nvPr/>
        </p:nvSpPr>
        <p:spPr>
          <a:xfrm>
            <a:off x="657225" y="2812792"/>
            <a:ext cx="811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硬盘：保存语音以及语音的谱数据（或者任意你自己提取的特征）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内存：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对象，保存这些谱数据的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存储路径文档（表单）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。而非数据的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copy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。否则占用内存太大。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EB63DE-A551-424B-B3E4-0E5E2CF4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168438"/>
            <a:ext cx="3190966" cy="21328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0A2B67-C06C-431E-9FE0-EF6BF05B3D02}"/>
              </a:ext>
            </a:extLst>
          </p:cNvPr>
          <p:cNvSpPr txBox="1"/>
          <p:nvPr/>
        </p:nvSpPr>
        <p:spPr>
          <a:xfrm>
            <a:off x="4305300" y="4381500"/>
            <a:ext cx="497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通常，使用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最强大的矩阵处理库之一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将数据保存为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npy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格式。</a:t>
            </a:r>
          </a:p>
        </p:txBody>
      </p:sp>
    </p:spTree>
    <p:extLst>
      <p:ext uri="{BB962C8B-B14F-4D97-AF65-F5344CB8AC3E}">
        <p14:creationId xmlns:p14="http://schemas.microsoft.com/office/powerpoint/2010/main" val="12788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77A9253-AB45-4032-A6D4-E09D6DA53052}"/>
              </a:ext>
            </a:extLst>
          </p:cNvPr>
          <p:cNvSpPr txBox="1"/>
          <p:nvPr/>
        </p:nvSpPr>
        <p:spPr>
          <a:xfrm>
            <a:off x="381000" y="514350"/>
            <a:ext cx="180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一、从语音文件提取出特征数据文件夹，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5B9136-836D-45F8-8F3D-F21B35573969}"/>
              </a:ext>
            </a:extLst>
          </p:cNvPr>
          <p:cNvSpPr txBox="1"/>
          <p:nvPr/>
        </p:nvSpPr>
        <p:spPr>
          <a:xfrm>
            <a:off x="3370188" y="232306"/>
            <a:ext cx="1952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二、以数据文件夹目录作为输入，提取出表单的同时做出一定的筛选。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8714884-C3CC-4888-B606-A21C5A72132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81226" y="970970"/>
            <a:ext cx="1188962" cy="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8330D2-481C-4DF4-94DE-48D38101FBD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322813" y="968516"/>
            <a:ext cx="773187" cy="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F166AE7-D774-416E-A328-D1F4849015BE}"/>
              </a:ext>
            </a:extLst>
          </p:cNvPr>
          <p:cNvSpPr txBox="1"/>
          <p:nvPr/>
        </p:nvSpPr>
        <p:spPr>
          <a:xfrm>
            <a:off x="6096000" y="645350"/>
            <a:ext cx="374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三、以表单作为参数，写出符合任务要求的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torch.utils.DataSet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F696029-A474-4D17-885D-7F239ED1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3" y="2904917"/>
            <a:ext cx="7369241" cy="20997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E7A4BD2-3547-45D4-9295-B424D254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3" y="5281700"/>
            <a:ext cx="6488186" cy="6002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F1F7668-4929-4CCD-B9D0-719D3D7ED8ED}"/>
              </a:ext>
            </a:extLst>
          </p:cNvPr>
          <p:cNvSpPr txBox="1"/>
          <p:nvPr/>
        </p:nvSpPr>
        <p:spPr>
          <a:xfrm>
            <a:off x="381000" y="2241174"/>
            <a:ext cx="240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Code2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：表单创建。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7F0AD9-AD70-4EB9-B3AB-CCFD9ACCD861}"/>
              </a:ext>
            </a:extLst>
          </p:cNvPr>
          <p:cNvSpPr txBox="1"/>
          <p:nvPr/>
        </p:nvSpPr>
        <p:spPr>
          <a:xfrm>
            <a:off x="381000" y="17096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需要学习的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库：数据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。音频处理：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torchaudio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liborsa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50F35D-0873-4821-9857-6598004F2539}"/>
              </a:ext>
            </a:extLst>
          </p:cNvPr>
          <p:cNvSpPr txBox="1"/>
          <p:nvPr/>
        </p:nvSpPr>
        <p:spPr>
          <a:xfrm>
            <a:off x="7991474" y="3143250"/>
            <a:ext cx="3746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如果希望筛选语音，通常建议把筛选代码写到这个函数里。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比较常见的筛选：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、去掉比较短的语音。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、去掉比较长的语音。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、筛选某个人的语音或者某几类你需要的语音。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3A106EC-C85D-46CA-8D48-A8A8530957F9}"/>
              </a:ext>
            </a:extLst>
          </p:cNvPr>
          <p:cNvSpPr txBox="1"/>
          <p:nvPr/>
        </p:nvSpPr>
        <p:spPr>
          <a:xfrm>
            <a:off x="390525" y="200025"/>
            <a:ext cx="1123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Code1: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提取特征函数（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Process.py --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extract_mel_feature_bytaco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、函数将语音文件夹提取特征到另一个文件的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同文件目录结构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下。由“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XXX.wav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”重命名为“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XXX.npy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、提取时，对语音做出一定的预处理，比如静音消除等。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B85792-743B-42A3-8A3B-CA35CDF7F21F}"/>
              </a:ext>
            </a:extLst>
          </p:cNvPr>
          <p:cNvCxnSpPr/>
          <p:nvPr/>
        </p:nvCxnSpPr>
        <p:spPr>
          <a:xfrm>
            <a:off x="-76200" y="1123355"/>
            <a:ext cx="1238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D1B50CF-A671-412E-9AB5-F27A08870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500996"/>
            <a:ext cx="11003064" cy="400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0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C06390-DD7C-459B-B3A8-79F76FEAB639}"/>
              </a:ext>
            </a:extLst>
          </p:cNvPr>
          <p:cNvSpPr txBox="1"/>
          <p:nvPr/>
        </p:nvSpPr>
        <p:spPr>
          <a:xfrm>
            <a:off x="247650" y="133350"/>
            <a:ext cx="562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类。以声纹识别任务为例。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167134-9CB0-4C5F-AE30-77E99888C7BF}"/>
              </a:ext>
            </a:extLst>
          </p:cNvPr>
          <p:cNvSpPr txBox="1"/>
          <p:nvPr/>
        </p:nvSpPr>
        <p:spPr>
          <a:xfrm>
            <a:off x="247650" y="801558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基础知识：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分类任务中，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的神经网络模型通常接受一个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的张量，输出语音每个类别的概率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B,Num_class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F5659D-A7AC-435C-9907-5B6F8B6A0912}"/>
              </a:ext>
            </a:extLst>
          </p:cNvPr>
          <p:cNvSpPr txBox="1"/>
          <p:nvPr/>
        </p:nvSpPr>
        <p:spPr>
          <a:xfrm>
            <a:off x="247650" y="2023764"/>
            <a:ext cx="934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、以梅尔谱为例，每条语音提取成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特征后，变成一个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，帧数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的矩阵。但不同的语音长度不同，不同帧数的矩阵，如何能拼接成一个三维矩阵呢？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B15543-D0D3-4DE8-8C6E-F50F80590594}"/>
              </a:ext>
            </a:extLst>
          </p:cNvPr>
          <p:cNvSpPr txBox="1"/>
          <p:nvPr/>
        </p:nvSpPr>
        <p:spPr>
          <a:xfrm>
            <a:off x="427431" y="321974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/data/001.npy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FE2B76-C485-445B-9643-1E555BFB435B}"/>
              </a:ext>
            </a:extLst>
          </p:cNvPr>
          <p:cNvSpPr txBox="1"/>
          <p:nvPr/>
        </p:nvSpPr>
        <p:spPr>
          <a:xfrm>
            <a:off x="427431" y="390340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/data/002.npy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3DF7FE-EA66-4E6A-BDCD-BFAAA56F0FE6}"/>
              </a:ext>
            </a:extLst>
          </p:cNvPr>
          <p:cNvSpPr txBox="1"/>
          <p:nvPr/>
        </p:nvSpPr>
        <p:spPr>
          <a:xfrm>
            <a:off x="427431" y="4609803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/data/003.npy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91EFA7-1EF8-4E3F-89E4-AB837E178E10}"/>
              </a:ext>
            </a:extLst>
          </p:cNvPr>
          <p:cNvSpPr/>
          <p:nvPr/>
        </p:nvSpPr>
        <p:spPr>
          <a:xfrm>
            <a:off x="2962275" y="3181350"/>
            <a:ext cx="866776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72E3C-E8F5-4DCF-81AE-B41460D200B5}"/>
              </a:ext>
            </a:extLst>
          </p:cNvPr>
          <p:cNvSpPr/>
          <p:nvPr/>
        </p:nvSpPr>
        <p:spPr>
          <a:xfrm>
            <a:off x="2962275" y="3908941"/>
            <a:ext cx="1133476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7C0FBD-FD4D-4694-8332-A5025BA4A2C4}"/>
              </a:ext>
            </a:extLst>
          </p:cNvPr>
          <p:cNvSpPr/>
          <p:nvPr/>
        </p:nvSpPr>
        <p:spPr>
          <a:xfrm>
            <a:off x="2962275" y="4598432"/>
            <a:ext cx="4857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C3FA05-85A8-4783-AD5A-738259E029EB}"/>
              </a:ext>
            </a:extLst>
          </p:cNvPr>
          <p:cNvSpPr txBox="1"/>
          <p:nvPr/>
        </p:nvSpPr>
        <p:spPr>
          <a:xfrm>
            <a:off x="2486024" y="3194089"/>
            <a:ext cx="5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4054C4-824B-4D70-9A9F-BF6339A0EFF7}"/>
              </a:ext>
            </a:extLst>
          </p:cNvPr>
          <p:cNvSpPr txBox="1"/>
          <p:nvPr/>
        </p:nvSpPr>
        <p:spPr>
          <a:xfrm>
            <a:off x="2481260" y="3916324"/>
            <a:ext cx="5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89769C-FB11-4FB3-BE8A-94CC4F9CAD2F}"/>
              </a:ext>
            </a:extLst>
          </p:cNvPr>
          <p:cNvSpPr txBox="1"/>
          <p:nvPr/>
        </p:nvSpPr>
        <p:spPr>
          <a:xfrm>
            <a:off x="2514600" y="4643439"/>
            <a:ext cx="5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74D643-09AA-43AC-921F-53450977C95F}"/>
              </a:ext>
            </a:extLst>
          </p:cNvPr>
          <p:cNvSpPr txBox="1"/>
          <p:nvPr/>
        </p:nvSpPr>
        <p:spPr>
          <a:xfrm>
            <a:off x="2971802" y="5012771"/>
            <a:ext cx="5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1C9F9-BD3C-4DD5-BC6D-B8160FD5A4E8}"/>
              </a:ext>
            </a:extLst>
          </p:cNvPr>
          <p:cNvSpPr txBox="1"/>
          <p:nvPr/>
        </p:nvSpPr>
        <p:spPr>
          <a:xfrm>
            <a:off x="3231359" y="3589080"/>
            <a:ext cx="5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404AB0-B156-47C2-892B-94F4EDBC238C}"/>
              </a:ext>
            </a:extLst>
          </p:cNvPr>
          <p:cNvSpPr txBox="1"/>
          <p:nvPr/>
        </p:nvSpPr>
        <p:spPr>
          <a:xfrm>
            <a:off x="3519491" y="4469071"/>
            <a:ext cx="5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1F8800-BDA4-4A46-9E1B-5FC96FC4B866}"/>
              </a:ext>
            </a:extLst>
          </p:cNvPr>
          <p:cNvCxnSpPr>
            <a:endCxn id="13" idx="1"/>
          </p:cNvCxnSpPr>
          <p:nvPr/>
        </p:nvCxnSpPr>
        <p:spPr>
          <a:xfrm flipV="1">
            <a:off x="1828800" y="3378755"/>
            <a:ext cx="657224" cy="2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F2410E-B2B7-4970-A8F6-41EC83C3F9C0}"/>
              </a:ext>
            </a:extLst>
          </p:cNvPr>
          <p:cNvCxnSpPr/>
          <p:nvPr/>
        </p:nvCxnSpPr>
        <p:spPr>
          <a:xfrm flipV="1">
            <a:off x="1790697" y="4140456"/>
            <a:ext cx="657224" cy="2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60E8A7-3F08-4AFB-880C-DD31A4920615}"/>
              </a:ext>
            </a:extLst>
          </p:cNvPr>
          <p:cNvCxnSpPr/>
          <p:nvPr/>
        </p:nvCxnSpPr>
        <p:spPr>
          <a:xfrm flipV="1">
            <a:off x="1856779" y="4785718"/>
            <a:ext cx="657224" cy="2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025BDD-9001-4084-8206-96E8C88D3768}"/>
              </a:ext>
            </a:extLst>
          </p:cNvPr>
          <p:cNvCxnSpPr/>
          <p:nvPr/>
        </p:nvCxnSpPr>
        <p:spPr>
          <a:xfrm flipH="1">
            <a:off x="2065731" y="4811377"/>
            <a:ext cx="91681" cy="57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86F1A18-3CD9-494A-A567-0D9F7B31BEC9}"/>
              </a:ext>
            </a:extLst>
          </p:cNvPr>
          <p:cNvSpPr txBox="1"/>
          <p:nvPr/>
        </p:nvSpPr>
        <p:spPr>
          <a:xfrm>
            <a:off x="666750" y="5524500"/>
            <a:ext cx="269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类方法实现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3B35FC-270E-43EB-B3C3-738E1B4790E8}"/>
              </a:ext>
            </a:extLst>
          </p:cNvPr>
          <p:cNvSpPr txBox="1"/>
          <p:nvPr/>
        </p:nvSpPr>
        <p:spPr>
          <a:xfrm>
            <a:off x="5119687" y="3903405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无法打包成一个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【B,D,T】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</a:t>
            </a:r>
          </a:p>
        </p:txBody>
      </p:sp>
    </p:spTree>
    <p:extLst>
      <p:ext uri="{BB962C8B-B14F-4D97-AF65-F5344CB8AC3E}">
        <p14:creationId xmlns:p14="http://schemas.microsoft.com/office/powerpoint/2010/main" val="31300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6D7A79-0215-4609-9AB0-479F014EE578}"/>
              </a:ext>
            </a:extLst>
          </p:cNvPr>
          <p:cNvSpPr txBox="1"/>
          <p:nvPr/>
        </p:nvSpPr>
        <p:spPr>
          <a:xfrm>
            <a:off x="590550" y="1057275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数据路径从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方法读入内存。（即一个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对象，其类属性包含一个表单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文件，类方法能够读取该表单，并生成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4AC27B-FD95-46AF-BE41-3CE24A410321}"/>
              </a:ext>
            </a:extLst>
          </p:cNvPr>
          <p:cNvSpPr txBox="1"/>
          <p:nvPr/>
        </p:nvSpPr>
        <p:spPr>
          <a:xfrm>
            <a:off x="438150" y="257175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一个不会出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DataLoader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数据读取过程：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A9F98F-C84F-4BB8-B864-C982A9084F26}"/>
              </a:ext>
            </a:extLst>
          </p:cNvPr>
          <p:cNvSpPr txBox="1"/>
          <p:nvPr/>
        </p:nvSpPr>
        <p:spPr>
          <a:xfrm>
            <a:off x="7324725" y="1239024"/>
            <a:ext cx="445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（路径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，路径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，路径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，路径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4….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53F95D-AED2-46A5-AA42-223D12FCC608}"/>
              </a:ext>
            </a:extLst>
          </p:cNvPr>
          <p:cNvSpPr txBox="1"/>
          <p:nvPr/>
        </p:nvSpPr>
        <p:spPr>
          <a:xfrm>
            <a:off x="914398" y="3458171"/>
            <a:ext cx="699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随机或者不随机地取出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 路径，并使用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方法，将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方法输出的结果依次拆开，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组成元组 ，元组的长度为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batchsize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2F5BC2-D9F3-49BB-8300-9493D8C165F8}"/>
              </a:ext>
            </a:extLst>
          </p:cNvPr>
          <p:cNvSpPr txBox="1"/>
          <p:nvPr/>
        </p:nvSpPr>
        <p:spPr>
          <a:xfrm>
            <a:off x="1245393" y="2384167"/>
            <a:ext cx="36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将其作为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DataLoader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类的输入参数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D486F2-5979-483D-91D2-5B22761F74FE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3086100" y="1980605"/>
            <a:ext cx="0" cy="40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41517C-5852-4B1F-AD45-E7425861C46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086100" y="2753499"/>
            <a:ext cx="1323974" cy="7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47FE511-8365-4C91-B7BC-14F7B416CEF7}"/>
              </a:ext>
            </a:extLst>
          </p:cNvPr>
          <p:cNvSpPr txBox="1"/>
          <p:nvPr/>
        </p:nvSpPr>
        <p:spPr>
          <a:xfrm>
            <a:off x="4133850" y="279966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帮助采样（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collection_fn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4977D3-56AE-432C-8C33-58FFEF97F6E8}"/>
              </a:ext>
            </a:extLst>
          </p:cNvPr>
          <p:cNvSpPr txBox="1"/>
          <p:nvPr/>
        </p:nvSpPr>
        <p:spPr>
          <a:xfrm>
            <a:off x="8410574" y="3596670"/>
            <a:ext cx="278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melspec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EDE9BA0-4216-4342-AB9D-362A65A2FE95}"/>
              </a:ext>
            </a:extLst>
          </p:cNvPr>
          <p:cNvCxnSpPr>
            <a:stCxn id="9" idx="2"/>
          </p:cNvCxnSpPr>
          <p:nvPr/>
        </p:nvCxnSpPr>
        <p:spPr>
          <a:xfrm flipH="1">
            <a:off x="4038600" y="4104502"/>
            <a:ext cx="371474" cy="47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573E52-ED23-4765-B53C-4A005FED0FD4}"/>
              </a:ext>
            </a:extLst>
          </p:cNvPr>
          <p:cNvSpPr txBox="1"/>
          <p:nvPr/>
        </p:nvSpPr>
        <p:spPr>
          <a:xfrm>
            <a:off x="2105025" y="4612839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[80,100],[80,100],[80,100],[80,100]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3EB6D7-2488-44CC-98CA-8DCDCBF38B72}"/>
              </a:ext>
            </a:extLst>
          </p:cNvPr>
          <p:cNvSpPr txBox="1"/>
          <p:nvPr/>
        </p:nvSpPr>
        <p:spPr>
          <a:xfrm>
            <a:off x="4214811" y="4150668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B=4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9A31C5-ED65-4F0C-86BB-D63667C34B79}"/>
              </a:ext>
            </a:extLst>
          </p:cNvPr>
          <p:cNvCxnSpPr>
            <a:stCxn id="25" idx="2"/>
          </p:cNvCxnSpPr>
          <p:nvPr/>
        </p:nvCxnSpPr>
        <p:spPr>
          <a:xfrm flipH="1">
            <a:off x="3400425" y="4982171"/>
            <a:ext cx="504825" cy="82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0FE862C-D729-4A19-8869-EDAA75625B46}"/>
              </a:ext>
            </a:extLst>
          </p:cNvPr>
          <p:cNvSpPr txBox="1"/>
          <p:nvPr/>
        </p:nvSpPr>
        <p:spPr>
          <a:xfrm>
            <a:off x="3662361" y="5192347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torch.stack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889607-1EE9-4A78-BD2E-99DF253F0182}"/>
              </a:ext>
            </a:extLst>
          </p:cNvPr>
          <p:cNvSpPr txBox="1"/>
          <p:nvPr/>
        </p:nvSpPr>
        <p:spPr>
          <a:xfrm>
            <a:off x="1904999" y="59340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[4,80,100] 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Batchsize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mel_dim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E97338-C860-456F-ABCE-411351FB39D0}"/>
              </a:ext>
            </a:extLst>
          </p:cNvPr>
          <p:cNvSpPr txBox="1"/>
          <p:nvPr/>
        </p:nvSpPr>
        <p:spPr>
          <a:xfrm>
            <a:off x="5924550" y="4520000"/>
            <a:ext cx="160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实际的语音数据集！！往往不能符合长度相同的要求！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B020B4-46A9-4A1F-9062-A60A6F71992F}"/>
              </a:ext>
            </a:extLst>
          </p:cNvPr>
          <p:cNvSpPr txBox="1"/>
          <p:nvPr/>
        </p:nvSpPr>
        <p:spPr>
          <a:xfrm>
            <a:off x="7903366" y="4520000"/>
            <a:ext cx="1647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不同任务的语音数据集如何处理？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70297AB-7CD1-4C36-99F7-FDF804601F71}"/>
              </a:ext>
            </a:extLst>
          </p:cNvPr>
          <p:cNvCxnSpPr/>
          <p:nvPr/>
        </p:nvCxnSpPr>
        <p:spPr>
          <a:xfrm>
            <a:off x="438150" y="4982171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9A06248-27B2-4B98-ACE9-5277BB3C4D98}"/>
              </a:ext>
            </a:extLst>
          </p:cNvPr>
          <p:cNvSpPr txBox="1"/>
          <p:nvPr/>
        </p:nvSpPr>
        <p:spPr>
          <a:xfrm>
            <a:off x="80960" y="3959051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Dataloader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collection_fn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3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9613C6-4A0F-4D99-811A-C1EB6050CA12}"/>
              </a:ext>
            </a:extLst>
          </p:cNvPr>
          <p:cNvSpPr txBox="1"/>
          <p:nvPr/>
        </p:nvSpPr>
        <p:spPr>
          <a:xfrm>
            <a:off x="390525" y="3429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说话人识别任务的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DataSet.getitem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CB8470-AF5E-4913-81D2-870FF04C28B3}"/>
              </a:ext>
            </a:extLst>
          </p:cNvPr>
          <p:cNvSpPr txBox="1"/>
          <p:nvPr/>
        </p:nvSpPr>
        <p:spPr>
          <a:xfrm>
            <a:off x="561975" y="1162050"/>
            <a:ext cx="6572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一、如何处理数据？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与任务的机器学习目的有关。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与数据本身的性质有关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2.1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时长分布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2.2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静音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2.3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信噪比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2.4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远场？近场？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2.5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是否人类语音分类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还是动物语音分类或者其他？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C1A111-7BDE-4C1A-9DED-DC45F6F7D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809750"/>
            <a:ext cx="4194908" cy="723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69B11B-D9DE-4A82-B182-1243692CAF4A}"/>
              </a:ext>
            </a:extLst>
          </p:cNvPr>
          <p:cNvSpPr txBox="1"/>
          <p:nvPr/>
        </p:nvSpPr>
        <p:spPr>
          <a:xfrm>
            <a:off x="6187344" y="1987034"/>
            <a:ext cx="353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最大化一段序列的类别条件概率。</a:t>
            </a:r>
          </a:p>
        </p:txBody>
      </p:sp>
    </p:spTree>
    <p:extLst>
      <p:ext uri="{BB962C8B-B14F-4D97-AF65-F5344CB8AC3E}">
        <p14:creationId xmlns:p14="http://schemas.microsoft.com/office/powerpoint/2010/main" val="9077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3C7B2B-AAD9-426A-A4E7-77790C55736B}"/>
              </a:ext>
            </a:extLst>
          </p:cNvPr>
          <p:cNvSpPr txBox="1"/>
          <p:nvPr/>
        </p:nvSpPr>
        <p:spPr>
          <a:xfrm>
            <a:off x="361950" y="289679"/>
            <a:ext cx="9829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二、从这个任务目标中得到的结论：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2.1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该条件概率应与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无关。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无论一个人发出多长、多短、什么内容的声音，模型都应该能够正确判别该语音的类别。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2.2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训练的时候，根据不同的模型，可以有不同的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getitem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有的模型可以接受不同长度的矩阵，给出相同维度的分类概率输出（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GSTmodel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有的模型则不能，如经典的卷积结构的神经网络，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系列，及其一切基于卷积神经网络的模型。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有的模型则是输入多少长度，就输出多少长度的隐矩阵，如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模型以及一切基于自回归的模型。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2F63FE-A9F1-4199-9075-E61D48494BF0}"/>
              </a:ext>
            </a:extLst>
          </p:cNvPr>
          <p:cNvSpPr txBox="1"/>
          <p:nvPr/>
        </p:nvSpPr>
        <p:spPr>
          <a:xfrm>
            <a:off x="447675" y="3305175"/>
            <a:ext cx="10610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考虑最简单的情况：一个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接受固定输入维度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，输出分类概率的模型（卷积网络）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我们假设模型训练的时候，接受的语音谱均为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【80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维度。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的训练中是一个固定的数字。也就是一个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超参数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那么如何确定这个超参数呢？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 自己数据集的时长分布图！</a:t>
            </a:r>
          </a:p>
        </p:txBody>
      </p:sp>
    </p:spTree>
    <p:extLst>
      <p:ext uri="{BB962C8B-B14F-4D97-AF65-F5344CB8AC3E}">
        <p14:creationId xmlns:p14="http://schemas.microsoft.com/office/powerpoint/2010/main" val="1072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1855</Words>
  <Application>Microsoft Office PowerPoint</Application>
  <PresentationFormat>宽屏</PresentationFormat>
  <Paragraphs>228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ywh15151@163.com</dc:creator>
  <cp:lastModifiedBy>ywh15151@163.com</cp:lastModifiedBy>
  <cp:revision>74</cp:revision>
  <dcterms:created xsi:type="dcterms:W3CDTF">2021-10-22T13:05:36Z</dcterms:created>
  <dcterms:modified xsi:type="dcterms:W3CDTF">2021-10-23T08:33:57Z</dcterms:modified>
</cp:coreProperties>
</file>