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embeddedFontLst>
    <p:embeddedFont>
      <p:font typeface="Century Gothic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6" roundtripDataSignature="AMtx7mg1Xr05x+G2sGAWLGcI7jIBUOlJ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EF38920-C4E6-483D-A4E3-179161A2A6A0}">
  <a:tblStyle styleId="{CEF38920-C4E6-483D-A4E3-179161A2A6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enturyGothic-bold.fntdata"/><Relationship Id="rId12" Type="http://schemas.openxmlformats.org/officeDocument/2006/relationships/font" Target="fonts/CenturyGothic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enturyGothic-boldItalic.fntdata"/><Relationship Id="rId14" Type="http://schemas.openxmlformats.org/officeDocument/2006/relationships/font" Target="fonts/CenturyGothic-italic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" name="Google Shape;85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76ae201bd0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76ae201bd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376ae201bd0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76ae201bd0_0_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76ae201bd0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376ae201bd0_0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76ae201bd0_0_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76ae201bd0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376ae201bd0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76ae201bd0_0_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76ae201bd0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376ae201bd0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76ae201bd0_0_4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76ae201bd0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376ae201bd0_0_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chemeClr val="dk2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5"/>
          <p:cNvSpPr/>
          <p:nvPr/>
        </p:nvSpPr>
        <p:spPr>
          <a:xfrm>
            <a:off x="0" y="5624946"/>
            <a:ext cx="9144000" cy="123305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5"/>
          <p:cNvSpPr txBox="1"/>
          <p:nvPr>
            <p:ph type="ctrTitle"/>
          </p:nvPr>
        </p:nvSpPr>
        <p:spPr>
          <a:xfrm>
            <a:off x="317809" y="1539061"/>
            <a:ext cx="8452118" cy="9226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sz="27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" type="subTitle"/>
          </p:nvPr>
        </p:nvSpPr>
        <p:spPr>
          <a:xfrm>
            <a:off x="317809" y="2553763"/>
            <a:ext cx="8452118" cy="8945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250"/>
              <a:buNone/>
              <a:defRPr b="0" sz="225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18" name="Google Shape;1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50147" y="6455664"/>
            <a:ext cx="2576623" cy="191686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5"/>
          <p:cNvSpPr txBox="1"/>
          <p:nvPr>
            <p:ph idx="2" type="body"/>
          </p:nvPr>
        </p:nvSpPr>
        <p:spPr>
          <a:xfrm>
            <a:off x="317809" y="320040"/>
            <a:ext cx="806631" cy="274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900"/>
              <a:buNone/>
              <a:defRPr sz="9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sz="9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sz="9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sz="9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900"/>
              <a:buNone/>
              <a:defRPr sz="9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3" type="body"/>
          </p:nvPr>
        </p:nvSpPr>
        <p:spPr>
          <a:xfrm>
            <a:off x="167238" y="6455664"/>
            <a:ext cx="4404762" cy="2567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000"/>
              <a:buNone/>
              <a:defRPr b="1" sz="1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b="1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b="1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176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Navy" type="secHead">
  <p:cSld name="SECTION_HEADER">
    <p:bg>
      <p:bgPr>
        <a:solidFill>
          <a:schemeClr val="dk2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5"/>
          <p:cNvSpPr/>
          <p:nvPr/>
        </p:nvSpPr>
        <p:spPr>
          <a:xfrm>
            <a:off x="0" y="5624946"/>
            <a:ext cx="9144000" cy="123305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25"/>
          <p:cNvSpPr txBox="1"/>
          <p:nvPr>
            <p:ph type="title"/>
          </p:nvPr>
        </p:nvSpPr>
        <p:spPr>
          <a:xfrm>
            <a:off x="623888" y="4094023"/>
            <a:ext cx="7886700" cy="11542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sz="27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" type="body"/>
          </p:nvPr>
        </p:nvSpPr>
        <p:spPr>
          <a:xfrm>
            <a:off x="623888" y="5275268"/>
            <a:ext cx="7886700" cy="1035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250"/>
              <a:buNone/>
              <a:defRPr sz="225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312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Moss">
  <p:cSld name="Section Header Moss">
    <p:bg>
      <p:bgPr>
        <a:solidFill>
          <a:schemeClr val="accent2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6"/>
          <p:cNvSpPr/>
          <p:nvPr/>
        </p:nvSpPr>
        <p:spPr>
          <a:xfrm>
            <a:off x="0" y="5624946"/>
            <a:ext cx="9144000" cy="12330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26"/>
          <p:cNvSpPr txBox="1"/>
          <p:nvPr>
            <p:ph type="title"/>
          </p:nvPr>
        </p:nvSpPr>
        <p:spPr>
          <a:xfrm>
            <a:off x="623888" y="4094023"/>
            <a:ext cx="7886700" cy="11542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sz="27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" type="body"/>
          </p:nvPr>
        </p:nvSpPr>
        <p:spPr>
          <a:xfrm>
            <a:off x="623888" y="5275268"/>
            <a:ext cx="7886700" cy="1035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250"/>
              <a:buNone/>
              <a:defRPr sz="225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Sea Green">
  <p:cSld name="Section Header Sea Green">
    <p:bg>
      <p:bgPr>
        <a:solidFill>
          <a:schemeClr val="accent3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7"/>
          <p:cNvSpPr/>
          <p:nvPr/>
        </p:nvSpPr>
        <p:spPr>
          <a:xfrm>
            <a:off x="0" y="5624946"/>
            <a:ext cx="9144000" cy="12330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27"/>
          <p:cNvSpPr txBox="1"/>
          <p:nvPr>
            <p:ph type="title"/>
          </p:nvPr>
        </p:nvSpPr>
        <p:spPr>
          <a:xfrm>
            <a:off x="623888" y="4094023"/>
            <a:ext cx="7886700" cy="11542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sz="27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7"/>
          <p:cNvSpPr txBox="1"/>
          <p:nvPr>
            <p:ph idx="1" type="body"/>
          </p:nvPr>
        </p:nvSpPr>
        <p:spPr>
          <a:xfrm>
            <a:off x="623888" y="5275268"/>
            <a:ext cx="7886700" cy="1035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250"/>
              <a:buNone/>
              <a:defRPr sz="225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Coral">
  <p:cSld name="Section Header Coral">
    <p:bg>
      <p:bgPr>
        <a:solidFill>
          <a:schemeClr val="accent4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8"/>
          <p:cNvSpPr/>
          <p:nvPr/>
        </p:nvSpPr>
        <p:spPr>
          <a:xfrm>
            <a:off x="0" y="5624946"/>
            <a:ext cx="9144000" cy="12330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28"/>
          <p:cNvSpPr txBox="1"/>
          <p:nvPr>
            <p:ph type="title"/>
          </p:nvPr>
        </p:nvSpPr>
        <p:spPr>
          <a:xfrm>
            <a:off x="623888" y="4094023"/>
            <a:ext cx="7886700" cy="11542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sz="27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" type="body"/>
          </p:nvPr>
        </p:nvSpPr>
        <p:spPr>
          <a:xfrm>
            <a:off x="623888" y="5275268"/>
            <a:ext cx="7886700" cy="1035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250"/>
              <a:buNone/>
              <a:defRPr sz="225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Gold">
  <p:cSld name="Section Header Gold">
    <p:bg>
      <p:bgPr>
        <a:solidFill>
          <a:schemeClr val="lt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9"/>
          <p:cNvSpPr/>
          <p:nvPr/>
        </p:nvSpPr>
        <p:spPr>
          <a:xfrm>
            <a:off x="0" y="5624946"/>
            <a:ext cx="9144000" cy="123305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29"/>
          <p:cNvSpPr txBox="1"/>
          <p:nvPr>
            <p:ph type="title"/>
          </p:nvPr>
        </p:nvSpPr>
        <p:spPr>
          <a:xfrm>
            <a:off x="623888" y="4094023"/>
            <a:ext cx="7886700" cy="11542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Gothic"/>
              <a:buNone/>
              <a:defRPr sz="27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9"/>
          <p:cNvSpPr txBox="1"/>
          <p:nvPr>
            <p:ph idx="1" type="body"/>
          </p:nvPr>
        </p:nvSpPr>
        <p:spPr>
          <a:xfrm>
            <a:off x="623888" y="5275268"/>
            <a:ext cx="7886700" cy="1035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250"/>
              <a:buNone/>
              <a:defRPr sz="225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type="title"/>
          </p:nvPr>
        </p:nvSpPr>
        <p:spPr>
          <a:xfrm>
            <a:off x="394852" y="365126"/>
            <a:ext cx="8330183" cy="466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" type="body"/>
          </p:nvPr>
        </p:nvSpPr>
        <p:spPr>
          <a:xfrm>
            <a:off x="571500" y="1825625"/>
            <a:ext cx="799580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2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Row">
  <p:cSld name="Two Row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 txBox="1"/>
          <p:nvPr>
            <p:ph type="title"/>
          </p:nvPr>
        </p:nvSpPr>
        <p:spPr>
          <a:xfrm>
            <a:off x="394853" y="365125"/>
            <a:ext cx="8330183" cy="466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" type="body"/>
          </p:nvPr>
        </p:nvSpPr>
        <p:spPr>
          <a:xfrm>
            <a:off x="571500" y="1264044"/>
            <a:ext cx="7995802" cy="12899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7"/>
          <p:cNvSpPr/>
          <p:nvPr>
            <p:ph idx="2" type="pic"/>
          </p:nvPr>
        </p:nvSpPr>
        <p:spPr>
          <a:xfrm>
            <a:off x="571500" y="3096694"/>
            <a:ext cx="7995802" cy="281622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Aqua">
  <p:cSld name="Section Header Aqua">
    <p:bg>
      <p:bgPr>
        <a:solidFill>
          <a:schemeClr val="accen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/>
          <p:nvPr/>
        </p:nvSpPr>
        <p:spPr>
          <a:xfrm>
            <a:off x="0" y="5624946"/>
            <a:ext cx="9144000" cy="12330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18"/>
          <p:cNvSpPr txBox="1"/>
          <p:nvPr>
            <p:ph type="title"/>
          </p:nvPr>
        </p:nvSpPr>
        <p:spPr>
          <a:xfrm>
            <a:off x="623888" y="4094023"/>
            <a:ext cx="7886700" cy="11542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sz="27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" type="body"/>
          </p:nvPr>
        </p:nvSpPr>
        <p:spPr>
          <a:xfrm>
            <a:off x="623888" y="5275268"/>
            <a:ext cx="7886700" cy="1035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250"/>
              <a:buNone/>
              <a:defRPr sz="225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/>
          <p:nvPr>
            <p:ph type="title"/>
          </p:nvPr>
        </p:nvSpPr>
        <p:spPr>
          <a:xfrm>
            <a:off x="394852" y="432599"/>
            <a:ext cx="8334734" cy="466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" type="body"/>
          </p:nvPr>
        </p:nvSpPr>
        <p:spPr>
          <a:xfrm>
            <a:off x="571500" y="1825625"/>
            <a:ext cx="39243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2" type="body"/>
          </p:nvPr>
        </p:nvSpPr>
        <p:spPr>
          <a:xfrm>
            <a:off x="4648200" y="1825625"/>
            <a:ext cx="391910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Blocks + Picture">
  <p:cSld name="Two Content Blocks + Pictur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394852" y="432599"/>
            <a:ext cx="8334734" cy="466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571500" y="2284267"/>
            <a:ext cx="3924300" cy="14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175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Char char="•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100"/>
              <a:buChar char="•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571500" y="4365770"/>
            <a:ext cx="3924300" cy="1811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175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Char char="•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100"/>
              <a:buChar char="•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571500" y="3906838"/>
            <a:ext cx="39243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accen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Char char="•"/>
              <a:defRPr b="1"/>
            </a:lvl2pPr>
            <a:lvl3pPr indent="-3175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Char char="•"/>
              <a:defRPr b="1"/>
            </a:lvl3pPr>
            <a:lvl4pPr indent="-3048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b="1"/>
            </a:lvl4pPr>
            <a:lvl5pPr indent="-3048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571500" y="1825480"/>
            <a:ext cx="39243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accen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Char char="•"/>
              <a:defRPr b="1"/>
            </a:lvl2pPr>
            <a:lvl3pPr indent="-3175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Char char="•"/>
              <a:defRPr b="1"/>
            </a:lvl3pPr>
            <a:lvl4pPr indent="-3048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b="1"/>
            </a:lvl4pPr>
            <a:lvl5pPr indent="-3048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/>
          <p:nvPr>
            <p:ph idx="5" type="pic"/>
          </p:nvPr>
        </p:nvSpPr>
        <p:spPr>
          <a:xfrm>
            <a:off x="4665805" y="1825625"/>
            <a:ext cx="3886200" cy="4351338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">
  <p:cSld name="End Slide">
    <p:bg>
      <p:bgPr>
        <a:solidFill>
          <a:schemeClr val="dk2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1"/>
          <p:cNvSpPr/>
          <p:nvPr/>
        </p:nvSpPr>
        <p:spPr>
          <a:xfrm>
            <a:off x="0" y="6165274"/>
            <a:ext cx="9144000" cy="6927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" name="Google Shape;45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57673" y="3139438"/>
            <a:ext cx="6628653" cy="493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Rows Two Columns">
  <p:cSld name="Two Rows Two Column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2"/>
          <p:cNvSpPr txBox="1"/>
          <p:nvPr>
            <p:ph type="title"/>
          </p:nvPr>
        </p:nvSpPr>
        <p:spPr>
          <a:xfrm>
            <a:off x="394852" y="432599"/>
            <a:ext cx="8334734" cy="466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" type="body"/>
          </p:nvPr>
        </p:nvSpPr>
        <p:spPr>
          <a:xfrm>
            <a:off x="571500" y="2284267"/>
            <a:ext cx="3924300" cy="14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175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Char char="•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100"/>
              <a:buChar char="•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2" type="body"/>
          </p:nvPr>
        </p:nvSpPr>
        <p:spPr>
          <a:xfrm>
            <a:off x="571500" y="4365770"/>
            <a:ext cx="3924300" cy="1811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175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Char char="•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100"/>
              <a:buChar char="•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2"/>
          <p:cNvSpPr txBox="1"/>
          <p:nvPr>
            <p:ph idx="3" type="body"/>
          </p:nvPr>
        </p:nvSpPr>
        <p:spPr>
          <a:xfrm>
            <a:off x="571500" y="3906838"/>
            <a:ext cx="39243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accen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Char char="•"/>
              <a:defRPr b="1"/>
            </a:lvl2pPr>
            <a:lvl3pPr indent="-3175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Char char="•"/>
              <a:defRPr b="1"/>
            </a:lvl3pPr>
            <a:lvl4pPr indent="-3048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b="1"/>
            </a:lvl4pPr>
            <a:lvl5pPr indent="-3048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4" type="body"/>
          </p:nvPr>
        </p:nvSpPr>
        <p:spPr>
          <a:xfrm>
            <a:off x="571500" y="1825480"/>
            <a:ext cx="39243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accen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Char char="•"/>
              <a:defRPr b="1"/>
            </a:lvl2pPr>
            <a:lvl3pPr indent="-3175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Char char="•"/>
              <a:defRPr b="1"/>
            </a:lvl3pPr>
            <a:lvl4pPr indent="-3048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b="1"/>
            </a:lvl4pPr>
            <a:lvl5pPr indent="-3048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5" type="body"/>
          </p:nvPr>
        </p:nvSpPr>
        <p:spPr>
          <a:xfrm>
            <a:off x="4677640" y="2284122"/>
            <a:ext cx="3867150" cy="1478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175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Char char="•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100"/>
              <a:buChar char="•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6" type="body"/>
          </p:nvPr>
        </p:nvSpPr>
        <p:spPr>
          <a:xfrm>
            <a:off x="4677640" y="4365625"/>
            <a:ext cx="3867150" cy="1811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175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Char char="•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100"/>
              <a:buChar char="•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7" type="body"/>
          </p:nvPr>
        </p:nvSpPr>
        <p:spPr>
          <a:xfrm>
            <a:off x="4677640" y="3906693"/>
            <a:ext cx="386715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accen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Char char="•"/>
              <a:defRPr b="1"/>
            </a:lvl2pPr>
            <a:lvl3pPr indent="-3175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Char char="•"/>
              <a:defRPr b="1"/>
            </a:lvl3pPr>
            <a:lvl4pPr indent="-3048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b="1"/>
            </a:lvl4pPr>
            <a:lvl5pPr indent="-3048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8" type="body"/>
          </p:nvPr>
        </p:nvSpPr>
        <p:spPr>
          <a:xfrm>
            <a:off x="4677640" y="1825335"/>
            <a:ext cx="386715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accen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Char char="•"/>
              <a:defRPr b="1"/>
            </a:lvl2pPr>
            <a:lvl3pPr indent="-3175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Char char="•"/>
              <a:defRPr b="1"/>
            </a:lvl3pPr>
            <a:lvl4pPr indent="-3048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b="1"/>
            </a:lvl4pPr>
            <a:lvl5pPr indent="-3048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b="1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with Titles">
  <p:cSld name="Two Columns with Title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3"/>
          <p:cNvSpPr txBox="1"/>
          <p:nvPr>
            <p:ph idx="1" type="body"/>
          </p:nvPr>
        </p:nvSpPr>
        <p:spPr>
          <a:xfrm>
            <a:off x="571500" y="1681163"/>
            <a:ext cx="3927475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23"/>
          <p:cNvSpPr txBox="1"/>
          <p:nvPr>
            <p:ph idx="2" type="body"/>
          </p:nvPr>
        </p:nvSpPr>
        <p:spPr>
          <a:xfrm>
            <a:off x="571500" y="2505075"/>
            <a:ext cx="3927475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175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Char char="•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100"/>
              <a:buChar char="•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3" type="body"/>
          </p:nvPr>
        </p:nvSpPr>
        <p:spPr>
          <a:xfrm>
            <a:off x="4629150" y="1681163"/>
            <a:ext cx="393815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23"/>
          <p:cNvSpPr txBox="1"/>
          <p:nvPr>
            <p:ph idx="4" type="body"/>
          </p:nvPr>
        </p:nvSpPr>
        <p:spPr>
          <a:xfrm>
            <a:off x="4629150" y="2505075"/>
            <a:ext cx="3938152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175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400"/>
              <a:buChar char="•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100"/>
              <a:buChar char="•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23"/>
          <p:cNvSpPr txBox="1"/>
          <p:nvPr>
            <p:ph type="title"/>
          </p:nvPr>
        </p:nvSpPr>
        <p:spPr>
          <a:xfrm>
            <a:off x="394852" y="432599"/>
            <a:ext cx="8334734" cy="466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394852" y="432599"/>
            <a:ext cx="8334734" cy="466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Gothic"/>
              <a:buNone/>
              <a:defRPr b="1" i="0" sz="27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394853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4"/>
          <p:cNvSpPr txBox="1"/>
          <p:nvPr/>
        </p:nvSpPr>
        <p:spPr>
          <a:xfrm>
            <a:off x="188260" y="6459142"/>
            <a:ext cx="4404761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Office/Department/Division 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350147" y="6459142"/>
            <a:ext cx="2576623" cy="18787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/>
          <p:nvPr>
            <p:ph type="ctrTitle"/>
          </p:nvPr>
        </p:nvSpPr>
        <p:spPr>
          <a:xfrm>
            <a:off x="317809" y="1539061"/>
            <a:ext cx="8452118" cy="9226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</a:pPr>
            <a:r>
              <a:rPr lang="en-US"/>
              <a:t>Inverse Weighting Approach for GIS-MCDA</a:t>
            </a:r>
            <a:endParaRPr/>
          </a:p>
        </p:txBody>
      </p:sp>
      <p:sp>
        <p:nvSpPr>
          <p:cNvPr id="88" name="Google Shape;88;p1"/>
          <p:cNvSpPr txBox="1"/>
          <p:nvPr>
            <p:ph idx="2" type="body"/>
          </p:nvPr>
        </p:nvSpPr>
        <p:spPr>
          <a:xfrm>
            <a:off x="317809" y="320040"/>
            <a:ext cx="806631" cy="274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lang="en-US"/>
              <a:t>08/20/2025</a:t>
            </a:r>
            <a:endParaRPr/>
          </a:p>
        </p:txBody>
      </p:sp>
      <p:sp>
        <p:nvSpPr>
          <p:cNvPr id="89" name="Google Shape;89;p1"/>
          <p:cNvSpPr txBox="1"/>
          <p:nvPr>
            <p:ph idx="3" type="body"/>
          </p:nvPr>
        </p:nvSpPr>
        <p:spPr>
          <a:xfrm>
            <a:off x="167238" y="6455664"/>
            <a:ext cx="4404762" cy="2567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Wildfire Resilience Initiative, Firewise Council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76ae201bd0_0_0"/>
          <p:cNvSpPr txBox="1"/>
          <p:nvPr>
            <p:ph type="title"/>
          </p:nvPr>
        </p:nvSpPr>
        <p:spPr>
          <a:xfrm>
            <a:off x="394852" y="365126"/>
            <a:ext cx="8330100" cy="46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Current MCDA and MCDM in GIS</a:t>
            </a:r>
            <a:endParaRPr/>
          </a:p>
        </p:txBody>
      </p:sp>
      <p:sp>
        <p:nvSpPr>
          <p:cNvPr id="96" name="Google Shape;96;g376ae201bd0_0_0"/>
          <p:cNvSpPr txBox="1"/>
          <p:nvPr>
            <p:ph idx="1" type="body"/>
          </p:nvPr>
        </p:nvSpPr>
        <p:spPr>
          <a:xfrm>
            <a:off x="574050" y="1319875"/>
            <a:ext cx="7995900" cy="503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spcBef>
                <a:spcPts val="750"/>
              </a:spcBef>
              <a:spcAft>
                <a:spcPts val="0"/>
              </a:spcAft>
              <a:buSzPts val="1600"/>
              <a:buFont typeface="Century Gothic"/>
              <a:buChar char="-"/>
            </a:pPr>
            <a:r>
              <a:rPr lang="en-US" sz="1600"/>
              <a:t>GIS MCDA overly relies on ‘expert’ driven weighting schemes</a:t>
            </a:r>
            <a:r>
              <a:rPr lang="en-US" sz="1600"/>
              <a:t>: AHP, WLC, OWA (</a:t>
            </a:r>
            <a:r>
              <a:rPr lang="en-US" sz="1600"/>
              <a:t>Malczewski</a:t>
            </a:r>
            <a:r>
              <a:rPr lang="en-US" sz="1600"/>
              <a:t>, 1999; Jankowski, 1995; </a:t>
            </a:r>
            <a:r>
              <a:rPr lang="en-US" sz="1600"/>
              <a:t>Malczewski &amp; Rinner, 2015</a:t>
            </a:r>
            <a:r>
              <a:rPr lang="en-US" sz="1600"/>
              <a:t>). </a:t>
            </a:r>
            <a:endParaRPr sz="1600"/>
          </a:p>
          <a:p>
            <a:pPr indent="0" lvl="0" marL="45720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750"/>
              </a:spcBef>
              <a:spcAft>
                <a:spcPts val="0"/>
              </a:spcAft>
              <a:buSzPts val="1600"/>
              <a:buFont typeface="Century Gothic"/>
              <a:buChar char="-"/>
            </a:pPr>
            <a:r>
              <a:rPr lang="en-US" sz="1600"/>
              <a:t>Standard</a:t>
            </a:r>
            <a:r>
              <a:rPr lang="en-US" sz="1600"/>
              <a:t> approaches can often be arbitrary, subjective, and spatially implicit. They cannot be supported by observed decisions, making them normative rather than descriptive. </a:t>
            </a:r>
            <a:r>
              <a:rPr lang="en-US" sz="1600"/>
              <a:t> (Malczewski &amp; Jankowski, 2020). </a:t>
            </a:r>
            <a:endParaRPr sz="16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75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Numerous authors call for more systematic approaches to validating/deriving weights to improve </a:t>
            </a:r>
            <a:r>
              <a:rPr lang="en-US" sz="1600"/>
              <a:t>sensitivity</a:t>
            </a:r>
            <a:r>
              <a:rPr lang="en-US" sz="1600"/>
              <a:t> analysis and transparency. (</a:t>
            </a:r>
            <a:r>
              <a:rPr lang="en-US" sz="1600"/>
              <a:t>Malczewski, 2006; Ligmann-Zielinska and Jankowski, 2008; Malczewski and Jankowski, 2020).</a:t>
            </a:r>
            <a:endParaRPr sz="16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-"/>
            </a:pPr>
            <a:r>
              <a:rPr lang="en-US" sz="1600"/>
              <a:t>Inverse weighting methods do exist within MCDA, but are very seldom applied to GIS applications (Jankowski, 2001; Malczewski &amp; Jankowski 2020). </a:t>
            </a:r>
            <a:endParaRPr sz="1600"/>
          </a:p>
          <a:p>
            <a:pPr indent="0" lvl="0" marL="45720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76ae201bd0_0_23"/>
          <p:cNvSpPr txBox="1"/>
          <p:nvPr>
            <p:ph type="title"/>
          </p:nvPr>
        </p:nvSpPr>
        <p:spPr>
          <a:xfrm>
            <a:off x="394852" y="365126"/>
            <a:ext cx="8330100" cy="46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Inverse MCDA found outside of GIS</a:t>
            </a:r>
            <a:endParaRPr/>
          </a:p>
        </p:txBody>
      </p:sp>
      <p:sp>
        <p:nvSpPr>
          <p:cNvPr id="103" name="Google Shape;103;g376ae201bd0_0_23"/>
          <p:cNvSpPr txBox="1"/>
          <p:nvPr>
            <p:ph idx="1" type="body"/>
          </p:nvPr>
        </p:nvSpPr>
        <p:spPr>
          <a:xfrm>
            <a:off x="571500" y="1156600"/>
            <a:ext cx="7995900" cy="502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457200" rtl="0" algn="l">
              <a:spcBef>
                <a:spcPts val="750"/>
              </a:spcBef>
              <a:spcAft>
                <a:spcPts val="0"/>
              </a:spcAft>
              <a:buSzPts val="1400"/>
              <a:buChar char="-"/>
            </a:pPr>
            <a:r>
              <a:rPr b="1" lang="en-US" sz="1600"/>
              <a:t>Inverse methods do exist and have been around for some time: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/>
              <a:t>UTilities Additives Method (UTA) (Jacquet-Lagreze &amp; Siskos, 1982)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Various UTA variants (UTA-STAR, UTA-II).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Robust Ordinal Regression (ROR) (Greco, Mousseau, &amp; Slowinski, 2008).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Inverse Optimization (Ahuja, Orlin, 2001; Heuberger, 2004).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75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Approaches can be aggregated into two schools: </a:t>
            </a:r>
            <a:endParaRPr sz="16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914400" rtl="0" algn="l">
              <a:spcBef>
                <a:spcPts val="75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/>
              <a:t>Preference Disaggregation: UTA, ROR, variants. </a:t>
            </a:r>
            <a:endParaRPr sz="16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914400" rtl="0" algn="l">
              <a:spcBef>
                <a:spcPts val="75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/>
              <a:t>Inverse Optimization: linear or combinatorial.</a:t>
            </a:r>
            <a:endParaRPr sz="16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76ae201bd0_0_8"/>
          <p:cNvSpPr txBox="1"/>
          <p:nvPr>
            <p:ph type="title"/>
          </p:nvPr>
        </p:nvSpPr>
        <p:spPr>
          <a:xfrm>
            <a:off x="394852" y="365126"/>
            <a:ext cx="8330100" cy="46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Comparison</a:t>
            </a:r>
            <a:endParaRPr/>
          </a:p>
        </p:txBody>
      </p:sp>
      <p:graphicFrame>
        <p:nvGraphicFramePr>
          <p:cNvPr id="110" name="Google Shape;110;g376ae201bd0_0_8"/>
          <p:cNvGraphicFramePr/>
          <p:nvPr/>
        </p:nvGraphicFramePr>
        <p:xfrm>
          <a:off x="952500" y="102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{CEF38920-C4E6-483D-A4E3-179161A2A6A0}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Common Approaches</a:t>
                      </a:r>
                      <a:endParaRPr b="1" sz="13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Inverse Approaches</a:t>
                      </a:r>
                      <a:endParaRPr b="1" sz="13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Objective</a:t>
                      </a:r>
                      <a:endParaRPr b="1" sz="13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Assign weights prior to analysis to generate output suitability/ranking.</a:t>
                      </a:r>
                      <a:endParaRPr sz="13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Weights or utility functions are derived from expected rankings or outcomes. </a:t>
                      </a:r>
                      <a:endParaRPr sz="13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Role of DM</a:t>
                      </a:r>
                      <a:endParaRPr b="1" sz="13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Expert judgement on what weights should be (normative)</a:t>
                      </a:r>
                      <a:endParaRPr sz="13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Uses preferences, pre-defining ranks, or known outcomes as input (descriptive)</a:t>
                      </a:r>
                      <a:endParaRPr sz="13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Examples</a:t>
                      </a:r>
                      <a:endParaRPr b="1" sz="13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AHP, WLC, OWA, Rank-sum</a:t>
                      </a:r>
                      <a:endParaRPr sz="13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UTA (Utilities Additives), ROR (Robust Ordinal Regression), Direct Rank Minimization</a:t>
                      </a:r>
                      <a:endParaRPr sz="13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Application to GIS-MCDA</a:t>
                      </a:r>
                      <a:endParaRPr b="1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Dominant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Rare, need for is noted. 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1" name="Google Shape;111;g376ae201bd0_0_8"/>
          <p:cNvSpPr txBox="1"/>
          <p:nvPr/>
        </p:nvSpPr>
        <p:spPr>
          <a:xfrm>
            <a:off x="1768925" y="5143500"/>
            <a:ext cx="5742300" cy="9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there needs to be more comparison of the methods, like how they differ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76ae201bd0_0_16"/>
          <p:cNvSpPr txBox="1"/>
          <p:nvPr>
            <p:ph type="title"/>
          </p:nvPr>
        </p:nvSpPr>
        <p:spPr>
          <a:xfrm>
            <a:off x="394852" y="365126"/>
            <a:ext cx="8330100" cy="46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Contribution</a:t>
            </a:r>
            <a:endParaRPr/>
          </a:p>
        </p:txBody>
      </p:sp>
      <p:sp>
        <p:nvSpPr>
          <p:cNvPr id="118" name="Google Shape;118;g376ae201bd0_0_16"/>
          <p:cNvSpPr txBox="1"/>
          <p:nvPr>
            <p:ph idx="1" type="body"/>
          </p:nvPr>
        </p:nvSpPr>
        <p:spPr>
          <a:xfrm>
            <a:off x="571500" y="1292675"/>
            <a:ext cx="7995900" cy="4884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spcBef>
                <a:spcPts val="75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Adoption and application of inverse MCDA weighting approaches found outside of GIS to spatial decision making problems. </a:t>
            </a:r>
            <a:endParaRPr sz="16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75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We provide a framework for applying rank minimization and/or preference disaggregation to spatial analysis.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/>
              <a:t>Given a known ‘high fire risk’ set of parcels within a region, weights can be derived to make this set rank lowest out of the population.</a:t>
            </a:r>
            <a:endParaRPr sz="14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750"/>
              </a:spcBef>
              <a:spcAft>
                <a:spcPts val="0"/>
              </a:spcAft>
              <a:buSzPts val="1400"/>
              <a:buChar char="-"/>
            </a:pPr>
            <a:r>
              <a:rPr lang="en-US" sz="1600"/>
              <a:t>Decision makers may be better suited to select ‘best’ or ‘worst’ locations rather than weights. Inverse weighting supports this. </a:t>
            </a:r>
            <a:endParaRPr sz="16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30200" lvl="0" marL="457200" rtl="0" algn="l">
              <a:spcBef>
                <a:spcPts val="75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Further, Inverse approaches can be used in conjunction with observed data: i.e. burn scars or structural damage within a region, as a method for improving exploratory analysis.</a:t>
            </a:r>
            <a:r>
              <a:rPr lang="en-US" sz="1600"/>
              <a:t>  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76ae201bd0_0_45"/>
          <p:cNvSpPr txBox="1"/>
          <p:nvPr>
            <p:ph type="title"/>
          </p:nvPr>
        </p:nvSpPr>
        <p:spPr>
          <a:xfrm>
            <a:off x="394852" y="365126"/>
            <a:ext cx="8330100" cy="46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Ultra Brief Outline</a:t>
            </a:r>
            <a:endParaRPr/>
          </a:p>
        </p:txBody>
      </p:sp>
      <p:sp>
        <p:nvSpPr>
          <p:cNvPr id="125" name="Google Shape;125;g376ae201bd0_0_45"/>
          <p:cNvSpPr txBox="1"/>
          <p:nvPr>
            <p:ph idx="1" type="body"/>
          </p:nvPr>
        </p:nvSpPr>
        <p:spPr>
          <a:xfrm>
            <a:off x="561950" y="831325"/>
            <a:ext cx="7995900" cy="541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457200" rtl="0" algn="l">
              <a:spcBef>
                <a:spcPts val="75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/>
              <a:t>Introduce current GIS MCDA weighting techniques. Point out their issues, and the calls that have been made for better exploratory analysis and inverse methods. </a:t>
            </a:r>
            <a:endParaRPr sz="14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75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/>
              <a:t>Discuss Inverse weighting methods outside of GIS. Compare them to weighting methods found in GIS MCDA, and how they can answer the gaps in current literature. </a:t>
            </a:r>
            <a:endParaRPr sz="14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75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/>
              <a:t>Define problem setting: Wildfire mitigation and </a:t>
            </a:r>
            <a:r>
              <a:rPr lang="en-US" sz="1400"/>
              <a:t>prioritization, and how exploratory analysis and inverse MCDA is applicable. </a:t>
            </a:r>
            <a:endParaRPr sz="14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75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/>
              <a:t>Apply inverse methods (rank minimization) using expert defined spatial sets to derive weights. </a:t>
            </a:r>
            <a:endParaRPr sz="1400"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75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/>
              <a:t>Compare application of inverse methods to standard approaches. Demonstrate that an inverse approach can be used to better understand given factors and as an exploratory tool. 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UC Santa Barbara">
      <a:dk1>
        <a:srgbClr val="000000"/>
      </a:dk1>
      <a:lt1>
        <a:srgbClr val="FFFFFF"/>
      </a:lt1>
      <a:dk2>
        <a:srgbClr val="003660"/>
      </a:dk2>
      <a:lt2>
        <a:srgbClr val="FEBC11"/>
      </a:lt2>
      <a:accent1>
        <a:srgbClr val="04859B"/>
      </a:accent1>
      <a:accent2>
        <a:srgbClr val="798D38"/>
      </a:accent2>
      <a:accent3>
        <a:srgbClr val="0BA89A"/>
      </a:accent3>
      <a:accent4>
        <a:srgbClr val="EF5645"/>
      </a:accent4>
      <a:accent5>
        <a:srgbClr val="9CBEBE"/>
      </a:accent5>
      <a:accent6>
        <a:srgbClr val="DCD6CC"/>
      </a:accent6>
      <a:hlink>
        <a:srgbClr val="07518C"/>
      </a:hlink>
      <a:folHlink>
        <a:srgbClr val="A1AFB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2025-05-14T15:29:21Z</dcterms:created>
  <dc:creator>Theo Funk</dc:creator>
</cp:coreProperties>
</file>