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9" r:id="rId1"/>
  </p:sldMasterIdLst>
  <p:sldIdLst>
    <p:sldId id="256" r:id="rId2"/>
    <p:sldId id="309" r:id="rId3"/>
    <p:sldId id="257" r:id="rId4"/>
    <p:sldId id="316" r:id="rId5"/>
    <p:sldId id="317" r:id="rId6"/>
    <p:sldId id="311" r:id="rId7"/>
    <p:sldId id="312" r:id="rId8"/>
    <p:sldId id="318" r:id="rId9"/>
    <p:sldId id="319" r:id="rId10"/>
    <p:sldId id="320" r:id="rId11"/>
    <p:sldId id="321" r:id="rId12"/>
    <p:sldId id="322" r:id="rId13"/>
    <p:sldId id="323" r:id="rId14"/>
    <p:sldId id="324" r:id="rId15"/>
    <p:sldId id="325" r:id="rId16"/>
    <p:sldId id="314" r:id="rId17"/>
    <p:sldId id="315" r:id="rId18"/>
    <p:sldId id="326" r:id="rId19"/>
    <p:sldId id="327" r:id="rId20"/>
    <p:sldId id="328" r:id="rId21"/>
    <p:sldId id="329" r:id="rId22"/>
    <p:sldId id="330"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CC33"/>
    <a:srgbClr val="66FF33"/>
    <a:srgbClr val="FF3399"/>
    <a:srgbClr val="FF00FF"/>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Açık Stil 2 - Vurgu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2833802-FEF1-4C79-8D5D-14CF1EAF98D9}" styleName="Açık Stil 2 - Vurgu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DA37D80-6434-44D0-A028-1B22A696006F}" styleName="Açık Stil 3 - Vurgu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5940675A-B579-460E-94D1-54222C63F5DA}" styleName="Stil Yok, Tablo Kılavuzu">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8FB837D-C827-4EFA-A057-4D05807E0F7C}" styleName="Tema Uygulanmış Stil 1 - Vurgu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0E3FDE45-AF77-4B5C-9715-49D594BDF05E}" styleName="Açık Stil 1 - Vurgu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Açık Stil 1 - Vurgu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3296810-A885-4BE3-A3E7-6D5BEEA58F35}" styleName="Orta Stil 2 - Vurgu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445" autoAdjust="0"/>
    <p:restoredTop sz="94700" autoAdjust="0"/>
  </p:normalViewPr>
  <p:slideViewPr>
    <p:cSldViewPr snapToGrid="0">
      <p:cViewPr varScale="1">
        <p:scale>
          <a:sx n="106" d="100"/>
          <a:sy n="106" d="100"/>
        </p:scale>
        <p:origin x="882" y="9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tr-TR"/>
          </a:p>
        </p:txBody>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tr-TR"/>
          </a:p>
        </p:txBody>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tr-TR"/>
              <a:t>Asıl başlık stilini düzenlemek için tıklayın</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tr-TR"/>
              <a:t>Asıl alt başlık stilini düzenlemek için tıklayın</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10/11/2025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032454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10/11/2025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688915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Dikey Başlık ve Metin">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10/11/2025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683201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10/11/2025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388548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Bölüm Üst Bilgisi">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tr-TR"/>
              <a:t>Asıl başlık stilini düzenlemek için tıklayın</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B61BEF0D-F0BB-DE4B-95CE-6DB70DBA9567}" type="datetimeFigureOut">
              <a:rPr lang="en-US" smtClean="0"/>
              <a:pPr/>
              <a:t>10/11/2025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995918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10/11/2025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674235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tr-TR"/>
              <a:t>Asıl başlık stilini düzenlemek için tıklayın</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1097280" y="2582334"/>
            <a:ext cx="4937760" cy="3378200"/>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6217920" y="2582334"/>
            <a:ext cx="4937760" cy="3378200"/>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10/11/2025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823904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10/11/2025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127240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oş">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tr-TR"/>
          </a:p>
        </p:txBody>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tr-TR"/>
          </a:p>
        </p:txBody>
      </p:sp>
      <p:sp>
        <p:nvSpPr>
          <p:cNvPr id="7" name="Date Placeholder 6"/>
          <p:cNvSpPr>
            <a:spLocks noGrp="1"/>
          </p:cNvSpPr>
          <p:nvPr>
            <p:ph type="dt" sz="half" idx="10"/>
          </p:nvPr>
        </p:nvSpPr>
        <p:spPr/>
        <p:txBody>
          <a:bodyPr/>
          <a:lstStyle/>
          <a:p>
            <a:fld id="{B61BEF0D-F0BB-DE4B-95CE-6DB70DBA9567}" type="datetimeFigureOut">
              <a:rPr lang="en-US" smtClean="0"/>
              <a:pPr/>
              <a:t>10/11/2025</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031918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Başlıklı İçerik">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tr-TR"/>
              <a:t>Asıl başlık stilini düzenlemek için tıklayın</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B61BEF0D-F0BB-DE4B-95CE-6DB70DBA9567}" type="datetimeFigureOut">
              <a:rPr lang="en-US" smtClean="0"/>
              <a:pPr/>
              <a:t>10/11/2025</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545762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aşlıklı Resim">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a:t>Resim eklemek için simgeye tıklayın</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B61BEF0D-F0BB-DE4B-95CE-6DB70DBA9567}" type="datetimeFigureOut">
              <a:rPr lang="en-US" smtClean="0"/>
              <a:pPr/>
              <a:t>10/11/2025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70297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tr-TR"/>
          </a:p>
        </p:txBody>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tr-TR"/>
          </a:p>
        </p:txBody>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B61BEF0D-F0BB-DE4B-95CE-6DB70DBA9567}" type="datetimeFigureOut">
              <a:rPr lang="en-US" smtClean="0"/>
              <a:pPr/>
              <a:t>10/11/2025</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D57F1E4F-1CFF-5643-939E-217C01CDF565}" type="slidenum">
              <a:rPr lang="en-US" smtClean="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88985783"/>
      </p:ext>
    </p:extLst>
  </p:cSld>
  <p:clrMap bg1="dk1" tx1="lt1" bg2="dk2" tx2="lt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 Id="rId9" Type="http://schemas.openxmlformats.org/officeDocument/2006/relationships/image" Target="../media/image10.png"/></Relationships>
</file>

<file path=ppt/slides/_rels/slide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png"/><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1F6194B-F41A-4525-AEB3-77447690ACBB}"/>
              </a:ext>
            </a:extLst>
          </p:cNvPr>
          <p:cNvSpPr>
            <a:spLocks noGrp="1"/>
          </p:cNvSpPr>
          <p:nvPr>
            <p:ph type="ctrTitle"/>
          </p:nvPr>
        </p:nvSpPr>
        <p:spPr>
          <a:xfrm>
            <a:off x="0" y="3162968"/>
            <a:ext cx="12192000" cy="823667"/>
          </a:xfrm>
        </p:spPr>
        <p:txBody>
          <a:bodyPr>
            <a:normAutofit/>
          </a:bodyPr>
          <a:lstStyle/>
          <a:p>
            <a:pPr algn="ctr"/>
            <a:r>
              <a:rPr lang="tr-TR" sz="4000" dirty="0">
                <a:solidFill>
                  <a:schemeClr val="bg1"/>
                </a:solidFill>
                <a:latin typeface="Times New Roman" panose="02020603050405020304" pitchFamily="18" charset="0"/>
                <a:cs typeface="Times New Roman" panose="02020603050405020304" pitchFamily="18" charset="0"/>
              </a:rPr>
              <a:t>BİL303-VERİ TABANI YÖNETİMİ</a:t>
            </a:r>
          </a:p>
        </p:txBody>
      </p:sp>
      <p:sp>
        <p:nvSpPr>
          <p:cNvPr id="3" name="Alt Başlık 2">
            <a:extLst>
              <a:ext uri="{FF2B5EF4-FFF2-40B4-BE49-F238E27FC236}">
                <a16:creationId xmlns:a16="http://schemas.microsoft.com/office/drawing/2014/main" id="{CB41DA49-5670-4ECE-A68E-25663738BFB8}"/>
              </a:ext>
            </a:extLst>
          </p:cNvPr>
          <p:cNvSpPr>
            <a:spLocks noGrp="1"/>
          </p:cNvSpPr>
          <p:nvPr>
            <p:ph type="subTitle" idx="1"/>
          </p:nvPr>
        </p:nvSpPr>
        <p:spPr>
          <a:xfrm>
            <a:off x="1" y="2036685"/>
            <a:ext cx="12192000" cy="1126283"/>
          </a:xfrm>
        </p:spPr>
        <p:txBody>
          <a:bodyPr>
            <a:normAutofit/>
          </a:bodyPr>
          <a:lstStyle/>
          <a:p>
            <a:pPr algn="ctr"/>
            <a:r>
              <a:rPr lang="tr-TR" sz="3000" dirty="0">
                <a:solidFill>
                  <a:schemeClr val="bg1"/>
                </a:solidFill>
                <a:latin typeface="Times New Roman" panose="02020603050405020304" pitchFamily="18" charset="0"/>
                <a:cs typeface="Times New Roman" panose="02020603050405020304" pitchFamily="18" charset="0"/>
              </a:rPr>
              <a:t>MÜHENDİSLİK FAKÜLTESİ </a:t>
            </a:r>
          </a:p>
          <a:p>
            <a:pPr algn="ctr"/>
            <a:r>
              <a:rPr lang="tr-TR" sz="3000" dirty="0">
                <a:solidFill>
                  <a:schemeClr val="bg1"/>
                </a:solidFill>
                <a:latin typeface="Times New Roman" panose="02020603050405020304" pitchFamily="18" charset="0"/>
                <a:cs typeface="Times New Roman" panose="02020603050405020304" pitchFamily="18" charset="0"/>
              </a:rPr>
              <a:t>BİLGİSAYAR MÜHENDİSLİĞİ BÖLÜMÜ</a:t>
            </a:r>
          </a:p>
        </p:txBody>
      </p:sp>
      <p:pic>
        <p:nvPicPr>
          <p:cNvPr id="1026" name="Picture 2" descr="Amasya Üniversitesi Logo Vector (.AI) Free Download">
            <a:extLst>
              <a:ext uri="{FF2B5EF4-FFF2-40B4-BE49-F238E27FC236}">
                <a16:creationId xmlns:a16="http://schemas.microsoft.com/office/drawing/2014/main" id="{D0EB15F1-5DFF-44D5-B2FF-50975D94DE2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99293" y="159026"/>
            <a:ext cx="1889990" cy="1656891"/>
          </a:xfrm>
          <a:prstGeom prst="rect">
            <a:avLst/>
          </a:prstGeom>
          <a:noFill/>
          <a:extLst>
            <a:ext uri="{909E8E84-426E-40DD-AFC4-6F175D3DCCD1}">
              <a14:hiddenFill xmlns:a14="http://schemas.microsoft.com/office/drawing/2010/main">
                <a:solidFill>
                  <a:srgbClr val="FFFFFF"/>
                </a:solidFill>
              </a14:hiddenFill>
            </a:ext>
          </a:extLst>
        </p:spPr>
      </p:pic>
      <p:sp>
        <p:nvSpPr>
          <p:cNvPr id="5" name="Başlık 1">
            <a:extLst>
              <a:ext uri="{FF2B5EF4-FFF2-40B4-BE49-F238E27FC236}">
                <a16:creationId xmlns:a16="http://schemas.microsoft.com/office/drawing/2014/main" id="{396A8088-FB20-4AC5-BF87-A4E322DF3AE5}"/>
              </a:ext>
            </a:extLst>
          </p:cNvPr>
          <p:cNvSpPr txBox="1">
            <a:spLocks/>
          </p:cNvSpPr>
          <p:nvPr/>
        </p:nvSpPr>
        <p:spPr>
          <a:xfrm>
            <a:off x="0" y="4432605"/>
            <a:ext cx="12192000" cy="1104129"/>
          </a:xfrm>
          <a:prstGeom prst="rect">
            <a:avLst/>
          </a:prstGeom>
        </p:spPr>
        <p:txBody>
          <a:bodyPr vert="horz" lIns="91440" tIns="45720" rIns="91440" bIns="45720" rtlCol="0" anchor="b">
            <a:normAutofit/>
          </a:bodyPr>
          <a:lstStyle>
            <a:lvl1pPr algn="l" defTabSz="4572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tr-TR" sz="2500" dirty="0">
                <a:solidFill>
                  <a:schemeClr val="bg1"/>
                </a:solidFill>
                <a:latin typeface="Times New Roman" panose="02020603050405020304" pitchFamily="18" charset="0"/>
                <a:cs typeface="Times New Roman" panose="02020603050405020304" pitchFamily="18" charset="0"/>
              </a:rPr>
              <a:t>Hafta 1</a:t>
            </a:r>
          </a:p>
          <a:p>
            <a:pPr algn="ctr"/>
            <a:r>
              <a:rPr lang="tr-TR" sz="4000" dirty="0">
                <a:solidFill>
                  <a:schemeClr val="bg1"/>
                </a:solidFill>
                <a:latin typeface="Times New Roman" panose="02020603050405020304" pitchFamily="18" charset="0"/>
                <a:cs typeface="Times New Roman" panose="02020603050405020304" pitchFamily="18" charset="0"/>
              </a:rPr>
              <a:t>Temel Kavramlar</a:t>
            </a:r>
          </a:p>
        </p:txBody>
      </p:sp>
      <p:sp>
        <p:nvSpPr>
          <p:cNvPr id="6" name="Alt Başlık 2">
            <a:extLst>
              <a:ext uri="{FF2B5EF4-FFF2-40B4-BE49-F238E27FC236}">
                <a16:creationId xmlns:a16="http://schemas.microsoft.com/office/drawing/2014/main" id="{C01E9738-1494-44D7-B855-BBD35AF016D4}"/>
              </a:ext>
            </a:extLst>
          </p:cNvPr>
          <p:cNvSpPr txBox="1">
            <a:spLocks/>
          </p:cNvSpPr>
          <p:nvPr/>
        </p:nvSpPr>
        <p:spPr>
          <a:xfrm>
            <a:off x="139485" y="5724630"/>
            <a:ext cx="12191999" cy="507484"/>
          </a:xfrm>
          <a:prstGeom prst="rect">
            <a:avLst/>
          </a:prstGeom>
        </p:spPr>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pPr algn="ctr"/>
            <a:r>
              <a:rPr lang="tr-TR" sz="2400" dirty="0">
                <a:solidFill>
                  <a:schemeClr val="bg1"/>
                </a:solidFill>
                <a:latin typeface="Times New Roman" panose="02020603050405020304" pitchFamily="18" charset="0"/>
                <a:cs typeface="Times New Roman" panose="02020603050405020304" pitchFamily="18" charset="0"/>
              </a:rPr>
              <a:t>Doç. </a:t>
            </a:r>
            <a:r>
              <a:rPr lang="tr-TR" sz="2400">
                <a:solidFill>
                  <a:schemeClr val="bg1"/>
                </a:solidFill>
                <a:latin typeface="Times New Roman" panose="02020603050405020304" pitchFamily="18" charset="0"/>
                <a:cs typeface="Times New Roman" panose="02020603050405020304" pitchFamily="18" charset="0"/>
              </a:rPr>
              <a:t>Dr. Funda </a:t>
            </a:r>
            <a:r>
              <a:rPr lang="tr-TR" sz="2400" dirty="0">
                <a:solidFill>
                  <a:schemeClr val="bg1"/>
                </a:solidFill>
                <a:latin typeface="Times New Roman" panose="02020603050405020304" pitchFamily="18" charset="0"/>
                <a:cs typeface="Times New Roman" panose="02020603050405020304" pitchFamily="18" charset="0"/>
              </a:rPr>
              <a:t>KUTLU ONAY</a:t>
            </a:r>
          </a:p>
        </p:txBody>
      </p:sp>
    </p:spTree>
    <p:extLst>
      <p:ext uri="{BB962C8B-B14F-4D97-AF65-F5344CB8AC3E}">
        <p14:creationId xmlns:p14="http://schemas.microsoft.com/office/powerpoint/2010/main" val="42512428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lt Başlık 2">
            <a:extLst>
              <a:ext uri="{FF2B5EF4-FFF2-40B4-BE49-F238E27FC236}">
                <a16:creationId xmlns:a16="http://schemas.microsoft.com/office/drawing/2014/main" id="{CB41DA49-5670-4ECE-A68E-25663738BFB8}"/>
              </a:ext>
            </a:extLst>
          </p:cNvPr>
          <p:cNvSpPr>
            <a:spLocks noGrp="1"/>
          </p:cNvSpPr>
          <p:nvPr>
            <p:ph type="subTitle" idx="4294967295"/>
          </p:nvPr>
        </p:nvSpPr>
        <p:spPr>
          <a:xfrm>
            <a:off x="0" y="0"/>
            <a:ext cx="12192000" cy="625475"/>
          </a:xfrm>
        </p:spPr>
        <p:txBody>
          <a:bodyPr anchor="ctr">
            <a:normAutofit/>
          </a:bodyPr>
          <a:lstStyle/>
          <a:p>
            <a:r>
              <a:rPr lang="tr-TR" sz="3000" b="1" dirty="0">
                <a:solidFill>
                  <a:schemeClr val="tx1"/>
                </a:solidFill>
                <a:latin typeface="Times New Roman" panose="02020603050405020304" pitchFamily="18" charset="0"/>
                <a:cs typeface="Times New Roman" panose="02020603050405020304" pitchFamily="18" charset="0"/>
              </a:rPr>
              <a:t>BASİTLEŞTİRİLMİŞ VERİ TABANI SİSTEMİ</a:t>
            </a:r>
          </a:p>
        </p:txBody>
      </p:sp>
      <p:pic>
        <p:nvPicPr>
          <p:cNvPr id="2" name="Resim 1">
            <a:extLst>
              <a:ext uri="{FF2B5EF4-FFF2-40B4-BE49-F238E27FC236}">
                <a16:creationId xmlns:a16="http://schemas.microsoft.com/office/drawing/2014/main" id="{E48B9939-81FB-D67D-E5F0-F44F1ED52796}"/>
              </a:ext>
            </a:extLst>
          </p:cNvPr>
          <p:cNvPicPr>
            <a:picLocks noChangeAspect="1"/>
          </p:cNvPicPr>
          <p:nvPr/>
        </p:nvPicPr>
        <p:blipFill>
          <a:blip r:embed="rId2"/>
          <a:stretch>
            <a:fillRect/>
          </a:stretch>
        </p:blipFill>
        <p:spPr>
          <a:xfrm>
            <a:off x="2189591" y="828104"/>
            <a:ext cx="7301250" cy="5221326"/>
          </a:xfrm>
          <a:prstGeom prst="rect">
            <a:avLst/>
          </a:prstGeom>
        </p:spPr>
      </p:pic>
    </p:spTree>
    <p:extLst>
      <p:ext uri="{BB962C8B-B14F-4D97-AF65-F5344CB8AC3E}">
        <p14:creationId xmlns:p14="http://schemas.microsoft.com/office/powerpoint/2010/main" val="1440253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lt Başlık 2">
            <a:extLst>
              <a:ext uri="{FF2B5EF4-FFF2-40B4-BE49-F238E27FC236}">
                <a16:creationId xmlns:a16="http://schemas.microsoft.com/office/drawing/2014/main" id="{CB41DA49-5670-4ECE-A68E-25663738BFB8}"/>
              </a:ext>
            </a:extLst>
          </p:cNvPr>
          <p:cNvSpPr>
            <a:spLocks noGrp="1"/>
          </p:cNvSpPr>
          <p:nvPr>
            <p:ph type="subTitle" idx="4294967295"/>
          </p:nvPr>
        </p:nvSpPr>
        <p:spPr>
          <a:xfrm>
            <a:off x="0" y="0"/>
            <a:ext cx="12192000" cy="625475"/>
          </a:xfrm>
        </p:spPr>
        <p:txBody>
          <a:bodyPr anchor="ctr">
            <a:normAutofit/>
          </a:bodyPr>
          <a:lstStyle/>
          <a:p>
            <a:r>
              <a:rPr lang="tr-TR" sz="3000" b="1" dirty="0">
                <a:solidFill>
                  <a:schemeClr val="tx1"/>
                </a:solidFill>
                <a:latin typeface="Times New Roman" panose="02020603050405020304" pitchFamily="18" charset="0"/>
                <a:cs typeface="Times New Roman" panose="02020603050405020304" pitchFamily="18" charset="0"/>
              </a:rPr>
              <a:t>ÖRNEK BİR VERİ TABANI</a:t>
            </a:r>
          </a:p>
        </p:txBody>
      </p:sp>
      <p:sp>
        <p:nvSpPr>
          <p:cNvPr id="7" name="Alt Başlık 2">
            <a:extLst>
              <a:ext uri="{FF2B5EF4-FFF2-40B4-BE49-F238E27FC236}">
                <a16:creationId xmlns:a16="http://schemas.microsoft.com/office/drawing/2014/main" id="{BDA892BC-5A0A-4F2B-ADBF-5B051342995A}"/>
              </a:ext>
            </a:extLst>
          </p:cNvPr>
          <p:cNvSpPr txBox="1">
            <a:spLocks/>
          </p:cNvSpPr>
          <p:nvPr/>
        </p:nvSpPr>
        <p:spPr>
          <a:xfrm>
            <a:off x="0" y="625475"/>
            <a:ext cx="12077700" cy="5837645"/>
          </a:xfrm>
          <a:prstGeom prst="rect">
            <a:avLst/>
          </a:prstGeom>
        </p:spPr>
        <p:txBody>
          <a:bodyPr vert="horz" lIns="0" tIns="45720" rIns="0" bIns="45720" rtlCol="0" anchor="t">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201168" lvl="1" indent="0" algn="just">
              <a:lnSpc>
                <a:spcPct val="100000"/>
              </a:lnSpc>
              <a:buNone/>
            </a:pPr>
            <a:r>
              <a:rPr lang="tr-TR" sz="2400" dirty="0">
                <a:solidFill>
                  <a:schemeClr val="tx1"/>
                </a:solidFill>
                <a:latin typeface="Times New Roman" panose="02020603050405020304" pitchFamily="18" charset="0"/>
                <a:cs typeface="Times New Roman" panose="02020603050405020304" pitchFamily="18" charset="0"/>
              </a:rPr>
              <a:t>Örnek olarak, BILGISAYAR_MUHENDISLIGI adlı bir veri tabanı içerisinde yer alan OGRENCI, DERS, DONEM, SINAV_SONUC adlı 4 dosyada tutulan aynı türdeki verileri düşünelim.</a:t>
            </a:r>
          </a:p>
          <a:p>
            <a:pPr marL="201168" lvl="1" indent="0" algn="just">
              <a:lnSpc>
                <a:spcPct val="100000"/>
              </a:lnSpc>
              <a:buNone/>
            </a:pPr>
            <a:r>
              <a:rPr lang="tr-TR" sz="2400" dirty="0">
                <a:solidFill>
                  <a:schemeClr val="tx1"/>
                </a:solidFill>
                <a:latin typeface="Times New Roman" panose="02020603050405020304" pitchFamily="18" charset="0"/>
                <a:cs typeface="Times New Roman" panose="02020603050405020304" pitchFamily="18" charset="0"/>
              </a:rPr>
              <a:t>Bu veri tabanını tanımlamak için, her bir dosyada tutulacak kayıtların hangi alanlardan oluşacağını belirlemek gerekmektedir.</a:t>
            </a:r>
          </a:p>
          <a:p>
            <a:pPr marL="201168" lvl="1" indent="0" algn="just">
              <a:lnSpc>
                <a:spcPct val="100000"/>
              </a:lnSpc>
              <a:buNone/>
            </a:pPr>
            <a:r>
              <a:rPr lang="tr-TR" sz="2400" dirty="0">
                <a:solidFill>
                  <a:schemeClr val="tx1"/>
                </a:solidFill>
                <a:latin typeface="Times New Roman" panose="02020603050405020304" pitchFamily="18" charset="0"/>
                <a:cs typeface="Times New Roman" panose="02020603050405020304" pitchFamily="18" charset="0"/>
              </a:rPr>
              <a:t>Her bir alanın veri türü (</a:t>
            </a:r>
            <a:r>
              <a:rPr lang="tr-TR" sz="2400" dirty="0" err="1">
                <a:solidFill>
                  <a:schemeClr val="tx1"/>
                </a:solidFill>
                <a:latin typeface="Times New Roman" panose="02020603050405020304" pitchFamily="18" charset="0"/>
                <a:cs typeface="Times New Roman" panose="02020603050405020304" pitchFamily="18" charset="0"/>
              </a:rPr>
              <a:t>string</a:t>
            </a:r>
            <a:r>
              <a:rPr lang="tr-TR" sz="2400" dirty="0">
                <a:solidFill>
                  <a:schemeClr val="tx1"/>
                </a:solidFill>
                <a:latin typeface="Times New Roman" panose="02020603050405020304" pitchFamily="18" charset="0"/>
                <a:cs typeface="Times New Roman" panose="02020603050405020304" pitchFamily="18" charset="0"/>
              </a:rPr>
              <a:t>, </a:t>
            </a:r>
            <a:r>
              <a:rPr lang="tr-TR" sz="2400" dirty="0" err="1">
                <a:solidFill>
                  <a:schemeClr val="tx1"/>
                </a:solidFill>
                <a:latin typeface="Times New Roman" panose="02020603050405020304" pitchFamily="18" charset="0"/>
                <a:cs typeface="Times New Roman" panose="02020603050405020304" pitchFamily="18" charset="0"/>
              </a:rPr>
              <a:t>integer</a:t>
            </a:r>
            <a:r>
              <a:rPr lang="tr-TR" sz="2400" dirty="0">
                <a:solidFill>
                  <a:schemeClr val="tx1"/>
                </a:solidFill>
                <a:latin typeface="Times New Roman" panose="02020603050405020304" pitchFamily="18" charset="0"/>
                <a:cs typeface="Times New Roman" panose="02020603050405020304" pitchFamily="18" charset="0"/>
              </a:rPr>
              <a:t>, </a:t>
            </a:r>
            <a:r>
              <a:rPr lang="tr-TR" sz="2400" dirty="0" err="1">
                <a:solidFill>
                  <a:schemeClr val="tx1"/>
                </a:solidFill>
                <a:latin typeface="Times New Roman" panose="02020603050405020304" pitchFamily="18" charset="0"/>
                <a:cs typeface="Times New Roman" panose="02020603050405020304" pitchFamily="18" charset="0"/>
              </a:rPr>
              <a:t>char</a:t>
            </a:r>
            <a:r>
              <a:rPr lang="tr-TR" sz="2400" dirty="0">
                <a:solidFill>
                  <a:schemeClr val="tx1"/>
                </a:solidFill>
                <a:latin typeface="Times New Roman" panose="02020603050405020304" pitchFamily="18" charset="0"/>
                <a:cs typeface="Times New Roman" panose="02020603050405020304" pitchFamily="18" charset="0"/>
              </a:rPr>
              <a:t>,…) belirlenmelidir.</a:t>
            </a:r>
          </a:p>
          <a:p>
            <a:pPr marL="201168" lvl="1" indent="0" algn="just">
              <a:lnSpc>
                <a:spcPct val="100000"/>
              </a:lnSpc>
              <a:buNone/>
            </a:pPr>
            <a:r>
              <a:rPr lang="tr-TR" sz="2400" dirty="0">
                <a:solidFill>
                  <a:schemeClr val="tx1"/>
                </a:solidFill>
                <a:latin typeface="Times New Roman" panose="02020603050405020304" pitchFamily="18" charset="0"/>
                <a:cs typeface="Times New Roman" panose="02020603050405020304" pitchFamily="18" charset="0"/>
              </a:rPr>
              <a:t>Orta düzey ve büyük veri tabanları için veriler arasındaki ilişkiler belirlenmelidir.</a:t>
            </a:r>
          </a:p>
          <a:p>
            <a:pPr marL="201168" lvl="1" indent="0" algn="just">
              <a:lnSpc>
                <a:spcPct val="100000"/>
              </a:lnSpc>
              <a:buNone/>
            </a:pPr>
            <a:endParaRPr lang="tr-TR"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397370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lt Başlık 2">
            <a:extLst>
              <a:ext uri="{FF2B5EF4-FFF2-40B4-BE49-F238E27FC236}">
                <a16:creationId xmlns:a16="http://schemas.microsoft.com/office/drawing/2014/main" id="{CB41DA49-5670-4ECE-A68E-25663738BFB8}"/>
              </a:ext>
            </a:extLst>
          </p:cNvPr>
          <p:cNvSpPr>
            <a:spLocks noGrp="1"/>
          </p:cNvSpPr>
          <p:nvPr>
            <p:ph type="subTitle" idx="4294967295"/>
          </p:nvPr>
        </p:nvSpPr>
        <p:spPr>
          <a:xfrm>
            <a:off x="0" y="0"/>
            <a:ext cx="12192000" cy="625475"/>
          </a:xfrm>
        </p:spPr>
        <p:txBody>
          <a:bodyPr anchor="ctr">
            <a:normAutofit/>
          </a:bodyPr>
          <a:lstStyle/>
          <a:p>
            <a:r>
              <a:rPr lang="tr-TR" sz="3000" b="1" dirty="0">
                <a:solidFill>
                  <a:schemeClr val="tx1"/>
                </a:solidFill>
                <a:latin typeface="Times New Roman" panose="02020603050405020304" pitchFamily="18" charset="0"/>
                <a:cs typeface="Times New Roman" panose="02020603050405020304" pitchFamily="18" charset="0"/>
              </a:rPr>
              <a:t>ÖRNEK BİR VERİ TABANI</a:t>
            </a:r>
          </a:p>
        </p:txBody>
      </p:sp>
      <p:sp>
        <p:nvSpPr>
          <p:cNvPr id="7" name="Alt Başlık 2">
            <a:extLst>
              <a:ext uri="{FF2B5EF4-FFF2-40B4-BE49-F238E27FC236}">
                <a16:creationId xmlns:a16="http://schemas.microsoft.com/office/drawing/2014/main" id="{BDA892BC-5A0A-4F2B-ADBF-5B051342995A}"/>
              </a:ext>
            </a:extLst>
          </p:cNvPr>
          <p:cNvSpPr txBox="1">
            <a:spLocks/>
          </p:cNvSpPr>
          <p:nvPr/>
        </p:nvSpPr>
        <p:spPr>
          <a:xfrm>
            <a:off x="0" y="625475"/>
            <a:ext cx="12077700" cy="5837645"/>
          </a:xfrm>
          <a:prstGeom prst="rect">
            <a:avLst/>
          </a:prstGeom>
        </p:spPr>
        <p:txBody>
          <a:bodyPr vert="horz" lIns="0" tIns="45720" rIns="0" bIns="45720" rtlCol="0" anchor="t">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201168" lvl="1" indent="0" algn="just">
              <a:lnSpc>
                <a:spcPct val="100000"/>
              </a:lnSpc>
              <a:buNone/>
            </a:pPr>
            <a:r>
              <a:rPr lang="tr-TR" sz="2400" dirty="0">
                <a:solidFill>
                  <a:schemeClr val="tx1"/>
                </a:solidFill>
                <a:latin typeface="Times New Roman" panose="02020603050405020304" pitchFamily="18" charset="0"/>
                <a:cs typeface="Times New Roman" panose="02020603050405020304" pitchFamily="18" charset="0"/>
              </a:rPr>
              <a:t>Veri tabanı üzerinde yapılabilen bazı işlemlere örnekler;</a:t>
            </a:r>
          </a:p>
          <a:p>
            <a:pPr lvl="2" algn="just">
              <a:lnSpc>
                <a:spcPct val="100000"/>
              </a:lnSpc>
            </a:pPr>
            <a:r>
              <a:rPr lang="tr-TR" sz="2000" dirty="0">
                <a:solidFill>
                  <a:schemeClr val="tx1"/>
                </a:solidFill>
                <a:latin typeface="Times New Roman" panose="02020603050405020304" pitchFamily="18" charset="0"/>
                <a:cs typeface="Times New Roman" panose="02020603050405020304" pitchFamily="18" charset="0"/>
              </a:rPr>
              <a:t>Transkript alınması</a:t>
            </a:r>
          </a:p>
          <a:p>
            <a:pPr lvl="2" algn="just">
              <a:lnSpc>
                <a:spcPct val="100000"/>
              </a:lnSpc>
            </a:pPr>
            <a:r>
              <a:rPr lang="tr-TR" sz="2000" dirty="0">
                <a:solidFill>
                  <a:schemeClr val="tx1"/>
                </a:solidFill>
                <a:latin typeface="Times New Roman" panose="02020603050405020304" pitchFamily="18" charset="0"/>
                <a:cs typeface="Times New Roman" panose="02020603050405020304" pitchFamily="18" charset="0"/>
              </a:rPr>
              <a:t>2022 yılında alınan Veri Tabanı Yönetimi dersini alan tüm öğrencilerin sınav notları</a:t>
            </a:r>
          </a:p>
          <a:p>
            <a:pPr marL="201168" lvl="1" indent="0" algn="just">
              <a:lnSpc>
                <a:spcPct val="100000"/>
              </a:lnSpc>
              <a:buNone/>
            </a:pPr>
            <a:endParaRPr lang="tr-TR" sz="2400" dirty="0">
              <a:solidFill>
                <a:schemeClr val="tx1"/>
              </a:solidFill>
              <a:latin typeface="Times New Roman" panose="02020603050405020304" pitchFamily="18" charset="0"/>
              <a:cs typeface="Times New Roman" panose="02020603050405020304" pitchFamily="18" charset="0"/>
            </a:endParaRPr>
          </a:p>
          <a:p>
            <a:pPr marL="201168" lvl="1" indent="0" algn="just">
              <a:lnSpc>
                <a:spcPct val="100000"/>
              </a:lnSpc>
              <a:buNone/>
            </a:pPr>
            <a:r>
              <a:rPr lang="tr-TR" sz="2400" dirty="0">
                <a:solidFill>
                  <a:schemeClr val="tx1"/>
                </a:solidFill>
                <a:latin typeface="Times New Roman" panose="02020603050405020304" pitchFamily="18" charset="0"/>
                <a:cs typeface="Times New Roman" panose="02020603050405020304" pitchFamily="18" charset="0"/>
              </a:rPr>
              <a:t>Güncelleme işlemlerine örnekler;</a:t>
            </a:r>
          </a:p>
          <a:p>
            <a:pPr lvl="2" algn="just">
              <a:lnSpc>
                <a:spcPct val="100000"/>
              </a:lnSpc>
            </a:pPr>
            <a:r>
              <a:rPr lang="tr-TR" sz="2000" dirty="0">
                <a:solidFill>
                  <a:schemeClr val="tx1"/>
                </a:solidFill>
                <a:latin typeface="Times New Roman" panose="02020603050405020304" pitchFamily="18" charset="0"/>
                <a:cs typeface="Times New Roman" panose="02020603050405020304" pitchFamily="18" charset="0"/>
              </a:rPr>
              <a:t>X isimli öğrencinin sınıfının değiştirilmesi</a:t>
            </a:r>
          </a:p>
          <a:p>
            <a:pPr lvl="2" algn="just">
              <a:lnSpc>
                <a:spcPct val="100000"/>
              </a:lnSpc>
            </a:pPr>
            <a:r>
              <a:rPr lang="tr-TR" sz="2000" dirty="0">
                <a:solidFill>
                  <a:schemeClr val="tx1"/>
                </a:solidFill>
                <a:latin typeface="Times New Roman" panose="02020603050405020304" pitchFamily="18" charset="0"/>
                <a:cs typeface="Times New Roman" panose="02020603050405020304" pitchFamily="18" charset="0"/>
              </a:rPr>
              <a:t>Yeni yarıyıl için yeni dersler açılması</a:t>
            </a:r>
          </a:p>
          <a:p>
            <a:pPr lvl="2" algn="just">
              <a:lnSpc>
                <a:spcPct val="100000"/>
              </a:lnSpc>
            </a:pPr>
            <a:r>
              <a:rPr lang="tr-TR" sz="2000" dirty="0">
                <a:solidFill>
                  <a:schemeClr val="tx1"/>
                </a:solidFill>
                <a:latin typeface="Times New Roman" panose="02020603050405020304" pitchFamily="18" charset="0"/>
                <a:cs typeface="Times New Roman" panose="02020603050405020304" pitchFamily="18" charset="0"/>
              </a:rPr>
              <a:t>Y adlı öğrencinin Veri Tabanı Yönetimi dersi notunun 90 olarak girilmesi</a:t>
            </a:r>
          </a:p>
        </p:txBody>
      </p:sp>
    </p:spTree>
    <p:extLst>
      <p:ext uri="{BB962C8B-B14F-4D97-AF65-F5344CB8AC3E}">
        <p14:creationId xmlns:p14="http://schemas.microsoft.com/office/powerpoint/2010/main" val="13758951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lt Başlık 2">
            <a:extLst>
              <a:ext uri="{FF2B5EF4-FFF2-40B4-BE49-F238E27FC236}">
                <a16:creationId xmlns:a16="http://schemas.microsoft.com/office/drawing/2014/main" id="{CB41DA49-5670-4ECE-A68E-25663738BFB8}"/>
              </a:ext>
            </a:extLst>
          </p:cNvPr>
          <p:cNvSpPr>
            <a:spLocks noGrp="1"/>
          </p:cNvSpPr>
          <p:nvPr>
            <p:ph type="subTitle" idx="4294967295"/>
          </p:nvPr>
        </p:nvSpPr>
        <p:spPr>
          <a:xfrm>
            <a:off x="0" y="0"/>
            <a:ext cx="12192000" cy="625475"/>
          </a:xfrm>
        </p:spPr>
        <p:txBody>
          <a:bodyPr anchor="ctr">
            <a:normAutofit/>
          </a:bodyPr>
          <a:lstStyle/>
          <a:p>
            <a:r>
              <a:rPr lang="tr-TR" sz="3000" b="1" dirty="0">
                <a:solidFill>
                  <a:schemeClr val="tx1"/>
                </a:solidFill>
                <a:latin typeface="Times New Roman" panose="02020603050405020304" pitchFamily="18" charset="0"/>
                <a:cs typeface="Times New Roman" panose="02020603050405020304" pitchFamily="18" charset="0"/>
              </a:rPr>
              <a:t>VERİ TABANI YAKLAŞIMININ KARAKTERİSTİKLERİ</a:t>
            </a:r>
          </a:p>
        </p:txBody>
      </p:sp>
      <p:sp>
        <p:nvSpPr>
          <p:cNvPr id="7" name="Alt Başlık 2">
            <a:extLst>
              <a:ext uri="{FF2B5EF4-FFF2-40B4-BE49-F238E27FC236}">
                <a16:creationId xmlns:a16="http://schemas.microsoft.com/office/drawing/2014/main" id="{BDA892BC-5A0A-4F2B-ADBF-5B051342995A}"/>
              </a:ext>
            </a:extLst>
          </p:cNvPr>
          <p:cNvSpPr txBox="1">
            <a:spLocks/>
          </p:cNvSpPr>
          <p:nvPr/>
        </p:nvSpPr>
        <p:spPr>
          <a:xfrm>
            <a:off x="0" y="625475"/>
            <a:ext cx="12077700" cy="5837645"/>
          </a:xfrm>
          <a:prstGeom prst="rect">
            <a:avLst/>
          </a:prstGeom>
        </p:spPr>
        <p:txBody>
          <a:bodyPr vert="horz" lIns="0" tIns="45720" rIns="0" bIns="45720" rtlCol="0" anchor="t">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201168" lvl="1" indent="0" algn="just">
              <a:lnSpc>
                <a:spcPct val="100000"/>
              </a:lnSpc>
              <a:buNone/>
            </a:pPr>
            <a:r>
              <a:rPr lang="tr-TR" sz="2400" dirty="0">
                <a:solidFill>
                  <a:schemeClr val="tx1"/>
                </a:solidFill>
                <a:latin typeface="Times New Roman" panose="02020603050405020304" pitchFamily="18" charset="0"/>
                <a:cs typeface="Times New Roman" panose="02020603050405020304" pitchFamily="18" charset="0"/>
              </a:rPr>
              <a:t>Geleneksel dosya-tabanlı sistemlerde, her kullanıcı kendisi ile ilgili verileri tanımlayıp bağımsız bir dosyada saklar. Ancak aynı verilerin bir kısmı başka bir kullanıcı tarafından yine tanımlanmak zorundadır. Bu verilerin birbiriyle ilişkilendirilmesi için ise ayrı bir uygulama gereklidir.</a:t>
            </a:r>
          </a:p>
          <a:p>
            <a:pPr marL="201168" lvl="1" indent="0" algn="just">
              <a:lnSpc>
                <a:spcPct val="100000"/>
              </a:lnSpc>
              <a:buNone/>
            </a:pPr>
            <a:endParaRPr lang="tr-TR" sz="2400" dirty="0">
              <a:solidFill>
                <a:schemeClr val="tx1"/>
              </a:solidFill>
              <a:latin typeface="Times New Roman" panose="02020603050405020304" pitchFamily="18" charset="0"/>
              <a:cs typeface="Times New Roman" panose="02020603050405020304" pitchFamily="18" charset="0"/>
            </a:endParaRPr>
          </a:p>
          <a:p>
            <a:pPr marL="201168" lvl="1" indent="0" algn="just">
              <a:lnSpc>
                <a:spcPct val="100000"/>
              </a:lnSpc>
              <a:buNone/>
            </a:pPr>
            <a:r>
              <a:rPr lang="tr-TR" sz="2400" dirty="0">
                <a:solidFill>
                  <a:schemeClr val="tx1"/>
                </a:solidFill>
                <a:latin typeface="Times New Roman" panose="02020603050405020304" pitchFamily="18" charset="0"/>
                <a:cs typeface="Times New Roman" panose="02020603050405020304" pitchFamily="18" charset="0"/>
              </a:rPr>
              <a:t>Problemler;</a:t>
            </a:r>
          </a:p>
          <a:p>
            <a:pPr lvl="2" algn="just">
              <a:lnSpc>
                <a:spcPct val="100000"/>
              </a:lnSpc>
            </a:pPr>
            <a:r>
              <a:rPr lang="tr-TR" sz="2000" dirty="0">
                <a:solidFill>
                  <a:schemeClr val="tx1"/>
                </a:solidFill>
                <a:latin typeface="Times New Roman" panose="02020603050405020304" pitchFamily="18" charset="0"/>
                <a:cs typeface="Times New Roman" panose="02020603050405020304" pitchFamily="18" charset="0"/>
              </a:rPr>
              <a:t>Gereksiz yinelenen veriler</a:t>
            </a:r>
          </a:p>
          <a:p>
            <a:pPr lvl="2" algn="just">
              <a:lnSpc>
                <a:spcPct val="100000"/>
              </a:lnSpc>
            </a:pPr>
            <a:r>
              <a:rPr lang="tr-TR" sz="2000" dirty="0">
                <a:solidFill>
                  <a:schemeClr val="tx1"/>
                </a:solidFill>
                <a:latin typeface="Times New Roman" panose="02020603050405020304" pitchFamily="18" charset="0"/>
                <a:cs typeface="Times New Roman" panose="02020603050405020304" pitchFamily="18" charset="0"/>
              </a:rPr>
              <a:t>Tutarsızlık</a:t>
            </a:r>
          </a:p>
          <a:p>
            <a:pPr lvl="2" algn="just">
              <a:lnSpc>
                <a:spcPct val="100000"/>
              </a:lnSpc>
            </a:pPr>
            <a:r>
              <a:rPr lang="tr-TR" sz="2000" dirty="0">
                <a:solidFill>
                  <a:schemeClr val="tx1"/>
                </a:solidFill>
                <a:latin typeface="Times New Roman" panose="02020603050405020304" pitchFamily="18" charset="0"/>
                <a:cs typeface="Times New Roman" panose="02020603050405020304" pitchFamily="18" charset="0"/>
              </a:rPr>
              <a:t>Güvenlik sorunları</a:t>
            </a:r>
          </a:p>
          <a:p>
            <a:pPr lvl="2" algn="just">
              <a:lnSpc>
                <a:spcPct val="100000"/>
              </a:lnSpc>
            </a:pPr>
            <a:r>
              <a:rPr lang="tr-TR" sz="2000" dirty="0">
                <a:solidFill>
                  <a:schemeClr val="tx1"/>
                </a:solidFill>
                <a:latin typeface="Times New Roman" panose="02020603050405020304" pitchFamily="18" charset="0"/>
                <a:cs typeface="Times New Roman" panose="02020603050405020304" pitchFamily="18" charset="0"/>
              </a:rPr>
              <a:t>Veri kaybı</a:t>
            </a:r>
          </a:p>
          <a:p>
            <a:pPr lvl="2" algn="just">
              <a:lnSpc>
                <a:spcPct val="100000"/>
              </a:lnSpc>
            </a:pPr>
            <a:r>
              <a:rPr lang="tr-TR" sz="2000" dirty="0">
                <a:solidFill>
                  <a:schemeClr val="tx1"/>
                </a:solidFill>
                <a:latin typeface="Times New Roman" panose="02020603050405020304" pitchFamily="18" charset="0"/>
                <a:cs typeface="Times New Roman" panose="02020603050405020304" pitchFamily="18" charset="0"/>
              </a:rPr>
              <a:t>Veriye erişim zorluğu</a:t>
            </a:r>
          </a:p>
          <a:p>
            <a:pPr lvl="2" algn="just">
              <a:lnSpc>
                <a:spcPct val="100000"/>
              </a:lnSpc>
            </a:pPr>
            <a:r>
              <a:rPr lang="tr-TR" sz="2000" dirty="0">
                <a:solidFill>
                  <a:schemeClr val="tx1"/>
                </a:solidFill>
                <a:latin typeface="Times New Roman" panose="02020603050405020304" pitchFamily="18" charset="0"/>
                <a:cs typeface="Times New Roman" panose="02020603050405020304" pitchFamily="18" charset="0"/>
              </a:rPr>
              <a:t>Uygulama geliştirmedeki güçlükler</a:t>
            </a:r>
            <a:endParaRPr lang="tr-TR" sz="16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890446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lt Başlık 2">
            <a:extLst>
              <a:ext uri="{FF2B5EF4-FFF2-40B4-BE49-F238E27FC236}">
                <a16:creationId xmlns:a16="http://schemas.microsoft.com/office/drawing/2014/main" id="{CB41DA49-5670-4ECE-A68E-25663738BFB8}"/>
              </a:ext>
            </a:extLst>
          </p:cNvPr>
          <p:cNvSpPr>
            <a:spLocks noGrp="1"/>
          </p:cNvSpPr>
          <p:nvPr>
            <p:ph type="subTitle" idx="4294967295"/>
          </p:nvPr>
        </p:nvSpPr>
        <p:spPr>
          <a:xfrm>
            <a:off x="0" y="0"/>
            <a:ext cx="12192000" cy="625475"/>
          </a:xfrm>
        </p:spPr>
        <p:txBody>
          <a:bodyPr anchor="ctr">
            <a:normAutofit/>
          </a:bodyPr>
          <a:lstStyle/>
          <a:p>
            <a:r>
              <a:rPr lang="tr-TR" sz="3000" b="1" dirty="0">
                <a:solidFill>
                  <a:schemeClr val="tx1"/>
                </a:solidFill>
                <a:latin typeface="Times New Roman" panose="02020603050405020304" pitchFamily="18" charset="0"/>
                <a:cs typeface="Times New Roman" panose="02020603050405020304" pitchFamily="18" charset="0"/>
              </a:rPr>
              <a:t>VERİ TABANI YAKLAŞIMININ KARAKTERİSTİKLERİ</a:t>
            </a:r>
          </a:p>
        </p:txBody>
      </p:sp>
      <p:sp>
        <p:nvSpPr>
          <p:cNvPr id="7" name="Alt Başlık 2">
            <a:extLst>
              <a:ext uri="{FF2B5EF4-FFF2-40B4-BE49-F238E27FC236}">
                <a16:creationId xmlns:a16="http://schemas.microsoft.com/office/drawing/2014/main" id="{BDA892BC-5A0A-4F2B-ADBF-5B051342995A}"/>
              </a:ext>
            </a:extLst>
          </p:cNvPr>
          <p:cNvSpPr txBox="1">
            <a:spLocks/>
          </p:cNvSpPr>
          <p:nvPr/>
        </p:nvSpPr>
        <p:spPr>
          <a:xfrm>
            <a:off x="110358" y="501929"/>
            <a:ext cx="11793921" cy="5837645"/>
          </a:xfrm>
          <a:prstGeom prst="rect">
            <a:avLst/>
          </a:prstGeom>
        </p:spPr>
        <p:txBody>
          <a:bodyPr vert="horz" lIns="0" tIns="45720" rIns="0" bIns="45720" rtlCol="0" anchor="t">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201168" lvl="1" indent="0" algn="just">
              <a:lnSpc>
                <a:spcPct val="100000"/>
              </a:lnSpc>
              <a:buNone/>
            </a:pPr>
            <a:r>
              <a:rPr lang="tr-TR" sz="2400" dirty="0">
                <a:solidFill>
                  <a:schemeClr val="tx1"/>
                </a:solidFill>
                <a:latin typeface="Times New Roman" panose="02020603050405020304" pitchFamily="18" charset="0"/>
                <a:cs typeface="Times New Roman" panose="02020603050405020304" pitchFamily="18" charset="0"/>
              </a:rPr>
              <a:t>Veri tabanı yaklaşımında, tanımlamalar en başta bir defaya mahsus gerçekleştirilir ve veri girişi tekrar yapılmaz. Bu veriler çok sayıda kullanıcı ile paylaşılarak ortak kullanılabilir.</a:t>
            </a:r>
          </a:p>
          <a:p>
            <a:pPr marL="201168" lvl="1" indent="0" algn="just">
              <a:lnSpc>
                <a:spcPct val="100000"/>
              </a:lnSpc>
              <a:buNone/>
            </a:pPr>
            <a:endParaRPr lang="tr-TR" sz="2400" dirty="0">
              <a:solidFill>
                <a:schemeClr val="tx1"/>
              </a:solidFill>
              <a:latin typeface="Times New Roman" panose="02020603050405020304" pitchFamily="18" charset="0"/>
              <a:cs typeface="Times New Roman" panose="02020603050405020304" pitchFamily="18" charset="0"/>
            </a:endParaRPr>
          </a:p>
          <a:p>
            <a:pPr lvl="1" algn="just">
              <a:lnSpc>
                <a:spcPct val="100000"/>
              </a:lnSpc>
            </a:pPr>
            <a:r>
              <a:rPr lang="tr-TR" sz="2400" b="1" i="1" dirty="0" err="1">
                <a:solidFill>
                  <a:schemeClr val="tx1"/>
                </a:solidFill>
                <a:latin typeface="Times New Roman" panose="02020603050405020304" pitchFamily="18" charset="0"/>
                <a:cs typeface="Times New Roman" panose="02020603050405020304" pitchFamily="18" charset="0"/>
              </a:rPr>
              <a:t>VTS’nin</a:t>
            </a:r>
            <a:r>
              <a:rPr lang="tr-TR" sz="2400" b="1" i="1" dirty="0">
                <a:solidFill>
                  <a:schemeClr val="tx1"/>
                </a:solidFill>
                <a:latin typeface="Times New Roman" panose="02020603050405020304" pitchFamily="18" charset="0"/>
                <a:cs typeface="Times New Roman" panose="02020603050405020304" pitchFamily="18" charset="0"/>
              </a:rPr>
              <a:t> kendiliğinden tanımlı doğası: </a:t>
            </a:r>
            <a:r>
              <a:rPr lang="tr-TR" sz="2400" dirty="0">
                <a:solidFill>
                  <a:schemeClr val="tx1"/>
                </a:solidFill>
                <a:latin typeface="Times New Roman" panose="02020603050405020304" pitchFamily="18" charset="0"/>
                <a:cs typeface="Times New Roman" panose="02020603050405020304" pitchFamily="18" charset="0"/>
              </a:rPr>
              <a:t>Veri tabanı yaklaşımının temel karakteristiği, veri tabanı sisteminin yalnızca kendi veri tabanını değil, aynı zamanda veri tabanı yapısının ve kurucularının da tanımlama ve açıklamalarını da içeriyor olmasıdır. Bunlara meta-data denir. Dosya tabanlı sistemlerde bu tanımlamalar spesifik olarak program kodları ile tanımlanır.</a:t>
            </a:r>
          </a:p>
          <a:p>
            <a:pPr lvl="1" algn="just">
              <a:lnSpc>
                <a:spcPct val="100000"/>
              </a:lnSpc>
            </a:pPr>
            <a:r>
              <a:rPr lang="tr-TR" sz="2400" b="1" i="1" dirty="0">
                <a:solidFill>
                  <a:schemeClr val="tx1"/>
                </a:solidFill>
                <a:latin typeface="Times New Roman" panose="02020603050405020304" pitchFamily="18" charset="0"/>
                <a:cs typeface="Times New Roman" panose="02020603050405020304" pitchFamily="18" charset="0"/>
              </a:rPr>
              <a:t>Programlar, veri ve veri tanımlamaları arasındaki yalıtım:  </a:t>
            </a:r>
            <a:r>
              <a:rPr lang="tr-TR" sz="2400" dirty="0">
                <a:solidFill>
                  <a:schemeClr val="tx1"/>
                </a:solidFill>
                <a:latin typeface="Times New Roman" panose="02020603050405020304" pitchFamily="18" charset="0"/>
                <a:cs typeface="Times New Roman" panose="02020603050405020304" pitchFamily="18" charset="0"/>
              </a:rPr>
              <a:t>VTYS erişim programlarında tüm durumlarda değişiklik gerekmez. Veri dosyalarının yapısı VTYS kataloğunda yer alır. Bu durum, program-veri bağımsızlığı olarak adlandırılır. </a:t>
            </a:r>
            <a:r>
              <a:rPr lang="tr-TR" sz="2400" dirty="0" err="1">
                <a:solidFill>
                  <a:schemeClr val="tx1"/>
                </a:solidFill>
                <a:latin typeface="Times New Roman" panose="02020603050405020304" pitchFamily="18" charset="0"/>
                <a:cs typeface="Times New Roman" panose="02020603050405020304" pitchFamily="18" charset="0"/>
              </a:rPr>
              <a:t>VYTS’de</a:t>
            </a:r>
            <a:r>
              <a:rPr lang="tr-TR" sz="2400" dirty="0">
                <a:solidFill>
                  <a:schemeClr val="tx1"/>
                </a:solidFill>
                <a:latin typeface="Times New Roman" panose="02020603050405020304" pitchFamily="18" charset="0"/>
                <a:cs typeface="Times New Roman" panose="02020603050405020304" pitchFamily="18" charset="0"/>
              </a:rPr>
              <a:t>, arayüz değişse de tanımlanan fonksiyon, yöntem veya parametre vb. işlemlerde bir aksama söz konusu olmaz. Bu durum program-işlem bağımsızlığı olarak adlandırılır. Hem program-veri bağımsızlığı hem de program-işlem bağımsızlığı özelliğini içeren karakteristik, </a:t>
            </a:r>
            <a:r>
              <a:rPr lang="tr-TR" sz="2400" b="1" i="1" dirty="0">
                <a:solidFill>
                  <a:schemeClr val="tx1"/>
                </a:solidFill>
                <a:latin typeface="Times New Roman" panose="02020603050405020304" pitchFamily="18" charset="0"/>
                <a:cs typeface="Times New Roman" panose="02020603050405020304" pitchFamily="18" charset="0"/>
              </a:rPr>
              <a:t>veri yalıtımı (data </a:t>
            </a:r>
            <a:r>
              <a:rPr lang="tr-TR" sz="2400" b="1" i="1" dirty="0" err="1">
                <a:solidFill>
                  <a:schemeClr val="tx1"/>
                </a:solidFill>
                <a:latin typeface="Times New Roman" panose="02020603050405020304" pitchFamily="18" charset="0"/>
                <a:cs typeface="Times New Roman" panose="02020603050405020304" pitchFamily="18" charset="0"/>
              </a:rPr>
              <a:t>abstraction</a:t>
            </a:r>
            <a:r>
              <a:rPr lang="tr-TR" sz="2400" b="1" i="1" dirty="0">
                <a:solidFill>
                  <a:schemeClr val="tx1"/>
                </a:solidFill>
                <a:latin typeface="Times New Roman" panose="02020603050405020304" pitchFamily="18" charset="0"/>
                <a:cs typeface="Times New Roman" panose="02020603050405020304" pitchFamily="18" charset="0"/>
              </a:rPr>
              <a:t>) </a:t>
            </a:r>
            <a:r>
              <a:rPr lang="tr-TR" sz="2400" dirty="0">
                <a:solidFill>
                  <a:schemeClr val="tx1"/>
                </a:solidFill>
                <a:latin typeface="Times New Roman" panose="02020603050405020304" pitchFamily="18" charset="0"/>
                <a:cs typeface="Times New Roman" panose="02020603050405020304" pitchFamily="18" charset="0"/>
              </a:rPr>
              <a:t>olarak adlandırılır. </a:t>
            </a:r>
          </a:p>
          <a:p>
            <a:pPr marL="201168" lvl="1" indent="0" algn="just">
              <a:lnSpc>
                <a:spcPct val="100000"/>
              </a:lnSpc>
              <a:buNone/>
            </a:pPr>
            <a:endParaRPr lang="tr-TR" sz="16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524382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lt Başlık 2">
            <a:extLst>
              <a:ext uri="{FF2B5EF4-FFF2-40B4-BE49-F238E27FC236}">
                <a16:creationId xmlns:a16="http://schemas.microsoft.com/office/drawing/2014/main" id="{CB41DA49-5670-4ECE-A68E-25663738BFB8}"/>
              </a:ext>
            </a:extLst>
          </p:cNvPr>
          <p:cNvSpPr>
            <a:spLocks noGrp="1"/>
          </p:cNvSpPr>
          <p:nvPr>
            <p:ph type="subTitle" idx="4294967295"/>
          </p:nvPr>
        </p:nvSpPr>
        <p:spPr>
          <a:xfrm>
            <a:off x="0" y="0"/>
            <a:ext cx="12192000" cy="625475"/>
          </a:xfrm>
        </p:spPr>
        <p:txBody>
          <a:bodyPr anchor="ctr">
            <a:normAutofit/>
          </a:bodyPr>
          <a:lstStyle/>
          <a:p>
            <a:r>
              <a:rPr lang="tr-TR" sz="3000" b="1" dirty="0">
                <a:solidFill>
                  <a:schemeClr val="tx1"/>
                </a:solidFill>
                <a:latin typeface="Times New Roman" panose="02020603050405020304" pitchFamily="18" charset="0"/>
                <a:cs typeface="Times New Roman" panose="02020603050405020304" pitchFamily="18" charset="0"/>
              </a:rPr>
              <a:t>VERİ TABANI YAKLAŞIMININ KARAKTERİSTİKLERİ</a:t>
            </a:r>
          </a:p>
        </p:txBody>
      </p:sp>
      <p:sp>
        <p:nvSpPr>
          <p:cNvPr id="7" name="Alt Başlık 2">
            <a:extLst>
              <a:ext uri="{FF2B5EF4-FFF2-40B4-BE49-F238E27FC236}">
                <a16:creationId xmlns:a16="http://schemas.microsoft.com/office/drawing/2014/main" id="{BDA892BC-5A0A-4F2B-ADBF-5B051342995A}"/>
              </a:ext>
            </a:extLst>
          </p:cNvPr>
          <p:cNvSpPr txBox="1">
            <a:spLocks/>
          </p:cNvSpPr>
          <p:nvPr/>
        </p:nvSpPr>
        <p:spPr>
          <a:xfrm>
            <a:off x="141890" y="501929"/>
            <a:ext cx="11762390" cy="5837645"/>
          </a:xfrm>
          <a:prstGeom prst="rect">
            <a:avLst/>
          </a:prstGeom>
        </p:spPr>
        <p:txBody>
          <a:bodyPr vert="horz" lIns="0" tIns="45720" rIns="0" bIns="45720" rtlCol="0" anchor="t">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lvl="1" algn="just">
              <a:lnSpc>
                <a:spcPct val="100000"/>
              </a:lnSpc>
            </a:pPr>
            <a:endParaRPr lang="tr-TR" sz="2400" b="1" i="1" dirty="0">
              <a:solidFill>
                <a:schemeClr val="tx1"/>
              </a:solidFill>
              <a:latin typeface="Times New Roman" panose="02020603050405020304" pitchFamily="18" charset="0"/>
              <a:cs typeface="Times New Roman" panose="02020603050405020304" pitchFamily="18" charset="0"/>
            </a:endParaRPr>
          </a:p>
          <a:p>
            <a:pPr lvl="1" algn="just">
              <a:lnSpc>
                <a:spcPct val="100000"/>
              </a:lnSpc>
            </a:pPr>
            <a:r>
              <a:rPr lang="tr-TR" sz="2400" b="1" i="1" dirty="0">
                <a:solidFill>
                  <a:schemeClr val="tx1"/>
                </a:solidFill>
                <a:latin typeface="Times New Roman" panose="02020603050405020304" pitchFamily="18" charset="0"/>
                <a:cs typeface="Times New Roman" panose="02020603050405020304" pitchFamily="18" charset="0"/>
              </a:rPr>
              <a:t>Verilere çoklu rapor desteği: </a:t>
            </a:r>
            <a:r>
              <a:rPr lang="tr-TR" sz="2400" dirty="0">
                <a:solidFill>
                  <a:schemeClr val="tx1"/>
                </a:solidFill>
                <a:latin typeface="Times New Roman" panose="02020603050405020304" pitchFamily="18" charset="0"/>
                <a:cs typeface="Times New Roman" panose="02020603050405020304" pitchFamily="18" charset="0"/>
              </a:rPr>
              <a:t>Bir veri tabanı sisteminin birçok kullanıcısı vardır ve bu kullanıcılar farklı konularda verilerle ilgilenirler. Bu verilerden elde edilen raporlar (</a:t>
            </a:r>
            <a:r>
              <a:rPr lang="tr-TR" sz="2400" dirty="0" err="1">
                <a:solidFill>
                  <a:schemeClr val="tx1"/>
                </a:solidFill>
                <a:latin typeface="Times New Roman" panose="02020603050405020304" pitchFamily="18" charset="0"/>
                <a:cs typeface="Times New Roman" panose="02020603050405020304" pitchFamily="18" charset="0"/>
              </a:rPr>
              <a:t>views</a:t>
            </a:r>
            <a:r>
              <a:rPr lang="tr-TR" sz="2400" dirty="0">
                <a:solidFill>
                  <a:schemeClr val="tx1"/>
                </a:solidFill>
                <a:latin typeface="Times New Roman" panose="02020603050405020304" pitchFamily="18" charset="0"/>
                <a:cs typeface="Times New Roman" panose="02020603050405020304" pitchFamily="18" charset="0"/>
              </a:rPr>
              <a:t>) </a:t>
            </a:r>
            <a:r>
              <a:rPr lang="tr-TR" sz="2400" dirty="0" err="1">
                <a:solidFill>
                  <a:schemeClr val="tx1"/>
                </a:solidFill>
                <a:latin typeface="Times New Roman" panose="02020603050405020304" pitchFamily="18" charset="0"/>
                <a:cs typeface="Times New Roman" panose="02020603050405020304" pitchFamily="18" charset="0"/>
              </a:rPr>
              <a:t>VTYS’de</a:t>
            </a:r>
            <a:r>
              <a:rPr lang="tr-TR" sz="2400" dirty="0">
                <a:solidFill>
                  <a:schemeClr val="tx1"/>
                </a:solidFill>
                <a:latin typeface="Times New Roman" panose="02020603050405020304" pitchFamily="18" charset="0"/>
                <a:cs typeface="Times New Roman" panose="02020603050405020304" pitchFamily="18" charset="0"/>
              </a:rPr>
              <a:t> her kullanıcı için oluşturulabilir. </a:t>
            </a:r>
          </a:p>
          <a:p>
            <a:pPr lvl="1" algn="just">
              <a:lnSpc>
                <a:spcPct val="100000"/>
              </a:lnSpc>
            </a:pPr>
            <a:r>
              <a:rPr lang="tr-TR" sz="2400" b="1" i="1" dirty="0">
                <a:solidFill>
                  <a:schemeClr val="tx1"/>
                </a:solidFill>
                <a:latin typeface="Times New Roman" panose="02020603050405020304" pitchFamily="18" charset="0"/>
                <a:cs typeface="Times New Roman" panose="02020603050405020304" pitchFamily="18" charset="0"/>
              </a:rPr>
              <a:t>Verilerin paylaşımı ve çok kullanıcılı işlemlerin gerçekleştirilmesi : </a:t>
            </a:r>
            <a:r>
              <a:rPr lang="tr-TR" sz="2400" dirty="0">
                <a:solidFill>
                  <a:schemeClr val="tx1"/>
                </a:solidFill>
                <a:latin typeface="Times New Roman" panose="02020603050405020304" pitchFamily="18" charset="0"/>
                <a:cs typeface="Times New Roman" panose="02020603050405020304" pitchFamily="18" charset="0"/>
              </a:rPr>
              <a:t>Bir VTYS, eş zamanlı olarak çok sayıda kullanıcının veri tabanına erişimine izin vermelidir. Aynı anda veri güncelleme istemlerinin, veri işlem kontrol uygulamalarıyla kontrol edilmesi gerekir. Bu uygulamalara, online </a:t>
            </a:r>
            <a:r>
              <a:rPr lang="tr-TR" sz="2400" dirty="0" err="1">
                <a:solidFill>
                  <a:schemeClr val="tx1"/>
                </a:solidFill>
                <a:latin typeface="Times New Roman" panose="02020603050405020304" pitchFamily="18" charset="0"/>
                <a:cs typeface="Times New Roman" panose="02020603050405020304" pitchFamily="18" charset="0"/>
              </a:rPr>
              <a:t>transaction</a:t>
            </a:r>
            <a:r>
              <a:rPr lang="tr-TR" sz="2400" dirty="0">
                <a:solidFill>
                  <a:schemeClr val="tx1"/>
                </a:solidFill>
                <a:latin typeface="Times New Roman" panose="02020603050405020304" pitchFamily="18" charset="0"/>
                <a:cs typeface="Times New Roman" panose="02020603050405020304" pitchFamily="18" charset="0"/>
              </a:rPr>
              <a:t> </a:t>
            </a:r>
            <a:r>
              <a:rPr lang="tr-TR" sz="2400" dirty="0" err="1">
                <a:solidFill>
                  <a:schemeClr val="tx1"/>
                </a:solidFill>
                <a:latin typeface="Times New Roman" panose="02020603050405020304" pitchFamily="18" charset="0"/>
                <a:cs typeface="Times New Roman" panose="02020603050405020304" pitchFamily="18" charset="0"/>
              </a:rPr>
              <a:t>processing</a:t>
            </a:r>
            <a:r>
              <a:rPr lang="tr-TR" sz="2400" dirty="0">
                <a:solidFill>
                  <a:schemeClr val="tx1"/>
                </a:solidFill>
                <a:latin typeface="Times New Roman" panose="02020603050405020304" pitchFamily="18" charset="0"/>
                <a:cs typeface="Times New Roman" panose="02020603050405020304" pitchFamily="18" charset="0"/>
              </a:rPr>
              <a:t> (OLTP) uygulamaları denir. Veriler üzerinde yapılan işlemlerin sonucu hakkında çıkarımda bulunan sistemlere ise online </a:t>
            </a:r>
            <a:r>
              <a:rPr lang="tr-TR" sz="2400" dirty="0" err="1">
                <a:solidFill>
                  <a:schemeClr val="tx1"/>
                </a:solidFill>
                <a:latin typeface="Times New Roman" panose="02020603050405020304" pitchFamily="18" charset="0"/>
                <a:cs typeface="Times New Roman" panose="02020603050405020304" pitchFamily="18" charset="0"/>
              </a:rPr>
              <a:t>analytical</a:t>
            </a:r>
            <a:r>
              <a:rPr lang="tr-TR" sz="2400" dirty="0">
                <a:solidFill>
                  <a:schemeClr val="tx1"/>
                </a:solidFill>
                <a:latin typeface="Times New Roman" panose="02020603050405020304" pitchFamily="18" charset="0"/>
                <a:cs typeface="Times New Roman" panose="02020603050405020304" pitchFamily="18" charset="0"/>
              </a:rPr>
              <a:t> </a:t>
            </a:r>
            <a:r>
              <a:rPr lang="tr-TR" sz="2400" dirty="0" err="1">
                <a:solidFill>
                  <a:schemeClr val="tx1"/>
                </a:solidFill>
                <a:latin typeface="Times New Roman" panose="02020603050405020304" pitchFamily="18" charset="0"/>
                <a:cs typeface="Times New Roman" panose="02020603050405020304" pitchFamily="18" charset="0"/>
              </a:rPr>
              <a:t>processing</a:t>
            </a:r>
            <a:r>
              <a:rPr lang="tr-TR" sz="2400" dirty="0">
                <a:solidFill>
                  <a:schemeClr val="tx1"/>
                </a:solidFill>
                <a:latin typeface="Times New Roman" panose="02020603050405020304" pitchFamily="18" charset="0"/>
                <a:cs typeface="Times New Roman" panose="02020603050405020304" pitchFamily="18" charset="0"/>
              </a:rPr>
              <a:t> (OLAP) uygulamaları denir.</a:t>
            </a:r>
          </a:p>
          <a:p>
            <a:pPr marL="201168" lvl="1" indent="0" algn="just">
              <a:lnSpc>
                <a:spcPct val="100000"/>
              </a:lnSpc>
              <a:buNone/>
            </a:pPr>
            <a:endParaRPr lang="tr-TR" sz="16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125246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lt Başlık 2">
            <a:extLst>
              <a:ext uri="{FF2B5EF4-FFF2-40B4-BE49-F238E27FC236}">
                <a16:creationId xmlns:a16="http://schemas.microsoft.com/office/drawing/2014/main" id="{CB41DA49-5670-4ECE-A68E-25663738BFB8}"/>
              </a:ext>
            </a:extLst>
          </p:cNvPr>
          <p:cNvSpPr>
            <a:spLocks noGrp="1"/>
          </p:cNvSpPr>
          <p:nvPr>
            <p:ph type="subTitle" idx="4294967295"/>
          </p:nvPr>
        </p:nvSpPr>
        <p:spPr>
          <a:xfrm>
            <a:off x="0" y="0"/>
            <a:ext cx="12192000" cy="625475"/>
          </a:xfrm>
        </p:spPr>
        <p:txBody>
          <a:bodyPr anchor="ctr">
            <a:normAutofit/>
          </a:bodyPr>
          <a:lstStyle/>
          <a:p>
            <a:r>
              <a:rPr lang="tr-TR" sz="3000" b="1" dirty="0">
                <a:solidFill>
                  <a:schemeClr val="tx1"/>
                </a:solidFill>
                <a:latin typeface="Times New Roman" panose="02020603050405020304" pitchFamily="18" charset="0"/>
                <a:cs typeface="Times New Roman" panose="02020603050405020304" pitchFamily="18" charset="0"/>
              </a:rPr>
              <a:t>KİMLER VERİ TABANLARI İLE UĞRAŞIR?</a:t>
            </a:r>
          </a:p>
        </p:txBody>
      </p:sp>
      <p:sp>
        <p:nvSpPr>
          <p:cNvPr id="7" name="Alt Başlık 2">
            <a:extLst>
              <a:ext uri="{FF2B5EF4-FFF2-40B4-BE49-F238E27FC236}">
                <a16:creationId xmlns:a16="http://schemas.microsoft.com/office/drawing/2014/main" id="{BDA892BC-5A0A-4F2B-ADBF-5B051342995A}"/>
              </a:ext>
            </a:extLst>
          </p:cNvPr>
          <p:cNvSpPr txBox="1">
            <a:spLocks/>
          </p:cNvSpPr>
          <p:nvPr/>
        </p:nvSpPr>
        <p:spPr>
          <a:xfrm>
            <a:off x="0" y="625475"/>
            <a:ext cx="12077700" cy="5837645"/>
          </a:xfrm>
          <a:prstGeom prst="rect">
            <a:avLst/>
          </a:prstGeom>
        </p:spPr>
        <p:txBody>
          <a:bodyPr vert="horz" lIns="0" tIns="45720" rIns="0" bIns="45720" rtlCol="0" anchor="t">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just">
              <a:lnSpc>
                <a:spcPct val="100000"/>
              </a:lnSpc>
            </a:pPr>
            <a:r>
              <a:rPr lang="tr-TR" sz="1800" dirty="0">
                <a:solidFill>
                  <a:schemeClr val="tx1"/>
                </a:solidFill>
                <a:latin typeface="Times New Roman" panose="02020603050405020304" pitchFamily="18" charset="0"/>
                <a:cs typeface="Times New Roman" panose="02020603050405020304" pitchFamily="18" charset="0"/>
              </a:rPr>
              <a:t>Birçok kişi herhangi bir veri tabanının tasarımı, kullanımı ve bakımı ile ilgilenmektedir. Bu kişiler 2 tipte sınıflandırılabilir: sahnedeki oyuncular ve arka plandakiler. </a:t>
            </a:r>
          </a:p>
          <a:p>
            <a:pPr algn="just">
              <a:lnSpc>
                <a:spcPct val="100000"/>
              </a:lnSpc>
            </a:pPr>
            <a:r>
              <a:rPr lang="tr-TR" sz="1800" b="1" i="1" dirty="0">
                <a:solidFill>
                  <a:schemeClr val="tx1"/>
                </a:solidFill>
                <a:latin typeface="Times New Roman" panose="02020603050405020304" pitchFamily="18" charset="0"/>
                <a:cs typeface="Times New Roman" panose="02020603050405020304" pitchFamily="18" charset="0"/>
              </a:rPr>
              <a:t>Sahnedeki oyuncular (</a:t>
            </a:r>
            <a:r>
              <a:rPr lang="tr-TR" sz="1800" b="1" i="1" dirty="0" err="1">
                <a:solidFill>
                  <a:schemeClr val="tx1"/>
                </a:solidFill>
                <a:latin typeface="Times New Roman" panose="02020603050405020304" pitchFamily="18" charset="0"/>
                <a:cs typeface="Times New Roman" panose="02020603050405020304" pitchFamily="18" charset="0"/>
              </a:rPr>
              <a:t>Actors</a:t>
            </a:r>
            <a:r>
              <a:rPr lang="tr-TR" sz="1800" b="1" i="1" dirty="0">
                <a:solidFill>
                  <a:schemeClr val="tx1"/>
                </a:solidFill>
                <a:latin typeface="Times New Roman" panose="02020603050405020304" pitchFamily="18" charset="0"/>
                <a:cs typeface="Times New Roman" panose="02020603050405020304" pitchFamily="18" charset="0"/>
              </a:rPr>
              <a:t> on </a:t>
            </a:r>
            <a:r>
              <a:rPr lang="tr-TR" sz="1800" b="1" i="1" dirty="0" err="1">
                <a:solidFill>
                  <a:schemeClr val="tx1"/>
                </a:solidFill>
                <a:latin typeface="Times New Roman" panose="02020603050405020304" pitchFamily="18" charset="0"/>
                <a:cs typeface="Times New Roman" panose="02020603050405020304" pitchFamily="18" charset="0"/>
              </a:rPr>
              <a:t>the</a:t>
            </a:r>
            <a:r>
              <a:rPr lang="tr-TR" sz="1800" b="1" i="1" dirty="0">
                <a:solidFill>
                  <a:schemeClr val="tx1"/>
                </a:solidFill>
                <a:latin typeface="Times New Roman" panose="02020603050405020304" pitchFamily="18" charset="0"/>
                <a:cs typeface="Times New Roman" panose="02020603050405020304" pitchFamily="18" charset="0"/>
              </a:rPr>
              <a:t> </a:t>
            </a:r>
            <a:r>
              <a:rPr lang="tr-TR" sz="1800" b="1" i="1" dirty="0" err="1">
                <a:solidFill>
                  <a:schemeClr val="tx1"/>
                </a:solidFill>
                <a:latin typeface="Times New Roman" panose="02020603050405020304" pitchFamily="18" charset="0"/>
                <a:cs typeface="Times New Roman" panose="02020603050405020304" pitchFamily="18" charset="0"/>
              </a:rPr>
              <a:t>scene</a:t>
            </a:r>
            <a:r>
              <a:rPr lang="tr-TR" sz="1800" b="1" i="1" dirty="0">
                <a:solidFill>
                  <a:schemeClr val="tx1"/>
                </a:solidFill>
                <a:latin typeface="Times New Roman" panose="02020603050405020304" pitchFamily="18" charset="0"/>
                <a:cs typeface="Times New Roman" panose="02020603050405020304" pitchFamily="18" charset="0"/>
              </a:rPr>
              <a:t>): </a:t>
            </a:r>
            <a:r>
              <a:rPr lang="tr-TR" sz="1800" dirty="0">
                <a:solidFill>
                  <a:schemeClr val="tx1"/>
                </a:solidFill>
                <a:latin typeface="Times New Roman" panose="02020603050405020304" pitchFamily="18" charset="0"/>
                <a:cs typeface="Times New Roman" panose="02020603050405020304" pitchFamily="18" charset="0"/>
              </a:rPr>
              <a:t>İşleri bir veri tabanının günlük kullanımını içeren kişilerdir. Tanımları ve görevleri:</a:t>
            </a:r>
          </a:p>
          <a:p>
            <a:pPr marL="292608" lvl="1" indent="0" algn="just">
              <a:lnSpc>
                <a:spcPct val="100000"/>
              </a:lnSpc>
              <a:buNone/>
            </a:pPr>
            <a:r>
              <a:rPr lang="tr-TR" sz="1600" b="1" dirty="0">
                <a:solidFill>
                  <a:schemeClr val="tx1"/>
                </a:solidFill>
                <a:latin typeface="Times New Roman" panose="02020603050405020304" pitchFamily="18" charset="0"/>
                <a:cs typeface="Times New Roman" panose="02020603050405020304" pitchFamily="18" charset="0"/>
              </a:rPr>
              <a:t>   1. </a:t>
            </a:r>
            <a:r>
              <a:rPr lang="tr-TR" sz="1600" b="1" dirty="0" err="1">
                <a:solidFill>
                  <a:schemeClr val="tx1"/>
                </a:solidFill>
                <a:latin typeface="Times New Roman" panose="02020603050405020304" pitchFamily="18" charset="0"/>
                <a:cs typeface="Times New Roman" panose="02020603050405020304" pitchFamily="18" charset="0"/>
              </a:rPr>
              <a:t>Veritabanı</a:t>
            </a:r>
            <a:r>
              <a:rPr lang="tr-TR" sz="1600" b="1" dirty="0">
                <a:solidFill>
                  <a:schemeClr val="tx1"/>
                </a:solidFill>
                <a:latin typeface="Times New Roman" panose="02020603050405020304" pitchFamily="18" charset="0"/>
                <a:cs typeface="Times New Roman" panose="02020603050405020304" pitchFamily="18" charset="0"/>
              </a:rPr>
              <a:t> Yöneticileri - VTY (Database </a:t>
            </a:r>
            <a:r>
              <a:rPr lang="tr-TR" sz="1600" b="1" dirty="0" err="1">
                <a:solidFill>
                  <a:schemeClr val="tx1"/>
                </a:solidFill>
                <a:latin typeface="Times New Roman" panose="02020603050405020304" pitchFamily="18" charset="0"/>
                <a:cs typeface="Times New Roman" panose="02020603050405020304" pitchFamily="18" charset="0"/>
              </a:rPr>
              <a:t>Administrators</a:t>
            </a:r>
            <a:r>
              <a:rPr lang="tr-TR" sz="1600" b="1" dirty="0">
                <a:solidFill>
                  <a:schemeClr val="tx1"/>
                </a:solidFill>
                <a:latin typeface="Times New Roman" panose="02020603050405020304" pitchFamily="18" charset="0"/>
                <a:cs typeface="Times New Roman" panose="02020603050405020304" pitchFamily="18" charset="0"/>
              </a:rPr>
              <a:t> - DBA): </a:t>
            </a:r>
            <a:r>
              <a:rPr lang="tr-TR" sz="1600" dirty="0">
                <a:solidFill>
                  <a:schemeClr val="tx1"/>
                </a:solidFill>
                <a:latin typeface="Times New Roman" panose="02020603050405020304" pitchFamily="18" charset="0"/>
                <a:cs typeface="Times New Roman" panose="02020603050405020304" pitchFamily="18" charset="0"/>
              </a:rPr>
              <a:t>VTY, </a:t>
            </a:r>
            <a:r>
              <a:rPr lang="tr-TR" sz="1600" dirty="0" err="1">
                <a:solidFill>
                  <a:schemeClr val="tx1"/>
                </a:solidFill>
                <a:latin typeface="Times New Roman" panose="02020603050405020304" pitchFamily="18" charset="0"/>
                <a:cs typeface="Times New Roman" panose="02020603050405020304" pitchFamily="18" charset="0"/>
              </a:rPr>
              <a:t>veritabanına</a:t>
            </a:r>
            <a:r>
              <a:rPr lang="tr-TR" sz="1600" dirty="0">
                <a:solidFill>
                  <a:schemeClr val="tx1"/>
                </a:solidFill>
                <a:latin typeface="Times New Roman" panose="02020603050405020304" pitchFamily="18" charset="0"/>
                <a:cs typeface="Times New Roman" panose="02020603050405020304" pitchFamily="18" charset="0"/>
              </a:rPr>
              <a:t> erişim yetkisi vermekten, kullanımını koordine etmekten ve izlemekten ve gerektiğinde yazılım ve donanım kaynaklarını edinmekten sorumludur. Bunlar, </a:t>
            </a:r>
            <a:r>
              <a:rPr lang="tr-TR" sz="1600" dirty="0" err="1">
                <a:solidFill>
                  <a:schemeClr val="tx1"/>
                </a:solidFill>
                <a:latin typeface="Times New Roman" panose="02020603050405020304" pitchFamily="18" charset="0"/>
                <a:cs typeface="Times New Roman" panose="02020603050405020304" pitchFamily="18" charset="0"/>
              </a:rPr>
              <a:t>veritabanını</a:t>
            </a:r>
            <a:r>
              <a:rPr lang="tr-TR" sz="1600" dirty="0">
                <a:solidFill>
                  <a:schemeClr val="tx1"/>
                </a:solidFill>
                <a:latin typeface="Times New Roman" panose="02020603050405020304" pitchFamily="18" charset="0"/>
                <a:cs typeface="Times New Roman" panose="02020603050405020304" pitchFamily="18" charset="0"/>
              </a:rPr>
              <a:t> günlük olarak koruyan ve tasarlayan kişilerdir. VYT aşağıdaki sorunlardan sorumludur:</a:t>
            </a:r>
          </a:p>
          <a:p>
            <a:pPr marL="761238" lvl="2" indent="-285750" algn="just">
              <a:lnSpc>
                <a:spcPct val="100000"/>
              </a:lnSpc>
            </a:pPr>
            <a:r>
              <a:rPr lang="tr-TR" i="1" dirty="0">
                <a:solidFill>
                  <a:schemeClr val="tx1"/>
                </a:solidFill>
                <a:latin typeface="Times New Roman" panose="02020603050405020304" pitchFamily="18" charset="0"/>
                <a:cs typeface="Times New Roman" panose="02020603050405020304" pitchFamily="18" charset="0"/>
              </a:rPr>
              <a:t>Kavramsal ve fiziksel şemaların tasarımı: </a:t>
            </a:r>
            <a:r>
              <a:rPr lang="tr-TR" dirty="0">
                <a:solidFill>
                  <a:schemeClr val="tx1"/>
                </a:solidFill>
                <a:latin typeface="Times New Roman" panose="02020603050405020304" pitchFamily="18" charset="0"/>
                <a:cs typeface="Times New Roman" panose="02020603050405020304" pitchFamily="18" charset="0"/>
              </a:rPr>
              <a:t>VTY, </a:t>
            </a:r>
            <a:r>
              <a:rPr lang="tr-TR" dirty="0" err="1">
                <a:solidFill>
                  <a:schemeClr val="tx1"/>
                </a:solidFill>
                <a:latin typeface="Times New Roman" panose="02020603050405020304" pitchFamily="18" charset="0"/>
                <a:cs typeface="Times New Roman" panose="02020603050405020304" pitchFamily="18" charset="0"/>
              </a:rPr>
              <a:t>VTYS'de</a:t>
            </a:r>
            <a:r>
              <a:rPr lang="tr-TR" dirty="0">
                <a:solidFill>
                  <a:schemeClr val="tx1"/>
                </a:solidFill>
                <a:latin typeface="Times New Roman" panose="02020603050405020304" pitchFamily="18" charset="0"/>
                <a:cs typeface="Times New Roman" panose="02020603050405020304" pitchFamily="18" charset="0"/>
              </a:rPr>
              <a:t> hangi verilerin depolanacağını ve nasıl kullanılacağını anlamak için sistem kullanıcıları ile etkileşim kurmaktan sorumludur. VTY, bir dizi tanım yazarak orijinal şemayı oluşturur ve 'Veri </a:t>
            </a:r>
            <a:r>
              <a:rPr lang="tr-TR" dirty="0" err="1">
                <a:solidFill>
                  <a:schemeClr val="tx1"/>
                </a:solidFill>
                <a:latin typeface="Times New Roman" panose="02020603050405020304" pitchFamily="18" charset="0"/>
                <a:cs typeface="Times New Roman" panose="02020603050405020304" pitchFamily="18" charset="0"/>
              </a:rPr>
              <a:t>Sözlüğü'nde</a:t>
            </a:r>
            <a:r>
              <a:rPr lang="tr-TR" dirty="0">
                <a:solidFill>
                  <a:schemeClr val="tx1"/>
                </a:solidFill>
                <a:latin typeface="Times New Roman" panose="02020603050405020304" pitchFamily="18" charset="0"/>
                <a:cs typeface="Times New Roman" panose="02020603050405020304" pitchFamily="18" charset="0"/>
              </a:rPr>
              <a:t> kalıcı olarak saklanır.</a:t>
            </a:r>
          </a:p>
          <a:p>
            <a:pPr marL="761238" lvl="2" indent="-285750" algn="just">
              <a:lnSpc>
                <a:spcPct val="100000"/>
              </a:lnSpc>
            </a:pPr>
            <a:r>
              <a:rPr lang="tr-TR" i="1" dirty="0">
                <a:solidFill>
                  <a:schemeClr val="tx1"/>
                </a:solidFill>
                <a:latin typeface="Times New Roman" panose="02020603050405020304" pitchFamily="18" charset="0"/>
                <a:cs typeface="Times New Roman" panose="02020603050405020304" pitchFamily="18" charset="0"/>
              </a:rPr>
              <a:t>Güvenlik ve Yetkilendirme: </a:t>
            </a:r>
            <a:r>
              <a:rPr lang="tr-TR" dirty="0">
                <a:solidFill>
                  <a:schemeClr val="tx1"/>
                </a:solidFill>
                <a:latin typeface="Times New Roman" panose="02020603050405020304" pitchFamily="18" charset="0"/>
                <a:cs typeface="Times New Roman" panose="02020603050405020304" pitchFamily="18" charset="0"/>
              </a:rPr>
              <a:t>Farklı yetki türlerinin verilmesi, </a:t>
            </a:r>
            <a:r>
              <a:rPr lang="tr-TR" dirty="0" err="1">
                <a:solidFill>
                  <a:schemeClr val="tx1"/>
                </a:solidFill>
                <a:latin typeface="Times New Roman" panose="02020603050405020304" pitchFamily="18" charset="0"/>
                <a:cs typeface="Times New Roman" panose="02020603050405020304" pitchFamily="18" charset="0"/>
              </a:rPr>
              <a:t>VTY’nin</a:t>
            </a:r>
            <a:r>
              <a:rPr lang="tr-TR" dirty="0">
                <a:solidFill>
                  <a:schemeClr val="tx1"/>
                </a:solidFill>
                <a:latin typeface="Times New Roman" panose="02020603050405020304" pitchFamily="18" charset="0"/>
                <a:cs typeface="Times New Roman" panose="02020603050405020304" pitchFamily="18" charset="0"/>
              </a:rPr>
              <a:t> çeşitli kullanıcıların veri tabanının hangi bölümlerine erişebileceğini düzenlemesine olanak tanır.</a:t>
            </a:r>
          </a:p>
          <a:p>
            <a:pPr marL="761238" lvl="2" indent="-285750" algn="just">
              <a:lnSpc>
                <a:spcPct val="100000"/>
              </a:lnSpc>
            </a:pPr>
            <a:r>
              <a:rPr lang="tr-TR" i="1" dirty="0">
                <a:solidFill>
                  <a:schemeClr val="tx1"/>
                </a:solidFill>
                <a:latin typeface="Times New Roman" panose="02020603050405020304" pitchFamily="18" charset="0"/>
                <a:cs typeface="Times New Roman" panose="02020603050405020304" pitchFamily="18" charset="0"/>
              </a:rPr>
              <a:t>Depolama yapısı ve Erişim yöntemi tanımı: </a:t>
            </a:r>
            <a:r>
              <a:rPr lang="tr-TR" dirty="0">
                <a:solidFill>
                  <a:schemeClr val="tx1"/>
                </a:solidFill>
                <a:latin typeface="Times New Roman" panose="02020603050405020304" pitchFamily="18" charset="0"/>
                <a:cs typeface="Times New Roman" panose="02020603050405020304" pitchFamily="18" charset="0"/>
              </a:rPr>
              <a:t>VTY, DDL derleyicisi tarafından çevrilen bir dizi tanım yazarak uygun depolama yapıları ve erişim yöntemleri oluşturur.</a:t>
            </a:r>
          </a:p>
          <a:p>
            <a:pPr marL="761238" lvl="2" indent="-285750" algn="just">
              <a:lnSpc>
                <a:spcPct val="100000"/>
              </a:lnSpc>
            </a:pPr>
            <a:r>
              <a:rPr lang="tr-TR" i="1" dirty="0">
                <a:solidFill>
                  <a:schemeClr val="tx1"/>
                </a:solidFill>
                <a:latin typeface="Times New Roman" panose="02020603050405020304" pitchFamily="18" charset="0"/>
                <a:cs typeface="Times New Roman" panose="02020603050405020304" pitchFamily="18" charset="0"/>
              </a:rPr>
              <a:t>Veri Kullanılabilirliği ve Arızalardan Kurtarma</a:t>
            </a:r>
            <a:r>
              <a:rPr lang="tr-TR" dirty="0">
                <a:solidFill>
                  <a:schemeClr val="tx1"/>
                </a:solidFill>
                <a:latin typeface="Times New Roman" panose="02020603050405020304" pitchFamily="18" charset="0"/>
                <a:cs typeface="Times New Roman" panose="02020603050405020304" pitchFamily="18" charset="0"/>
              </a:rPr>
              <a:t>: VTY, sistem arızalanırsa, kullanıcıların mümkün olduğu kadar bozulmamış verilere erişmeye devam edebilmelerini sağlamak için adımlar atmalıdır. VTY, verileri tutarlı duruma geri yüklemek için de çalışır.</a:t>
            </a:r>
          </a:p>
          <a:p>
            <a:pPr marL="761238" lvl="2" indent="-285750" algn="just">
              <a:lnSpc>
                <a:spcPct val="100000"/>
              </a:lnSpc>
            </a:pPr>
            <a:r>
              <a:rPr lang="tr-TR" i="1" dirty="0">
                <a:solidFill>
                  <a:schemeClr val="tx1"/>
                </a:solidFill>
                <a:latin typeface="Times New Roman" panose="02020603050405020304" pitchFamily="18" charset="0"/>
                <a:cs typeface="Times New Roman" panose="02020603050405020304" pitchFamily="18" charset="0"/>
              </a:rPr>
              <a:t>Veri tabanı ayarlama: </a:t>
            </a:r>
            <a:r>
              <a:rPr lang="tr-TR" dirty="0">
                <a:solidFill>
                  <a:schemeClr val="tx1"/>
                </a:solidFill>
                <a:latin typeface="Times New Roman" panose="02020603050405020304" pitchFamily="18" charset="0"/>
                <a:cs typeface="Times New Roman" panose="02020603050405020304" pitchFamily="18" charset="0"/>
              </a:rPr>
              <a:t>VTY, gereksinimler değiştikçe yeterli Performansı sağlamak için veri tabanını değiştirmekten sorumludur.</a:t>
            </a:r>
          </a:p>
          <a:p>
            <a:pPr marL="761238" lvl="2" indent="-285750" algn="just">
              <a:lnSpc>
                <a:spcPct val="100000"/>
              </a:lnSpc>
            </a:pPr>
            <a:r>
              <a:rPr lang="tr-TR" i="1" dirty="0">
                <a:solidFill>
                  <a:schemeClr val="tx1"/>
                </a:solidFill>
                <a:latin typeface="Times New Roman" panose="02020603050405020304" pitchFamily="18" charset="0"/>
                <a:cs typeface="Times New Roman" panose="02020603050405020304" pitchFamily="18" charset="0"/>
              </a:rPr>
              <a:t>Bütünlük kısıtlaması belirtimi: </a:t>
            </a:r>
            <a:r>
              <a:rPr lang="tr-TR" dirty="0">
                <a:solidFill>
                  <a:schemeClr val="tx1"/>
                </a:solidFill>
                <a:latin typeface="Times New Roman" panose="02020603050405020304" pitchFamily="18" charset="0"/>
                <a:cs typeface="Times New Roman" panose="02020603050405020304" pitchFamily="18" charset="0"/>
              </a:rPr>
              <a:t>Bütünlük kısıtlamaları, sistemde bir güncelleme gerçekleştiğinde VTY tarafından danışılan özel bir sistem yapısında tutulur.</a:t>
            </a:r>
          </a:p>
          <a:p>
            <a:pPr marL="475488" lvl="2" indent="0" algn="just">
              <a:lnSpc>
                <a:spcPct val="100000"/>
              </a:lnSpc>
              <a:buNone/>
            </a:pPr>
            <a:r>
              <a:rPr lang="tr-TR" sz="1600" b="1" dirty="0">
                <a:solidFill>
                  <a:schemeClr val="tx1"/>
                </a:solidFill>
                <a:latin typeface="Times New Roman" panose="02020603050405020304" pitchFamily="18" charset="0"/>
                <a:cs typeface="Times New Roman" panose="02020603050405020304" pitchFamily="18" charset="0"/>
              </a:rPr>
              <a:t>2. </a:t>
            </a:r>
            <a:r>
              <a:rPr lang="tr-TR" sz="1600" b="1" dirty="0" err="1">
                <a:solidFill>
                  <a:schemeClr val="tx1"/>
                </a:solidFill>
                <a:latin typeface="Times New Roman" panose="02020603050405020304" pitchFamily="18" charset="0"/>
                <a:cs typeface="Times New Roman" panose="02020603050405020304" pitchFamily="18" charset="0"/>
              </a:rPr>
              <a:t>Veritabanı</a:t>
            </a:r>
            <a:r>
              <a:rPr lang="tr-TR" sz="1600" b="1" dirty="0">
                <a:solidFill>
                  <a:schemeClr val="tx1"/>
                </a:solidFill>
                <a:latin typeface="Times New Roman" panose="02020603050405020304" pitchFamily="18" charset="0"/>
                <a:cs typeface="Times New Roman" panose="02020603050405020304" pitchFamily="18" charset="0"/>
              </a:rPr>
              <a:t> Tasarımcıları - VTT (Database </a:t>
            </a:r>
            <a:r>
              <a:rPr lang="tr-TR" sz="1600" b="1" dirty="0" err="1">
                <a:solidFill>
                  <a:schemeClr val="tx1"/>
                </a:solidFill>
                <a:latin typeface="Times New Roman" panose="02020603050405020304" pitchFamily="18" charset="0"/>
                <a:cs typeface="Times New Roman" panose="02020603050405020304" pitchFamily="18" charset="0"/>
              </a:rPr>
              <a:t>Designers</a:t>
            </a:r>
            <a:r>
              <a:rPr lang="tr-TR" sz="1600" b="1" dirty="0">
                <a:solidFill>
                  <a:schemeClr val="tx1"/>
                </a:solidFill>
                <a:latin typeface="Times New Roman" panose="02020603050405020304" pitchFamily="18" charset="0"/>
                <a:cs typeface="Times New Roman" panose="02020603050405020304" pitchFamily="18" charset="0"/>
              </a:rPr>
              <a:t> – DBD ): </a:t>
            </a:r>
            <a:r>
              <a:rPr lang="tr-TR" sz="1600" dirty="0" err="1">
                <a:solidFill>
                  <a:schemeClr val="tx1"/>
                </a:solidFill>
                <a:latin typeface="Times New Roman" panose="02020603050405020304" pitchFamily="18" charset="0"/>
                <a:cs typeface="Times New Roman" panose="02020603050405020304" pitchFamily="18" charset="0"/>
              </a:rPr>
              <a:t>Veritabanında</a:t>
            </a:r>
            <a:r>
              <a:rPr lang="tr-TR" sz="1600" dirty="0">
                <a:solidFill>
                  <a:schemeClr val="tx1"/>
                </a:solidFill>
                <a:latin typeface="Times New Roman" panose="02020603050405020304" pitchFamily="18" charset="0"/>
                <a:cs typeface="Times New Roman" panose="02020603050405020304" pitchFamily="18" charset="0"/>
              </a:rPr>
              <a:t> saklanacak verileri tanımlamaktan ve bu verileri temsil etmek ve depolamak için uygun yapıları seçmekten sorumludur.</a:t>
            </a:r>
          </a:p>
          <a:p>
            <a:pPr marL="635508" lvl="1" indent="-342900" algn="just">
              <a:lnSpc>
                <a:spcPct val="100000"/>
              </a:lnSpc>
              <a:buFont typeface="+mj-lt"/>
              <a:buAutoNum type="arabicPeriod"/>
            </a:pPr>
            <a:endParaRPr lang="tr-TR" sz="1600" dirty="0">
              <a:solidFill>
                <a:schemeClr val="tx1"/>
              </a:solidFill>
              <a:latin typeface="Times New Roman" panose="02020603050405020304" pitchFamily="18" charset="0"/>
              <a:cs typeface="Times New Roman" panose="02020603050405020304" pitchFamily="18" charset="0"/>
            </a:endParaRPr>
          </a:p>
          <a:p>
            <a:pPr algn="just">
              <a:lnSpc>
                <a:spcPct val="100000"/>
              </a:lnSpc>
            </a:pPr>
            <a:endParaRPr lang="tr-TR" sz="18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592758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lt Başlık 2">
            <a:extLst>
              <a:ext uri="{FF2B5EF4-FFF2-40B4-BE49-F238E27FC236}">
                <a16:creationId xmlns:a16="http://schemas.microsoft.com/office/drawing/2014/main" id="{CB41DA49-5670-4ECE-A68E-25663738BFB8}"/>
              </a:ext>
            </a:extLst>
          </p:cNvPr>
          <p:cNvSpPr>
            <a:spLocks noGrp="1"/>
          </p:cNvSpPr>
          <p:nvPr>
            <p:ph type="subTitle" idx="4294967295"/>
          </p:nvPr>
        </p:nvSpPr>
        <p:spPr>
          <a:xfrm>
            <a:off x="0" y="0"/>
            <a:ext cx="12192000" cy="625475"/>
          </a:xfrm>
        </p:spPr>
        <p:txBody>
          <a:bodyPr anchor="ctr">
            <a:normAutofit/>
          </a:bodyPr>
          <a:lstStyle/>
          <a:p>
            <a:r>
              <a:rPr lang="tr-TR" sz="3000" b="1" dirty="0">
                <a:solidFill>
                  <a:schemeClr val="tx1"/>
                </a:solidFill>
                <a:latin typeface="Times New Roman" panose="02020603050405020304" pitchFamily="18" charset="0"/>
                <a:cs typeface="Times New Roman" panose="02020603050405020304" pitchFamily="18" charset="0"/>
              </a:rPr>
              <a:t>KİMLER VERİ TABANLARI İLE UĞRAŞIR?</a:t>
            </a:r>
          </a:p>
        </p:txBody>
      </p:sp>
      <p:sp>
        <p:nvSpPr>
          <p:cNvPr id="7" name="Alt Başlık 2">
            <a:extLst>
              <a:ext uri="{FF2B5EF4-FFF2-40B4-BE49-F238E27FC236}">
                <a16:creationId xmlns:a16="http://schemas.microsoft.com/office/drawing/2014/main" id="{BDA892BC-5A0A-4F2B-ADBF-5B051342995A}"/>
              </a:ext>
            </a:extLst>
          </p:cNvPr>
          <p:cNvSpPr txBox="1">
            <a:spLocks/>
          </p:cNvSpPr>
          <p:nvPr/>
        </p:nvSpPr>
        <p:spPr>
          <a:xfrm>
            <a:off x="0" y="625475"/>
            <a:ext cx="12077700" cy="5837645"/>
          </a:xfrm>
          <a:prstGeom prst="rect">
            <a:avLst/>
          </a:prstGeom>
        </p:spPr>
        <p:txBody>
          <a:bodyPr vert="horz" lIns="0" tIns="45720" rIns="0" bIns="45720" rtlCol="0" anchor="t">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475488" lvl="2" indent="0" algn="just">
              <a:lnSpc>
                <a:spcPct val="100000"/>
              </a:lnSpc>
              <a:buNone/>
            </a:pPr>
            <a:r>
              <a:rPr lang="tr-TR" sz="1600" b="1" dirty="0">
                <a:solidFill>
                  <a:schemeClr val="tx1"/>
                </a:solidFill>
                <a:latin typeface="Times New Roman" panose="02020603050405020304" pitchFamily="18" charset="0"/>
                <a:cs typeface="Times New Roman" panose="02020603050405020304" pitchFamily="18" charset="0"/>
              </a:rPr>
              <a:t>3. Son Kullanıcılar - (</a:t>
            </a:r>
            <a:r>
              <a:rPr lang="tr-TR" sz="1600" b="1" dirty="0" err="1">
                <a:solidFill>
                  <a:schemeClr val="tx1"/>
                </a:solidFill>
                <a:latin typeface="Times New Roman" panose="02020603050405020304" pitchFamily="18" charset="0"/>
                <a:cs typeface="Times New Roman" panose="02020603050405020304" pitchFamily="18" charset="0"/>
              </a:rPr>
              <a:t>End</a:t>
            </a:r>
            <a:r>
              <a:rPr lang="tr-TR" sz="1600" b="1" dirty="0">
                <a:solidFill>
                  <a:schemeClr val="tx1"/>
                </a:solidFill>
                <a:latin typeface="Times New Roman" panose="02020603050405020304" pitchFamily="18" charset="0"/>
                <a:cs typeface="Times New Roman" panose="02020603050405020304" pitchFamily="18" charset="0"/>
              </a:rPr>
              <a:t> </a:t>
            </a:r>
            <a:r>
              <a:rPr lang="tr-TR" sz="1600" b="1" dirty="0" err="1">
                <a:solidFill>
                  <a:schemeClr val="tx1"/>
                </a:solidFill>
                <a:latin typeface="Times New Roman" panose="02020603050405020304" pitchFamily="18" charset="0"/>
                <a:cs typeface="Times New Roman" panose="02020603050405020304" pitchFamily="18" charset="0"/>
              </a:rPr>
              <a:t>Users</a:t>
            </a:r>
            <a:r>
              <a:rPr lang="tr-TR" sz="1600" b="1" dirty="0">
                <a:solidFill>
                  <a:schemeClr val="tx1"/>
                </a:solidFill>
                <a:latin typeface="Times New Roman" panose="02020603050405020304" pitchFamily="18" charset="0"/>
                <a:cs typeface="Times New Roman" panose="02020603050405020304" pitchFamily="18" charset="0"/>
              </a:rPr>
              <a:t>): </a:t>
            </a:r>
            <a:r>
              <a:rPr lang="tr-TR" sz="1600" dirty="0">
                <a:solidFill>
                  <a:schemeClr val="tx1"/>
                </a:solidFill>
                <a:latin typeface="Times New Roman" panose="02020603050405020304" pitchFamily="18" charset="0"/>
                <a:cs typeface="Times New Roman" panose="02020603050405020304" pitchFamily="18" charset="0"/>
              </a:rPr>
              <a:t>Bir </a:t>
            </a:r>
            <a:r>
              <a:rPr lang="tr-TR" sz="1600" dirty="0" err="1">
                <a:solidFill>
                  <a:schemeClr val="tx1"/>
                </a:solidFill>
                <a:latin typeface="Times New Roman" panose="02020603050405020304" pitchFamily="18" charset="0"/>
                <a:cs typeface="Times New Roman" panose="02020603050405020304" pitchFamily="18" charset="0"/>
              </a:rPr>
              <a:t>veritabanında</a:t>
            </a:r>
            <a:r>
              <a:rPr lang="tr-TR" sz="1600" dirty="0">
                <a:solidFill>
                  <a:schemeClr val="tx1"/>
                </a:solidFill>
                <a:latin typeface="Times New Roman" panose="02020603050405020304" pitchFamily="18" charset="0"/>
                <a:cs typeface="Times New Roman" panose="02020603050405020304" pitchFamily="18" charset="0"/>
              </a:rPr>
              <a:t> veri depolamak ve kullanmak isteyen kişiler. Son kullanıcılar, sorgulama, güncelleme ve rapor oluşturma için veri tabanına erişim gerektiren işleri olan kişilerdir ve aşağıda listelenmiştir:</a:t>
            </a:r>
          </a:p>
          <a:p>
            <a:pPr marL="475488" lvl="2" indent="0" algn="just">
              <a:lnSpc>
                <a:spcPct val="100000"/>
              </a:lnSpc>
              <a:buNone/>
            </a:pPr>
            <a:r>
              <a:rPr lang="tr-TR" sz="1600" i="1" dirty="0">
                <a:solidFill>
                  <a:schemeClr val="tx1"/>
                </a:solidFill>
                <a:latin typeface="Times New Roman" panose="02020603050405020304" pitchFamily="18" charset="0"/>
                <a:cs typeface="Times New Roman" panose="02020603050405020304" pitchFamily="18" charset="0"/>
              </a:rPr>
              <a:t>Sıradan (</a:t>
            </a:r>
            <a:r>
              <a:rPr lang="tr-TR" sz="1600" i="1" dirty="0" err="1">
                <a:solidFill>
                  <a:schemeClr val="tx1"/>
                </a:solidFill>
                <a:latin typeface="Times New Roman" panose="02020603050405020304" pitchFamily="18" charset="0"/>
                <a:cs typeface="Times New Roman" panose="02020603050405020304" pitchFamily="18" charset="0"/>
              </a:rPr>
              <a:t>casual</a:t>
            </a:r>
            <a:r>
              <a:rPr lang="tr-TR" sz="1600" i="1" dirty="0">
                <a:solidFill>
                  <a:schemeClr val="tx1"/>
                </a:solidFill>
                <a:latin typeface="Times New Roman" panose="02020603050405020304" pitchFamily="18" charset="0"/>
                <a:cs typeface="Times New Roman" panose="02020603050405020304" pitchFamily="18" charset="0"/>
              </a:rPr>
              <a:t>) son kullanıcılar: </a:t>
            </a:r>
            <a:r>
              <a:rPr lang="tr-TR" sz="1600" dirty="0">
                <a:solidFill>
                  <a:schemeClr val="tx1"/>
                </a:solidFill>
                <a:latin typeface="Times New Roman" panose="02020603050405020304" pitchFamily="18" charset="0"/>
                <a:cs typeface="Times New Roman" panose="02020603050405020304" pitchFamily="18" charset="0"/>
              </a:rPr>
              <a:t>Bu kişiler zaman zaman veri tabanına erişirler, ancak her seferinde farklı bilgilere ihtiyaç duyabilirler.</a:t>
            </a:r>
          </a:p>
          <a:p>
            <a:pPr marL="475488" lvl="2" indent="0" algn="just">
              <a:lnSpc>
                <a:spcPct val="100000"/>
              </a:lnSpc>
              <a:buNone/>
            </a:pPr>
            <a:r>
              <a:rPr lang="tr-TR" sz="1600" i="1" dirty="0">
                <a:solidFill>
                  <a:schemeClr val="tx1"/>
                </a:solidFill>
                <a:latin typeface="Times New Roman" panose="02020603050405020304" pitchFamily="18" charset="0"/>
                <a:cs typeface="Times New Roman" panose="02020603050405020304" pitchFamily="18" charset="0"/>
              </a:rPr>
              <a:t>Naif (</a:t>
            </a:r>
            <a:r>
              <a:rPr lang="tr-TR" sz="1600" i="1" dirty="0" err="1">
                <a:solidFill>
                  <a:schemeClr val="tx1"/>
                </a:solidFill>
                <a:latin typeface="Times New Roman" panose="02020603050405020304" pitchFamily="18" charset="0"/>
                <a:cs typeface="Times New Roman" panose="02020603050405020304" pitchFamily="18" charset="0"/>
              </a:rPr>
              <a:t>naive</a:t>
            </a:r>
            <a:r>
              <a:rPr lang="tr-TR" sz="1600" i="1" dirty="0">
                <a:solidFill>
                  <a:schemeClr val="tx1"/>
                </a:solidFill>
                <a:latin typeface="Times New Roman" panose="02020603050405020304" pitchFamily="18" charset="0"/>
                <a:cs typeface="Times New Roman" panose="02020603050405020304" pitchFamily="18" charset="0"/>
              </a:rPr>
              <a:t>) veya parametrik son kullanıcılar: </a:t>
            </a:r>
            <a:r>
              <a:rPr lang="tr-TR" sz="1600" dirty="0">
                <a:solidFill>
                  <a:schemeClr val="tx1"/>
                </a:solidFill>
                <a:latin typeface="Times New Roman" panose="02020603050405020304" pitchFamily="18" charset="0"/>
                <a:cs typeface="Times New Roman" panose="02020603050405020304" pitchFamily="18" charset="0"/>
              </a:rPr>
              <a:t>İş fonksiyonları, standart sorgu ve güncelleme türlerini kullanarak veri tabanını sürekli olarak sorgulamak ve güncellemek etrafında döner.</a:t>
            </a:r>
          </a:p>
          <a:p>
            <a:pPr marL="475488" lvl="2" indent="0" algn="just">
              <a:lnSpc>
                <a:spcPct val="100000"/>
              </a:lnSpc>
              <a:buNone/>
            </a:pPr>
            <a:r>
              <a:rPr lang="tr-TR" sz="1600" i="1" dirty="0">
                <a:solidFill>
                  <a:schemeClr val="tx1"/>
                </a:solidFill>
                <a:latin typeface="Times New Roman" panose="02020603050405020304" pitchFamily="18" charset="0"/>
                <a:cs typeface="Times New Roman" panose="02020603050405020304" pitchFamily="18" charset="0"/>
              </a:rPr>
              <a:t>Gelişmiş (</a:t>
            </a:r>
            <a:r>
              <a:rPr lang="tr-TR" sz="1600" i="1" dirty="0" err="1">
                <a:solidFill>
                  <a:schemeClr val="tx1"/>
                </a:solidFill>
                <a:latin typeface="Times New Roman" panose="02020603050405020304" pitchFamily="18" charset="0"/>
                <a:cs typeface="Times New Roman" panose="02020603050405020304" pitchFamily="18" charset="0"/>
              </a:rPr>
              <a:t>sophisticated</a:t>
            </a:r>
            <a:r>
              <a:rPr lang="tr-TR" sz="1600" i="1" dirty="0">
                <a:solidFill>
                  <a:schemeClr val="tx1"/>
                </a:solidFill>
                <a:latin typeface="Times New Roman" panose="02020603050405020304" pitchFamily="18" charset="0"/>
                <a:cs typeface="Times New Roman" panose="02020603050405020304" pitchFamily="18" charset="0"/>
              </a:rPr>
              <a:t>) son kullanıcılar: </a:t>
            </a:r>
            <a:r>
              <a:rPr lang="tr-TR" sz="1600" dirty="0">
                <a:solidFill>
                  <a:schemeClr val="tx1"/>
                </a:solidFill>
                <a:latin typeface="Times New Roman" panose="02020603050405020304" pitchFamily="18" charset="0"/>
                <a:cs typeface="Times New Roman" panose="02020603050405020304" pitchFamily="18" charset="0"/>
              </a:rPr>
              <a:t>Bunlar arasında Mühendisler, Bilim Adamları, İş analistleri ve karmaşık gereksinimlerini karşılamak için uygulamalarını uygulamaya aşina olan diğerleri yer alır.</a:t>
            </a:r>
          </a:p>
          <a:p>
            <a:pPr marL="475488" lvl="2" indent="0" algn="just">
              <a:lnSpc>
                <a:spcPct val="100000"/>
              </a:lnSpc>
              <a:buNone/>
            </a:pPr>
            <a:r>
              <a:rPr lang="tr-TR" sz="1600" i="1" dirty="0">
                <a:solidFill>
                  <a:schemeClr val="tx1"/>
                </a:solidFill>
                <a:latin typeface="Times New Roman" panose="02020603050405020304" pitchFamily="18" charset="0"/>
                <a:cs typeface="Times New Roman" panose="02020603050405020304" pitchFamily="18" charset="0"/>
              </a:rPr>
              <a:t>Bağımsız (</a:t>
            </a:r>
            <a:r>
              <a:rPr lang="tr-TR" sz="1600" i="1" dirty="0" err="1">
                <a:solidFill>
                  <a:schemeClr val="tx1"/>
                </a:solidFill>
                <a:latin typeface="Times New Roman" panose="02020603050405020304" pitchFamily="18" charset="0"/>
                <a:cs typeface="Times New Roman" panose="02020603050405020304" pitchFamily="18" charset="0"/>
              </a:rPr>
              <a:t>stand-alone</a:t>
            </a:r>
            <a:r>
              <a:rPr lang="tr-TR" sz="1600" i="1" dirty="0">
                <a:solidFill>
                  <a:schemeClr val="tx1"/>
                </a:solidFill>
                <a:latin typeface="Times New Roman" panose="02020603050405020304" pitchFamily="18" charset="0"/>
                <a:cs typeface="Times New Roman" panose="02020603050405020304" pitchFamily="18" charset="0"/>
              </a:rPr>
              <a:t>) son kullanıcılar: </a:t>
            </a:r>
            <a:r>
              <a:rPr lang="tr-TR" sz="1600" dirty="0">
                <a:solidFill>
                  <a:schemeClr val="tx1"/>
                </a:solidFill>
                <a:latin typeface="Times New Roman" panose="02020603050405020304" pitchFamily="18" charset="0"/>
                <a:cs typeface="Times New Roman" panose="02020603050405020304" pitchFamily="18" charset="0"/>
              </a:rPr>
              <a:t>Bu kişiler, kullanımı kolay menü tabanlı arayüzler sağlayan hazır program paketleri kullanarak kişisel veri tabanlarını tutarlar.,</a:t>
            </a:r>
          </a:p>
          <a:p>
            <a:pPr marL="475488" lvl="2" indent="0" algn="just">
              <a:lnSpc>
                <a:spcPct val="100000"/>
              </a:lnSpc>
              <a:buNone/>
            </a:pPr>
            <a:r>
              <a:rPr lang="tr-TR" sz="1600" b="1" dirty="0">
                <a:solidFill>
                  <a:schemeClr val="tx1"/>
                </a:solidFill>
                <a:latin typeface="Times New Roman" panose="02020603050405020304" pitchFamily="18" charset="0"/>
                <a:cs typeface="Times New Roman" panose="02020603050405020304" pitchFamily="18" charset="0"/>
              </a:rPr>
              <a:t>4. Sistem analistleri: </a:t>
            </a:r>
            <a:r>
              <a:rPr lang="tr-TR" sz="1600" dirty="0">
                <a:solidFill>
                  <a:schemeClr val="tx1"/>
                </a:solidFill>
                <a:latin typeface="Times New Roman" panose="02020603050405020304" pitchFamily="18" charset="0"/>
                <a:cs typeface="Times New Roman" panose="02020603050405020304" pitchFamily="18" charset="0"/>
              </a:rPr>
              <a:t>Bu kişiler, son kullanıcıların gereksinimlerini belirler ve işlemler için spesifikasyonlar geliştirir.</a:t>
            </a:r>
          </a:p>
          <a:p>
            <a:pPr marL="475488" lvl="2" indent="0" algn="just">
              <a:lnSpc>
                <a:spcPct val="100000"/>
              </a:lnSpc>
              <a:buNone/>
            </a:pPr>
            <a:r>
              <a:rPr lang="tr-TR" sz="1600" b="1" dirty="0">
                <a:solidFill>
                  <a:schemeClr val="tx1"/>
                </a:solidFill>
                <a:latin typeface="Times New Roman" panose="02020603050405020304" pitchFamily="18" charset="0"/>
                <a:cs typeface="Times New Roman" panose="02020603050405020304" pitchFamily="18" charset="0"/>
              </a:rPr>
              <a:t>5. Uygulama Programcıları (Yazılım Mühendisleri): </a:t>
            </a:r>
            <a:r>
              <a:rPr lang="tr-TR" sz="1600" dirty="0">
                <a:solidFill>
                  <a:schemeClr val="tx1"/>
                </a:solidFill>
                <a:latin typeface="Times New Roman" panose="02020603050405020304" pitchFamily="18" charset="0"/>
                <a:cs typeface="Times New Roman" panose="02020603050405020304" pitchFamily="18" charset="0"/>
              </a:rPr>
              <a:t>Bu kişiler belirtilen işlemleri test edebilir, hata ayıklayabilir, belgeleyebilir ve sürdürebilir. </a:t>
            </a:r>
          </a:p>
          <a:p>
            <a:pPr marL="475488" lvl="2" indent="0" algn="just">
              <a:lnSpc>
                <a:spcPct val="100000"/>
              </a:lnSpc>
              <a:buNone/>
            </a:pPr>
            <a:endParaRPr lang="tr-TR" sz="1600" dirty="0">
              <a:solidFill>
                <a:schemeClr val="tx1"/>
              </a:solidFill>
              <a:latin typeface="Times New Roman" panose="02020603050405020304" pitchFamily="18" charset="0"/>
              <a:cs typeface="Times New Roman" panose="02020603050405020304" pitchFamily="18" charset="0"/>
            </a:endParaRPr>
          </a:p>
          <a:p>
            <a:pPr marL="475488" lvl="2" indent="0" algn="just">
              <a:lnSpc>
                <a:spcPct val="100000"/>
              </a:lnSpc>
              <a:buNone/>
            </a:pPr>
            <a:endParaRPr lang="tr-TR" sz="1600" dirty="0">
              <a:solidFill>
                <a:schemeClr val="tx1"/>
              </a:solidFill>
              <a:latin typeface="Times New Roman" panose="02020603050405020304" pitchFamily="18" charset="0"/>
              <a:cs typeface="Times New Roman" panose="02020603050405020304" pitchFamily="18" charset="0"/>
            </a:endParaRPr>
          </a:p>
          <a:p>
            <a:pPr marL="475488" lvl="2" indent="0" algn="just">
              <a:lnSpc>
                <a:spcPct val="100000"/>
              </a:lnSpc>
              <a:buNone/>
            </a:pPr>
            <a:endParaRPr lang="tr-TR" sz="1600" dirty="0">
              <a:solidFill>
                <a:schemeClr val="tx1"/>
              </a:solidFill>
              <a:latin typeface="Times New Roman" panose="02020603050405020304" pitchFamily="18" charset="0"/>
              <a:cs typeface="Times New Roman" panose="02020603050405020304" pitchFamily="18" charset="0"/>
            </a:endParaRPr>
          </a:p>
          <a:p>
            <a:pPr algn="just">
              <a:lnSpc>
                <a:spcPct val="100000"/>
              </a:lnSpc>
            </a:pPr>
            <a:endParaRPr lang="tr-TR" sz="18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17129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lt Başlık 2">
            <a:extLst>
              <a:ext uri="{FF2B5EF4-FFF2-40B4-BE49-F238E27FC236}">
                <a16:creationId xmlns:a16="http://schemas.microsoft.com/office/drawing/2014/main" id="{CB41DA49-5670-4ECE-A68E-25663738BFB8}"/>
              </a:ext>
            </a:extLst>
          </p:cNvPr>
          <p:cNvSpPr>
            <a:spLocks noGrp="1"/>
          </p:cNvSpPr>
          <p:nvPr>
            <p:ph type="subTitle" idx="4294967295"/>
          </p:nvPr>
        </p:nvSpPr>
        <p:spPr>
          <a:xfrm>
            <a:off x="0" y="0"/>
            <a:ext cx="12192000" cy="625475"/>
          </a:xfrm>
        </p:spPr>
        <p:txBody>
          <a:bodyPr anchor="ctr">
            <a:normAutofit/>
          </a:bodyPr>
          <a:lstStyle/>
          <a:p>
            <a:r>
              <a:rPr lang="tr-TR" sz="3000" b="1" dirty="0">
                <a:solidFill>
                  <a:schemeClr val="tx1"/>
                </a:solidFill>
                <a:latin typeface="Times New Roman" panose="02020603050405020304" pitchFamily="18" charset="0"/>
                <a:cs typeface="Times New Roman" panose="02020603050405020304" pitchFamily="18" charset="0"/>
              </a:rPr>
              <a:t>KİMLER VERİ TABANLARI İLE UĞRAŞIR?</a:t>
            </a:r>
          </a:p>
        </p:txBody>
      </p:sp>
      <p:sp>
        <p:nvSpPr>
          <p:cNvPr id="7" name="Alt Başlık 2">
            <a:extLst>
              <a:ext uri="{FF2B5EF4-FFF2-40B4-BE49-F238E27FC236}">
                <a16:creationId xmlns:a16="http://schemas.microsoft.com/office/drawing/2014/main" id="{BDA892BC-5A0A-4F2B-ADBF-5B051342995A}"/>
              </a:ext>
            </a:extLst>
          </p:cNvPr>
          <p:cNvSpPr txBox="1">
            <a:spLocks/>
          </p:cNvSpPr>
          <p:nvPr/>
        </p:nvSpPr>
        <p:spPr>
          <a:xfrm>
            <a:off x="0" y="625475"/>
            <a:ext cx="12077700" cy="5837645"/>
          </a:xfrm>
          <a:prstGeom prst="rect">
            <a:avLst/>
          </a:prstGeom>
        </p:spPr>
        <p:txBody>
          <a:bodyPr vert="horz" lIns="0" tIns="45720" rIns="0" bIns="45720" rtlCol="0" anchor="t">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just">
              <a:lnSpc>
                <a:spcPct val="100000"/>
              </a:lnSpc>
            </a:pPr>
            <a:r>
              <a:rPr lang="tr-TR" sz="1800" dirty="0">
                <a:solidFill>
                  <a:schemeClr val="tx1"/>
                </a:solidFill>
                <a:latin typeface="Times New Roman" panose="02020603050405020304" pitchFamily="18" charset="0"/>
                <a:cs typeface="Times New Roman" panose="02020603050405020304" pitchFamily="18" charset="0"/>
              </a:rPr>
              <a:t>Birçok kişi herhangi bir veri tabanının tasarımı, kullanımı ve bakımı ile ilgilenmektedir. Bu kişiler 2 tipte sınıflandırılabilir: sahnedeki oyuncular ve arka plandakiler. </a:t>
            </a:r>
          </a:p>
          <a:p>
            <a:pPr algn="just">
              <a:lnSpc>
                <a:spcPct val="100000"/>
              </a:lnSpc>
            </a:pPr>
            <a:r>
              <a:rPr lang="tr-TR" sz="1800" b="1" i="1" dirty="0">
                <a:solidFill>
                  <a:schemeClr val="tx1"/>
                </a:solidFill>
                <a:latin typeface="Times New Roman" panose="02020603050405020304" pitchFamily="18" charset="0"/>
                <a:cs typeface="Times New Roman" panose="02020603050405020304" pitchFamily="18" charset="0"/>
              </a:rPr>
              <a:t>Sahne gerisinde çalışanlar (</a:t>
            </a:r>
            <a:r>
              <a:rPr lang="tr-TR" sz="1800" b="1" i="1" dirty="0" err="1">
                <a:solidFill>
                  <a:schemeClr val="tx1"/>
                </a:solidFill>
                <a:latin typeface="Times New Roman" panose="02020603050405020304" pitchFamily="18" charset="0"/>
                <a:cs typeface="Times New Roman" panose="02020603050405020304" pitchFamily="18" charset="0"/>
              </a:rPr>
              <a:t>Workers</a:t>
            </a:r>
            <a:r>
              <a:rPr lang="tr-TR" sz="1800" b="1" i="1" dirty="0">
                <a:solidFill>
                  <a:schemeClr val="tx1"/>
                </a:solidFill>
                <a:latin typeface="Times New Roman" panose="02020603050405020304" pitchFamily="18" charset="0"/>
                <a:cs typeface="Times New Roman" panose="02020603050405020304" pitchFamily="18" charset="0"/>
              </a:rPr>
              <a:t> </a:t>
            </a:r>
            <a:r>
              <a:rPr lang="tr-TR" sz="1800" b="1" i="1" dirty="0" err="1">
                <a:solidFill>
                  <a:schemeClr val="tx1"/>
                </a:solidFill>
                <a:latin typeface="Times New Roman" panose="02020603050405020304" pitchFamily="18" charset="0"/>
                <a:cs typeface="Times New Roman" panose="02020603050405020304" pitchFamily="18" charset="0"/>
              </a:rPr>
              <a:t>behind</a:t>
            </a:r>
            <a:r>
              <a:rPr lang="tr-TR" sz="1800" b="1" i="1" dirty="0">
                <a:solidFill>
                  <a:schemeClr val="tx1"/>
                </a:solidFill>
                <a:latin typeface="Times New Roman" panose="02020603050405020304" pitchFamily="18" charset="0"/>
                <a:cs typeface="Times New Roman" panose="02020603050405020304" pitchFamily="18" charset="0"/>
              </a:rPr>
              <a:t> </a:t>
            </a:r>
            <a:r>
              <a:rPr lang="tr-TR" sz="1800" b="1" i="1" dirty="0" err="1">
                <a:solidFill>
                  <a:schemeClr val="tx1"/>
                </a:solidFill>
                <a:latin typeface="Times New Roman" panose="02020603050405020304" pitchFamily="18" charset="0"/>
                <a:cs typeface="Times New Roman" panose="02020603050405020304" pitchFamily="18" charset="0"/>
              </a:rPr>
              <a:t>the</a:t>
            </a:r>
            <a:r>
              <a:rPr lang="tr-TR" sz="1800" b="1" i="1" dirty="0">
                <a:solidFill>
                  <a:schemeClr val="tx1"/>
                </a:solidFill>
                <a:latin typeface="Times New Roman" panose="02020603050405020304" pitchFamily="18" charset="0"/>
                <a:cs typeface="Times New Roman" panose="02020603050405020304" pitchFamily="18" charset="0"/>
              </a:rPr>
              <a:t> </a:t>
            </a:r>
            <a:r>
              <a:rPr lang="tr-TR" sz="1800" b="1" i="1" dirty="0" err="1">
                <a:solidFill>
                  <a:schemeClr val="tx1"/>
                </a:solidFill>
                <a:latin typeface="Times New Roman" panose="02020603050405020304" pitchFamily="18" charset="0"/>
                <a:cs typeface="Times New Roman" panose="02020603050405020304" pitchFamily="18" charset="0"/>
              </a:rPr>
              <a:t>scene</a:t>
            </a:r>
            <a:r>
              <a:rPr lang="tr-TR" sz="1800" b="1" i="1" dirty="0">
                <a:solidFill>
                  <a:schemeClr val="tx1"/>
                </a:solidFill>
                <a:latin typeface="Times New Roman" panose="02020603050405020304" pitchFamily="18" charset="0"/>
                <a:cs typeface="Times New Roman" panose="02020603050405020304" pitchFamily="18" charset="0"/>
              </a:rPr>
              <a:t>)</a:t>
            </a:r>
            <a:endParaRPr lang="tr-TR" sz="1800" dirty="0">
              <a:solidFill>
                <a:schemeClr val="tx1"/>
              </a:solidFill>
              <a:latin typeface="Times New Roman" panose="02020603050405020304" pitchFamily="18" charset="0"/>
              <a:cs typeface="Times New Roman" panose="02020603050405020304" pitchFamily="18" charset="0"/>
            </a:endParaRPr>
          </a:p>
          <a:p>
            <a:pPr marL="292608" lvl="1" indent="0" algn="just">
              <a:lnSpc>
                <a:spcPct val="100000"/>
              </a:lnSpc>
              <a:buNone/>
            </a:pPr>
            <a:r>
              <a:rPr lang="tr-TR" sz="1600" b="1" dirty="0">
                <a:solidFill>
                  <a:schemeClr val="tx1"/>
                </a:solidFill>
                <a:latin typeface="Times New Roman" panose="02020603050405020304" pitchFamily="18" charset="0"/>
                <a:cs typeface="Times New Roman" panose="02020603050405020304" pitchFamily="18" charset="0"/>
              </a:rPr>
              <a:t>1. VTYS sistem tasarımcıları ve geliştiricileri: </a:t>
            </a:r>
            <a:r>
              <a:rPr lang="tr-TR" sz="1600" dirty="0">
                <a:solidFill>
                  <a:schemeClr val="tx1"/>
                </a:solidFill>
                <a:latin typeface="Times New Roman" panose="02020603050405020304" pitchFamily="18" charset="0"/>
                <a:cs typeface="Times New Roman" panose="02020603050405020304" pitchFamily="18" charset="0"/>
              </a:rPr>
              <a:t>VYTS modüllerini ve yazılım paketi arayüzlerini tasarlayan ve geliştiren kişilerdir. </a:t>
            </a:r>
          </a:p>
          <a:p>
            <a:pPr marL="292608" lvl="1" indent="0" algn="just">
              <a:lnSpc>
                <a:spcPct val="100000"/>
              </a:lnSpc>
              <a:buNone/>
            </a:pPr>
            <a:r>
              <a:rPr lang="tr-TR" sz="1600" b="1" dirty="0">
                <a:solidFill>
                  <a:schemeClr val="tx1"/>
                </a:solidFill>
                <a:latin typeface="Times New Roman" panose="02020603050405020304" pitchFamily="18" charset="0"/>
                <a:cs typeface="Times New Roman" panose="02020603050405020304" pitchFamily="18" charset="0"/>
              </a:rPr>
              <a:t>2. Araç geliştiricileri (</a:t>
            </a:r>
            <a:r>
              <a:rPr lang="tr-TR" sz="1600" b="1" dirty="0" err="1">
                <a:solidFill>
                  <a:schemeClr val="tx1"/>
                </a:solidFill>
                <a:latin typeface="Times New Roman" panose="02020603050405020304" pitchFamily="18" charset="0"/>
                <a:cs typeface="Times New Roman" panose="02020603050405020304" pitchFamily="18" charset="0"/>
              </a:rPr>
              <a:t>tool</a:t>
            </a:r>
            <a:r>
              <a:rPr lang="tr-TR" sz="1600" b="1" dirty="0">
                <a:solidFill>
                  <a:schemeClr val="tx1"/>
                </a:solidFill>
                <a:latin typeface="Times New Roman" panose="02020603050405020304" pitchFamily="18" charset="0"/>
                <a:cs typeface="Times New Roman" panose="02020603050405020304" pitchFamily="18" charset="0"/>
              </a:rPr>
              <a:t> </a:t>
            </a:r>
            <a:r>
              <a:rPr lang="tr-TR" sz="1600" b="1" dirty="0" err="1">
                <a:solidFill>
                  <a:schemeClr val="tx1"/>
                </a:solidFill>
                <a:latin typeface="Times New Roman" panose="02020603050405020304" pitchFamily="18" charset="0"/>
                <a:cs typeface="Times New Roman" panose="02020603050405020304" pitchFamily="18" charset="0"/>
              </a:rPr>
              <a:t>developers</a:t>
            </a:r>
            <a:r>
              <a:rPr lang="tr-TR" sz="1600" b="1" dirty="0">
                <a:solidFill>
                  <a:schemeClr val="tx1"/>
                </a:solidFill>
                <a:latin typeface="Times New Roman" panose="02020603050405020304" pitchFamily="18" charset="0"/>
                <a:cs typeface="Times New Roman" panose="02020603050405020304" pitchFamily="18" charset="0"/>
              </a:rPr>
              <a:t>): </a:t>
            </a:r>
            <a:r>
              <a:rPr lang="tr-TR" sz="1600" dirty="0">
                <a:solidFill>
                  <a:schemeClr val="tx1"/>
                </a:solidFill>
                <a:latin typeface="Times New Roman" panose="02020603050405020304" pitchFamily="18" charset="0"/>
                <a:cs typeface="Times New Roman" panose="02020603050405020304" pitchFamily="18" charset="0"/>
              </a:rPr>
              <a:t>Araç (</a:t>
            </a:r>
            <a:r>
              <a:rPr lang="tr-TR" sz="1600" dirty="0" err="1">
                <a:solidFill>
                  <a:schemeClr val="tx1"/>
                </a:solidFill>
                <a:latin typeface="Times New Roman" panose="02020603050405020304" pitchFamily="18" charset="0"/>
                <a:cs typeface="Times New Roman" panose="02020603050405020304" pitchFamily="18" charset="0"/>
              </a:rPr>
              <a:t>tool</a:t>
            </a:r>
            <a:r>
              <a:rPr lang="tr-TR" sz="1600" dirty="0">
                <a:solidFill>
                  <a:schemeClr val="tx1"/>
                </a:solidFill>
                <a:latin typeface="Times New Roman" panose="02020603050405020304" pitchFamily="18" charset="0"/>
                <a:cs typeface="Times New Roman" panose="02020603050405020304" pitchFamily="18" charset="0"/>
              </a:rPr>
              <a:t>) adı verilen veri tabanı modelleme ve tasarım, veri tabanı sistem tasarım ve performansı yükseltmek için hazırlanan yazılımları geliştiren kişilerdir. </a:t>
            </a:r>
          </a:p>
          <a:p>
            <a:pPr marL="292608" lvl="1" indent="0" algn="just">
              <a:lnSpc>
                <a:spcPct val="100000"/>
              </a:lnSpc>
              <a:buNone/>
            </a:pPr>
            <a:r>
              <a:rPr lang="tr-TR" sz="1600" b="1" dirty="0">
                <a:solidFill>
                  <a:schemeClr val="tx1"/>
                </a:solidFill>
                <a:latin typeface="Times New Roman" panose="02020603050405020304" pitchFamily="18" charset="0"/>
                <a:cs typeface="Times New Roman" panose="02020603050405020304" pitchFamily="18" charset="0"/>
              </a:rPr>
              <a:t>3. Operatörler ve bakım personeli: </a:t>
            </a:r>
            <a:r>
              <a:rPr lang="tr-TR" sz="1600" dirty="0">
                <a:solidFill>
                  <a:schemeClr val="tx1"/>
                </a:solidFill>
                <a:latin typeface="Times New Roman" panose="02020603050405020304" pitchFamily="18" charset="0"/>
                <a:cs typeface="Times New Roman" panose="02020603050405020304" pitchFamily="18" charset="0"/>
              </a:rPr>
              <a:t>Veri tabanının yer aldığı donanımın çalışması ve bakımı ile yazılım için gereken çevresel gereksinimlerden sorumludur. </a:t>
            </a:r>
          </a:p>
          <a:p>
            <a:pPr algn="just">
              <a:lnSpc>
                <a:spcPct val="100000"/>
              </a:lnSpc>
            </a:pPr>
            <a:endParaRPr lang="tr-TR" sz="18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127735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lt Başlık 2">
            <a:extLst>
              <a:ext uri="{FF2B5EF4-FFF2-40B4-BE49-F238E27FC236}">
                <a16:creationId xmlns:a16="http://schemas.microsoft.com/office/drawing/2014/main" id="{CB41DA49-5670-4ECE-A68E-25663738BFB8}"/>
              </a:ext>
            </a:extLst>
          </p:cNvPr>
          <p:cNvSpPr>
            <a:spLocks noGrp="1"/>
          </p:cNvSpPr>
          <p:nvPr>
            <p:ph type="subTitle" idx="4294967295"/>
          </p:nvPr>
        </p:nvSpPr>
        <p:spPr>
          <a:xfrm>
            <a:off x="0" y="0"/>
            <a:ext cx="12192000" cy="625475"/>
          </a:xfrm>
        </p:spPr>
        <p:txBody>
          <a:bodyPr anchor="ctr">
            <a:normAutofit/>
          </a:bodyPr>
          <a:lstStyle/>
          <a:p>
            <a:r>
              <a:rPr lang="tr-TR" sz="3000" b="1" dirty="0">
                <a:solidFill>
                  <a:schemeClr val="tx1"/>
                </a:solidFill>
                <a:latin typeface="Times New Roman" panose="02020603050405020304" pitchFamily="18" charset="0"/>
                <a:cs typeface="Times New Roman" panose="02020603050405020304" pitchFamily="18" charset="0"/>
              </a:rPr>
              <a:t>VTYS KULLANMANIN ÜSTÜN YÖNLERİ</a:t>
            </a:r>
          </a:p>
        </p:txBody>
      </p:sp>
      <p:sp>
        <p:nvSpPr>
          <p:cNvPr id="7" name="Alt Başlık 2">
            <a:extLst>
              <a:ext uri="{FF2B5EF4-FFF2-40B4-BE49-F238E27FC236}">
                <a16:creationId xmlns:a16="http://schemas.microsoft.com/office/drawing/2014/main" id="{BDA892BC-5A0A-4F2B-ADBF-5B051342995A}"/>
              </a:ext>
            </a:extLst>
          </p:cNvPr>
          <p:cNvSpPr txBox="1">
            <a:spLocks/>
          </p:cNvSpPr>
          <p:nvPr/>
        </p:nvSpPr>
        <p:spPr>
          <a:xfrm>
            <a:off x="141890" y="501929"/>
            <a:ext cx="11762390" cy="5837645"/>
          </a:xfrm>
          <a:prstGeom prst="rect">
            <a:avLst/>
          </a:prstGeom>
        </p:spPr>
        <p:txBody>
          <a:bodyPr vert="horz" lIns="0" tIns="45720" rIns="0" bIns="45720" rtlCol="0" anchor="t">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lvl="1" algn="just">
              <a:lnSpc>
                <a:spcPct val="100000"/>
              </a:lnSpc>
            </a:pPr>
            <a:r>
              <a:rPr lang="tr-TR" sz="2400" dirty="0">
                <a:solidFill>
                  <a:schemeClr val="tx1"/>
                </a:solidFill>
                <a:latin typeface="Times New Roman" panose="02020603050405020304" pitchFamily="18" charset="0"/>
                <a:cs typeface="Times New Roman" panose="02020603050405020304" pitchFamily="18" charset="0"/>
              </a:rPr>
              <a:t>Gereksiz verilerin kontrolü</a:t>
            </a:r>
          </a:p>
          <a:p>
            <a:pPr lvl="1" algn="just">
              <a:lnSpc>
                <a:spcPct val="100000"/>
              </a:lnSpc>
            </a:pPr>
            <a:r>
              <a:rPr lang="tr-TR" sz="2400" dirty="0">
                <a:solidFill>
                  <a:schemeClr val="tx1"/>
                </a:solidFill>
                <a:latin typeface="Times New Roman" panose="02020603050405020304" pitchFamily="18" charset="0"/>
                <a:cs typeface="Times New Roman" panose="02020603050405020304" pitchFamily="18" charset="0"/>
              </a:rPr>
              <a:t>Yetkisiz erişimlerin engellenmesi</a:t>
            </a:r>
          </a:p>
          <a:p>
            <a:pPr lvl="1" algn="just">
              <a:lnSpc>
                <a:spcPct val="100000"/>
              </a:lnSpc>
            </a:pPr>
            <a:r>
              <a:rPr lang="tr-TR" sz="2400" dirty="0">
                <a:solidFill>
                  <a:schemeClr val="tx1"/>
                </a:solidFill>
                <a:latin typeface="Times New Roman" panose="02020603050405020304" pitchFamily="18" charset="0"/>
                <a:cs typeface="Times New Roman" panose="02020603050405020304" pitchFamily="18" charset="0"/>
              </a:rPr>
              <a:t>Program nesneleri için kalıcı saklama</a:t>
            </a:r>
          </a:p>
          <a:p>
            <a:pPr lvl="1" algn="just">
              <a:lnSpc>
                <a:spcPct val="100000"/>
              </a:lnSpc>
            </a:pPr>
            <a:r>
              <a:rPr lang="tr-TR" sz="2400" dirty="0">
                <a:solidFill>
                  <a:schemeClr val="tx1"/>
                </a:solidFill>
                <a:latin typeface="Times New Roman" panose="02020603050405020304" pitchFamily="18" charset="0"/>
                <a:cs typeface="Times New Roman" panose="02020603050405020304" pitchFamily="18" charset="0"/>
              </a:rPr>
              <a:t>Etkin sorgulama işlemleri için saklama yapıları ve arama teknikleri</a:t>
            </a:r>
          </a:p>
          <a:p>
            <a:pPr lvl="1" algn="just">
              <a:lnSpc>
                <a:spcPct val="100000"/>
              </a:lnSpc>
            </a:pPr>
            <a:r>
              <a:rPr lang="tr-TR" sz="2400" dirty="0">
                <a:solidFill>
                  <a:schemeClr val="tx1"/>
                </a:solidFill>
                <a:latin typeface="Times New Roman" panose="02020603050405020304" pitchFamily="18" charset="0"/>
                <a:cs typeface="Times New Roman" panose="02020603050405020304" pitchFamily="18" charset="0"/>
              </a:rPr>
              <a:t>Yedekleme ve geri yükleme</a:t>
            </a:r>
          </a:p>
          <a:p>
            <a:pPr lvl="1" algn="just">
              <a:lnSpc>
                <a:spcPct val="100000"/>
              </a:lnSpc>
            </a:pPr>
            <a:r>
              <a:rPr lang="tr-TR" sz="2400" dirty="0">
                <a:solidFill>
                  <a:schemeClr val="tx1"/>
                </a:solidFill>
                <a:latin typeface="Times New Roman" panose="02020603050405020304" pitchFamily="18" charset="0"/>
                <a:cs typeface="Times New Roman" panose="02020603050405020304" pitchFamily="18" charset="0"/>
              </a:rPr>
              <a:t>Çok kullanıcı erişimi</a:t>
            </a:r>
          </a:p>
          <a:p>
            <a:pPr lvl="1" algn="just">
              <a:lnSpc>
                <a:spcPct val="100000"/>
              </a:lnSpc>
            </a:pPr>
            <a:r>
              <a:rPr lang="tr-TR" sz="2400" dirty="0">
                <a:solidFill>
                  <a:schemeClr val="tx1"/>
                </a:solidFill>
                <a:latin typeface="Times New Roman" panose="02020603050405020304" pitchFamily="18" charset="0"/>
                <a:cs typeface="Times New Roman" panose="02020603050405020304" pitchFamily="18" charset="0"/>
              </a:rPr>
              <a:t>Veri üzerindeki karmaşık ilişkilerin tanımlanması</a:t>
            </a:r>
          </a:p>
          <a:p>
            <a:pPr lvl="1" algn="just">
              <a:lnSpc>
                <a:spcPct val="100000"/>
              </a:lnSpc>
            </a:pPr>
            <a:r>
              <a:rPr lang="tr-TR" sz="2400" dirty="0">
                <a:solidFill>
                  <a:schemeClr val="tx1"/>
                </a:solidFill>
                <a:latin typeface="Times New Roman" panose="02020603050405020304" pitchFamily="18" charset="0"/>
                <a:cs typeface="Times New Roman" panose="02020603050405020304" pitchFamily="18" charset="0"/>
              </a:rPr>
              <a:t>Bütünlük kısıtlamalarını uygulayabilme</a:t>
            </a:r>
          </a:p>
          <a:p>
            <a:pPr lvl="1" algn="just">
              <a:lnSpc>
                <a:spcPct val="100000"/>
              </a:lnSpc>
            </a:pPr>
            <a:r>
              <a:rPr lang="tr-TR" sz="2400" dirty="0">
                <a:solidFill>
                  <a:schemeClr val="tx1"/>
                </a:solidFill>
                <a:latin typeface="Times New Roman" panose="02020603050405020304" pitchFamily="18" charset="0"/>
                <a:cs typeface="Times New Roman" panose="02020603050405020304" pitchFamily="18" charset="0"/>
              </a:rPr>
              <a:t>Kurallara uygun işlemlere ve sonuç çıkarmaya izin verme</a:t>
            </a:r>
          </a:p>
          <a:p>
            <a:pPr lvl="1" algn="just">
              <a:lnSpc>
                <a:spcPct val="100000"/>
              </a:lnSpc>
            </a:pPr>
            <a:r>
              <a:rPr lang="tr-TR" sz="2400" dirty="0">
                <a:solidFill>
                  <a:schemeClr val="tx1"/>
                </a:solidFill>
                <a:latin typeface="Times New Roman" panose="02020603050405020304" pitchFamily="18" charset="0"/>
                <a:cs typeface="Times New Roman" panose="02020603050405020304" pitchFamily="18" charset="0"/>
              </a:rPr>
              <a:t>İlave faydalar</a:t>
            </a:r>
          </a:p>
          <a:p>
            <a:pPr lvl="2" algn="just">
              <a:lnSpc>
                <a:spcPct val="100000"/>
              </a:lnSpc>
            </a:pPr>
            <a:r>
              <a:rPr lang="tr-TR" sz="2000" dirty="0">
                <a:solidFill>
                  <a:schemeClr val="tx1"/>
                </a:solidFill>
                <a:latin typeface="Times New Roman" panose="02020603050405020304" pitchFamily="18" charset="0"/>
                <a:cs typeface="Times New Roman" panose="02020603050405020304" pitchFamily="18" charset="0"/>
              </a:rPr>
              <a:t>	Kullanıcılar arasında iş dağılımı, azalan uygulama geliştirme süresi, esneklik, günlük 	bilgilerin kullanılabilmesi, ölçeklenmiş ekonomi</a:t>
            </a:r>
            <a:endParaRPr lang="tr-TR" sz="12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876072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lt Başlık 2">
            <a:extLst>
              <a:ext uri="{FF2B5EF4-FFF2-40B4-BE49-F238E27FC236}">
                <a16:creationId xmlns:a16="http://schemas.microsoft.com/office/drawing/2014/main" id="{CB41DA49-5670-4ECE-A68E-25663738BFB8}"/>
              </a:ext>
            </a:extLst>
          </p:cNvPr>
          <p:cNvSpPr>
            <a:spLocks noGrp="1"/>
          </p:cNvSpPr>
          <p:nvPr>
            <p:ph type="subTitle" idx="4294967295"/>
          </p:nvPr>
        </p:nvSpPr>
        <p:spPr>
          <a:xfrm>
            <a:off x="0" y="0"/>
            <a:ext cx="12192000" cy="625475"/>
          </a:xfrm>
        </p:spPr>
        <p:txBody>
          <a:bodyPr anchor="ctr">
            <a:normAutofit/>
          </a:bodyPr>
          <a:lstStyle/>
          <a:p>
            <a:r>
              <a:rPr lang="tr-TR" sz="3000" b="1" dirty="0">
                <a:solidFill>
                  <a:schemeClr val="tx1"/>
                </a:solidFill>
                <a:latin typeface="Times New Roman" panose="02020603050405020304" pitchFamily="18" charset="0"/>
                <a:cs typeface="Times New Roman" panose="02020603050405020304" pitchFamily="18" charset="0"/>
              </a:rPr>
              <a:t>VERİ (DATA) NEDİR?</a:t>
            </a:r>
          </a:p>
        </p:txBody>
      </p:sp>
      <p:sp>
        <p:nvSpPr>
          <p:cNvPr id="7" name="Alt Başlık 2">
            <a:extLst>
              <a:ext uri="{FF2B5EF4-FFF2-40B4-BE49-F238E27FC236}">
                <a16:creationId xmlns:a16="http://schemas.microsoft.com/office/drawing/2014/main" id="{BDA892BC-5A0A-4F2B-ADBF-5B051342995A}"/>
              </a:ext>
            </a:extLst>
          </p:cNvPr>
          <p:cNvSpPr txBox="1">
            <a:spLocks/>
          </p:cNvSpPr>
          <p:nvPr/>
        </p:nvSpPr>
        <p:spPr>
          <a:xfrm>
            <a:off x="0" y="625475"/>
            <a:ext cx="16837758" cy="3050404"/>
          </a:xfrm>
          <a:prstGeom prst="rect">
            <a:avLst/>
          </a:prstGeom>
        </p:spPr>
        <p:txBody>
          <a:bodyPr vert="horz" lIns="0" tIns="45720" rIns="0" bIns="45720" rtlCol="0" anchor="t">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lvl="1" algn="just">
              <a:lnSpc>
                <a:spcPct val="100000"/>
              </a:lnSpc>
              <a:buFont typeface="Wingdings" panose="05000000000000000000" pitchFamily="2" charset="2"/>
              <a:buChar char="Ø"/>
            </a:pPr>
            <a:r>
              <a:rPr lang="tr-TR" sz="2200" dirty="0">
                <a:solidFill>
                  <a:schemeClr val="tx1"/>
                </a:solidFill>
                <a:latin typeface="Times New Roman" panose="02020603050405020304" pitchFamily="18" charset="0"/>
                <a:cs typeface="Times New Roman" panose="02020603050405020304" pitchFamily="18" charset="0"/>
              </a:rPr>
              <a:t>Veri, kendi başına bir anlam ifade etmeyen işlenmemiş (ham) bilgi parçacığıdır.</a:t>
            </a:r>
          </a:p>
          <a:p>
            <a:pPr lvl="1" algn="just">
              <a:lnSpc>
                <a:spcPct val="100000"/>
              </a:lnSpc>
              <a:buFont typeface="Wingdings" panose="05000000000000000000" pitchFamily="2" charset="2"/>
              <a:buChar char="Ø"/>
            </a:pPr>
            <a:r>
              <a:rPr lang="tr-TR" sz="2200" dirty="0">
                <a:solidFill>
                  <a:schemeClr val="tx1"/>
                </a:solidFill>
                <a:latin typeface="Times New Roman" panose="02020603050405020304" pitchFamily="18" charset="0"/>
                <a:cs typeface="Times New Roman" panose="02020603050405020304" pitchFamily="18" charset="0"/>
              </a:rPr>
              <a:t>Bilgi, verilerin işlenerek anlamlı bir şekilde bir araya getirilmesiyle oluşur.</a:t>
            </a:r>
          </a:p>
          <a:p>
            <a:pPr lvl="1" algn="just">
              <a:lnSpc>
                <a:spcPct val="100000"/>
              </a:lnSpc>
              <a:buFont typeface="Wingdings" panose="05000000000000000000" pitchFamily="2" charset="2"/>
              <a:buChar char="Ø"/>
            </a:pPr>
            <a:r>
              <a:rPr lang="tr-TR" sz="2200" dirty="0">
                <a:solidFill>
                  <a:schemeClr val="tx1"/>
                </a:solidFill>
                <a:latin typeface="Times New Roman" panose="02020603050405020304" pitchFamily="18" charset="0"/>
                <a:cs typeface="Times New Roman" panose="02020603050405020304" pitchFamily="18" charset="0"/>
              </a:rPr>
              <a:t>Veri, bilginin bir koleksiyondur. </a:t>
            </a:r>
          </a:p>
          <a:p>
            <a:pPr algn="just">
              <a:lnSpc>
                <a:spcPct val="100000"/>
              </a:lnSpc>
            </a:pPr>
            <a:endParaRPr lang="tr-TR" sz="2400" dirty="0">
              <a:solidFill>
                <a:schemeClr val="tx1"/>
              </a:solidFill>
              <a:latin typeface="Times New Roman" panose="02020603050405020304" pitchFamily="18" charset="0"/>
              <a:cs typeface="Times New Roman" panose="02020603050405020304" pitchFamily="18" charset="0"/>
            </a:endParaRPr>
          </a:p>
        </p:txBody>
      </p:sp>
      <p:sp>
        <p:nvSpPr>
          <p:cNvPr id="2" name="Metin kutusu 1">
            <a:extLst>
              <a:ext uri="{FF2B5EF4-FFF2-40B4-BE49-F238E27FC236}">
                <a16:creationId xmlns:a16="http://schemas.microsoft.com/office/drawing/2014/main" id="{C57D0AD9-432F-A78F-CE5C-C444DF6743C3}"/>
              </a:ext>
            </a:extLst>
          </p:cNvPr>
          <p:cNvSpPr txBox="1"/>
          <p:nvPr/>
        </p:nvSpPr>
        <p:spPr>
          <a:xfrm>
            <a:off x="5670602" y="4997166"/>
            <a:ext cx="646331" cy="369332"/>
          </a:xfrm>
          <a:prstGeom prst="rect">
            <a:avLst/>
          </a:prstGeom>
          <a:noFill/>
        </p:spPr>
        <p:txBody>
          <a:bodyPr wrap="none" rtlCol="0">
            <a:spAutoFit/>
          </a:bodyPr>
          <a:lstStyle/>
          <a:p>
            <a:r>
              <a:rPr lang="tr-TR" b="1" dirty="0">
                <a:latin typeface="Times New Roman" panose="02020603050405020304" pitchFamily="18" charset="0"/>
                <a:cs typeface="Times New Roman" panose="02020603050405020304" pitchFamily="18" charset="0"/>
              </a:rPr>
              <a:t>1000</a:t>
            </a:r>
          </a:p>
        </p:txBody>
      </p:sp>
      <p:sp>
        <p:nvSpPr>
          <p:cNvPr id="4" name="Metin kutusu 3">
            <a:extLst>
              <a:ext uri="{FF2B5EF4-FFF2-40B4-BE49-F238E27FC236}">
                <a16:creationId xmlns:a16="http://schemas.microsoft.com/office/drawing/2014/main" id="{3B43616E-2E51-7D7F-5DC8-400BA63F3A57}"/>
              </a:ext>
            </a:extLst>
          </p:cNvPr>
          <p:cNvSpPr txBox="1"/>
          <p:nvPr/>
        </p:nvSpPr>
        <p:spPr>
          <a:xfrm>
            <a:off x="5670602" y="4240493"/>
            <a:ext cx="1024639" cy="369332"/>
          </a:xfrm>
          <a:prstGeom prst="rect">
            <a:avLst/>
          </a:prstGeom>
          <a:noFill/>
        </p:spPr>
        <p:txBody>
          <a:bodyPr wrap="none" rtlCol="0">
            <a:spAutoFit/>
          </a:bodyPr>
          <a:lstStyle/>
          <a:p>
            <a:r>
              <a:rPr lang="tr-TR" b="1" dirty="0">
                <a:latin typeface="Times New Roman" panose="02020603050405020304" pitchFamily="18" charset="0"/>
                <a:cs typeface="Times New Roman" panose="02020603050405020304" pitchFamily="18" charset="0"/>
              </a:rPr>
              <a:t>1000 km</a:t>
            </a:r>
          </a:p>
        </p:txBody>
      </p:sp>
      <p:sp>
        <p:nvSpPr>
          <p:cNvPr id="5" name="Metin kutusu 4">
            <a:extLst>
              <a:ext uri="{FF2B5EF4-FFF2-40B4-BE49-F238E27FC236}">
                <a16:creationId xmlns:a16="http://schemas.microsoft.com/office/drawing/2014/main" id="{FC71D7FA-A5DB-9A34-5BC5-08631FAF2012}"/>
              </a:ext>
            </a:extLst>
          </p:cNvPr>
          <p:cNvSpPr txBox="1"/>
          <p:nvPr/>
        </p:nvSpPr>
        <p:spPr>
          <a:xfrm>
            <a:off x="5670602" y="3441097"/>
            <a:ext cx="3031920" cy="369332"/>
          </a:xfrm>
          <a:prstGeom prst="rect">
            <a:avLst/>
          </a:prstGeom>
          <a:noFill/>
        </p:spPr>
        <p:txBody>
          <a:bodyPr wrap="none" rtlCol="0">
            <a:spAutoFit/>
          </a:bodyPr>
          <a:lstStyle/>
          <a:p>
            <a:r>
              <a:rPr lang="tr-TR" b="1" dirty="0">
                <a:latin typeface="Times New Roman" panose="02020603050405020304" pitchFamily="18" charset="0"/>
                <a:cs typeface="Times New Roman" panose="02020603050405020304" pitchFamily="18" charset="0"/>
              </a:rPr>
              <a:t>1000 km uzak bir mesafedir. </a:t>
            </a:r>
          </a:p>
        </p:txBody>
      </p:sp>
      <p:sp>
        <p:nvSpPr>
          <p:cNvPr id="6" name="Metin kutusu 5">
            <a:extLst>
              <a:ext uri="{FF2B5EF4-FFF2-40B4-BE49-F238E27FC236}">
                <a16:creationId xmlns:a16="http://schemas.microsoft.com/office/drawing/2014/main" id="{1811F052-EBF0-A52B-9501-30B0E416FCFA}"/>
              </a:ext>
            </a:extLst>
          </p:cNvPr>
          <p:cNvSpPr txBox="1"/>
          <p:nvPr/>
        </p:nvSpPr>
        <p:spPr>
          <a:xfrm>
            <a:off x="5670602" y="2601772"/>
            <a:ext cx="4020794" cy="646331"/>
          </a:xfrm>
          <a:prstGeom prst="rect">
            <a:avLst/>
          </a:prstGeom>
          <a:noFill/>
        </p:spPr>
        <p:txBody>
          <a:bodyPr wrap="square" rtlCol="0">
            <a:spAutoFit/>
          </a:bodyPr>
          <a:lstStyle/>
          <a:p>
            <a:r>
              <a:rPr lang="tr-TR" b="1" dirty="0">
                <a:latin typeface="Times New Roman" panose="02020603050405020304" pitchFamily="18" charset="0"/>
                <a:cs typeface="Times New Roman" panose="02020603050405020304" pitchFamily="18" charset="0"/>
              </a:rPr>
              <a:t>1000 km’yi bir insanın yürümesi çok zordur.  Ancak araçla gidilebilir. </a:t>
            </a:r>
          </a:p>
        </p:txBody>
      </p:sp>
      <p:pic>
        <p:nvPicPr>
          <p:cNvPr id="1030" name="Picture 6" descr="FLUX A-Z: Data vs. Information vs. Knowledge vs. Wisdom (DIKW) - Turbulent  Flux">
            <a:extLst>
              <a:ext uri="{FF2B5EF4-FFF2-40B4-BE49-F238E27FC236}">
                <a16:creationId xmlns:a16="http://schemas.microsoft.com/office/drawing/2014/main" id="{B69253BB-D940-C05C-C1B2-95E73D01556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2186" y="2246827"/>
            <a:ext cx="5409262" cy="360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687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lt Başlık 2">
            <a:extLst>
              <a:ext uri="{FF2B5EF4-FFF2-40B4-BE49-F238E27FC236}">
                <a16:creationId xmlns:a16="http://schemas.microsoft.com/office/drawing/2014/main" id="{CB41DA49-5670-4ECE-A68E-25663738BFB8}"/>
              </a:ext>
            </a:extLst>
          </p:cNvPr>
          <p:cNvSpPr>
            <a:spLocks noGrp="1"/>
          </p:cNvSpPr>
          <p:nvPr>
            <p:ph type="subTitle" idx="4294967295"/>
          </p:nvPr>
        </p:nvSpPr>
        <p:spPr>
          <a:xfrm>
            <a:off x="0" y="0"/>
            <a:ext cx="12192000" cy="625475"/>
          </a:xfrm>
        </p:spPr>
        <p:txBody>
          <a:bodyPr anchor="ctr">
            <a:normAutofit/>
          </a:bodyPr>
          <a:lstStyle/>
          <a:p>
            <a:r>
              <a:rPr lang="tr-TR" sz="3000" b="1" dirty="0">
                <a:solidFill>
                  <a:schemeClr val="tx1"/>
                </a:solidFill>
                <a:latin typeface="Times New Roman" panose="02020603050405020304" pitchFamily="18" charset="0"/>
                <a:cs typeface="Times New Roman" panose="02020603050405020304" pitchFamily="18" charset="0"/>
              </a:rPr>
              <a:t>VTYS’NİN ZAYIF YÖNLERİ</a:t>
            </a:r>
          </a:p>
        </p:txBody>
      </p:sp>
      <p:sp>
        <p:nvSpPr>
          <p:cNvPr id="7" name="Alt Başlık 2">
            <a:extLst>
              <a:ext uri="{FF2B5EF4-FFF2-40B4-BE49-F238E27FC236}">
                <a16:creationId xmlns:a16="http://schemas.microsoft.com/office/drawing/2014/main" id="{BDA892BC-5A0A-4F2B-ADBF-5B051342995A}"/>
              </a:ext>
            </a:extLst>
          </p:cNvPr>
          <p:cNvSpPr txBox="1">
            <a:spLocks/>
          </p:cNvSpPr>
          <p:nvPr/>
        </p:nvSpPr>
        <p:spPr>
          <a:xfrm>
            <a:off x="141890" y="501929"/>
            <a:ext cx="11762390" cy="5837645"/>
          </a:xfrm>
          <a:prstGeom prst="rect">
            <a:avLst/>
          </a:prstGeom>
        </p:spPr>
        <p:txBody>
          <a:bodyPr vert="horz" lIns="0" tIns="45720" rIns="0" bIns="45720" rtlCol="0" anchor="t">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lvl="1" algn="just">
              <a:lnSpc>
                <a:spcPct val="100000"/>
              </a:lnSpc>
            </a:pPr>
            <a:r>
              <a:rPr lang="tr-TR" sz="2400" dirty="0">
                <a:solidFill>
                  <a:schemeClr val="tx1"/>
                </a:solidFill>
                <a:latin typeface="Times New Roman" panose="02020603050405020304" pitchFamily="18" charset="0"/>
                <a:cs typeface="Times New Roman" panose="02020603050405020304" pitchFamily="18" charset="0"/>
              </a:rPr>
              <a:t>Donanım, yazılım ve öğrenme açısından gereksinimler</a:t>
            </a:r>
          </a:p>
          <a:p>
            <a:pPr lvl="1" algn="just">
              <a:lnSpc>
                <a:spcPct val="100000"/>
              </a:lnSpc>
            </a:pPr>
            <a:r>
              <a:rPr lang="tr-TR" sz="2400" dirty="0">
                <a:solidFill>
                  <a:schemeClr val="tx1"/>
                </a:solidFill>
                <a:latin typeface="Times New Roman" panose="02020603050405020304" pitchFamily="18" charset="0"/>
                <a:cs typeface="Times New Roman" panose="02020603050405020304" pitchFamily="18" charset="0"/>
              </a:rPr>
              <a:t>Verilerin tanımlanması ve işlenmesi için </a:t>
            </a:r>
            <a:r>
              <a:rPr lang="tr-TR" sz="2400" dirty="0" err="1">
                <a:solidFill>
                  <a:schemeClr val="tx1"/>
                </a:solidFill>
                <a:latin typeface="Times New Roman" panose="02020603050405020304" pitchFamily="18" charset="0"/>
                <a:cs typeface="Times New Roman" panose="02020603050405020304" pitchFamily="18" charset="0"/>
              </a:rPr>
              <a:t>DBMS’ye</a:t>
            </a:r>
            <a:r>
              <a:rPr lang="tr-TR" sz="2400" dirty="0">
                <a:solidFill>
                  <a:schemeClr val="tx1"/>
                </a:solidFill>
                <a:latin typeface="Times New Roman" panose="02020603050405020304" pitchFamily="18" charset="0"/>
                <a:cs typeface="Times New Roman" panose="02020603050405020304" pitchFamily="18" charset="0"/>
              </a:rPr>
              <a:t> gereksinim duyulması</a:t>
            </a:r>
          </a:p>
          <a:p>
            <a:pPr lvl="1" algn="just">
              <a:lnSpc>
                <a:spcPct val="100000"/>
              </a:lnSpc>
            </a:pPr>
            <a:r>
              <a:rPr lang="tr-TR" sz="2400" dirty="0">
                <a:solidFill>
                  <a:schemeClr val="tx1"/>
                </a:solidFill>
                <a:latin typeface="Times New Roman" panose="02020603050405020304" pitchFamily="18" charset="0"/>
                <a:cs typeface="Times New Roman" panose="02020603050405020304" pitchFamily="18" charset="0"/>
              </a:rPr>
              <a:t>Güvenlik, eşzamanlı erişim kontrolü, kurtarma ve ileri düzey fonksiyonlara hakim olunması gereksinimi</a:t>
            </a:r>
            <a:endParaRPr lang="tr-TR" sz="12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782437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lt Başlık 2">
            <a:extLst>
              <a:ext uri="{FF2B5EF4-FFF2-40B4-BE49-F238E27FC236}">
                <a16:creationId xmlns:a16="http://schemas.microsoft.com/office/drawing/2014/main" id="{CB41DA49-5670-4ECE-A68E-25663738BFB8}"/>
              </a:ext>
            </a:extLst>
          </p:cNvPr>
          <p:cNvSpPr>
            <a:spLocks noGrp="1"/>
          </p:cNvSpPr>
          <p:nvPr>
            <p:ph type="subTitle" idx="4294967295"/>
          </p:nvPr>
        </p:nvSpPr>
        <p:spPr>
          <a:xfrm>
            <a:off x="0" y="0"/>
            <a:ext cx="12192000" cy="625475"/>
          </a:xfrm>
        </p:spPr>
        <p:txBody>
          <a:bodyPr anchor="ctr">
            <a:normAutofit/>
          </a:bodyPr>
          <a:lstStyle/>
          <a:p>
            <a:r>
              <a:rPr lang="tr-TR" sz="3000" b="1" dirty="0">
                <a:solidFill>
                  <a:schemeClr val="tx1"/>
                </a:solidFill>
                <a:latin typeface="Times New Roman" panose="02020603050405020304" pitchFamily="18" charset="0"/>
                <a:cs typeface="Times New Roman" panose="02020603050405020304" pitchFamily="18" charset="0"/>
              </a:rPr>
              <a:t>VERİ TABANI UYGULAMALARININ KISA TARİHÇESİ</a:t>
            </a:r>
          </a:p>
        </p:txBody>
      </p:sp>
      <p:sp>
        <p:nvSpPr>
          <p:cNvPr id="7" name="Alt Başlık 2">
            <a:extLst>
              <a:ext uri="{FF2B5EF4-FFF2-40B4-BE49-F238E27FC236}">
                <a16:creationId xmlns:a16="http://schemas.microsoft.com/office/drawing/2014/main" id="{BDA892BC-5A0A-4F2B-ADBF-5B051342995A}"/>
              </a:ext>
            </a:extLst>
          </p:cNvPr>
          <p:cNvSpPr txBox="1">
            <a:spLocks/>
          </p:cNvSpPr>
          <p:nvPr/>
        </p:nvSpPr>
        <p:spPr>
          <a:xfrm>
            <a:off x="141890" y="501929"/>
            <a:ext cx="11762390" cy="5837645"/>
          </a:xfrm>
          <a:prstGeom prst="rect">
            <a:avLst/>
          </a:prstGeom>
        </p:spPr>
        <p:txBody>
          <a:bodyPr vert="horz" lIns="0" tIns="45720" rIns="0" bIns="45720" rtlCol="0" anchor="t">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lvl="1" algn="just">
              <a:lnSpc>
                <a:spcPct val="100000"/>
              </a:lnSpc>
            </a:pPr>
            <a:endParaRPr lang="tr-TR" sz="1200" dirty="0">
              <a:solidFill>
                <a:schemeClr val="tx1"/>
              </a:solidFill>
              <a:latin typeface="Times New Roman" panose="02020603050405020304" pitchFamily="18" charset="0"/>
              <a:cs typeface="Times New Roman" panose="02020603050405020304" pitchFamily="18" charset="0"/>
            </a:endParaRPr>
          </a:p>
        </p:txBody>
      </p:sp>
      <p:pic>
        <p:nvPicPr>
          <p:cNvPr id="2" name="Resim 1">
            <a:extLst>
              <a:ext uri="{FF2B5EF4-FFF2-40B4-BE49-F238E27FC236}">
                <a16:creationId xmlns:a16="http://schemas.microsoft.com/office/drawing/2014/main" id="{DBA194E3-DC98-6ED8-46D3-14DF5C61735A}"/>
              </a:ext>
            </a:extLst>
          </p:cNvPr>
          <p:cNvPicPr>
            <a:picLocks noChangeAspect="1"/>
          </p:cNvPicPr>
          <p:nvPr/>
        </p:nvPicPr>
        <p:blipFill>
          <a:blip r:embed="rId2"/>
          <a:stretch>
            <a:fillRect/>
          </a:stretch>
        </p:blipFill>
        <p:spPr>
          <a:xfrm>
            <a:off x="443561" y="1595814"/>
            <a:ext cx="11304878" cy="3600000"/>
          </a:xfrm>
          <a:prstGeom prst="rect">
            <a:avLst/>
          </a:prstGeom>
        </p:spPr>
      </p:pic>
    </p:spTree>
    <p:extLst>
      <p:ext uri="{BB962C8B-B14F-4D97-AF65-F5344CB8AC3E}">
        <p14:creationId xmlns:p14="http://schemas.microsoft.com/office/powerpoint/2010/main" val="20662979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lt Başlık 2">
            <a:extLst>
              <a:ext uri="{FF2B5EF4-FFF2-40B4-BE49-F238E27FC236}">
                <a16:creationId xmlns:a16="http://schemas.microsoft.com/office/drawing/2014/main" id="{CB41DA49-5670-4ECE-A68E-25663738BFB8}"/>
              </a:ext>
            </a:extLst>
          </p:cNvPr>
          <p:cNvSpPr>
            <a:spLocks noGrp="1"/>
          </p:cNvSpPr>
          <p:nvPr>
            <p:ph type="subTitle" idx="4294967295"/>
          </p:nvPr>
        </p:nvSpPr>
        <p:spPr>
          <a:xfrm>
            <a:off x="0" y="0"/>
            <a:ext cx="12192000" cy="625475"/>
          </a:xfrm>
        </p:spPr>
        <p:txBody>
          <a:bodyPr anchor="ctr">
            <a:normAutofit/>
          </a:bodyPr>
          <a:lstStyle/>
          <a:p>
            <a:r>
              <a:rPr lang="tr-TR" sz="3000" b="1" dirty="0">
                <a:solidFill>
                  <a:schemeClr val="tx1"/>
                </a:solidFill>
                <a:latin typeface="Times New Roman" panose="02020603050405020304" pitchFamily="18" charset="0"/>
                <a:cs typeface="Times New Roman" panose="02020603050405020304" pitchFamily="18" charset="0"/>
              </a:rPr>
              <a:t>Kaynakça</a:t>
            </a:r>
          </a:p>
        </p:txBody>
      </p:sp>
      <p:sp>
        <p:nvSpPr>
          <p:cNvPr id="7" name="Alt Başlık 2">
            <a:extLst>
              <a:ext uri="{FF2B5EF4-FFF2-40B4-BE49-F238E27FC236}">
                <a16:creationId xmlns:a16="http://schemas.microsoft.com/office/drawing/2014/main" id="{BDA892BC-5A0A-4F2B-ADBF-5B051342995A}"/>
              </a:ext>
            </a:extLst>
          </p:cNvPr>
          <p:cNvSpPr txBox="1">
            <a:spLocks/>
          </p:cNvSpPr>
          <p:nvPr/>
        </p:nvSpPr>
        <p:spPr>
          <a:xfrm>
            <a:off x="141890" y="501929"/>
            <a:ext cx="11762390" cy="5837645"/>
          </a:xfrm>
          <a:prstGeom prst="rect">
            <a:avLst/>
          </a:prstGeom>
        </p:spPr>
        <p:txBody>
          <a:bodyPr vert="horz" lIns="0" tIns="45720" rIns="0" bIns="45720" rtlCol="0" anchor="t">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lvl="1" algn="just">
              <a:lnSpc>
                <a:spcPct val="100000"/>
              </a:lnSpc>
            </a:pPr>
            <a:r>
              <a:rPr lang="tr-TR" sz="2400" b="0" i="0" dirty="0" err="1">
                <a:solidFill>
                  <a:srgbClr val="222222"/>
                </a:solidFill>
                <a:effectLst/>
                <a:latin typeface="Arial" panose="020B0604020202020204" pitchFamily="34" charset="0"/>
              </a:rPr>
              <a:t>Silberschatz</a:t>
            </a:r>
            <a:r>
              <a:rPr lang="tr-TR" sz="2400" b="0" i="0" dirty="0">
                <a:solidFill>
                  <a:srgbClr val="222222"/>
                </a:solidFill>
                <a:effectLst/>
                <a:latin typeface="Arial" panose="020B0604020202020204" pitchFamily="34" charset="0"/>
              </a:rPr>
              <a:t>, Abraham, Henry F. </a:t>
            </a:r>
            <a:r>
              <a:rPr lang="tr-TR" sz="2400" b="0" i="0" dirty="0" err="1">
                <a:solidFill>
                  <a:srgbClr val="222222"/>
                </a:solidFill>
                <a:effectLst/>
                <a:latin typeface="Arial" panose="020B0604020202020204" pitchFamily="34" charset="0"/>
              </a:rPr>
              <a:t>Korth</a:t>
            </a:r>
            <a:r>
              <a:rPr lang="tr-TR" sz="2400" b="0" i="0" dirty="0">
                <a:solidFill>
                  <a:srgbClr val="222222"/>
                </a:solidFill>
                <a:effectLst/>
                <a:latin typeface="Arial" panose="020B0604020202020204" pitchFamily="34" charset="0"/>
              </a:rPr>
              <a:t>, </a:t>
            </a:r>
            <a:r>
              <a:rPr lang="tr-TR" sz="2400" b="0" i="0" dirty="0" err="1">
                <a:solidFill>
                  <a:srgbClr val="222222"/>
                </a:solidFill>
                <a:effectLst/>
                <a:latin typeface="Arial" panose="020B0604020202020204" pitchFamily="34" charset="0"/>
              </a:rPr>
              <a:t>and</a:t>
            </a:r>
            <a:r>
              <a:rPr lang="tr-TR" sz="2400" b="0" i="0" dirty="0">
                <a:solidFill>
                  <a:srgbClr val="222222"/>
                </a:solidFill>
                <a:effectLst/>
                <a:latin typeface="Arial" panose="020B0604020202020204" pitchFamily="34" charset="0"/>
              </a:rPr>
              <a:t> </a:t>
            </a:r>
            <a:r>
              <a:rPr lang="tr-TR" sz="2400" b="0" i="0" dirty="0" err="1">
                <a:solidFill>
                  <a:srgbClr val="222222"/>
                </a:solidFill>
                <a:effectLst/>
                <a:latin typeface="Arial" panose="020B0604020202020204" pitchFamily="34" charset="0"/>
              </a:rPr>
              <a:t>Shashank</a:t>
            </a:r>
            <a:r>
              <a:rPr lang="tr-TR" sz="2400" b="0" i="0" dirty="0">
                <a:solidFill>
                  <a:srgbClr val="222222"/>
                </a:solidFill>
                <a:effectLst/>
                <a:latin typeface="Arial" panose="020B0604020202020204" pitchFamily="34" charset="0"/>
              </a:rPr>
              <a:t> </a:t>
            </a:r>
            <a:r>
              <a:rPr lang="tr-TR" sz="2400" b="0" i="0" dirty="0" err="1">
                <a:solidFill>
                  <a:srgbClr val="222222"/>
                </a:solidFill>
                <a:effectLst/>
                <a:latin typeface="Arial" panose="020B0604020202020204" pitchFamily="34" charset="0"/>
              </a:rPr>
              <a:t>Sudarshan</a:t>
            </a:r>
            <a:r>
              <a:rPr lang="tr-TR" sz="2400" b="0" i="0" dirty="0">
                <a:solidFill>
                  <a:srgbClr val="222222"/>
                </a:solidFill>
                <a:effectLst/>
                <a:latin typeface="Arial" panose="020B0604020202020204" pitchFamily="34" charset="0"/>
              </a:rPr>
              <a:t>. </a:t>
            </a:r>
            <a:r>
              <a:rPr lang="tr-TR" sz="2400" b="0" i="1" dirty="0">
                <a:solidFill>
                  <a:srgbClr val="222222"/>
                </a:solidFill>
                <a:effectLst/>
                <a:latin typeface="Arial" panose="020B0604020202020204" pitchFamily="34" charset="0"/>
              </a:rPr>
              <a:t>Database </a:t>
            </a:r>
            <a:r>
              <a:rPr lang="tr-TR" sz="2400" b="0" i="1" dirty="0" err="1">
                <a:solidFill>
                  <a:srgbClr val="222222"/>
                </a:solidFill>
                <a:effectLst/>
                <a:latin typeface="Arial" panose="020B0604020202020204" pitchFamily="34" charset="0"/>
              </a:rPr>
              <a:t>system</a:t>
            </a:r>
            <a:r>
              <a:rPr lang="tr-TR" sz="2400" b="0" i="1" dirty="0">
                <a:solidFill>
                  <a:srgbClr val="222222"/>
                </a:solidFill>
                <a:effectLst/>
                <a:latin typeface="Arial" panose="020B0604020202020204" pitchFamily="34" charset="0"/>
              </a:rPr>
              <a:t> </a:t>
            </a:r>
            <a:r>
              <a:rPr lang="tr-TR" sz="2400" b="0" i="1" dirty="0" err="1">
                <a:solidFill>
                  <a:srgbClr val="222222"/>
                </a:solidFill>
                <a:effectLst/>
                <a:latin typeface="Arial" panose="020B0604020202020204" pitchFamily="34" charset="0"/>
              </a:rPr>
              <a:t>concepts</a:t>
            </a:r>
            <a:r>
              <a:rPr lang="tr-TR" sz="2400" b="0" i="0" dirty="0">
                <a:solidFill>
                  <a:srgbClr val="222222"/>
                </a:solidFill>
                <a:effectLst/>
                <a:latin typeface="Arial" panose="020B0604020202020204" pitchFamily="34" charset="0"/>
              </a:rPr>
              <a:t>. </a:t>
            </a:r>
            <a:r>
              <a:rPr lang="tr-TR" sz="2400" b="0" i="0" dirty="0" err="1">
                <a:solidFill>
                  <a:srgbClr val="222222"/>
                </a:solidFill>
                <a:effectLst/>
                <a:latin typeface="Arial" panose="020B0604020202020204" pitchFamily="34" charset="0"/>
              </a:rPr>
              <a:t>Vol</a:t>
            </a:r>
            <a:r>
              <a:rPr lang="tr-TR" sz="2400" b="0" i="0" dirty="0">
                <a:solidFill>
                  <a:srgbClr val="222222"/>
                </a:solidFill>
                <a:effectLst/>
                <a:latin typeface="Arial" panose="020B0604020202020204" pitchFamily="34" charset="0"/>
              </a:rPr>
              <a:t>. 5. New York: McGraw-Hill, 2002.</a:t>
            </a:r>
          </a:p>
          <a:p>
            <a:pPr lvl="1" algn="just">
              <a:lnSpc>
                <a:spcPct val="100000"/>
              </a:lnSpc>
            </a:pPr>
            <a:r>
              <a:rPr lang="tr-TR" sz="2400" b="0" i="0" dirty="0" err="1">
                <a:solidFill>
                  <a:srgbClr val="222222"/>
                </a:solidFill>
                <a:effectLst/>
                <a:latin typeface="Arial" panose="020B0604020202020204" pitchFamily="34" charset="0"/>
              </a:rPr>
              <a:t>Sumathi</a:t>
            </a:r>
            <a:r>
              <a:rPr lang="tr-TR" sz="2400" b="0" i="0" dirty="0">
                <a:solidFill>
                  <a:srgbClr val="222222"/>
                </a:solidFill>
                <a:effectLst/>
                <a:latin typeface="Arial" panose="020B0604020202020204" pitchFamily="34" charset="0"/>
              </a:rPr>
              <a:t>, </a:t>
            </a:r>
            <a:r>
              <a:rPr lang="tr-TR" sz="2400" b="0" i="0" dirty="0" err="1">
                <a:solidFill>
                  <a:srgbClr val="222222"/>
                </a:solidFill>
                <a:effectLst/>
                <a:latin typeface="Arial" panose="020B0604020202020204" pitchFamily="34" charset="0"/>
              </a:rPr>
              <a:t>Sai</a:t>
            </a:r>
            <a:r>
              <a:rPr lang="tr-TR" sz="2400" b="0" i="0" dirty="0">
                <a:solidFill>
                  <a:srgbClr val="222222"/>
                </a:solidFill>
                <a:effectLst/>
                <a:latin typeface="Arial" panose="020B0604020202020204" pitchFamily="34" charset="0"/>
              </a:rPr>
              <a:t>, </a:t>
            </a:r>
            <a:r>
              <a:rPr lang="tr-TR" sz="2400" b="0" i="0" dirty="0" err="1">
                <a:solidFill>
                  <a:srgbClr val="222222"/>
                </a:solidFill>
                <a:effectLst/>
                <a:latin typeface="Arial" panose="020B0604020202020204" pitchFamily="34" charset="0"/>
              </a:rPr>
              <a:t>and</a:t>
            </a:r>
            <a:r>
              <a:rPr lang="tr-TR" sz="2400" b="0" i="0" dirty="0">
                <a:solidFill>
                  <a:srgbClr val="222222"/>
                </a:solidFill>
                <a:effectLst/>
                <a:latin typeface="Arial" panose="020B0604020202020204" pitchFamily="34" charset="0"/>
              </a:rPr>
              <a:t> S. </a:t>
            </a:r>
            <a:r>
              <a:rPr lang="tr-TR" sz="2400" b="0" i="0" dirty="0" err="1">
                <a:solidFill>
                  <a:srgbClr val="222222"/>
                </a:solidFill>
                <a:effectLst/>
                <a:latin typeface="Arial" panose="020B0604020202020204" pitchFamily="34" charset="0"/>
              </a:rPr>
              <a:t>Esakkirajan</a:t>
            </a:r>
            <a:r>
              <a:rPr lang="tr-TR" sz="2400" b="0" i="0" dirty="0">
                <a:solidFill>
                  <a:srgbClr val="222222"/>
                </a:solidFill>
                <a:effectLst/>
                <a:latin typeface="Arial" panose="020B0604020202020204" pitchFamily="34" charset="0"/>
              </a:rPr>
              <a:t>. </a:t>
            </a:r>
            <a:r>
              <a:rPr lang="tr-TR" sz="2400" b="0" i="1" dirty="0">
                <a:solidFill>
                  <a:srgbClr val="222222"/>
                </a:solidFill>
                <a:effectLst/>
                <a:latin typeface="Arial" panose="020B0604020202020204" pitchFamily="34" charset="0"/>
              </a:rPr>
              <a:t>Fundamentals of </a:t>
            </a:r>
            <a:r>
              <a:rPr lang="tr-TR" sz="2400" b="0" i="1" dirty="0" err="1">
                <a:solidFill>
                  <a:srgbClr val="222222"/>
                </a:solidFill>
                <a:effectLst/>
                <a:latin typeface="Arial" panose="020B0604020202020204" pitchFamily="34" charset="0"/>
              </a:rPr>
              <a:t>relational</a:t>
            </a:r>
            <a:r>
              <a:rPr lang="tr-TR" sz="2400" b="0" i="1" dirty="0">
                <a:solidFill>
                  <a:srgbClr val="222222"/>
                </a:solidFill>
                <a:effectLst/>
                <a:latin typeface="Arial" panose="020B0604020202020204" pitchFamily="34" charset="0"/>
              </a:rPr>
              <a:t> </a:t>
            </a:r>
            <a:r>
              <a:rPr lang="tr-TR" sz="2400" b="0" i="1" dirty="0" err="1">
                <a:solidFill>
                  <a:srgbClr val="222222"/>
                </a:solidFill>
                <a:effectLst/>
                <a:latin typeface="Arial" panose="020B0604020202020204" pitchFamily="34" charset="0"/>
              </a:rPr>
              <a:t>database</a:t>
            </a:r>
            <a:r>
              <a:rPr lang="tr-TR" sz="2400" b="0" i="1" dirty="0">
                <a:solidFill>
                  <a:srgbClr val="222222"/>
                </a:solidFill>
                <a:effectLst/>
                <a:latin typeface="Arial" panose="020B0604020202020204" pitchFamily="34" charset="0"/>
              </a:rPr>
              <a:t> </a:t>
            </a:r>
            <a:r>
              <a:rPr lang="tr-TR" sz="2400" b="0" i="1" dirty="0" err="1">
                <a:solidFill>
                  <a:srgbClr val="222222"/>
                </a:solidFill>
                <a:effectLst/>
                <a:latin typeface="Arial" panose="020B0604020202020204" pitchFamily="34" charset="0"/>
              </a:rPr>
              <a:t>management</a:t>
            </a:r>
            <a:r>
              <a:rPr lang="tr-TR" sz="2400" b="0" i="1" dirty="0">
                <a:solidFill>
                  <a:srgbClr val="222222"/>
                </a:solidFill>
                <a:effectLst/>
                <a:latin typeface="Arial" panose="020B0604020202020204" pitchFamily="34" charset="0"/>
              </a:rPr>
              <a:t> </a:t>
            </a:r>
            <a:r>
              <a:rPr lang="tr-TR" sz="2400" b="0" i="1" dirty="0" err="1">
                <a:solidFill>
                  <a:srgbClr val="222222"/>
                </a:solidFill>
                <a:effectLst/>
                <a:latin typeface="Arial" panose="020B0604020202020204" pitchFamily="34" charset="0"/>
              </a:rPr>
              <a:t>systems</a:t>
            </a:r>
            <a:r>
              <a:rPr lang="tr-TR" sz="2400" b="0" i="0" dirty="0">
                <a:solidFill>
                  <a:srgbClr val="222222"/>
                </a:solidFill>
                <a:effectLst/>
                <a:latin typeface="Arial" panose="020B0604020202020204" pitchFamily="34" charset="0"/>
              </a:rPr>
              <a:t>. </a:t>
            </a:r>
            <a:r>
              <a:rPr lang="tr-TR" sz="2400" b="0" i="0" dirty="0" err="1">
                <a:solidFill>
                  <a:srgbClr val="222222"/>
                </a:solidFill>
                <a:effectLst/>
                <a:latin typeface="Arial" panose="020B0604020202020204" pitchFamily="34" charset="0"/>
              </a:rPr>
              <a:t>Vol</a:t>
            </a:r>
            <a:r>
              <a:rPr lang="tr-TR" sz="2400" b="0" i="0" dirty="0">
                <a:solidFill>
                  <a:srgbClr val="222222"/>
                </a:solidFill>
                <a:effectLst/>
                <a:latin typeface="Arial" panose="020B0604020202020204" pitchFamily="34" charset="0"/>
              </a:rPr>
              <a:t>. 47. </a:t>
            </a:r>
            <a:r>
              <a:rPr lang="tr-TR" sz="2400" b="0" i="0" dirty="0" err="1">
                <a:solidFill>
                  <a:srgbClr val="222222"/>
                </a:solidFill>
                <a:effectLst/>
                <a:latin typeface="Arial" panose="020B0604020202020204" pitchFamily="34" charset="0"/>
              </a:rPr>
              <a:t>Springer</a:t>
            </a:r>
            <a:r>
              <a:rPr lang="tr-TR" sz="2400" b="0" i="0" dirty="0">
                <a:solidFill>
                  <a:srgbClr val="222222"/>
                </a:solidFill>
                <a:effectLst/>
                <a:latin typeface="Arial" panose="020B0604020202020204" pitchFamily="34" charset="0"/>
              </a:rPr>
              <a:t>, 2007.</a:t>
            </a:r>
          </a:p>
          <a:p>
            <a:pPr lvl="1" algn="just">
              <a:lnSpc>
                <a:spcPct val="100000"/>
              </a:lnSpc>
            </a:pPr>
            <a:endParaRPr lang="tr-TR" sz="2400" b="0" i="0" dirty="0">
              <a:solidFill>
                <a:srgbClr val="222222"/>
              </a:solidFill>
              <a:effectLst/>
              <a:latin typeface="Arial" panose="020B0604020202020204" pitchFamily="34" charset="0"/>
            </a:endParaRPr>
          </a:p>
          <a:p>
            <a:pPr lvl="1" algn="just">
              <a:lnSpc>
                <a:spcPct val="100000"/>
              </a:lnSpc>
            </a:pPr>
            <a:endParaRPr lang="tr-TR" sz="12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124649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lt Başlık 2">
            <a:extLst>
              <a:ext uri="{FF2B5EF4-FFF2-40B4-BE49-F238E27FC236}">
                <a16:creationId xmlns:a16="http://schemas.microsoft.com/office/drawing/2014/main" id="{CB41DA49-5670-4ECE-A68E-25663738BFB8}"/>
              </a:ext>
            </a:extLst>
          </p:cNvPr>
          <p:cNvSpPr>
            <a:spLocks noGrp="1"/>
          </p:cNvSpPr>
          <p:nvPr>
            <p:ph type="subTitle" idx="4294967295"/>
          </p:nvPr>
        </p:nvSpPr>
        <p:spPr>
          <a:xfrm>
            <a:off x="0" y="0"/>
            <a:ext cx="12192000" cy="625475"/>
          </a:xfrm>
        </p:spPr>
        <p:txBody>
          <a:bodyPr anchor="ctr">
            <a:normAutofit/>
          </a:bodyPr>
          <a:lstStyle/>
          <a:p>
            <a:r>
              <a:rPr lang="tr-TR" sz="3000" b="1" dirty="0">
                <a:solidFill>
                  <a:schemeClr val="tx1"/>
                </a:solidFill>
                <a:latin typeface="Times New Roman" panose="02020603050405020304" pitchFamily="18" charset="0"/>
                <a:cs typeface="Times New Roman" panose="02020603050405020304" pitchFamily="18" charset="0"/>
              </a:rPr>
              <a:t>VERİ TABANI (DATABASE) NEDİR?</a:t>
            </a:r>
          </a:p>
        </p:txBody>
      </p:sp>
      <p:sp>
        <p:nvSpPr>
          <p:cNvPr id="7" name="Alt Başlık 2">
            <a:extLst>
              <a:ext uri="{FF2B5EF4-FFF2-40B4-BE49-F238E27FC236}">
                <a16:creationId xmlns:a16="http://schemas.microsoft.com/office/drawing/2014/main" id="{BDA892BC-5A0A-4F2B-ADBF-5B051342995A}"/>
              </a:ext>
            </a:extLst>
          </p:cNvPr>
          <p:cNvSpPr txBox="1">
            <a:spLocks/>
          </p:cNvSpPr>
          <p:nvPr/>
        </p:nvSpPr>
        <p:spPr>
          <a:xfrm>
            <a:off x="0" y="625475"/>
            <a:ext cx="12077700" cy="5837645"/>
          </a:xfrm>
          <a:prstGeom prst="rect">
            <a:avLst/>
          </a:prstGeom>
        </p:spPr>
        <p:txBody>
          <a:bodyPr vert="horz" lIns="0" tIns="45720" rIns="0" bIns="45720" rtlCol="0" anchor="t">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just">
              <a:lnSpc>
                <a:spcPct val="100000"/>
              </a:lnSpc>
            </a:pPr>
            <a:r>
              <a:rPr lang="tr-TR" sz="1800" dirty="0">
                <a:solidFill>
                  <a:schemeClr val="tx1"/>
                </a:solidFill>
                <a:latin typeface="Times New Roman" panose="02020603050405020304" pitchFamily="18" charset="0"/>
                <a:cs typeface="Times New Roman" panose="02020603050405020304" pitchFamily="18" charset="0"/>
              </a:rPr>
              <a:t>Veri tabanı, birbiriyle ilişkili verilerin bir koleksiyonudur.</a:t>
            </a:r>
          </a:p>
          <a:p>
            <a:pPr algn="just">
              <a:lnSpc>
                <a:spcPct val="100000"/>
              </a:lnSpc>
            </a:pPr>
            <a:r>
              <a:rPr lang="tr-TR" sz="1800" dirty="0">
                <a:solidFill>
                  <a:schemeClr val="tx1"/>
                </a:solidFill>
                <a:latin typeface="Times New Roman" panose="02020603050405020304" pitchFamily="18" charset="0"/>
                <a:cs typeface="Times New Roman" panose="02020603050405020304" pitchFamily="18" charset="0"/>
              </a:rPr>
              <a:t>Bir başka ifadeyle, birbiriyle ilişkili verilerin tutulduğu, kullanım amacına uygun olarak düzenlenmiş veriler topluluğudur. </a:t>
            </a:r>
          </a:p>
          <a:p>
            <a:pPr algn="just">
              <a:lnSpc>
                <a:spcPct val="100000"/>
              </a:lnSpc>
            </a:pPr>
            <a:r>
              <a:rPr lang="tr-TR" sz="1800" dirty="0">
                <a:solidFill>
                  <a:schemeClr val="tx1"/>
                </a:solidFill>
                <a:latin typeface="Times New Roman" panose="02020603050405020304" pitchFamily="18" charset="0"/>
                <a:cs typeface="Times New Roman" panose="02020603050405020304" pitchFamily="18" charset="0"/>
              </a:rPr>
              <a:t>Bu veriler tablolar şeklinde tutulabilir. </a:t>
            </a:r>
          </a:p>
          <a:p>
            <a:pPr algn="just">
              <a:lnSpc>
                <a:spcPct val="100000"/>
              </a:lnSpc>
            </a:pPr>
            <a:r>
              <a:rPr lang="tr-TR" sz="1800" dirty="0">
                <a:solidFill>
                  <a:schemeClr val="tx1"/>
                </a:solidFill>
                <a:latin typeface="Times New Roman" panose="02020603050405020304" pitchFamily="18" charset="0"/>
                <a:cs typeface="Times New Roman" panose="02020603050405020304" pitchFamily="18" charset="0"/>
              </a:rPr>
              <a:t>Bir veri tabanı herhangi bir boyutta ve değişen karmaşıklıkta olabilir.</a:t>
            </a:r>
          </a:p>
          <a:p>
            <a:pPr algn="just">
              <a:lnSpc>
                <a:spcPct val="100000"/>
              </a:lnSpc>
            </a:pPr>
            <a:r>
              <a:rPr lang="tr-TR" sz="1800" dirty="0">
                <a:solidFill>
                  <a:schemeClr val="tx1"/>
                </a:solidFill>
                <a:latin typeface="Times New Roman" panose="02020603050405020304" pitchFamily="18" charset="0"/>
                <a:cs typeface="Times New Roman" panose="02020603050405020304" pitchFamily="18" charset="0"/>
              </a:rPr>
              <a:t>Bir veri tabanı manuel olarak oluşturulabilir veya bilgisayarla üretilebilir. </a:t>
            </a:r>
          </a:p>
          <a:p>
            <a:pPr marL="0" indent="0" algn="just">
              <a:lnSpc>
                <a:spcPct val="100000"/>
              </a:lnSpc>
              <a:buNone/>
            </a:pPr>
            <a:r>
              <a:rPr lang="tr-TR" sz="1800" dirty="0">
                <a:solidFill>
                  <a:schemeClr val="tx1"/>
                </a:solidFill>
                <a:latin typeface="Times New Roman" panose="02020603050405020304" pitchFamily="18" charset="0"/>
                <a:cs typeface="Times New Roman" panose="02020603050405020304" pitchFamily="18" charset="0"/>
              </a:rPr>
              <a:t> Günümüzde hayatımızın birçok alanında kullanılmaktadır. Örneğin;</a:t>
            </a:r>
          </a:p>
          <a:p>
            <a:pPr lvl="1" algn="just">
              <a:lnSpc>
                <a:spcPct val="100000"/>
              </a:lnSpc>
              <a:buFont typeface="Arial" panose="020B0604020202020204" pitchFamily="34" charset="0"/>
              <a:buChar char="•"/>
            </a:pPr>
            <a:r>
              <a:rPr lang="tr-TR" sz="1600" dirty="0">
                <a:solidFill>
                  <a:schemeClr val="tx1"/>
                </a:solidFill>
                <a:latin typeface="Times New Roman" panose="02020603050405020304" pitchFamily="18" charset="0"/>
                <a:cs typeface="Times New Roman" panose="02020603050405020304" pitchFamily="18" charset="0"/>
              </a:rPr>
              <a:t>Bir otel ya da uçak/otobüs rezervasyonunda,</a:t>
            </a:r>
          </a:p>
          <a:p>
            <a:pPr lvl="1" algn="just">
              <a:lnSpc>
                <a:spcPct val="100000"/>
              </a:lnSpc>
              <a:buFont typeface="Arial" panose="020B0604020202020204" pitchFamily="34" charset="0"/>
              <a:buChar char="•"/>
            </a:pPr>
            <a:r>
              <a:rPr lang="tr-TR" sz="1600" dirty="0">
                <a:solidFill>
                  <a:schemeClr val="tx1"/>
                </a:solidFill>
                <a:latin typeface="Times New Roman" panose="02020603050405020304" pitchFamily="18" charset="0"/>
                <a:cs typeface="Times New Roman" panose="02020603050405020304" pitchFamily="18" charset="0"/>
              </a:rPr>
              <a:t>Banka hesap işlemlerinde,</a:t>
            </a:r>
          </a:p>
          <a:p>
            <a:pPr lvl="1" algn="just">
              <a:lnSpc>
                <a:spcPct val="100000"/>
              </a:lnSpc>
              <a:buFont typeface="Arial" panose="020B0604020202020204" pitchFamily="34" charset="0"/>
              <a:buChar char="•"/>
            </a:pPr>
            <a:r>
              <a:rPr lang="tr-TR" sz="1600" dirty="0">
                <a:solidFill>
                  <a:schemeClr val="tx1"/>
                </a:solidFill>
                <a:latin typeface="Times New Roman" panose="02020603050405020304" pitchFamily="18" charset="0"/>
                <a:cs typeface="Times New Roman" panose="02020603050405020304" pitchFamily="18" charset="0"/>
              </a:rPr>
              <a:t>Kütüphane katalog taramasında,</a:t>
            </a:r>
          </a:p>
          <a:p>
            <a:pPr lvl="1" algn="just">
              <a:lnSpc>
                <a:spcPct val="100000"/>
              </a:lnSpc>
              <a:buFont typeface="Arial" panose="020B0604020202020204" pitchFamily="34" charset="0"/>
              <a:buChar char="•"/>
            </a:pPr>
            <a:r>
              <a:rPr lang="tr-TR" sz="1600" dirty="0">
                <a:solidFill>
                  <a:schemeClr val="tx1"/>
                </a:solidFill>
                <a:latin typeface="Times New Roman" panose="02020603050405020304" pitchFamily="18" charset="0"/>
                <a:cs typeface="Times New Roman" panose="02020603050405020304" pitchFamily="18" charset="0"/>
              </a:rPr>
              <a:t>Hastane randevu ve protokol işlemlerinde,</a:t>
            </a:r>
          </a:p>
          <a:p>
            <a:pPr lvl="1" algn="just">
              <a:lnSpc>
                <a:spcPct val="100000"/>
              </a:lnSpc>
              <a:buFont typeface="Arial" panose="020B0604020202020204" pitchFamily="34" charset="0"/>
              <a:buChar char="•"/>
            </a:pPr>
            <a:r>
              <a:rPr lang="tr-TR" sz="1600" dirty="0">
                <a:solidFill>
                  <a:schemeClr val="tx1"/>
                </a:solidFill>
                <a:latin typeface="Times New Roman" panose="02020603050405020304" pitchFamily="18" charset="0"/>
                <a:cs typeface="Times New Roman" panose="02020603050405020304" pitchFamily="18" charset="0"/>
              </a:rPr>
              <a:t>Elektronik olarak bir ürün sipariş ederken veya satın alırken,</a:t>
            </a:r>
          </a:p>
          <a:p>
            <a:pPr lvl="1" algn="just">
              <a:lnSpc>
                <a:spcPct val="100000"/>
              </a:lnSpc>
              <a:buFont typeface="Arial" panose="020B0604020202020204" pitchFamily="34" charset="0"/>
              <a:buChar char="•"/>
            </a:pPr>
            <a:r>
              <a:rPr lang="tr-TR" sz="1600" dirty="0">
                <a:solidFill>
                  <a:schemeClr val="tx1"/>
                </a:solidFill>
                <a:latin typeface="Times New Roman" panose="02020603050405020304" pitchFamily="18" charset="0"/>
                <a:cs typeface="Times New Roman" panose="02020603050405020304" pitchFamily="18" charset="0"/>
              </a:rPr>
              <a:t>Marketlerde alışveriş yaptıktan sonra kasa işlemlerinde,</a:t>
            </a:r>
          </a:p>
          <a:p>
            <a:pPr lvl="1" algn="just">
              <a:lnSpc>
                <a:spcPct val="100000"/>
              </a:lnSpc>
              <a:buFont typeface="Arial" panose="020B0604020202020204" pitchFamily="34" charset="0"/>
              <a:buChar char="•"/>
            </a:pPr>
            <a:r>
              <a:rPr lang="tr-TR" sz="1600" dirty="0">
                <a:solidFill>
                  <a:schemeClr val="tx1"/>
                </a:solidFill>
                <a:latin typeface="Times New Roman" panose="02020603050405020304" pitchFamily="18" charset="0"/>
                <a:cs typeface="Times New Roman" panose="02020603050405020304" pitchFamily="18" charset="0"/>
              </a:rPr>
              <a:t>E-devlet işlemlerinde,…</a:t>
            </a:r>
          </a:p>
        </p:txBody>
      </p:sp>
      <p:graphicFrame>
        <p:nvGraphicFramePr>
          <p:cNvPr id="2" name="Tablo 3">
            <a:extLst>
              <a:ext uri="{FF2B5EF4-FFF2-40B4-BE49-F238E27FC236}">
                <a16:creationId xmlns:a16="http://schemas.microsoft.com/office/drawing/2014/main" id="{5F8D56D0-E0E0-2B79-6DAF-46EC7A7533FE}"/>
              </a:ext>
            </a:extLst>
          </p:cNvPr>
          <p:cNvGraphicFramePr>
            <a:graphicFrameLocks noGrp="1"/>
          </p:cNvGraphicFramePr>
          <p:nvPr>
            <p:extLst>
              <p:ext uri="{D42A27DB-BD31-4B8C-83A1-F6EECF244321}">
                <p14:modId xmlns:p14="http://schemas.microsoft.com/office/powerpoint/2010/main" val="2438693689"/>
              </p:ext>
            </p:extLst>
          </p:nvPr>
        </p:nvGraphicFramePr>
        <p:xfrm>
          <a:off x="6835366" y="3834057"/>
          <a:ext cx="4682652" cy="370840"/>
        </p:xfrm>
        <a:graphic>
          <a:graphicData uri="http://schemas.openxmlformats.org/drawingml/2006/table">
            <a:tbl>
              <a:tblPr firstRow="1" bandRow="1">
                <a:tableStyleId>{5C22544A-7EE6-4342-B048-85BDC9FD1C3A}</a:tableStyleId>
              </a:tblPr>
              <a:tblGrid>
                <a:gridCol w="1560884">
                  <a:extLst>
                    <a:ext uri="{9D8B030D-6E8A-4147-A177-3AD203B41FA5}">
                      <a16:colId xmlns:a16="http://schemas.microsoft.com/office/drawing/2014/main" val="2541866203"/>
                    </a:ext>
                  </a:extLst>
                </a:gridCol>
                <a:gridCol w="1560884">
                  <a:extLst>
                    <a:ext uri="{9D8B030D-6E8A-4147-A177-3AD203B41FA5}">
                      <a16:colId xmlns:a16="http://schemas.microsoft.com/office/drawing/2014/main" val="1159889288"/>
                    </a:ext>
                  </a:extLst>
                </a:gridCol>
                <a:gridCol w="1560884">
                  <a:extLst>
                    <a:ext uri="{9D8B030D-6E8A-4147-A177-3AD203B41FA5}">
                      <a16:colId xmlns:a16="http://schemas.microsoft.com/office/drawing/2014/main" val="1064942702"/>
                    </a:ext>
                  </a:extLst>
                </a:gridCol>
              </a:tblGrid>
              <a:tr h="370840">
                <a:tc>
                  <a:txBody>
                    <a:bodyPr/>
                    <a:lstStyle/>
                    <a:p>
                      <a:pPr algn="ctr"/>
                      <a:r>
                        <a:rPr lang="tr-TR" dirty="0" err="1"/>
                        <a:t>Müşteri_No</a:t>
                      </a:r>
                      <a:endParaRPr lang="tr-T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tr-TR" dirty="0"/>
                        <a:t>Adı-Soyadı</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tr-TR" dirty="0"/>
                        <a:t>Şehir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071523926"/>
                  </a:ext>
                </a:extLst>
              </a:tr>
            </a:tbl>
          </a:graphicData>
        </a:graphic>
      </p:graphicFrame>
      <p:sp>
        <p:nvSpPr>
          <p:cNvPr id="5" name="Metin kutusu 4">
            <a:extLst>
              <a:ext uri="{FF2B5EF4-FFF2-40B4-BE49-F238E27FC236}">
                <a16:creationId xmlns:a16="http://schemas.microsoft.com/office/drawing/2014/main" id="{106395A5-642E-4367-E19D-3302435A3D3C}"/>
              </a:ext>
            </a:extLst>
          </p:cNvPr>
          <p:cNvSpPr txBox="1"/>
          <p:nvPr/>
        </p:nvSpPr>
        <p:spPr>
          <a:xfrm>
            <a:off x="8160440" y="3429000"/>
            <a:ext cx="2032503" cy="369332"/>
          </a:xfrm>
          <a:prstGeom prst="rect">
            <a:avLst/>
          </a:prstGeom>
          <a:noFill/>
        </p:spPr>
        <p:txBody>
          <a:bodyPr wrap="square">
            <a:spAutoFit/>
          </a:bodyPr>
          <a:lstStyle/>
          <a:p>
            <a:r>
              <a:rPr lang="tr-TR" sz="1800" dirty="0">
                <a:solidFill>
                  <a:schemeClr val="tx1"/>
                </a:solidFill>
                <a:latin typeface="Times New Roman" panose="02020603050405020304" pitchFamily="18" charset="0"/>
                <a:cs typeface="Times New Roman" panose="02020603050405020304" pitchFamily="18" charset="0"/>
              </a:rPr>
              <a:t>Müşteri veri tabanı</a:t>
            </a:r>
            <a:endParaRPr lang="tr-TR" dirty="0"/>
          </a:p>
        </p:txBody>
      </p:sp>
    </p:spTree>
    <p:extLst>
      <p:ext uri="{BB962C8B-B14F-4D97-AF65-F5344CB8AC3E}">
        <p14:creationId xmlns:p14="http://schemas.microsoft.com/office/powerpoint/2010/main" val="33507494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lt Başlık 2">
            <a:extLst>
              <a:ext uri="{FF2B5EF4-FFF2-40B4-BE49-F238E27FC236}">
                <a16:creationId xmlns:a16="http://schemas.microsoft.com/office/drawing/2014/main" id="{CB41DA49-5670-4ECE-A68E-25663738BFB8}"/>
              </a:ext>
            </a:extLst>
          </p:cNvPr>
          <p:cNvSpPr>
            <a:spLocks noGrp="1"/>
          </p:cNvSpPr>
          <p:nvPr>
            <p:ph type="subTitle" idx="4294967295"/>
          </p:nvPr>
        </p:nvSpPr>
        <p:spPr>
          <a:xfrm>
            <a:off x="0" y="0"/>
            <a:ext cx="12192000" cy="625475"/>
          </a:xfrm>
        </p:spPr>
        <p:txBody>
          <a:bodyPr anchor="ctr">
            <a:normAutofit fontScale="92500"/>
          </a:bodyPr>
          <a:lstStyle/>
          <a:p>
            <a:r>
              <a:rPr lang="tr-TR" sz="3000" b="1" dirty="0">
                <a:solidFill>
                  <a:schemeClr val="tx1"/>
                </a:solidFill>
                <a:latin typeface="Times New Roman" panose="02020603050405020304" pitchFamily="18" charset="0"/>
                <a:cs typeface="Times New Roman" panose="02020603050405020304" pitchFamily="18" charset="0"/>
              </a:rPr>
              <a:t>GELENEKSEL VERİ TABANLARINDAN MODERN VERİ TABANLARINA</a:t>
            </a:r>
          </a:p>
        </p:txBody>
      </p:sp>
      <p:sp>
        <p:nvSpPr>
          <p:cNvPr id="7" name="Alt Başlık 2">
            <a:extLst>
              <a:ext uri="{FF2B5EF4-FFF2-40B4-BE49-F238E27FC236}">
                <a16:creationId xmlns:a16="http://schemas.microsoft.com/office/drawing/2014/main" id="{BDA892BC-5A0A-4F2B-ADBF-5B051342995A}"/>
              </a:ext>
            </a:extLst>
          </p:cNvPr>
          <p:cNvSpPr txBox="1">
            <a:spLocks/>
          </p:cNvSpPr>
          <p:nvPr/>
        </p:nvSpPr>
        <p:spPr>
          <a:xfrm>
            <a:off x="0" y="625475"/>
            <a:ext cx="12077700" cy="5837645"/>
          </a:xfrm>
          <a:prstGeom prst="rect">
            <a:avLst/>
          </a:prstGeom>
        </p:spPr>
        <p:txBody>
          <a:bodyPr vert="horz" lIns="0" tIns="45720" rIns="0" bIns="45720" rtlCol="0" anchor="t">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just">
              <a:lnSpc>
                <a:spcPct val="100000"/>
              </a:lnSpc>
            </a:pPr>
            <a:r>
              <a:rPr lang="tr-TR" sz="2200" dirty="0">
                <a:solidFill>
                  <a:schemeClr val="tx1"/>
                </a:solidFill>
                <a:latin typeface="Times New Roman" panose="02020603050405020304" pitchFamily="18" charset="0"/>
                <a:cs typeface="Times New Roman" panose="02020603050405020304" pitchFamily="18" charset="0"/>
              </a:rPr>
              <a:t>Geleneksel veri tabanlarında sayısal ve metin şeklinde veriler tutuluyordu.</a:t>
            </a:r>
          </a:p>
          <a:p>
            <a:pPr algn="just">
              <a:lnSpc>
                <a:spcPct val="100000"/>
              </a:lnSpc>
            </a:pPr>
            <a:r>
              <a:rPr lang="tr-TR" sz="2200" dirty="0">
                <a:solidFill>
                  <a:schemeClr val="tx1"/>
                </a:solidFill>
                <a:latin typeface="Times New Roman" panose="02020603050405020304" pitchFamily="18" charset="0"/>
                <a:cs typeface="Times New Roman" panose="02020603050405020304" pitchFamily="18" charset="0"/>
              </a:rPr>
              <a:t>Günümüz modern veri tabanlarında (multimedya veri tabanları) bunlara ilaveten multimedya öğeleri de yer almaktadır.</a:t>
            </a:r>
          </a:p>
          <a:p>
            <a:pPr algn="just">
              <a:lnSpc>
                <a:spcPct val="100000"/>
              </a:lnSpc>
            </a:pPr>
            <a:r>
              <a:rPr lang="tr-TR" sz="2200" dirty="0">
                <a:solidFill>
                  <a:schemeClr val="tx1"/>
                </a:solidFill>
                <a:latin typeface="Times New Roman" panose="02020603050405020304" pitchFamily="18" charset="0"/>
                <a:cs typeface="Times New Roman" panose="02020603050405020304" pitchFamily="18" charset="0"/>
              </a:rPr>
              <a:t>•	Resim</a:t>
            </a:r>
          </a:p>
          <a:p>
            <a:pPr algn="just">
              <a:lnSpc>
                <a:spcPct val="100000"/>
              </a:lnSpc>
            </a:pPr>
            <a:r>
              <a:rPr lang="tr-TR" sz="2200" dirty="0">
                <a:solidFill>
                  <a:schemeClr val="tx1"/>
                </a:solidFill>
                <a:latin typeface="Times New Roman" panose="02020603050405020304" pitchFamily="18" charset="0"/>
                <a:cs typeface="Times New Roman" panose="02020603050405020304" pitchFamily="18" charset="0"/>
              </a:rPr>
              <a:t>•	Video</a:t>
            </a:r>
          </a:p>
          <a:p>
            <a:pPr algn="just">
              <a:lnSpc>
                <a:spcPct val="100000"/>
              </a:lnSpc>
            </a:pPr>
            <a:r>
              <a:rPr lang="tr-TR" sz="2200" dirty="0">
                <a:solidFill>
                  <a:schemeClr val="tx1"/>
                </a:solidFill>
                <a:latin typeface="Times New Roman" panose="02020603050405020304" pitchFamily="18" charset="0"/>
                <a:cs typeface="Times New Roman" panose="02020603050405020304" pitchFamily="18" charset="0"/>
              </a:rPr>
              <a:t>•	Konum (Coğrafi Bilgi Sistemleri)</a:t>
            </a:r>
          </a:p>
          <a:p>
            <a:pPr algn="just">
              <a:lnSpc>
                <a:spcPct val="100000"/>
              </a:lnSpc>
            </a:pPr>
            <a:r>
              <a:rPr lang="tr-TR" sz="2200" dirty="0">
                <a:solidFill>
                  <a:schemeClr val="tx1"/>
                </a:solidFill>
                <a:latin typeface="Times New Roman" panose="02020603050405020304" pitchFamily="18" charset="0"/>
                <a:cs typeface="Times New Roman" panose="02020603050405020304" pitchFamily="18" charset="0"/>
              </a:rPr>
              <a:t>Modern veri tabanı sistemlerinde ayrıca çok miktardaki verilerden (</a:t>
            </a:r>
            <a:r>
              <a:rPr lang="tr-TR" sz="2200" dirty="0" err="1">
                <a:solidFill>
                  <a:schemeClr val="tx1"/>
                </a:solidFill>
                <a:latin typeface="Times New Roman" panose="02020603050405020304" pitchFamily="18" charset="0"/>
                <a:cs typeface="Times New Roman" panose="02020603050405020304" pitchFamily="18" charset="0"/>
              </a:rPr>
              <a:t>big</a:t>
            </a:r>
            <a:r>
              <a:rPr lang="tr-TR" sz="2200" dirty="0">
                <a:solidFill>
                  <a:schemeClr val="tx1"/>
                </a:solidFill>
                <a:latin typeface="Times New Roman" panose="02020603050405020304" pitchFamily="18" charset="0"/>
                <a:cs typeface="Times New Roman" panose="02020603050405020304" pitchFamily="18" charset="0"/>
              </a:rPr>
              <a:t> data) çıkarımlar yapan «karar destek sistemleri» yer almaktadır.</a:t>
            </a:r>
          </a:p>
        </p:txBody>
      </p:sp>
      <p:pic>
        <p:nvPicPr>
          <p:cNvPr id="3074" name="Picture 2" descr="Txt - Free interface icons">
            <a:extLst>
              <a:ext uri="{FF2B5EF4-FFF2-40B4-BE49-F238E27FC236}">
                <a16:creationId xmlns:a16="http://schemas.microsoft.com/office/drawing/2014/main" id="{89F6145E-AB51-AC03-F512-B693D5BEE7E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1638" y="4553352"/>
            <a:ext cx="1080000" cy="108000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Doc - Free files and folders icons">
            <a:extLst>
              <a:ext uri="{FF2B5EF4-FFF2-40B4-BE49-F238E27FC236}">
                <a16:creationId xmlns:a16="http://schemas.microsoft.com/office/drawing/2014/main" id="{853FA6E4-29D1-F9F2-8098-15427266190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45621" y="4931979"/>
            <a:ext cx="1080000" cy="1080000"/>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Mp3 - Free interface icons">
            <a:extLst>
              <a:ext uri="{FF2B5EF4-FFF2-40B4-BE49-F238E27FC236}">
                <a16:creationId xmlns:a16="http://schemas.microsoft.com/office/drawing/2014/main" id="{7F98797B-DC37-02FA-C7E4-A7397E2F9FD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09604" y="4553352"/>
            <a:ext cx="1080000" cy="1080000"/>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descr="Wav - Free multimedia icons">
            <a:extLst>
              <a:ext uri="{FF2B5EF4-FFF2-40B4-BE49-F238E27FC236}">
                <a16:creationId xmlns:a16="http://schemas.microsoft.com/office/drawing/2014/main" id="{5A140A11-2F88-08F0-C13E-DF8F8B23C79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73587" y="4931979"/>
            <a:ext cx="1080000" cy="1080000"/>
          </a:xfrm>
          <a:prstGeom prst="rect">
            <a:avLst/>
          </a:prstGeom>
          <a:noFill/>
          <a:extLst>
            <a:ext uri="{909E8E84-426E-40DD-AFC4-6F175D3DCCD1}">
              <a14:hiddenFill xmlns:a14="http://schemas.microsoft.com/office/drawing/2010/main">
                <a:solidFill>
                  <a:srgbClr val="FFFFFF"/>
                </a:solidFill>
              </a14:hiddenFill>
            </a:ext>
          </a:extLst>
        </p:spPr>
      </p:pic>
      <p:pic>
        <p:nvPicPr>
          <p:cNvPr id="3082" name="Picture 10" descr="Xls - Free technology icons">
            <a:extLst>
              <a:ext uri="{FF2B5EF4-FFF2-40B4-BE49-F238E27FC236}">
                <a16:creationId xmlns:a16="http://schemas.microsoft.com/office/drawing/2014/main" id="{FBDD4001-2469-31E4-CD1C-224BBB1E77A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437570" y="4553352"/>
            <a:ext cx="1080000" cy="1080000"/>
          </a:xfrm>
          <a:prstGeom prst="rect">
            <a:avLst/>
          </a:prstGeom>
          <a:noFill/>
          <a:extLst>
            <a:ext uri="{909E8E84-426E-40DD-AFC4-6F175D3DCCD1}">
              <a14:hiddenFill xmlns:a14="http://schemas.microsoft.com/office/drawing/2010/main">
                <a:solidFill>
                  <a:srgbClr val="FFFFFF"/>
                </a:solidFill>
              </a14:hiddenFill>
            </a:ext>
          </a:extLst>
        </p:spPr>
      </p:pic>
      <p:pic>
        <p:nvPicPr>
          <p:cNvPr id="3084" name="Picture 12" descr="Free Ppt SVG, PNG Icon, Symbol. Download Image.">
            <a:extLst>
              <a:ext uri="{FF2B5EF4-FFF2-40B4-BE49-F238E27FC236}">
                <a16:creationId xmlns:a16="http://schemas.microsoft.com/office/drawing/2014/main" id="{497F8059-CB56-6EDC-A5B6-1F710DEB16F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621767" y="4931979"/>
            <a:ext cx="1080000" cy="1080000"/>
          </a:xfrm>
          <a:prstGeom prst="rect">
            <a:avLst/>
          </a:prstGeom>
          <a:noFill/>
          <a:extLst>
            <a:ext uri="{909E8E84-426E-40DD-AFC4-6F175D3DCCD1}">
              <a14:hiddenFill xmlns:a14="http://schemas.microsoft.com/office/drawing/2010/main">
                <a:solidFill>
                  <a:srgbClr val="FFFFFF"/>
                </a:solidFill>
              </a14:hiddenFill>
            </a:ext>
          </a:extLst>
        </p:spPr>
      </p:pic>
      <p:pic>
        <p:nvPicPr>
          <p:cNvPr id="3086" name="Picture 14" descr="Jpg - Free interface icons">
            <a:extLst>
              <a:ext uri="{FF2B5EF4-FFF2-40B4-BE49-F238E27FC236}">
                <a16:creationId xmlns:a16="http://schemas.microsoft.com/office/drawing/2014/main" id="{344F3B6C-8C4C-F33B-DE23-0F4812B72584}"/>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805964" y="4553352"/>
            <a:ext cx="1080000" cy="1080000"/>
          </a:xfrm>
          <a:prstGeom prst="rect">
            <a:avLst/>
          </a:prstGeom>
          <a:noFill/>
          <a:extLst>
            <a:ext uri="{909E8E84-426E-40DD-AFC4-6F175D3DCCD1}">
              <a14:hiddenFill xmlns:a14="http://schemas.microsoft.com/office/drawing/2010/main">
                <a:solidFill>
                  <a:srgbClr val="FFFFFF"/>
                </a:solidFill>
              </a14:hiddenFill>
            </a:ext>
          </a:extLst>
        </p:spPr>
      </p:pic>
      <p:pic>
        <p:nvPicPr>
          <p:cNvPr id="3088" name="Picture 16" descr="Mov - Free multimedia icons">
            <a:extLst>
              <a:ext uri="{FF2B5EF4-FFF2-40B4-BE49-F238E27FC236}">
                <a16:creationId xmlns:a16="http://schemas.microsoft.com/office/drawing/2014/main" id="{B24C02C6-6D78-4000-61A1-7D28E1E79EB4}"/>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169947" y="4931979"/>
            <a:ext cx="1080000" cy="108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969445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lt Başlık 2">
            <a:extLst>
              <a:ext uri="{FF2B5EF4-FFF2-40B4-BE49-F238E27FC236}">
                <a16:creationId xmlns:a16="http://schemas.microsoft.com/office/drawing/2014/main" id="{CB41DA49-5670-4ECE-A68E-25663738BFB8}"/>
              </a:ext>
            </a:extLst>
          </p:cNvPr>
          <p:cNvSpPr>
            <a:spLocks noGrp="1"/>
          </p:cNvSpPr>
          <p:nvPr>
            <p:ph type="subTitle" idx="4294967295"/>
          </p:nvPr>
        </p:nvSpPr>
        <p:spPr>
          <a:xfrm>
            <a:off x="0" y="0"/>
            <a:ext cx="12192000" cy="625475"/>
          </a:xfrm>
        </p:spPr>
        <p:txBody>
          <a:bodyPr anchor="ctr">
            <a:normAutofit/>
          </a:bodyPr>
          <a:lstStyle/>
          <a:p>
            <a:r>
              <a:rPr lang="tr-TR" sz="3000" b="1" dirty="0">
                <a:solidFill>
                  <a:schemeClr val="tx1"/>
                </a:solidFill>
                <a:latin typeface="Times New Roman" panose="02020603050405020304" pitchFamily="18" charset="0"/>
                <a:cs typeface="Times New Roman" panose="02020603050405020304" pitchFamily="18" charset="0"/>
              </a:rPr>
              <a:t>VERİ TABANININ TEMEL NİTELİKLERİ</a:t>
            </a:r>
          </a:p>
        </p:txBody>
      </p:sp>
      <p:sp>
        <p:nvSpPr>
          <p:cNvPr id="7" name="Alt Başlık 2">
            <a:extLst>
              <a:ext uri="{FF2B5EF4-FFF2-40B4-BE49-F238E27FC236}">
                <a16:creationId xmlns:a16="http://schemas.microsoft.com/office/drawing/2014/main" id="{BDA892BC-5A0A-4F2B-ADBF-5B051342995A}"/>
              </a:ext>
            </a:extLst>
          </p:cNvPr>
          <p:cNvSpPr txBox="1">
            <a:spLocks/>
          </p:cNvSpPr>
          <p:nvPr/>
        </p:nvSpPr>
        <p:spPr>
          <a:xfrm>
            <a:off x="472966" y="1429517"/>
            <a:ext cx="6243145" cy="5837645"/>
          </a:xfrm>
          <a:prstGeom prst="rect">
            <a:avLst/>
          </a:prstGeom>
        </p:spPr>
        <p:txBody>
          <a:bodyPr vert="horz" lIns="0" tIns="45720" rIns="0" bIns="45720" rtlCol="0" anchor="t">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just">
              <a:lnSpc>
                <a:spcPct val="100000"/>
              </a:lnSpc>
            </a:pPr>
            <a:r>
              <a:rPr lang="tr-TR" sz="2400" dirty="0">
                <a:solidFill>
                  <a:schemeClr val="tx1"/>
                </a:solidFill>
                <a:latin typeface="Times New Roman" panose="02020603050405020304" pitchFamily="18" charset="0"/>
                <a:cs typeface="Times New Roman" panose="02020603050405020304" pitchFamily="18" charset="0"/>
              </a:rPr>
              <a:t>Veri tabanı, gerçek dünyanın bir parçasıdır. Çoğu zaman «mini dünya» (</a:t>
            </a:r>
            <a:r>
              <a:rPr lang="tr-TR" sz="2400" dirty="0" err="1">
                <a:solidFill>
                  <a:schemeClr val="tx1"/>
                </a:solidFill>
                <a:latin typeface="Times New Roman" panose="02020603050405020304" pitchFamily="18" charset="0"/>
                <a:cs typeface="Times New Roman" panose="02020603050405020304" pitchFamily="18" charset="0"/>
              </a:rPr>
              <a:t>miniworld</a:t>
            </a:r>
            <a:r>
              <a:rPr lang="tr-TR" sz="2400" dirty="0">
                <a:solidFill>
                  <a:schemeClr val="tx1"/>
                </a:solidFill>
                <a:latin typeface="Times New Roman" panose="02020603050405020304" pitchFamily="18" charset="0"/>
                <a:cs typeface="Times New Roman" panose="02020603050405020304" pitchFamily="18" charset="0"/>
              </a:rPr>
              <a:t>) veya «söylem evreni» (</a:t>
            </a:r>
            <a:r>
              <a:rPr lang="tr-TR" sz="2400" dirty="0" err="1">
                <a:solidFill>
                  <a:schemeClr val="tx1"/>
                </a:solidFill>
                <a:latin typeface="Times New Roman" panose="02020603050405020304" pitchFamily="18" charset="0"/>
                <a:cs typeface="Times New Roman" panose="02020603050405020304" pitchFamily="18" charset="0"/>
              </a:rPr>
              <a:t>universe</a:t>
            </a:r>
            <a:r>
              <a:rPr lang="tr-TR" sz="2400" dirty="0">
                <a:solidFill>
                  <a:schemeClr val="tx1"/>
                </a:solidFill>
                <a:latin typeface="Times New Roman" panose="02020603050405020304" pitchFamily="18" charset="0"/>
                <a:cs typeface="Times New Roman" panose="02020603050405020304" pitchFamily="18" charset="0"/>
              </a:rPr>
              <a:t> of </a:t>
            </a:r>
            <a:r>
              <a:rPr lang="tr-TR" sz="2400" dirty="0" err="1">
                <a:solidFill>
                  <a:schemeClr val="tx1"/>
                </a:solidFill>
                <a:latin typeface="Times New Roman" panose="02020603050405020304" pitchFamily="18" charset="0"/>
                <a:cs typeface="Times New Roman" panose="02020603050405020304" pitchFamily="18" charset="0"/>
              </a:rPr>
              <a:t>discourse</a:t>
            </a:r>
            <a:r>
              <a:rPr lang="tr-TR" sz="2400" dirty="0">
                <a:solidFill>
                  <a:schemeClr val="tx1"/>
                </a:solidFill>
                <a:latin typeface="Times New Roman" panose="02020603050405020304" pitchFamily="18" charset="0"/>
                <a:cs typeface="Times New Roman" panose="02020603050405020304" pitchFamily="18" charset="0"/>
              </a:rPr>
              <a:t>, </a:t>
            </a:r>
            <a:r>
              <a:rPr lang="tr-TR" sz="2400" dirty="0" err="1">
                <a:solidFill>
                  <a:schemeClr val="tx1"/>
                </a:solidFill>
                <a:latin typeface="Times New Roman" panose="02020603050405020304" pitchFamily="18" charset="0"/>
                <a:cs typeface="Times New Roman" panose="02020603050405020304" pitchFamily="18" charset="0"/>
              </a:rPr>
              <a:t>UoD</a:t>
            </a:r>
            <a:r>
              <a:rPr lang="tr-TR" sz="2400" dirty="0">
                <a:solidFill>
                  <a:schemeClr val="tx1"/>
                </a:solidFill>
                <a:latin typeface="Times New Roman" panose="02020603050405020304" pitchFamily="18" charset="0"/>
                <a:cs typeface="Times New Roman" panose="02020603050405020304" pitchFamily="18" charset="0"/>
              </a:rPr>
              <a:t>) olarak adlandırılır.</a:t>
            </a:r>
          </a:p>
          <a:p>
            <a:pPr algn="just">
              <a:lnSpc>
                <a:spcPct val="100000"/>
              </a:lnSpc>
            </a:pPr>
            <a:r>
              <a:rPr lang="tr-TR" sz="2400" dirty="0">
                <a:solidFill>
                  <a:schemeClr val="tx1"/>
                </a:solidFill>
                <a:latin typeface="Times New Roman" panose="02020603050405020304" pitchFamily="18" charset="0"/>
                <a:cs typeface="Times New Roman" panose="02020603050405020304" pitchFamily="18" charset="0"/>
              </a:rPr>
              <a:t>Veri tabanı, verilerin mantıksal olarak organize edilmiş halidir. Rastgele bir araya getirilmiş veriler, veri tabanı kavramı dışındadır.</a:t>
            </a:r>
          </a:p>
          <a:p>
            <a:pPr algn="just">
              <a:lnSpc>
                <a:spcPct val="100000"/>
              </a:lnSpc>
            </a:pPr>
            <a:r>
              <a:rPr lang="tr-TR" sz="2400" dirty="0">
                <a:solidFill>
                  <a:schemeClr val="tx1"/>
                </a:solidFill>
                <a:latin typeface="Times New Roman" panose="02020603050405020304" pitchFamily="18" charset="0"/>
                <a:cs typeface="Times New Roman" panose="02020603050405020304" pitchFamily="18" charset="0"/>
              </a:rPr>
              <a:t>Veri tabanı, özel amaçlarla tasarlanan, oluşturulan ve üretilen verilerden oluşur.</a:t>
            </a:r>
          </a:p>
        </p:txBody>
      </p:sp>
      <p:pic>
        <p:nvPicPr>
          <p:cNvPr id="4100" name="Picture 4" descr="3d Database Table On White Background Stock Photo, Picture And Royalty Free  Image. Image 18221680.">
            <a:extLst>
              <a:ext uri="{FF2B5EF4-FFF2-40B4-BE49-F238E27FC236}">
                <a16:creationId xmlns:a16="http://schemas.microsoft.com/office/drawing/2014/main" id="{82C256F0-8507-3EB3-91C4-B9C87FF2748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52315" y="844440"/>
            <a:ext cx="4124982" cy="54276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51671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lt Başlık 2">
            <a:extLst>
              <a:ext uri="{FF2B5EF4-FFF2-40B4-BE49-F238E27FC236}">
                <a16:creationId xmlns:a16="http://schemas.microsoft.com/office/drawing/2014/main" id="{CB41DA49-5670-4ECE-A68E-25663738BFB8}"/>
              </a:ext>
            </a:extLst>
          </p:cNvPr>
          <p:cNvSpPr>
            <a:spLocks noGrp="1"/>
          </p:cNvSpPr>
          <p:nvPr>
            <p:ph type="subTitle" idx="4294967295"/>
          </p:nvPr>
        </p:nvSpPr>
        <p:spPr>
          <a:xfrm>
            <a:off x="0" y="0"/>
            <a:ext cx="12192000" cy="625475"/>
          </a:xfrm>
        </p:spPr>
        <p:txBody>
          <a:bodyPr anchor="ctr">
            <a:normAutofit/>
          </a:bodyPr>
          <a:lstStyle/>
          <a:p>
            <a:r>
              <a:rPr lang="tr-TR" sz="3000" b="1" dirty="0">
                <a:solidFill>
                  <a:schemeClr val="tx1"/>
                </a:solidFill>
                <a:latin typeface="Times New Roman" panose="02020603050405020304" pitchFamily="18" charset="0"/>
                <a:cs typeface="Times New Roman" panose="02020603050405020304" pitchFamily="18" charset="0"/>
              </a:rPr>
              <a:t>VERİ TABANI SİSTEMİ (DATABASE SYSTEM)</a:t>
            </a:r>
          </a:p>
        </p:txBody>
      </p:sp>
      <p:sp>
        <p:nvSpPr>
          <p:cNvPr id="7" name="Alt Başlık 2">
            <a:extLst>
              <a:ext uri="{FF2B5EF4-FFF2-40B4-BE49-F238E27FC236}">
                <a16:creationId xmlns:a16="http://schemas.microsoft.com/office/drawing/2014/main" id="{BDA892BC-5A0A-4F2B-ADBF-5B051342995A}"/>
              </a:ext>
            </a:extLst>
          </p:cNvPr>
          <p:cNvSpPr txBox="1">
            <a:spLocks/>
          </p:cNvSpPr>
          <p:nvPr/>
        </p:nvSpPr>
        <p:spPr>
          <a:xfrm>
            <a:off x="0" y="625475"/>
            <a:ext cx="12077700" cy="5837645"/>
          </a:xfrm>
          <a:prstGeom prst="rect">
            <a:avLst/>
          </a:prstGeom>
        </p:spPr>
        <p:txBody>
          <a:bodyPr vert="horz" lIns="0" tIns="45720" rIns="0" bIns="45720" rtlCol="0" anchor="t">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just">
              <a:lnSpc>
                <a:spcPct val="100000"/>
              </a:lnSpc>
            </a:pPr>
            <a:r>
              <a:rPr lang="tr-TR" sz="2400" dirty="0">
                <a:solidFill>
                  <a:schemeClr val="tx1"/>
                </a:solidFill>
                <a:latin typeface="Times New Roman" panose="02020603050405020304" pitchFamily="18" charset="0"/>
                <a:cs typeface="Times New Roman" panose="02020603050405020304" pitchFamily="18" charset="0"/>
              </a:rPr>
              <a:t>Veri tabanı sistemleri (VTS), genel amaçları bilgiyi korumak ve istendiğinde kullanılabilir hale getirmek olan bilgisayarlı bir sistemlerdir. </a:t>
            </a:r>
          </a:p>
          <a:p>
            <a:pPr algn="just">
              <a:lnSpc>
                <a:spcPct val="100000"/>
              </a:lnSpc>
            </a:pPr>
            <a:r>
              <a:rPr lang="tr-TR" sz="2400" dirty="0">
                <a:solidFill>
                  <a:schemeClr val="tx1"/>
                </a:solidFill>
                <a:latin typeface="Times New Roman" panose="02020603050405020304" pitchFamily="18" charset="0"/>
                <a:cs typeface="Times New Roman" panose="02020603050405020304" pitchFamily="18" charset="0"/>
              </a:rPr>
              <a:t>Avantajları:</a:t>
            </a:r>
          </a:p>
          <a:p>
            <a:pPr lvl="1" algn="just">
              <a:lnSpc>
                <a:spcPct val="100000"/>
              </a:lnSpc>
            </a:pPr>
            <a:r>
              <a:rPr lang="tr-TR" sz="2400" dirty="0">
                <a:solidFill>
                  <a:schemeClr val="tx1"/>
                </a:solidFill>
                <a:latin typeface="Times New Roman" panose="02020603050405020304" pitchFamily="18" charset="0"/>
                <a:cs typeface="Times New Roman" panose="02020603050405020304" pitchFamily="18" charset="0"/>
              </a:rPr>
              <a:t>Fazlalık azaltılabilir.</a:t>
            </a:r>
          </a:p>
          <a:p>
            <a:pPr lvl="1" algn="just">
              <a:lnSpc>
                <a:spcPct val="100000"/>
              </a:lnSpc>
            </a:pPr>
            <a:r>
              <a:rPr lang="tr-TR" sz="2400" dirty="0">
                <a:solidFill>
                  <a:schemeClr val="tx1"/>
                </a:solidFill>
                <a:latin typeface="Times New Roman" panose="02020603050405020304" pitchFamily="18" charset="0"/>
                <a:cs typeface="Times New Roman" panose="02020603050405020304" pitchFamily="18" charset="0"/>
              </a:rPr>
              <a:t>Tutarsızlık önlenebilir.</a:t>
            </a:r>
          </a:p>
          <a:p>
            <a:pPr lvl="1" algn="just">
              <a:lnSpc>
                <a:spcPct val="100000"/>
              </a:lnSpc>
            </a:pPr>
            <a:r>
              <a:rPr lang="tr-TR" sz="2400" dirty="0">
                <a:solidFill>
                  <a:schemeClr val="tx1"/>
                </a:solidFill>
                <a:latin typeface="Times New Roman" panose="02020603050405020304" pitchFamily="18" charset="0"/>
                <a:cs typeface="Times New Roman" panose="02020603050405020304" pitchFamily="18" charset="0"/>
              </a:rPr>
              <a:t>Veriler paylaşılabilir.</a:t>
            </a:r>
          </a:p>
          <a:p>
            <a:pPr lvl="1" algn="just">
              <a:lnSpc>
                <a:spcPct val="100000"/>
              </a:lnSpc>
            </a:pPr>
            <a:r>
              <a:rPr lang="tr-TR" sz="2400" dirty="0">
                <a:solidFill>
                  <a:schemeClr val="tx1"/>
                </a:solidFill>
                <a:latin typeface="Times New Roman" panose="02020603050405020304" pitchFamily="18" charset="0"/>
                <a:cs typeface="Times New Roman" panose="02020603050405020304" pitchFamily="18" charset="0"/>
              </a:rPr>
              <a:t>Standartlar uygulanabilir.</a:t>
            </a:r>
          </a:p>
          <a:p>
            <a:pPr lvl="1" algn="just">
              <a:lnSpc>
                <a:spcPct val="100000"/>
              </a:lnSpc>
            </a:pPr>
            <a:r>
              <a:rPr lang="tr-TR" sz="2400" dirty="0">
                <a:solidFill>
                  <a:schemeClr val="tx1"/>
                </a:solidFill>
                <a:latin typeface="Times New Roman" panose="02020603050405020304" pitchFamily="18" charset="0"/>
                <a:cs typeface="Times New Roman" panose="02020603050405020304" pitchFamily="18" charset="0"/>
              </a:rPr>
              <a:t>Güvenlik kısıtlamaları uygulanabilir.</a:t>
            </a:r>
          </a:p>
          <a:p>
            <a:pPr lvl="1" algn="just">
              <a:lnSpc>
                <a:spcPct val="100000"/>
              </a:lnSpc>
            </a:pPr>
            <a:r>
              <a:rPr lang="tr-TR" sz="2400" dirty="0">
                <a:solidFill>
                  <a:schemeClr val="tx1"/>
                </a:solidFill>
                <a:latin typeface="Times New Roman" panose="02020603050405020304" pitchFamily="18" charset="0"/>
                <a:cs typeface="Times New Roman" panose="02020603050405020304" pitchFamily="18" charset="0"/>
              </a:rPr>
              <a:t>Bütünlük korunabilir.</a:t>
            </a:r>
          </a:p>
          <a:p>
            <a:pPr lvl="1" algn="just">
              <a:lnSpc>
                <a:spcPct val="100000"/>
              </a:lnSpc>
            </a:pPr>
            <a:r>
              <a:rPr lang="tr-TR" sz="2400" dirty="0">
                <a:solidFill>
                  <a:schemeClr val="tx1"/>
                </a:solidFill>
                <a:latin typeface="Times New Roman" panose="02020603050405020304" pitchFamily="18" charset="0"/>
                <a:cs typeface="Times New Roman" panose="02020603050405020304" pitchFamily="18" charset="0"/>
              </a:rPr>
              <a:t>Veri toplama mümkün olabilir.</a:t>
            </a:r>
          </a:p>
          <a:p>
            <a:pPr lvl="1" algn="just">
              <a:lnSpc>
                <a:spcPct val="100000"/>
              </a:lnSpc>
            </a:pPr>
            <a:r>
              <a:rPr lang="tr-TR" sz="2400" dirty="0">
                <a:solidFill>
                  <a:schemeClr val="tx1"/>
                </a:solidFill>
                <a:latin typeface="Times New Roman" panose="02020603050405020304" pitchFamily="18" charset="0"/>
                <a:cs typeface="Times New Roman" panose="02020603050405020304" pitchFamily="18" charset="0"/>
              </a:rPr>
              <a:t>Gereksinimler dengelenebilir.</a:t>
            </a:r>
          </a:p>
          <a:p>
            <a:pPr algn="just">
              <a:lnSpc>
                <a:spcPct val="100000"/>
              </a:lnSpc>
            </a:pPr>
            <a:endParaRPr lang="tr-TR" sz="2400" dirty="0">
              <a:solidFill>
                <a:schemeClr val="tx1"/>
              </a:solidFill>
              <a:latin typeface="Times New Roman" panose="02020603050405020304" pitchFamily="18" charset="0"/>
              <a:cs typeface="Times New Roman" panose="02020603050405020304" pitchFamily="18" charset="0"/>
            </a:endParaRPr>
          </a:p>
          <a:p>
            <a:pPr marL="0" indent="0" algn="just">
              <a:lnSpc>
                <a:spcPct val="100000"/>
              </a:lnSpc>
              <a:buNone/>
            </a:pPr>
            <a:endParaRPr lang="tr-TR" sz="2400" dirty="0">
              <a:solidFill>
                <a:schemeClr val="tx1"/>
              </a:solidFill>
              <a:latin typeface="Times New Roman" panose="02020603050405020304" pitchFamily="18" charset="0"/>
              <a:cs typeface="Times New Roman" panose="02020603050405020304" pitchFamily="18" charset="0"/>
            </a:endParaRPr>
          </a:p>
          <a:p>
            <a:pPr marL="0" indent="0" algn="just">
              <a:lnSpc>
                <a:spcPct val="100000"/>
              </a:lnSpc>
              <a:buNone/>
            </a:pPr>
            <a:endParaRPr lang="tr-TR" sz="2400" dirty="0">
              <a:solidFill>
                <a:schemeClr val="tx1"/>
              </a:solidFill>
              <a:latin typeface="Times New Roman" panose="02020603050405020304" pitchFamily="18" charset="0"/>
              <a:cs typeface="Times New Roman" panose="02020603050405020304" pitchFamily="18" charset="0"/>
            </a:endParaRPr>
          </a:p>
          <a:p>
            <a:pPr algn="just">
              <a:lnSpc>
                <a:spcPct val="100000"/>
              </a:lnSpc>
            </a:pPr>
            <a:endParaRPr lang="tr-TR"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835548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lt Başlık 2">
            <a:extLst>
              <a:ext uri="{FF2B5EF4-FFF2-40B4-BE49-F238E27FC236}">
                <a16:creationId xmlns:a16="http://schemas.microsoft.com/office/drawing/2014/main" id="{CB41DA49-5670-4ECE-A68E-25663738BFB8}"/>
              </a:ext>
            </a:extLst>
          </p:cNvPr>
          <p:cNvSpPr>
            <a:spLocks noGrp="1"/>
          </p:cNvSpPr>
          <p:nvPr>
            <p:ph type="subTitle" idx="4294967295"/>
          </p:nvPr>
        </p:nvSpPr>
        <p:spPr>
          <a:xfrm>
            <a:off x="0" y="0"/>
            <a:ext cx="12192000" cy="625475"/>
          </a:xfrm>
        </p:spPr>
        <p:txBody>
          <a:bodyPr anchor="ctr">
            <a:normAutofit fontScale="85000" lnSpcReduction="10000"/>
          </a:bodyPr>
          <a:lstStyle/>
          <a:p>
            <a:r>
              <a:rPr lang="tr-TR" sz="3000" b="1" dirty="0">
                <a:solidFill>
                  <a:schemeClr val="tx1"/>
                </a:solidFill>
                <a:latin typeface="Times New Roman" panose="02020603050405020304" pitchFamily="18" charset="0"/>
                <a:cs typeface="Times New Roman" panose="02020603050405020304" pitchFamily="18" charset="0"/>
              </a:rPr>
              <a:t>VERİ TABANI YÖNETİM SİSTEMLERİ (DATABASE MANAGEMENT SYSTEM)</a:t>
            </a:r>
          </a:p>
        </p:txBody>
      </p:sp>
      <p:sp>
        <p:nvSpPr>
          <p:cNvPr id="7" name="Alt Başlık 2">
            <a:extLst>
              <a:ext uri="{FF2B5EF4-FFF2-40B4-BE49-F238E27FC236}">
                <a16:creationId xmlns:a16="http://schemas.microsoft.com/office/drawing/2014/main" id="{BDA892BC-5A0A-4F2B-ADBF-5B051342995A}"/>
              </a:ext>
            </a:extLst>
          </p:cNvPr>
          <p:cNvSpPr txBox="1">
            <a:spLocks/>
          </p:cNvSpPr>
          <p:nvPr/>
        </p:nvSpPr>
        <p:spPr>
          <a:xfrm>
            <a:off x="0" y="625475"/>
            <a:ext cx="12077700" cy="5837645"/>
          </a:xfrm>
          <a:prstGeom prst="rect">
            <a:avLst/>
          </a:prstGeom>
        </p:spPr>
        <p:txBody>
          <a:bodyPr vert="horz" lIns="0" tIns="45720" rIns="0" bIns="45720" rtlCol="0" anchor="t">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just">
              <a:lnSpc>
                <a:spcPct val="100000"/>
              </a:lnSpc>
            </a:pPr>
            <a:r>
              <a:rPr lang="tr-TR" sz="1800" dirty="0">
                <a:solidFill>
                  <a:schemeClr val="tx1"/>
                </a:solidFill>
                <a:latin typeface="Times New Roman" panose="02020603050405020304" pitchFamily="18" charset="0"/>
                <a:cs typeface="Times New Roman" panose="02020603050405020304" pitchFamily="18" charset="0"/>
              </a:rPr>
              <a:t>Kullanıcının bir veri tabanı oluşturmasını ve bakımını yapmasını sağlayan bir programlar topluluğudur. </a:t>
            </a:r>
          </a:p>
          <a:p>
            <a:pPr algn="just">
              <a:lnSpc>
                <a:spcPct val="100000"/>
              </a:lnSpc>
            </a:pPr>
            <a:r>
              <a:rPr lang="tr-TR" sz="1800" dirty="0">
                <a:solidFill>
                  <a:schemeClr val="tx1"/>
                </a:solidFill>
                <a:latin typeface="Times New Roman" panose="02020603050405020304" pitchFamily="18" charset="0"/>
                <a:cs typeface="Times New Roman" panose="02020603050405020304" pitchFamily="18" charset="0"/>
              </a:rPr>
              <a:t>Başka bir deyişle, kullanıcılara çeşitli uygulamalar için veri tabanını tanımlama, oluşturma ve düzenleme işlemlerini sağlayan genel amaçlı yazılımdır.</a:t>
            </a:r>
          </a:p>
          <a:p>
            <a:pPr algn="just">
              <a:lnSpc>
                <a:spcPct val="100000"/>
              </a:lnSpc>
            </a:pPr>
            <a:r>
              <a:rPr lang="tr-TR" sz="1800" dirty="0">
                <a:solidFill>
                  <a:schemeClr val="tx1"/>
                </a:solidFill>
                <a:latin typeface="Times New Roman" panose="02020603050405020304" pitchFamily="18" charset="0"/>
                <a:cs typeface="Times New Roman" panose="02020603050405020304" pitchFamily="18" charset="0"/>
              </a:rPr>
              <a:t>VYTS önemlidir çünkü bir takım kurallar ve düzenlemeler olmadan veri tabanının bakımı mümkün değildir. </a:t>
            </a:r>
          </a:p>
          <a:p>
            <a:pPr algn="just">
              <a:lnSpc>
                <a:spcPct val="100000"/>
              </a:lnSpc>
            </a:pPr>
            <a:r>
              <a:rPr lang="tr-TR" sz="1800" dirty="0">
                <a:solidFill>
                  <a:schemeClr val="tx1"/>
                </a:solidFill>
                <a:latin typeface="Times New Roman" panose="02020603050405020304" pitchFamily="18" charset="0"/>
                <a:cs typeface="Times New Roman" panose="02020603050405020304" pitchFamily="18" charset="0"/>
              </a:rPr>
              <a:t>Veri tabanının bütünlüğünü korumak için bu sorunların bir takım kurallara uyularak çözülmesi gerekir. </a:t>
            </a:r>
          </a:p>
          <a:p>
            <a:pPr algn="just">
              <a:lnSpc>
                <a:spcPct val="100000"/>
              </a:lnSpc>
            </a:pPr>
            <a:r>
              <a:rPr lang="tr-TR" sz="1800" dirty="0">
                <a:solidFill>
                  <a:schemeClr val="tx1"/>
                </a:solidFill>
                <a:latin typeface="Times New Roman" panose="02020603050405020304" pitchFamily="18" charset="0"/>
                <a:cs typeface="Times New Roman" panose="02020603050405020304" pitchFamily="18" charset="0"/>
              </a:rPr>
              <a:t>Veri tabanı sistemleri, büyük bilgi kütlelerini yönetmek için tasarlanmıştır. </a:t>
            </a:r>
          </a:p>
          <a:p>
            <a:pPr algn="just">
              <a:lnSpc>
                <a:spcPct val="100000"/>
              </a:lnSpc>
            </a:pPr>
            <a:r>
              <a:rPr lang="tr-TR" sz="1800" dirty="0">
                <a:solidFill>
                  <a:schemeClr val="tx1"/>
                </a:solidFill>
                <a:latin typeface="Times New Roman" panose="02020603050405020304" pitchFamily="18" charset="0"/>
                <a:cs typeface="Times New Roman" panose="02020603050405020304" pitchFamily="18" charset="0"/>
              </a:rPr>
              <a:t>Veri yönetimi, hem bilginin depolanması için yapıların tanımlanmasını hem de bilginin yönlendirilmesi için mekanizmalar sağlamayı içerir. </a:t>
            </a:r>
          </a:p>
          <a:p>
            <a:pPr algn="just">
              <a:lnSpc>
                <a:spcPct val="100000"/>
              </a:lnSpc>
            </a:pPr>
            <a:r>
              <a:rPr lang="tr-TR" sz="1800" dirty="0">
                <a:solidFill>
                  <a:schemeClr val="tx1"/>
                </a:solidFill>
                <a:latin typeface="Times New Roman" panose="02020603050405020304" pitchFamily="18" charset="0"/>
                <a:cs typeface="Times New Roman" panose="02020603050405020304" pitchFamily="18" charset="0"/>
              </a:rPr>
              <a:t>Ayrıca, veri tabanı sistemi, sistem çökmelerine veya yetkisiz erişim girişimlerine rağmen saklanan bilgilerin güvenliğini sağlamalıdır. Veriler birkaç kullanıcı arasında paylaşılacaksa, sistem olası anormal sonuçlardan kaçınmalıdır. </a:t>
            </a:r>
          </a:p>
        </p:txBody>
      </p:sp>
      <p:pic>
        <p:nvPicPr>
          <p:cNvPr id="5122" name="Picture 2" descr="Free Clipart: DataBase | buggi">
            <a:extLst>
              <a:ext uri="{FF2B5EF4-FFF2-40B4-BE49-F238E27FC236}">
                <a16:creationId xmlns:a16="http://schemas.microsoft.com/office/drawing/2014/main" id="{6D59A2F1-735B-35DA-D4F2-815BE2E22612}"/>
              </a:ext>
            </a:extLst>
          </p:cNvPr>
          <p:cNvPicPr>
            <a:picLocks noChangeAspect="1" noChangeArrowheads="1"/>
          </p:cNvPicPr>
          <p:nvPr/>
        </p:nvPicPr>
        <p:blipFill>
          <a:blip r:embed="rId2">
            <a:duotone>
              <a:prstClr val="black"/>
              <a:schemeClr val="accent1">
                <a:tint val="45000"/>
                <a:satMod val="400000"/>
              </a:schemeClr>
            </a:duotone>
            <a:extLst>
              <a:ext uri="{28A0092B-C50C-407E-A947-70E740481C1C}">
                <a14:useLocalDpi xmlns:a14="http://schemas.microsoft.com/office/drawing/2010/main" val="0"/>
              </a:ext>
            </a:extLst>
          </a:blip>
          <a:srcRect/>
          <a:stretch>
            <a:fillRect/>
          </a:stretch>
        </p:blipFill>
        <p:spPr bwMode="auto">
          <a:xfrm>
            <a:off x="1259894" y="4663120"/>
            <a:ext cx="1485000" cy="1800000"/>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Ücretsiz Bilgisayar Görüntüleri, Ücretsiz Küçük Resim, Ücretsiz Küçük Resim  İndir - Diğer">
            <a:extLst>
              <a:ext uri="{FF2B5EF4-FFF2-40B4-BE49-F238E27FC236}">
                <a16:creationId xmlns:a16="http://schemas.microsoft.com/office/drawing/2014/main" id="{FE855ECC-E4E2-CDE9-0728-EC328C2EFE8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95874" y="4479823"/>
            <a:ext cx="1764167" cy="1800000"/>
          </a:xfrm>
          <a:prstGeom prst="rect">
            <a:avLst/>
          </a:prstGeom>
          <a:noFill/>
          <a:extLst>
            <a:ext uri="{909E8E84-426E-40DD-AFC4-6F175D3DCCD1}">
              <a14:hiddenFill xmlns:a14="http://schemas.microsoft.com/office/drawing/2010/main">
                <a:solidFill>
                  <a:srgbClr val="FFFFFF"/>
                </a:solidFill>
              </a14:hiddenFill>
            </a:ext>
          </a:extLst>
        </p:spPr>
      </p:pic>
      <p:pic>
        <p:nvPicPr>
          <p:cNvPr id="5128" name="Picture 8" descr="Tall Blue Rectangle Clip Art at Clker.com - vector clip art online, royalty  free &amp; public domain">
            <a:extLst>
              <a:ext uri="{FF2B5EF4-FFF2-40B4-BE49-F238E27FC236}">
                <a16:creationId xmlns:a16="http://schemas.microsoft.com/office/drawing/2014/main" id="{2D718557-54A0-0DE0-7FA6-55B9D9BDD79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86133" y="4792525"/>
            <a:ext cx="2823529" cy="1440000"/>
          </a:xfrm>
          <a:prstGeom prst="rect">
            <a:avLst/>
          </a:prstGeom>
          <a:noFill/>
          <a:extLst>
            <a:ext uri="{909E8E84-426E-40DD-AFC4-6F175D3DCCD1}">
              <a14:hiddenFill xmlns:a14="http://schemas.microsoft.com/office/drawing/2010/main">
                <a:solidFill>
                  <a:srgbClr val="FFFFFF"/>
                </a:solidFill>
              </a14:hiddenFill>
            </a:ext>
          </a:extLst>
        </p:spPr>
      </p:pic>
      <p:sp>
        <p:nvSpPr>
          <p:cNvPr id="4" name="Metin kutusu 3">
            <a:extLst>
              <a:ext uri="{FF2B5EF4-FFF2-40B4-BE49-F238E27FC236}">
                <a16:creationId xmlns:a16="http://schemas.microsoft.com/office/drawing/2014/main" id="{B15E9571-A957-AC2C-2590-20D07BA18C2C}"/>
              </a:ext>
            </a:extLst>
          </p:cNvPr>
          <p:cNvSpPr txBox="1"/>
          <p:nvPr/>
        </p:nvSpPr>
        <p:spPr>
          <a:xfrm>
            <a:off x="1773617" y="5862271"/>
            <a:ext cx="6227378" cy="461665"/>
          </a:xfrm>
          <a:prstGeom prst="rect">
            <a:avLst/>
          </a:prstGeom>
          <a:noFill/>
        </p:spPr>
        <p:txBody>
          <a:bodyPr wrap="square">
            <a:spAutoFit/>
          </a:bodyPr>
          <a:lstStyle/>
          <a:p>
            <a:r>
              <a:rPr lang="tr-TR" sz="2400" b="1" dirty="0">
                <a:solidFill>
                  <a:schemeClr val="tx1"/>
                </a:solidFill>
                <a:latin typeface="Times New Roman" panose="02020603050405020304" pitchFamily="18" charset="0"/>
                <a:cs typeface="Times New Roman" panose="02020603050405020304" pitchFamily="18" charset="0"/>
              </a:rPr>
              <a:t>VT</a:t>
            </a:r>
            <a:endParaRPr lang="tr-TR" sz="2400" b="1" dirty="0"/>
          </a:p>
        </p:txBody>
      </p:sp>
      <p:sp>
        <p:nvSpPr>
          <p:cNvPr id="5" name="Metin kutusu 4">
            <a:extLst>
              <a:ext uri="{FF2B5EF4-FFF2-40B4-BE49-F238E27FC236}">
                <a16:creationId xmlns:a16="http://schemas.microsoft.com/office/drawing/2014/main" id="{C1A4C602-0B52-9D13-7CF3-12051BEC2561}"/>
              </a:ext>
            </a:extLst>
          </p:cNvPr>
          <p:cNvSpPr txBox="1"/>
          <p:nvPr/>
        </p:nvSpPr>
        <p:spPr>
          <a:xfrm>
            <a:off x="4918405" y="5264090"/>
            <a:ext cx="6227378" cy="461665"/>
          </a:xfrm>
          <a:prstGeom prst="rect">
            <a:avLst/>
          </a:prstGeom>
          <a:noFill/>
        </p:spPr>
        <p:txBody>
          <a:bodyPr wrap="square">
            <a:spAutoFit/>
          </a:bodyPr>
          <a:lstStyle/>
          <a:p>
            <a:r>
              <a:rPr lang="tr-TR" sz="2400" b="1" dirty="0">
                <a:solidFill>
                  <a:schemeClr val="tx1"/>
                </a:solidFill>
                <a:latin typeface="Times New Roman" panose="02020603050405020304" pitchFamily="18" charset="0"/>
                <a:cs typeface="Times New Roman" panose="02020603050405020304" pitchFamily="18" charset="0"/>
              </a:rPr>
              <a:t>VTYS</a:t>
            </a:r>
            <a:endParaRPr lang="tr-TR" sz="2400" b="1" dirty="0"/>
          </a:p>
        </p:txBody>
      </p:sp>
      <p:sp>
        <p:nvSpPr>
          <p:cNvPr id="6" name="Metin kutusu 5">
            <a:extLst>
              <a:ext uri="{FF2B5EF4-FFF2-40B4-BE49-F238E27FC236}">
                <a16:creationId xmlns:a16="http://schemas.microsoft.com/office/drawing/2014/main" id="{0DE1995C-900D-1FA3-ADF7-B0A3D59B604F}"/>
              </a:ext>
            </a:extLst>
          </p:cNvPr>
          <p:cNvSpPr txBox="1"/>
          <p:nvPr/>
        </p:nvSpPr>
        <p:spPr>
          <a:xfrm>
            <a:off x="10122065" y="5379823"/>
            <a:ext cx="6227378" cy="461665"/>
          </a:xfrm>
          <a:prstGeom prst="rect">
            <a:avLst/>
          </a:prstGeom>
          <a:noFill/>
        </p:spPr>
        <p:txBody>
          <a:bodyPr wrap="square">
            <a:spAutoFit/>
          </a:bodyPr>
          <a:lstStyle/>
          <a:p>
            <a:r>
              <a:rPr lang="tr-TR" sz="2400" b="1" dirty="0">
                <a:solidFill>
                  <a:schemeClr val="tx1"/>
                </a:solidFill>
                <a:latin typeface="Times New Roman" panose="02020603050405020304" pitchFamily="18" charset="0"/>
                <a:cs typeface="Times New Roman" panose="02020603050405020304" pitchFamily="18" charset="0"/>
              </a:rPr>
              <a:t>Kullanıcı</a:t>
            </a:r>
            <a:endParaRPr lang="tr-TR" sz="2400" b="1" dirty="0"/>
          </a:p>
        </p:txBody>
      </p:sp>
      <p:sp>
        <p:nvSpPr>
          <p:cNvPr id="8" name="Ok: Sol Sağ 7">
            <a:extLst>
              <a:ext uri="{FF2B5EF4-FFF2-40B4-BE49-F238E27FC236}">
                <a16:creationId xmlns:a16="http://schemas.microsoft.com/office/drawing/2014/main" id="{FB7A6D27-7E9D-93C7-0EAA-343B838AAB9E}"/>
              </a:ext>
            </a:extLst>
          </p:cNvPr>
          <p:cNvSpPr/>
          <p:nvPr/>
        </p:nvSpPr>
        <p:spPr>
          <a:xfrm>
            <a:off x="2838079" y="5261422"/>
            <a:ext cx="1056290" cy="461665"/>
          </a:xfrm>
          <a:prstGeom prst="leftRightArrow">
            <a:avLst/>
          </a:prstGeom>
          <a:solidFill>
            <a:srgbClr val="33CC33"/>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dirty="0"/>
          </a:p>
        </p:txBody>
      </p:sp>
      <p:sp>
        <p:nvSpPr>
          <p:cNvPr id="9" name="Ok: Sol Sağ 8">
            <a:extLst>
              <a:ext uri="{FF2B5EF4-FFF2-40B4-BE49-F238E27FC236}">
                <a16:creationId xmlns:a16="http://schemas.microsoft.com/office/drawing/2014/main" id="{7E4F1690-CAEE-8D30-6A6A-41AD6CEF35FE}"/>
              </a:ext>
            </a:extLst>
          </p:cNvPr>
          <p:cNvSpPr/>
          <p:nvPr/>
        </p:nvSpPr>
        <p:spPr>
          <a:xfrm>
            <a:off x="6871686" y="5257126"/>
            <a:ext cx="1056290" cy="461665"/>
          </a:xfrm>
          <a:prstGeom prst="leftRightArrow">
            <a:avLst/>
          </a:prstGeom>
          <a:solidFill>
            <a:srgbClr val="33CC33"/>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dirty="0"/>
          </a:p>
        </p:txBody>
      </p:sp>
    </p:spTree>
    <p:extLst>
      <p:ext uri="{BB962C8B-B14F-4D97-AF65-F5344CB8AC3E}">
        <p14:creationId xmlns:p14="http://schemas.microsoft.com/office/powerpoint/2010/main" val="13148414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lt Başlık 2">
            <a:extLst>
              <a:ext uri="{FF2B5EF4-FFF2-40B4-BE49-F238E27FC236}">
                <a16:creationId xmlns:a16="http://schemas.microsoft.com/office/drawing/2014/main" id="{CB41DA49-5670-4ECE-A68E-25663738BFB8}"/>
              </a:ext>
            </a:extLst>
          </p:cNvPr>
          <p:cNvSpPr>
            <a:spLocks noGrp="1"/>
          </p:cNvSpPr>
          <p:nvPr>
            <p:ph type="subTitle" idx="4294967295"/>
          </p:nvPr>
        </p:nvSpPr>
        <p:spPr>
          <a:xfrm>
            <a:off x="0" y="0"/>
            <a:ext cx="12192000" cy="625475"/>
          </a:xfrm>
        </p:spPr>
        <p:txBody>
          <a:bodyPr anchor="ctr">
            <a:normAutofit/>
          </a:bodyPr>
          <a:lstStyle/>
          <a:p>
            <a:r>
              <a:rPr lang="tr-TR" sz="3000" b="1" dirty="0">
                <a:solidFill>
                  <a:schemeClr val="tx1"/>
                </a:solidFill>
                <a:latin typeface="Times New Roman" panose="02020603050405020304" pitchFamily="18" charset="0"/>
                <a:cs typeface="Times New Roman" panose="02020603050405020304" pitchFamily="18" charset="0"/>
              </a:rPr>
              <a:t>VYTS’NİN İŞLEVLERİ</a:t>
            </a:r>
          </a:p>
        </p:txBody>
      </p:sp>
      <p:sp>
        <p:nvSpPr>
          <p:cNvPr id="7" name="Alt Başlık 2">
            <a:extLst>
              <a:ext uri="{FF2B5EF4-FFF2-40B4-BE49-F238E27FC236}">
                <a16:creationId xmlns:a16="http://schemas.microsoft.com/office/drawing/2014/main" id="{BDA892BC-5A0A-4F2B-ADBF-5B051342995A}"/>
              </a:ext>
            </a:extLst>
          </p:cNvPr>
          <p:cNvSpPr txBox="1">
            <a:spLocks/>
          </p:cNvSpPr>
          <p:nvPr/>
        </p:nvSpPr>
        <p:spPr>
          <a:xfrm>
            <a:off x="0" y="625475"/>
            <a:ext cx="12077700" cy="5837645"/>
          </a:xfrm>
          <a:prstGeom prst="rect">
            <a:avLst/>
          </a:prstGeom>
        </p:spPr>
        <p:txBody>
          <a:bodyPr vert="horz" lIns="0" tIns="45720" rIns="0" bIns="45720" rtlCol="0" anchor="t">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201168" lvl="1" indent="0" algn="just">
              <a:lnSpc>
                <a:spcPct val="100000"/>
              </a:lnSpc>
              <a:buNone/>
            </a:pPr>
            <a:r>
              <a:rPr lang="tr-TR" sz="2200" dirty="0">
                <a:solidFill>
                  <a:schemeClr val="tx1"/>
                </a:solidFill>
                <a:latin typeface="Times New Roman" panose="02020603050405020304" pitchFamily="18" charset="0"/>
                <a:cs typeface="Times New Roman" panose="02020603050405020304" pitchFamily="18" charset="0"/>
              </a:rPr>
              <a:t>VYTS, değişik kullanıcılar ve uygulamalar tarafından veri tabanı üzerinde tanımlama, oluşturma, değiştirme ve paylaşma işlemlerini yöneten genel amaçlı bir yazılım sistemidir.</a:t>
            </a:r>
          </a:p>
          <a:p>
            <a:pPr marL="201168" lvl="1" indent="0" algn="just">
              <a:lnSpc>
                <a:spcPct val="100000"/>
              </a:lnSpc>
              <a:buNone/>
            </a:pPr>
            <a:r>
              <a:rPr lang="tr-TR" sz="2200" b="1" i="1" dirty="0">
                <a:solidFill>
                  <a:schemeClr val="tx1"/>
                </a:solidFill>
                <a:latin typeface="Times New Roman" panose="02020603050405020304" pitchFamily="18" charset="0"/>
                <a:cs typeface="Times New Roman" panose="02020603050405020304" pitchFamily="18" charset="0"/>
              </a:rPr>
              <a:t>Tanımlama (</a:t>
            </a:r>
            <a:r>
              <a:rPr lang="tr-TR" sz="2200" b="1" i="1" dirty="0" err="1">
                <a:solidFill>
                  <a:schemeClr val="tx1"/>
                </a:solidFill>
                <a:latin typeface="Times New Roman" panose="02020603050405020304" pitchFamily="18" charset="0"/>
                <a:cs typeface="Times New Roman" panose="02020603050405020304" pitchFamily="18" charset="0"/>
              </a:rPr>
              <a:t>Defining</a:t>
            </a:r>
            <a:r>
              <a:rPr lang="tr-TR" sz="2200" b="1" i="1" dirty="0">
                <a:solidFill>
                  <a:schemeClr val="tx1"/>
                </a:solidFill>
                <a:latin typeface="Times New Roman" panose="02020603050405020304" pitchFamily="18" charset="0"/>
                <a:cs typeface="Times New Roman" panose="02020603050405020304" pitchFamily="18" charset="0"/>
              </a:rPr>
              <a:t>): </a:t>
            </a:r>
          </a:p>
          <a:p>
            <a:pPr marL="201168" lvl="1" indent="0" algn="just">
              <a:lnSpc>
                <a:spcPct val="100000"/>
              </a:lnSpc>
              <a:buNone/>
            </a:pPr>
            <a:r>
              <a:rPr lang="tr-TR" sz="2200" dirty="0">
                <a:solidFill>
                  <a:schemeClr val="tx1"/>
                </a:solidFill>
                <a:latin typeface="Times New Roman" panose="02020603050405020304" pitchFamily="18" charset="0"/>
                <a:cs typeface="Times New Roman" panose="02020603050405020304" pitchFamily="18" charset="0"/>
              </a:rPr>
              <a:t>Veri tabanında saklanan veriler için veri tiplerinin, mimarinin ve veri kurucuların tanımlanması ile ilgili işlemleri içerir. Buradaki tanımlamalar meta-data olarak adlandırılır.</a:t>
            </a:r>
          </a:p>
          <a:p>
            <a:pPr marL="201168" lvl="1" indent="0" algn="just">
              <a:lnSpc>
                <a:spcPct val="100000"/>
              </a:lnSpc>
              <a:buNone/>
            </a:pPr>
            <a:r>
              <a:rPr lang="tr-TR" sz="2200" b="1" i="1" dirty="0">
                <a:solidFill>
                  <a:schemeClr val="tx1"/>
                </a:solidFill>
                <a:latin typeface="Times New Roman" panose="02020603050405020304" pitchFamily="18" charset="0"/>
                <a:cs typeface="Times New Roman" panose="02020603050405020304" pitchFamily="18" charset="0"/>
              </a:rPr>
              <a:t>Oluşturma (</a:t>
            </a:r>
            <a:r>
              <a:rPr lang="tr-TR" sz="2200" b="1" i="1" dirty="0" err="1">
                <a:solidFill>
                  <a:schemeClr val="tx1"/>
                </a:solidFill>
                <a:latin typeface="Times New Roman" panose="02020603050405020304" pitchFamily="18" charset="0"/>
                <a:cs typeface="Times New Roman" panose="02020603050405020304" pitchFamily="18" charset="0"/>
              </a:rPr>
              <a:t>Constructing</a:t>
            </a:r>
            <a:r>
              <a:rPr lang="tr-TR" sz="2200" b="1" i="1" dirty="0">
                <a:solidFill>
                  <a:schemeClr val="tx1"/>
                </a:solidFill>
                <a:latin typeface="Times New Roman" panose="02020603050405020304" pitchFamily="18" charset="0"/>
                <a:cs typeface="Times New Roman" panose="02020603050405020304" pitchFamily="18" charset="0"/>
              </a:rPr>
              <a:t>):</a:t>
            </a:r>
          </a:p>
          <a:p>
            <a:pPr marL="201168" lvl="1" indent="0" algn="just">
              <a:lnSpc>
                <a:spcPct val="100000"/>
              </a:lnSpc>
              <a:buNone/>
            </a:pPr>
            <a:r>
              <a:rPr lang="tr-TR" sz="2200" dirty="0">
                <a:solidFill>
                  <a:schemeClr val="tx1"/>
                </a:solidFill>
                <a:latin typeface="Times New Roman" panose="02020603050405020304" pitchFamily="18" charset="0"/>
                <a:cs typeface="Times New Roman" panose="02020603050405020304" pitchFamily="18" charset="0"/>
              </a:rPr>
              <a:t>VTYS tarafından kontrol edilen bazı saklama medyaları içerisinde verinin saklanması işlemleridir.</a:t>
            </a:r>
          </a:p>
          <a:p>
            <a:pPr marL="201168" lvl="1" indent="0" algn="just">
              <a:lnSpc>
                <a:spcPct val="100000"/>
              </a:lnSpc>
              <a:buNone/>
            </a:pPr>
            <a:r>
              <a:rPr lang="tr-TR" sz="2200" b="1" i="1" dirty="0">
                <a:solidFill>
                  <a:schemeClr val="tx1"/>
                </a:solidFill>
                <a:latin typeface="Times New Roman" panose="02020603050405020304" pitchFamily="18" charset="0"/>
                <a:cs typeface="Times New Roman" panose="02020603050405020304" pitchFamily="18" charset="0"/>
              </a:rPr>
              <a:t>Düzenleme (</a:t>
            </a:r>
            <a:r>
              <a:rPr lang="tr-TR" sz="2200" b="1" i="1" dirty="0" err="1">
                <a:solidFill>
                  <a:schemeClr val="tx1"/>
                </a:solidFill>
                <a:latin typeface="Times New Roman" panose="02020603050405020304" pitchFamily="18" charset="0"/>
                <a:cs typeface="Times New Roman" panose="02020603050405020304" pitchFamily="18" charset="0"/>
              </a:rPr>
              <a:t>Manipulating</a:t>
            </a:r>
            <a:r>
              <a:rPr lang="tr-TR" sz="2200" b="1" i="1" dirty="0">
                <a:solidFill>
                  <a:schemeClr val="tx1"/>
                </a:solidFill>
                <a:latin typeface="Times New Roman" panose="02020603050405020304" pitchFamily="18" charset="0"/>
                <a:cs typeface="Times New Roman" panose="02020603050405020304" pitchFamily="18" charset="0"/>
              </a:rPr>
              <a:t>):</a:t>
            </a:r>
          </a:p>
          <a:p>
            <a:pPr marL="201168" lvl="1" indent="0" algn="just">
              <a:lnSpc>
                <a:spcPct val="100000"/>
              </a:lnSpc>
              <a:buNone/>
            </a:pPr>
            <a:r>
              <a:rPr lang="tr-TR" sz="2200" dirty="0">
                <a:solidFill>
                  <a:schemeClr val="tx1"/>
                </a:solidFill>
                <a:latin typeface="Times New Roman" panose="02020603050405020304" pitchFamily="18" charset="0"/>
                <a:cs typeface="Times New Roman" panose="02020603050405020304" pitchFamily="18" charset="0"/>
              </a:rPr>
              <a:t>Özel verileri geri döndürmek için hazırlanan sorgulamalar, veri tabanının güncellenmesi ve verilerden raporlar oluşturulması işlemleridir.</a:t>
            </a:r>
          </a:p>
          <a:p>
            <a:pPr marL="201168" lvl="1" indent="0" algn="just">
              <a:lnSpc>
                <a:spcPct val="100000"/>
              </a:lnSpc>
              <a:buNone/>
            </a:pPr>
            <a:r>
              <a:rPr lang="tr-TR" sz="2200" b="1" i="1" dirty="0">
                <a:solidFill>
                  <a:schemeClr val="tx1"/>
                </a:solidFill>
                <a:latin typeface="Times New Roman" panose="02020603050405020304" pitchFamily="18" charset="0"/>
                <a:cs typeface="Times New Roman" panose="02020603050405020304" pitchFamily="18" charset="0"/>
              </a:rPr>
              <a:t>Paylaşım (</a:t>
            </a:r>
            <a:r>
              <a:rPr lang="tr-TR" sz="2200" b="1" i="1" dirty="0" err="1">
                <a:solidFill>
                  <a:schemeClr val="tx1"/>
                </a:solidFill>
                <a:latin typeface="Times New Roman" panose="02020603050405020304" pitchFamily="18" charset="0"/>
                <a:cs typeface="Times New Roman" panose="02020603050405020304" pitchFamily="18" charset="0"/>
              </a:rPr>
              <a:t>Sharing</a:t>
            </a:r>
            <a:r>
              <a:rPr lang="tr-TR" sz="2200" b="1" i="1" dirty="0">
                <a:solidFill>
                  <a:schemeClr val="tx1"/>
                </a:solidFill>
                <a:latin typeface="Times New Roman" panose="02020603050405020304" pitchFamily="18" charset="0"/>
                <a:cs typeface="Times New Roman" panose="02020603050405020304" pitchFamily="18" charset="0"/>
              </a:rPr>
              <a:t>):</a:t>
            </a:r>
          </a:p>
          <a:p>
            <a:pPr marL="201168" lvl="1" indent="0" algn="just">
              <a:lnSpc>
                <a:spcPct val="100000"/>
              </a:lnSpc>
              <a:buNone/>
            </a:pPr>
            <a:r>
              <a:rPr lang="tr-TR" sz="2200" dirty="0">
                <a:solidFill>
                  <a:schemeClr val="tx1"/>
                </a:solidFill>
                <a:latin typeface="Times New Roman" panose="02020603050405020304" pitchFamily="18" charset="0"/>
                <a:cs typeface="Times New Roman" panose="02020603050405020304" pitchFamily="18" charset="0"/>
              </a:rPr>
              <a:t>Veri tabanına çok sayıda kullanıcının veya programın eş zamanlı erişimine izin vermektir.</a:t>
            </a:r>
          </a:p>
          <a:p>
            <a:pPr marL="201168" lvl="1" indent="0" algn="just">
              <a:lnSpc>
                <a:spcPct val="100000"/>
              </a:lnSpc>
              <a:buNone/>
            </a:pPr>
            <a:endParaRPr lang="tr-TR" sz="2200" dirty="0">
              <a:solidFill>
                <a:schemeClr val="tx1"/>
              </a:solidFill>
              <a:latin typeface="Times New Roman" panose="02020603050405020304" pitchFamily="18" charset="0"/>
              <a:cs typeface="Times New Roman" panose="02020603050405020304" pitchFamily="18" charset="0"/>
            </a:endParaRPr>
          </a:p>
          <a:p>
            <a:pPr marL="201168" lvl="1" indent="0" algn="just">
              <a:lnSpc>
                <a:spcPct val="100000"/>
              </a:lnSpc>
              <a:buNone/>
            </a:pPr>
            <a:endParaRPr lang="tr-TR" sz="2200" dirty="0">
              <a:solidFill>
                <a:schemeClr val="tx1"/>
              </a:solidFill>
              <a:latin typeface="Times New Roman" panose="02020603050405020304" pitchFamily="18" charset="0"/>
              <a:cs typeface="Times New Roman" panose="02020603050405020304" pitchFamily="18" charset="0"/>
            </a:endParaRPr>
          </a:p>
          <a:p>
            <a:pPr marL="201168" lvl="1" indent="0" algn="just">
              <a:lnSpc>
                <a:spcPct val="100000"/>
              </a:lnSpc>
              <a:buNone/>
            </a:pPr>
            <a:endParaRPr lang="tr-TR" sz="2200" dirty="0">
              <a:solidFill>
                <a:schemeClr val="tx1"/>
              </a:solidFill>
              <a:latin typeface="Times New Roman" panose="02020603050405020304" pitchFamily="18" charset="0"/>
              <a:cs typeface="Times New Roman" panose="02020603050405020304" pitchFamily="18" charset="0"/>
            </a:endParaRPr>
          </a:p>
          <a:p>
            <a:pPr marL="201168" lvl="1" indent="0" algn="just">
              <a:lnSpc>
                <a:spcPct val="100000"/>
              </a:lnSpc>
              <a:buNone/>
            </a:pPr>
            <a:endParaRPr lang="tr-TR" sz="2200" dirty="0">
              <a:solidFill>
                <a:schemeClr val="tx1"/>
              </a:solidFill>
              <a:latin typeface="Times New Roman" panose="02020603050405020304" pitchFamily="18" charset="0"/>
              <a:cs typeface="Times New Roman" panose="02020603050405020304" pitchFamily="18" charset="0"/>
            </a:endParaRPr>
          </a:p>
          <a:p>
            <a:pPr marL="201168" lvl="1" indent="0" algn="just">
              <a:lnSpc>
                <a:spcPct val="100000"/>
              </a:lnSpc>
              <a:buNone/>
            </a:pPr>
            <a:endParaRPr lang="tr-TR" sz="22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607551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lt Başlık 2">
            <a:extLst>
              <a:ext uri="{FF2B5EF4-FFF2-40B4-BE49-F238E27FC236}">
                <a16:creationId xmlns:a16="http://schemas.microsoft.com/office/drawing/2014/main" id="{CB41DA49-5670-4ECE-A68E-25663738BFB8}"/>
              </a:ext>
            </a:extLst>
          </p:cNvPr>
          <p:cNvSpPr>
            <a:spLocks noGrp="1"/>
          </p:cNvSpPr>
          <p:nvPr>
            <p:ph type="subTitle" idx="4294967295"/>
          </p:nvPr>
        </p:nvSpPr>
        <p:spPr>
          <a:xfrm>
            <a:off x="0" y="0"/>
            <a:ext cx="12192000" cy="625475"/>
          </a:xfrm>
        </p:spPr>
        <p:txBody>
          <a:bodyPr anchor="ctr">
            <a:normAutofit/>
          </a:bodyPr>
          <a:lstStyle/>
          <a:p>
            <a:r>
              <a:rPr lang="tr-TR" sz="3000" b="1" dirty="0">
                <a:solidFill>
                  <a:schemeClr val="tx1"/>
                </a:solidFill>
                <a:latin typeface="Times New Roman" panose="02020603050405020304" pitchFamily="18" charset="0"/>
                <a:cs typeface="Times New Roman" panose="02020603050405020304" pitchFamily="18" charset="0"/>
              </a:rPr>
              <a:t>ÖNEMLİ KAVRAMLAR</a:t>
            </a:r>
          </a:p>
        </p:txBody>
      </p:sp>
      <p:sp>
        <p:nvSpPr>
          <p:cNvPr id="7" name="Alt Başlık 2">
            <a:extLst>
              <a:ext uri="{FF2B5EF4-FFF2-40B4-BE49-F238E27FC236}">
                <a16:creationId xmlns:a16="http://schemas.microsoft.com/office/drawing/2014/main" id="{BDA892BC-5A0A-4F2B-ADBF-5B051342995A}"/>
              </a:ext>
            </a:extLst>
          </p:cNvPr>
          <p:cNvSpPr txBox="1">
            <a:spLocks/>
          </p:cNvSpPr>
          <p:nvPr/>
        </p:nvSpPr>
        <p:spPr>
          <a:xfrm>
            <a:off x="0" y="625475"/>
            <a:ext cx="12077700" cy="5837645"/>
          </a:xfrm>
          <a:prstGeom prst="rect">
            <a:avLst/>
          </a:prstGeom>
        </p:spPr>
        <p:txBody>
          <a:bodyPr vert="horz" lIns="0" tIns="45720" rIns="0" bIns="45720" rtlCol="0" anchor="t">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201168" lvl="1" indent="0" algn="just">
              <a:lnSpc>
                <a:spcPct val="100000"/>
              </a:lnSpc>
              <a:buNone/>
            </a:pPr>
            <a:r>
              <a:rPr lang="tr-TR" sz="2200" b="1" dirty="0">
                <a:solidFill>
                  <a:schemeClr val="tx1"/>
                </a:solidFill>
                <a:latin typeface="Times New Roman" panose="02020603050405020304" pitchFamily="18" charset="0"/>
                <a:cs typeface="Times New Roman" panose="02020603050405020304" pitchFamily="18" charset="0"/>
              </a:rPr>
              <a:t>Meta-data: </a:t>
            </a:r>
            <a:r>
              <a:rPr lang="tr-TR" sz="2200" dirty="0">
                <a:solidFill>
                  <a:schemeClr val="tx1"/>
                </a:solidFill>
                <a:latin typeface="Times New Roman" panose="02020603050405020304" pitchFamily="18" charset="0"/>
                <a:cs typeface="Times New Roman" panose="02020603050405020304" pitchFamily="18" charset="0"/>
              </a:rPr>
              <a:t>Veri tabanı oluşturma süreci, verilerin saklanması için veri tipleri, yapıları ve veri kurucularının tanımlanması işlemlerini içerir. Veri tabanı tanımlamaları, bir katalog formunda DBMS içerisinde tutulur. Bu verilere </a:t>
            </a:r>
            <a:r>
              <a:rPr lang="tr-TR" sz="2200" b="1" i="1" dirty="0">
                <a:solidFill>
                  <a:schemeClr val="tx1"/>
                </a:solidFill>
                <a:latin typeface="Times New Roman" panose="02020603050405020304" pitchFamily="18" charset="0"/>
                <a:cs typeface="Times New Roman" panose="02020603050405020304" pitchFamily="18" charset="0"/>
              </a:rPr>
              <a:t>«meta-data» </a:t>
            </a:r>
            <a:r>
              <a:rPr lang="tr-TR" sz="2200" dirty="0">
                <a:solidFill>
                  <a:schemeClr val="tx1"/>
                </a:solidFill>
                <a:latin typeface="Times New Roman" panose="02020603050405020304" pitchFamily="18" charset="0"/>
                <a:cs typeface="Times New Roman" panose="02020603050405020304" pitchFamily="18" charset="0"/>
              </a:rPr>
              <a:t>adı verilir.</a:t>
            </a:r>
          </a:p>
          <a:p>
            <a:pPr marL="201168" lvl="1" indent="0" algn="just">
              <a:lnSpc>
                <a:spcPct val="100000"/>
              </a:lnSpc>
              <a:buNone/>
            </a:pPr>
            <a:r>
              <a:rPr lang="tr-TR" sz="2200" b="1" dirty="0">
                <a:solidFill>
                  <a:schemeClr val="tx1"/>
                </a:solidFill>
                <a:latin typeface="Times New Roman" panose="02020603050405020304" pitchFamily="18" charset="0"/>
                <a:cs typeface="Times New Roman" panose="02020603050405020304" pitchFamily="18" charset="0"/>
              </a:rPr>
              <a:t>Uygulama programı (</a:t>
            </a:r>
            <a:r>
              <a:rPr lang="tr-TR" sz="2200" b="1" dirty="0" err="1">
                <a:solidFill>
                  <a:schemeClr val="tx1"/>
                </a:solidFill>
                <a:latin typeface="Times New Roman" panose="02020603050405020304" pitchFamily="18" charset="0"/>
                <a:cs typeface="Times New Roman" panose="02020603050405020304" pitchFamily="18" charset="0"/>
              </a:rPr>
              <a:t>application</a:t>
            </a:r>
            <a:r>
              <a:rPr lang="tr-TR" sz="2200" b="1" dirty="0">
                <a:solidFill>
                  <a:schemeClr val="tx1"/>
                </a:solidFill>
                <a:latin typeface="Times New Roman" panose="02020603050405020304" pitchFamily="18" charset="0"/>
                <a:cs typeface="Times New Roman" panose="02020603050405020304" pitchFamily="18" charset="0"/>
              </a:rPr>
              <a:t> program), </a:t>
            </a:r>
            <a:r>
              <a:rPr lang="tr-TR" sz="2200" dirty="0" err="1">
                <a:solidFill>
                  <a:schemeClr val="tx1"/>
                </a:solidFill>
                <a:latin typeface="Times New Roman" panose="02020603050405020304" pitchFamily="18" charset="0"/>
                <a:cs typeface="Times New Roman" panose="02020603050405020304" pitchFamily="18" charset="0"/>
              </a:rPr>
              <a:t>VTYS’ye</a:t>
            </a:r>
            <a:r>
              <a:rPr lang="tr-TR" sz="2200" dirty="0">
                <a:solidFill>
                  <a:schemeClr val="tx1"/>
                </a:solidFill>
                <a:latin typeface="Times New Roman" panose="02020603050405020304" pitchFamily="18" charset="0"/>
                <a:cs typeface="Times New Roman" panose="02020603050405020304" pitchFamily="18" charset="0"/>
              </a:rPr>
              <a:t> sorgular ve istekler göndererek veri tabanına erişim sağlar.</a:t>
            </a:r>
          </a:p>
          <a:p>
            <a:pPr marL="201168" lvl="1" indent="0" algn="just">
              <a:lnSpc>
                <a:spcPct val="100000"/>
              </a:lnSpc>
              <a:buNone/>
            </a:pPr>
            <a:r>
              <a:rPr lang="tr-TR" sz="2200" b="1" dirty="0">
                <a:solidFill>
                  <a:schemeClr val="tx1"/>
                </a:solidFill>
                <a:latin typeface="Times New Roman" panose="02020603050405020304" pitchFamily="18" charset="0"/>
                <a:cs typeface="Times New Roman" panose="02020603050405020304" pitchFamily="18" charset="0"/>
              </a:rPr>
              <a:t>Sorgu (</a:t>
            </a:r>
            <a:r>
              <a:rPr lang="tr-TR" sz="2200" b="1" dirty="0" err="1">
                <a:solidFill>
                  <a:schemeClr val="tx1"/>
                </a:solidFill>
                <a:latin typeface="Times New Roman" panose="02020603050405020304" pitchFamily="18" charset="0"/>
                <a:cs typeface="Times New Roman" panose="02020603050405020304" pitchFamily="18" charset="0"/>
              </a:rPr>
              <a:t>query</a:t>
            </a:r>
            <a:r>
              <a:rPr lang="tr-TR" sz="2200" b="1" dirty="0">
                <a:solidFill>
                  <a:schemeClr val="tx1"/>
                </a:solidFill>
                <a:latin typeface="Times New Roman" panose="02020603050405020304" pitchFamily="18" charset="0"/>
                <a:cs typeface="Times New Roman" panose="02020603050405020304" pitchFamily="18" charset="0"/>
              </a:rPr>
              <a:t>), </a:t>
            </a:r>
            <a:r>
              <a:rPr lang="tr-TR" sz="2200" dirty="0">
                <a:solidFill>
                  <a:schemeClr val="tx1"/>
                </a:solidFill>
                <a:latin typeface="Times New Roman" panose="02020603050405020304" pitchFamily="18" charset="0"/>
                <a:cs typeface="Times New Roman" panose="02020603050405020304" pitchFamily="18" charset="0"/>
              </a:rPr>
              <a:t>genellikle veri tabanından bazı verilerin dönmesini sağlayan ifadelerdir.</a:t>
            </a:r>
          </a:p>
          <a:p>
            <a:pPr marL="201168" lvl="1" indent="0" algn="just">
              <a:lnSpc>
                <a:spcPct val="100000"/>
              </a:lnSpc>
              <a:buNone/>
            </a:pPr>
            <a:r>
              <a:rPr lang="tr-TR" sz="2200" b="1" dirty="0">
                <a:solidFill>
                  <a:schemeClr val="tx1"/>
                </a:solidFill>
                <a:latin typeface="Times New Roman" panose="02020603050405020304" pitchFamily="18" charset="0"/>
                <a:cs typeface="Times New Roman" panose="02020603050405020304" pitchFamily="18" charset="0"/>
              </a:rPr>
              <a:t>İşlem (</a:t>
            </a:r>
            <a:r>
              <a:rPr lang="tr-TR" sz="2200" b="1" dirty="0" err="1">
                <a:solidFill>
                  <a:schemeClr val="tx1"/>
                </a:solidFill>
                <a:latin typeface="Times New Roman" panose="02020603050405020304" pitchFamily="18" charset="0"/>
                <a:cs typeface="Times New Roman" panose="02020603050405020304" pitchFamily="18" charset="0"/>
              </a:rPr>
              <a:t>transaction</a:t>
            </a:r>
            <a:r>
              <a:rPr lang="tr-TR" sz="2200" b="1" dirty="0">
                <a:solidFill>
                  <a:schemeClr val="tx1"/>
                </a:solidFill>
                <a:latin typeface="Times New Roman" panose="02020603050405020304" pitchFamily="18" charset="0"/>
                <a:cs typeface="Times New Roman" panose="02020603050405020304" pitchFamily="18" charset="0"/>
              </a:rPr>
              <a:t>), </a:t>
            </a:r>
            <a:r>
              <a:rPr lang="tr-TR" sz="2200" dirty="0">
                <a:solidFill>
                  <a:schemeClr val="tx1"/>
                </a:solidFill>
                <a:latin typeface="Times New Roman" panose="02020603050405020304" pitchFamily="18" charset="0"/>
                <a:cs typeface="Times New Roman" panose="02020603050405020304" pitchFamily="18" charset="0"/>
              </a:rPr>
              <a:t>veri tabanından bazı verileri okumak veya veri tabanına bazı verileri yazmak için yapılan işlemlerdir.</a:t>
            </a:r>
          </a:p>
          <a:p>
            <a:pPr marL="201168" lvl="1" indent="0" algn="just">
              <a:lnSpc>
                <a:spcPct val="100000"/>
              </a:lnSpc>
              <a:buNone/>
            </a:pPr>
            <a:r>
              <a:rPr lang="tr-TR" sz="2200" b="1" dirty="0">
                <a:solidFill>
                  <a:schemeClr val="tx1"/>
                </a:solidFill>
                <a:latin typeface="Times New Roman" panose="02020603050405020304" pitchFamily="18" charset="0"/>
                <a:cs typeface="Times New Roman" panose="02020603050405020304" pitchFamily="18" charset="0"/>
              </a:rPr>
              <a:t>Koruma (</a:t>
            </a:r>
            <a:r>
              <a:rPr lang="tr-TR" sz="2200" b="1" dirty="0" err="1">
                <a:solidFill>
                  <a:schemeClr val="tx1"/>
                </a:solidFill>
                <a:latin typeface="Times New Roman" panose="02020603050405020304" pitchFamily="18" charset="0"/>
                <a:cs typeface="Times New Roman" panose="02020603050405020304" pitchFamily="18" charset="0"/>
              </a:rPr>
              <a:t>protection</a:t>
            </a:r>
            <a:r>
              <a:rPr lang="tr-TR" sz="2200" b="1" dirty="0">
                <a:solidFill>
                  <a:schemeClr val="tx1"/>
                </a:solidFill>
                <a:latin typeface="Times New Roman" panose="02020603050405020304" pitchFamily="18" charset="0"/>
                <a:cs typeface="Times New Roman" panose="02020603050405020304" pitchFamily="18" charset="0"/>
              </a:rPr>
              <a:t>), </a:t>
            </a:r>
            <a:r>
              <a:rPr lang="tr-TR" sz="2200" dirty="0" err="1">
                <a:solidFill>
                  <a:schemeClr val="tx1"/>
                </a:solidFill>
                <a:latin typeface="Times New Roman" panose="02020603050405020304" pitchFamily="18" charset="0"/>
                <a:cs typeface="Times New Roman" panose="02020603050405020304" pitchFamily="18" charset="0"/>
              </a:rPr>
              <a:t>VTYS’nin</a:t>
            </a:r>
            <a:r>
              <a:rPr lang="tr-TR" sz="2200" dirty="0">
                <a:solidFill>
                  <a:schemeClr val="tx1"/>
                </a:solidFill>
                <a:latin typeface="Times New Roman" panose="02020603050405020304" pitchFamily="18" charset="0"/>
                <a:cs typeface="Times New Roman" panose="02020603050405020304" pitchFamily="18" charset="0"/>
              </a:rPr>
              <a:t> diğer bir işlevidir. Zararlı yazılımlara karşı donanımsal veya yazılımsal sistem koruması önemlidir.</a:t>
            </a:r>
          </a:p>
          <a:p>
            <a:pPr marL="201168" lvl="1" indent="0" algn="just">
              <a:lnSpc>
                <a:spcPct val="100000"/>
              </a:lnSpc>
              <a:buNone/>
            </a:pPr>
            <a:r>
              <a:rPr lang="tr-TR" sz="2200" dirty="0">
                <a:solidFill>
                  <a:schemeClr val="tx1"/>
                </a:solidFill>
                <a:latin typeface="Times New Roman" panose="02020603050405020304" pitchFamily="18" charset="0"/>
                <a:cs typeface="Times New Roman" panose="02020603050405020304" pitchFamily="18" charset="0"/>
              </a:rPr>
              <a:t>Zaman zaman verilerin kaybına karşı veri tabanındaki verilerden yedekler alınması gerekmektedir. Bu işleme </a:t>
            </a:r>
            <a:r>
              <a:rPr lang="tr-TR" sz="2200" b="1" dirty="0">
                <a:solidFill>
                  <a:schemeClr val="tx1"/>
                </a:solidFill>
                <a:latin typeface="Times New Roman" panose="02020603050405020304" pitchFamily="18" charset="0"/>
                <a:cs typeface="Times New Roman" panose="02020603050405020304" pitchFamily="18" charset="0"/>
              </a:rPr>
              <a:t>yedekleme (</a:t>
            </a:r>
            <a:r>
              <a:rPr lang="tr-TR" sz="2200" b="1" dirty="0" err="1">
                <a:solidFill>
                  <a:schemeClr val="tx1"/>
                </a:solidFill>
                <a:latin typeface="Times New Roman" panose="02020603050405020304" pitchFamily="18" charset="0"/>
                <a:cs typeface="Times New Roman" panose="02020603050405020304" pitchFamily="18" charset="0"/>
              </a:rPr>
              <a:t>maintaining</a:t>
            </a:r>
            <a:r>
              <a:rPr lang="tr-TR" sz="2200" b="1" dirty="0">
                <a:solidFill>
                  <a:schemeClr val="tx1"/>
                </a:solidFill>
                <a:latin typeface="Times New Roman" panose="02020603050405020304" pitchFamily="18" charset="0"/>
                <a:cs typeface="Times New Roman" panose="02020603050405020304" pitchFamily="18" charset="0"/>
              </a:rPr>
              <a:t>) </a:t>
            </a:r>
            <a:r>
              <a:rPr lang="tr-TR" sz="2200" dirty="0">
                <a:solidFill>
                  <a:schemeClr val="tx1"/>
                </a:solidFill>
                <a:latin typeface="Times New Roman" panose="02020603050405020304" pitchFamily="18" charset="0"/>
                <a:cs typeface="Times New Roman" panose="02020603050405020304" pitchFamily="18" charset="0"/>
              </a:rPr>
              <a:t>denir.</a:t>
            </a:r>
          </a:p>
        </p:txBody>
      </p:sp>
    </p:spTree>
    <p:extLst>
      <p:ext uri="{BB962C8B-B14F-4D97-AF65-F5344CB8AC3E}">
        <p14:creationId xmlns:p14="http://schemas.microsoft.com/office/powerpoint/2010/main" val="938866364"/>
      </p:ext>
    </p:extLst>
  </p:cSld>
  <p:clrMapOvr>
    <a:masterClrMapping/>
  </p:clrMapOvr>
</p:sld>
</file>

<file path=ppt/theme/theme1.xml><?xml version="1.0" encoding="utf-8"?>
<a:theme xmlns:a="http://schemas.openxmlformats.org/drawingml/2006/main" name="Geçmişe bakış">
  <a:themeElements>
    <a:clrScheme name="Özel 1">
      <a:dk1>
        <a:srgbClr val="2D2D2D"/>
      </a:dk1>
      <a:lt1>
        <a:srgbClr val="2D2D2D"/>
      </a:lt1>
      <a:dk2>
        <a:srgbClr val="FFFFFF"/>
      </a:dk2>
      <a:lt2>
        <a:srgbClr val="FFFFFF"/>
      </a:lt2>
      <a:accent1>
        <a:srgbClr val="AD84C6"/>
      </a:accent1>
      <a:accent2>
        <a:srgbClr val="8784C7"/>
      </a:accent2>
      <a:accent3>
        <a:srgbClr val="5D739A"/>
      </a:accent3>
      <a:accent4>
        <a:srgbClr val="6997AF"/>
      </a:accent4>
      <a:accent5>
        <a:srgbClr val="84ACB6"/>
      </a:accent5>
      <a:accent6>
        <a:srgbClr val="F2F2F2"/>
      </a:accent6>
      <a:hlink>
        <a:srgbClr val="6B9F25"/>
      </a:hlink>
      <a:folHlink>
        <a:srgbClr val="B26B02"/>
      </a:folHlink>
    </a:clrScheme>
    <a:fontScheme name="Geçmişe bakış">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eçmişe bakış">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CA72677B-2F8C-4192-8EBE-D360BE3B20F6}"/>
    </a:ext>
  </a:extLst>
</a:theme>
</file>

<file path=docProps/app.xml><?xml version="1.0" encoding="utf-8"?>
<Properties xmlns="http://schemas.openxmlformats.org/officeDocument/2006/extended-properties" xmlns:vt="http://schemas.openxmlformats.org/officeDocument/2006/docPropsVTypes">
  <Template>Hafta1</Template>
  <TotalTime>1105</TotalTime>
  <Words>1983</Words>
  <Application>Microsoft Office PowerPoint</Application>
  <PresentationFormat>Geniş ekran</PresentationFormat>
  <Paragraphs>168</Paragraphs>
  <Slides>22</Slides>
  <Notes>0</Notes>
  <HiddenSlides>0</HiddenSlides>
  <MMClips>0</MMClips>
  <ScaleCrop>false</ScaleCrop>
  <HeadingPairs>
    <vt:vector size="6" baseType="variant">
      <vt:variant>
        <vt:lpstr>Kullanılan Yazı Tipleri</vt:lpstr>
      </vt:variant>
      <vt:variant>
        <vt:i4>5</vt:i4>
      </vt:variant>
      <vt:variant>
        <vt:lpstr>Tema</vt:lpstr>
      </vt:variant>
      <vt:variant>
        <vt:i4>1</vt:i4>
      </vt:variant>
      <vt:variant>
        <vt:lpstr>Slayt Başlıkları</vt:lpstr>
      </vt:variant>
      <vt:variant>
        <vt:i4>22</vt:i4>
      </vt:variant>
    </vt:vector>
  </HeadingPairs>
  <TitlesOfParts>
    <vt:vector size="28" baseType="lpstr">
      <vt:lpstr>Arial</vt:lpstr>
      <vt:lpstr>Calibri</vt:lpstr>
      <vt:lpstr>Calibri Light</vt:lpstr>
      <vt:lpstr>Times New Roman</vt:lpstr>
      <vt:lpstr>Wingdings</vt:lpstr>
      <vt:lpstr>Geçmişe bakış</vt:lpstr>
      <vt:lpstr>BİL303-VERİ TABANI YÖNETİMİ</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BİL102-ALGORİTMA ve PROGRAMLAMA I</dc:title>
  <dc:creator>FUNDA KUTLU ONAY</dc:creator>
  <cp:lastModifiedBy>FUNDA KUTLU ONAY</cp:lastModifiedBy>
  <cp:revision>27</cp:revision>
  <dcterms:created xsi:type="dcterms:W3CDTF">2021-02-24T12:37:41Z</dcterms:created>
  <dcterms:modified xsi:type="dcterms:W3CDTF">2025-10-11T12:56:06Z</dcterms:modified>
</cp:coreProperties>
</file>