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32"/>
  </p:notesMasterIdLst>
  <p:sldIdLst>
    <p:sldId id="256" r:id="rId2"/>
    <p:sldId id="309" r:id="rId3"/>
    <p:sldId id="257" r:id="rId4"/>
    <p:sldId id="331" r:id="rId5"/>
    <p:sldId id="333" r:id="rId6"/>
    <p:sldId id="334" r:id="rId7"/>
    <p:sldId id="341" r:id="rId8"/>
    <p:sldId id="342" r:id="rId9"/>
    <p:sldId id="335" r:id="rId10"/>
    <p:sldId id="336" r:id="rId11"/>
    <p:sldId id="337" r:id="rId12"/>
    <p:sldId id="338" r:id="rId13"/>
    <p:sldId id="339" r:id="rId14"/>
    <p:sldId id="340" r:id="rId15"/>
    <p:sldId id="354" r:id="rId16"/>
    <p:sldId id="355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6" r:id="rId29"/>
    <p:sldId id="357" r:id="rId30"/>
    <p:sldId id="33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33CC33"/>
    <a:srgbClr val="66FF33"/>
    <a:srgbClr val="FF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45" autoAdjust="0"/>
    <p:restoredTop sz="94061" autoAdjust="0"/>
  </p:normalViewPr>
  <p:slideViewPr>
    <p:cSldViewPr snapToGrid="0">
      <p:cViewPr varScale="1">
        <p:scale>
          <a:sx n="112" d="100"/>
          <a:sy n="112" d="100"/>
        </p:scale>
        <p:origin x="64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AB47B-F153-46F5-A230-75ED3D3B8624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272F0-247D-45D9-9982-88C2C9DD21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251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480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194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2992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4972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2385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5727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07321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4123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42092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9176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0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5714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4590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89913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2808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2224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3294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42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014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294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274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2119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829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081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0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9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090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272F0-247D-45D9-9982-88C2C9DD216E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004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85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6194B-F41A-4525-AEB3-77447690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2968"/>
            <a:ext cx="12192000" cy="823667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BİL303-VERİ TABANI YÖNETİMİ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36685"/>
            <a:ext cx="12192000" cy="1126283"/>
          </a:xfrm>
        </p:spPr>
        <p:txBody>
          <a:bodyPr>
            <a:normAutofit/>
          </a:bodyPr>
          <a:lstStyle/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MÜHENDİSLİK FAKÜLTESİ </a:t>
            </a:r>
          </a:p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</a:t>
            </a:r>
          </a:p>
        </p:txBody>
      </p:sp>
      <p:pic>
        <p:nvPicPr>
          <p:cNvPr id="1026" name="Picture 2" descr="Amasya Üniversitesi Logo Vector (.AI) Free Download">
            <a:extLst>
              <a:ext uri="{FF2B5EF4-FFF2-40B4-BE49-F238E27FC236}">
                <a16:creationId xmlns:a16="http://schemas.microsoft.com/office/drawing/2014/main" id="{D0EB15F1-5DFF-44D5-B2FF-50975D94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93" y="159026"/>
            <a:ext cx="1889990" cy="16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396A8088-FB20-4AC5-BF87-A4E322DF3AE5}"/>
              </a:ext>
            </a:extLst>
          </p:cNvPr>
          <p:cNvSpPr txBox="1">
            <a:spLocks/>
          </p:cNvSpPr>
          <p:nvPr/>
        </p:nvSpPr>
        <p:spPr>
          <a:xfrm>
            <a:off x="0" y="4432605"/>
            <a:ext cx="12192000" cy="1104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Hafta 2</a:t>
            </a:r>
          </a:p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Sistemi Kavramları ve Mimarisi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C01E9738-1494-44D7-B855-BBD35AF016D4}"/>
              </a:ext>
            </a:extLst>
          </p:cNvPr>
          <p:cNvSpPr txBox="1">
            <a:spLocks/>
          </p:cNvSpPr>
          <p:nvPr/>
        </p:nvSpPr>
        <p:spPr>
          <a:xfrm>
            <a:off x="139485" y="5724630"/>
            <a:ext cx="12191999" cy="507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</a:t>
            </a:r>
            <a:r>
              <a:rPr lang="tr-T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Funda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KUTLU ONAY</a:t>
            </a:r>
          </a:p>
        </p:txBody>
      </p:sp>
    </p:spTree>
    <p:extLst>
      <p:ext uri="{BB962C8B-B14F-4D97-AF65-F5344CB8AC3E}">
        <p14:creationId xmlns:p14="http://schemas.microsoft.com/office/powerpoint/2010/main" val="42512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İlişki, farklı varlıklar arasındaki ilişkileri ifade eder.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öğrenci ve dersler.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Öğrenci ders almak zorunda olduğundan, iki varlık arasında ders alma ilişkisi vardır.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içerisinde elmas (baklava dilimi) ile gösterilir.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Tablolar arasındaki ilişkiler 1-1, 1-n, n-1, m-n ile gösterilir. </a:t>
            </a:r>
          </a:p>
        </p:txBody>
      </p:sp>
      <p:pic>
        <p:nvPicPr>
          <p:cNvPr id="1026" name="Picture 2" descr="SQL - ER Diagramı (Entity Relationship Diagram) | Berkay Demirel">
            <a:extLst>
              <a:ext uri="{FF2B5EF4-FFF2-40B4-BE49-F238E27FC236}">
                <a16:creationId xmlns:a16="http://schemas.microsoft.com/office/drawing/2014/main" id="{5604939A-D2ED-D865-8757-70D7ECCE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332" y="3123347"/>
            <a:ext cx="7114464" cy="355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48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İLİŞKİ TİPLERİ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Bire-bir (1-1) İlişki</a:t>
            </a:r>
          </a:p>
          <a:p>
            <a:pPr algn="just">
              <a:lnSpc>
                <a:spcPct val="100000"/>
              </a:lnSpc>
            </a:pPr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Herhangi bir varlık kümesindeki her varlık diğer varlık kümesinin en çok bir varlığı ile ilişkilidir. </a:t>
            </a: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Entity Relationship Diagram - ER Diagram in DBMS">
            <a:extLst>
              <a:ext uri="{FF2B5EF4-FFF2-40B4-BE49-F238E27FC236}">
                <a16:creationId xmlns:a16="http://schemas.microsoft.com/office/drawing/2014/main" id="{D3490CBD-E6B6-7602-4949-1449568F0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9"/>
          <a:stretch/>
        </p:blipFill>
        <p:spPr bwMode="auto">
          <a:xfrm>
            <a:off x="2151358" y="2547412"/>
            <a:ext cx="7563888" cy="176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67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Bire-çok (1-n) İlişki</a:t>
            </a:r>
          </a:p>
          <a:p>
            <a:pPr algn="just">
              <a:lnSpc>
                <a:spcPct val="100000"/>
              </a:lnSpc>
            </a:pPr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kümedeki her bir diğer varlık kümesinin en çok bir varlığı ile ilişkilidir. </a:t>
            </a:r>
          </a:p>
          <a:p>
            <a:pPr algn="just">
              <a:lnSpc>
                <a:spcPct val="100000"/>
              </a:lnSpc>
            </a:pPr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çok kullanılan ilişki şeklidir. </a:t>
            </a: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ER diagram one to many relationship example">
            <a:extLst>
              <a:ext uri="{FF2B5EF4-FFF2-40B4-BE49-F238E27FC236}">
                <a16:creationId xmlns:a16="http://schemas.microsoft.com/office/drawing/2014/main" id="{0DDF3AE8-8C12-6010-6201-E2247BDD8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582"/>
          <a:stretch/>
        </p:blipFill>
        <p:spPr bwMode="auto">
          <a:xfrm>
            <a:off x="2534097" y="2591049"/>
            <a:ext cx="7123805" cy="16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34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3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Çoka</a:t>
            </a: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-bir (n-1) İlişki</a:t>
            </a:r>
          </a:p>
          <a:p>
            <a:pPr algn="just">
              <a:lnSpc>
                <a:spcPct val="100000"/>
              </a:lnSpc>
            </a:pPr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varlığın birden fazla örneği, başka bir varlığın tek bir örneği ile ilişkilendirilir.</a:t>
            </a: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ER diagram many to one relationship example">
            <a:extLst>
              <a:ext uri="{FF2B5EF4-FFF2-40B4-BE49-F238E27FC236}">
                <a16:creationId xmlns:a16="http://schemas.microsoft.com/office/drawing/2014/main" id="{5653BA17-1351-6AF4-4ADF-2E57E00E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48"/>
          <a:stretch/>
        </p:blipFill>
        <p:spPr bwMode="auto">
          <a:xfrm>
            <a:off x="2538925" y="2622765"/>
            <a:ext cx="7114150" cy="161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5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74171" y="625475"/>
            <a:ext cx="11887200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3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Çoka</a:t>
            </a: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-çok (n-n) İlişki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varlığın birden fazla örneği, başka bir varlığın tek bir örneği ile ilişkilendirilir.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ilişkide A tablosundaki her bir satırın (varlık), B tablosunda çok sayıda eşi vardır ve tam tersi de doğrudur.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tür ilişkileri, birincil anahtarları (PK) A ve B tablolarının yabancı anahtarlarından oluşan (FK) ve bağlantı tablosu diye adlandırılan üçüncü bir tablo tanımlayarak oluşturabiliriz. 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5EEDF18-F0F6-0559-94A9-B79D022A6C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13"/>
          <a:stretch/>
        </p:blipFill>
        <p:spPr bwMode="auto">
          <a:xfrm>
            <a:off x="2200140" y="1918933"/>
            <a:ext cx="7010117" cy="162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371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74171" y="625475"/>
            <a:ext cx="11640457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Tekrarlamalı (</a:t>
            </a:r>
            <a:r>
              <a:rPr lang="tr-TR" sz="3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İlişki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Genellikle, ilişkiler farklı varlık kümeleri arasında oluşur. Ancak bazı durumlarda tek varlık kümesi üzerinde ilişki kurulabilir.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personel varlık kümesinde yönetir ilişkisi tekrarlamalı ilişkidir. Bir personel birden çok personeli yönetebilir.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varlığın birden fazla örneği, başka bir varlığın tek bir örneği ile ilişkilendirilir.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67C1E0-EFF1-87F6-2A08-28EAAB42DB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760"/>
          <a:stretch/>
        </p:blipFill>
        <p:spPr>
          <a:xfrm>
            <a:off x="4455217" y="3843238"/>
            <a:ext cx="3281565" cy="2913163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962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74171" y="625475"/>
            <a:ext cx="11887200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Tekrarlamalı (</a:t>
            </a:r>
            <a:r>
              <a:rPr lang="tr-TR" sz="30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İlişki</a:t>
            </a: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6DE30700-BE68-4D3B-C28A-96A6789216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40" r="33741"/>
          <a:stretch/>
        </p:blipFill>
        <p:spPr>
          <a:xfrm>
            <a:off x="542281" y="1250950"/>
            <a:ext cx="4145833" cy="370498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CD171C4-56D0-40AD-5E91-73853283419A}"/>
              </a:ext>
            </a:extLst>
          </p:cNvPr>
          <p:cNvSpPr txBox="1"/>
          <p:nvPr/>
        </p:nvSpPr>
        <p:spPr>
          <a:xfrm>
            <a:off x="4862285" y="1181100"/>
            <a:ext cx="7053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İkamet eden varlık kümesinde aile reisi olur ilişkisi tekrarlamalı ilişkidir. Bir ikamet eden diğer ikamet edenlerin aile reisidir.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4C4FA13-A462-8845-3894-FF6C9E793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81"/>
          <a:stretch/>
        </p:blipFill>
        <p:spPr>
          <a:xfrm>
            <a:off x="7927839" y="2707531"/>
            <a:ext cx="3988389" cy="3564284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E801C60D-8A44-90FB-6EA3-5AA1EC4EBE66}"/>
              </a:ext>
            </a:extLst>
          </p:cNvPr>
          <p:cNvSpPr txBox="1"/>
          <p:nvPr/>
        </p:nvSpPr>
        <p:spPr>
          <a:xfrm>
            <a:off x="542281" y="5312277"/>
            <a:ext cx="73534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Futbol takımlarının kendi aralarında maç yapar ilişkisi de tekrarlamalı ilişkidir. </a:t>
            </a:r>
          </a:p>
        </p:txBody>
      </p:sp>
    </p:spTree>
    <p:extLst>
      <p:ext uri="{BB962C8B-B14F-4D97-AF65-F5344CB8AC3E}">
        <p14:creationId xmlns:p14="http://schemas.microsoft.com/office/powerpoint/2010/main" val="150173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(ÖRNEK)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3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KİTAPÇI VT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kitapçı dükkanındaki kitaplar için bir VT hazırlanacaktır ve bilgiler aşağıdaki gibidir: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Kitaplar ISBN numarası, başlık, yayınevi ID ve fiyat </a:t>
            </a: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bilgiilerine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sahiptir.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Yazarlar; yazar ID, ad, </a:t>
            </a: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soyad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telefon </a:t>
            </a: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bilgilerine sahiptir.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Yayınevi; ID, ad ve telefon </a:t>
            </a: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bilgilerine sahiptir. 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bilgilere göre Kitapçı VT için ER diyagramı şu şekildedir: 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3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91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(ÖRNEK)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91730E1-D222-06B5-0785-9F543BBFB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6" y="656153"/>
            <a:ext cx="8594136" cy="5545693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2EB3E490-714C-3F41-E1E3-4D361249C361}"/>
              </a:ext>
            </a:extLst>
          </p:cNvPr>
          <p:cNvSpPr txBox="1"/>
          <p:nvPr/>
        </p:nvSpPr>
        <p:spPr>
          <a:xfrm>
            <a:off x="6277428" y="5410591"/>
            <a:ext cx="616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ER diyagramı çizmek için online </a:t>
            </a:r>
            <a:r>
              <a:rPr lang="tr-TR" dirty="0" err="1"/>
              <a:t>free</a:t>
            </a:r>
            <a:r>
              <a:rPr lang="tr-TR" dirty="0"/>
              <a:t> web adresi: </a:t>
            </a:r>
          </a:p>
          <a:p>
            <a:r>
              <a:rPr lang="tr-TR" dirty="0"/>
              <a:t>https://erdplus.com/standalone</a:t>
            </a:r>
          </a:p>
        </p:txBody>
      </p:sp>
    </p:spTree>
    <p:extLst>
      <p:ext uri="{BB962C8B-B14F-4D97-AF65-F5344CB8AC3E}">
        <p14:creationId xmlns:p14="http://schemas.microsoft.com/office/powerpoint/2010/main" val="2798733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VARLIK-İLİŞKİ MODELİNİN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model tabloya dönüştürülürken;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varlık kümeleri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tablolara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varlık kümesinin nitelikleri de tablonun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sütunlarına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Tabloya dönüştürme işleminde, modelde oluşturulan ilişkilerin durumuna göre tabloların ilişkileri ve doğal olarak anahtar sütunları belirlenir.</a:t>
            </a: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8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VERİ TABANI MİMARİSİ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09120" cy="3050404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veri tabanı mimarileri  </a:t>
            </a:r>
            <a:r>
              <a:rPr lang="tr-TR" sz="2400" b="0" i="0" dirty="0">
                <a:solidFill>
                  <a:srgbClr val="666666"/>
                </a:solidFill>
                <a:effectLst/>
                <a:latin typeface="fira sans" panose="020B0604020202020204" pitchFamily="34" charset="0"/>
              </a:rPr>
              <a:t>→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 bir bilgisayar üzerine kurulu (</a:t>
            </a:r>
            <a:r>
              <a:rPr lang="tr-T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mainframe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Günümüz veri tabanı mimarileri </a:t>
            </a:r>
            <a:r>
              <a:rPr lang="tr-TR" sz="2400" b="0" i="0" dirty="0">
                <a:solidFill>
                  <a:srgbClr val="666666"/>
                </a:solidFill>
                <a:effectLst/>
                <a:latin typeface="fira sans" panose="020B0503050000020004" pitchFamily="34" charset="0"/>
              </a:rPr>
              <a:t>→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istemci-sunucu (</a:t>
            </a:r>
            <a:r>
              <a:rPr lang="tr-T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-server) yapısına sahip</a:t>
            </a:r>
          </a:p>
        </p:txBody>
      </p:sp>
      <p:pic>
        <p:nvPicPr>
          <p:cNvPr id="9" name="Grafik 8" descr="Dizüstü Bilgisayar ana hat">
            <a:extLst>
              <a:ext uri="{FF2B5EF4-FFF2-40B4-BE49-F238E27FC236}">
                <a16:creationId xmlns:a16="http://schemas.microsoft.com/office/drawing/2014/main" id="{C27F5677-BDD9-70C2-9067-632ED5404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583" y="1456833"/>
            <a:ext cx="1996440" cy="1996440"/>
          </a:xfrm>
          <a:prstGeom prst="rect">
            <a:avLst/>
          </a:prstGeom>
        </p:spPr>
      </p:pic>
      <p:pic>
        <p:nvPicPr>
          <p:cNvPr id="12" name="Grafik 11" descr="Dizüstü Bilgisayar ana hat">
            <a:extLst>
              <a:ext uri="{FF2B5EF4-FFF2-40B4-BE49-F238E27FC236}">
                <a16:creationId xmlns:a16="http://schemas.microsoft.com/office/drawing/2014/main" id="{5A561B57-5475-F271-3B75-23CC8A5170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1132" y="4078107"/>
            <a:ext cx="1996440" cy="1996440"/>
          </a:xfrm>
          <a:prstGeom prst="rect">
            <a:avLst/>
          </a:prstGeom>
        </p:spPr>
      </p:pic>
      <p:pic>
        <p:nvPicPr>
          <p:cNvPr id="13" name="Grafik 12" descr="Dizüstü Bilgisayar ana hat">
            <a:extLst>
              <a:ext uri="{FF2B5EF4-FFF2-40B4-BE49-F238E27FC236}">
                <a16:creationId xmlns:a16="http://schemas.microsoft.com/office/drawing/2014/main" id="{58B7FC26-17D4-D328-B38A-43F17D511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2029" y="4242746"/>
            <a:ext cx="1996440" cy="1996440"/>
          </a:xfrm>
          <a:prstGeom prst="rect">
            <a:avLst/>
          </a:prstGeom>
        </p:spPr>
      </p:pic>
      <p:pic>
        <p:nvPicPr>
          <p:cNvPr id="16" name="Grafik 15" descr="Veri tabanı düz dolguyla">
            <a:extLst>
              <a:ext uri="{FF2B5EF4-FFF2-40B4-BE49-F238E27FC236}">
                <a16:creationId xmlns:a16="http://schemas.microsoft.com/office/drawing/2014/main" id="{9C78AEC3-6DC2-99B7-EEC9-6F7EFB19A9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95516" y="1984116"/>
            <a:ext cx="1609679" cy="1609679"/>
          </a:xfrm>
          <a:prstGeom prst="rect">
            <a:avLst/>
          </a:prstGeom>
        </p:spPr>
      </p:pic>
      <p:pic>
        <p:nvPicPr>
          <p:cNvPr id="1026" name="Picture 2" descr="Server Clip Art at Clker.com - vector clip art online, royalty free &amp;  public domain">
            <a:extLst>
              <a:ext uri="{FF2B5EF4-FFF2-40B4-BE49-F238E27FC236}">
                <a16:creationId xmlns:a16="http://schemas.microsoft.com/office/drawing/2014/main" id="{A38B1112-A2F2-DC8F-9381-B091212C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47" y="1823062"/>
            <a:ext cx="1294989" cy="199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fik 17" descr="Bulut ana hat">
            <a:extLst>
              <a:ext uri="{FF2B5EF4-FFF2-40B4-BE49-F238E27FC236}">
                <a16:creationId xmlns:a16="http://schemas.microsoft.com/office/drawing/2014/main" id="{FC8B7925-0858-BA9C-C668-E5CD03DC7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4034" y="1144108"/>
            <a:ext cx="2773680" cy="2773680"/>
          </a:xfrm>
          <a:prstGeom prst="rect">
            <a:avLst/>
          </a:prstGeom>
        </p:spPr>
      </p:pic>
      <p:sp>
        <p:nvSpPr>
          <p:cNvPr id="20" name="Metin kutusu 19">
            <a:extLst>
              <a:ext uri="{FF2B5EF4-FFF2-40B4-BE49-F238E27FC236}">
                <a16:creationId xmlns:a16="http://schemas.microsoft.com/office/drawing/2014/main" id="{10A0D221-95BC-B0FF-B854-CC1457C1A6D3}"/>
              </a:ext>
            </a:extLst>
          </p:cNvPr>
          <p:cNvSpPr txBox="1"/>
          <p:nvPr/>
        </p:nvSpPr>
        <p:spPr>
          <a:xfrm>
            <a:off x="3786491" y="2455053"/>
            <a:ext cx="232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2060"/>
                </a:solidFill>
              </a:rPr>
              <a:t>LAN veya WAN </a:t>
            </a:r>
          </a:p>
          <a:p>
            <a:pPr algn="ctr"/>
            <a:r>
              <a:rPr lang="tr-TR" b="1" dirty="0">
                <a:solidFill>
                  <a:srgbClr val="002060"/>
                </a:solidFill>
              </a:rPr>
              <a:t>(Network)</a:t>
            </a:r>
          </a:p>
        </p:txBody>
      </p:sp>
      <p:pic>
        <p:nvPicPr>
          <p:cNvPr id="1028" name="Picture 4" descr="Bidirectional Arrows Icon - Free PNG &amp; SVG 276414 - Noun Project">
            <a:extLst>
              <a:ext uri="{FF2B5EF4-FFF2-40B4-BE49-F238E27FC236}">
                <a16:creationId xmlns:a16="http://schemas.microsoft.com/office/drawing/2014/main" id="{95DD66E4-4513-225B-BE7C-3FBF0123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61" y="1848862"/>
            <a:ext cx="1364173" cy="1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directional Arrows Icon - Free PNG &amp; SVG 276414 - Noun Project">
            <a:extLst>
              <a:ext uri="{FF2B5EF4-FFF2-40B4-BE49-F238E27FC236}">
                <a16:creationId xmlns:a16="http://schemas.microsoft.com/office/drawing/2014/main" id="{BC17FCC2-A54E-6EEF-47E7-FAD6AF73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37861">
            <a:off x="2841819" y="3281041"/>
            <a:ext cx="1364173" cy="1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directional Arrows Icon - Free PNG &amp; SVG 276414 - Noun Project">
            <a:extLst>
              <a:ext uri="{FF2B5EF4-FFF2-40B4-BE49-F238E27FC236}">
                <a16:creationId xmlns:a16="http://schemas.microsoft.com/office/drawing/2014/main" id="{F0C4F018-3FBD-9587-2142-F8C90D5C8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68142" y="3241667"/>
            <a:ext cx="1364173" cy="1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88BF6CF2-2B0A-1F95-1181-94E55A866CBB}"/>
              </a:ext>
            </a:extLst>
          </p:cNvPr>
          <p:cNvSpPr txBox="1"/>
          <p:nvPr/>
        </p:nvSpPr>
        <p:spPr>
          <a:xfrm>
            <a:off x="534614" y="3213035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İstemci 1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CE3E984F-4818-0C2B-D982-9908A106D75C}"/>
              </a:ext>
            </a:extLst>
          </p:cNvPr>
          <p:cNvSpPr txBox="1"/>
          <p:nvPr/>
        </p:nvSpPr>
        <p:spPr>
          <a:xfrm>
            <a:off x="1489288" y="5808251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İstemci 2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315B8BAE-62A8-441D-8365-7C577791BB7A}"/>
              </a:ext>
            </a:extLst>
          </p:cNvPr>
          <p:cNvSpPr txBox="1"/>
          <p:nvPr/>
        </p:nvSpPr>
        <p:spPr>
          <a:xfrm>
            <a:off x="4265504" y="5950108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İstemci 3</a:t>
            </a:r>
          </a:p>
        </p:txBody>
      </p:sp>
      <p:pic>
        <p:nvPicPr>
          <p:cNvPr id="32" name="Picture 4" descr="Bidirectional Arrows Icon - Free PNG &amp; SVG 276414 - Noun Project">
            <a:extLst>
              <a:ext uri="{FF2B5EF4-FFF2-40B4-BE49-F238E27FC236}">
                <a16:creationId xmlns:a16="http://schemas.microsoft.com/office/drawing/2014/main" id="{90C9C3C7-46BF-E2EE-0542-D69AC2AAC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02" y="1894200"/>
            <a:ext cx="1364173" cy="1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883E3EB1-39F0-1F3C-5E1A-4927DF1BC4AB}"/>
              </a:ext>
            </a:extLst>
          </p:cNvPr>
          <p:cNvSpPr txBox="1"/>
          <p:nvPr/>
        </p:nvSpPr>
        <p:spPr>
          <a:xfrm>
            <a:off x="6070800" y="2787878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Veri isteği</a:t>
            </a:r>
          </a:p>
        </p:txBody>
      </p:sp>
      <p:sp>
        <p:nvSpPr>
          <p:cNvPr id="34" name="Metin kutusu 33">
            <a:extLst>
              <a:ext uri="{FF2B5EF4-FFF2-40B4-BE49-F238E27FC236}">
                <a16:creationId xmlns:a16="http://schemas.microsoft.com/office/drawing/2014/main" id="{9F068744-CC24-253C-26B5-62481E3C22A6}"/>
              </a:ext>
            </a:extLst>
          </p:cNvPr>
          <p:cNvSpPr txBox="1"/>
          <p:nvPr/>
        </p:nvSpPr>
        <p:spPr>
          <a:xfrm>
            <a:off x="6124101" y="1848836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Döndürülen veri</a:t>
            </a:r>
          </a:p>
        </p:txBody>
      </p: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604BA619-5702-C5B7-BF8B-C728B0689A4C}"/>
              </a:ext>
            </a:extLst>
          </p:cNvPr>
          <p:cNvSpPr txBox="1"/>
          <p:nvPr/>
        </p:nvSpPr>
        <p:spPr>
          <a:xfrm>
            <a:off x="7703017" y="4008704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SUNUCU (VTYS)</a:t>
            </a:r>
          </a:p>
        </p:txBody>
      </p:sp>
      <p:sp>
        <p:nvSpPr>
          <p:cNvPr id="36" name="Metin kutusu 35">
            <a:extLst>
              <a:ext uri="{FF2B5EF4-FFF2-40B4-BE49-F238E27FC236}">
                <a16:creationId xmlns:a16="http://schemas.microsoft.com/office/drawing/2014/main" id="{AE4BBDCA-C8AD-7145-D9D9-E18882D6D9F5}"/>
              </a:ext>
            </a:extLst>
          </p:cNvPr>
          <p:cNvSpPr txBox="1"/>
          <p:nvPr/>
        </p:nvSpPr>
        <p:spPr>
          <a:xfrm>
            <a:off x="10015631" y="3505991"/>
            <a:ext cx="1969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VERİ TABANI</a:t>
            </a:r>
          </a:p>
        </p:txBody>
      </p:sp>
      <p:pic>
        <p:nvPicPr>
          <p:cNvPr id="37" name="Picture 4" descr="Bidirectional Arrows Icon - Free PNG &amp; SVG 276414 - Noun Project">
            <a:extLst>
              <a:ext uri="{FF2B5EF4-FFF2-40B4-BE49-F238E27FC236}">
                <a16:creationId xmlns:a16="http://schemas.microsoft.com/office/drawing/2014/main" id="{F9D17750-C116-B816-33A0-1FF061C6D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3521" y="2117982"/>
            <a:ext cx="1364173" cy="136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8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 İLİŞKİLERİN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Varlık kümeleri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tablolara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Nitelikler tabloların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sütunlarına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İlişkide bir varlık kümesinin birincil anahtarı (PK) diğer varlık kümesinin yabancı anahtarı (FK) olarak belirlenir. Hangisinin birincil hangisinin yabancı anahtar olacağına tablonun içereceği bilgilere göre karar verilir.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kurallar doğrultusunda aşağıdaki varlık-ilişki modelini tablolara dönüştürelim:</a:t>
            </a: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37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1-1 İLİŞKİLERİN TABLOLARA DÖNÜŞTÜRÜLMESİ</a:t>
            </a:r>
          </a:p>
        </p:txBody>
      </p:sp>
      <p:pic>
        <p:nvPicPr>
          <p:cNvPr id="4" name="Resim 3" descr="metin, iş kartı içeren bir resim&#10;&#10;Açıklama otomatik olarak oluşturuldu">
            <a:extLst>
              <a:ext uri="{FF2B5EF4-FFF2-40B4-BE49-F238E27FC236}">
                <a16:creationId xmlns:a16="http://schemas.microsoft.com/office/drawing/2014/main" id="{007C3393-1806-026A-8C5F-A5A69FE7F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72" y="884093"/>
            <a:ext cx="8345714" cy="3682806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74E7BC69-9831-6590-65C2-36139CE653CA}"/>
              </a:ext>
            </a:extLst>
          </p:cNvPr>
          <p:cNvSpPr txBox="1"/>
          <p:nvPr/>
        </p:nvSpPr>
        <p:spPr>
          <a:xfrm>
            <a:off x="1683658" y="5025049"/>
            <a:ext cx="83457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 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ad_soyad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adres,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maas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bolum_id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BÖLÜM(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bolum_id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500" dirty="0"/>
          </a:p>
        </p:txBody>
      </p:sp>
      <p:sp>
        <p:nvSpPr>
          <p:cNvPr id="8" name="Konuşma Balonu: Köşeleri Yuvarlanmış Dikdörtgen 7">
            <a:extLst>
              <a:ext uri="{FF2B5EF4-FFF2-40B4-BE49-F238E27FC236}">
                <a16:creationId xmlns:a16="http://schemas.microsoft.com/office/drawing/2014/main" id="{4C66515E-09D4-1DB1-289F-E8D16EEA067F}"/>
              </a:ext>
            </a:extLst>
          </p:cNvPr>
          <p:cNvSpPr/>
          <p:nvPr/>
        </p:nvSpPr>
        <p:spPr>
          <a:xfrm>
            <a:off x="5029200" y="4452458"/>
            <a:ext cx="762000" cy="396987"/>
          </a:xfrm>
          <a:prstGeom prst="wedgeRoundRectCallout">
            <a:avLst>
              <a:gd name="adj1" fmla="val -73106"/>
              <a:gd name="adj2" fmla="val 11562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9" name="Konuşma Balonu: Köşeleri Yuvarlanmış Dikdörtgen 8">
            <a:extLst>
              <a:ext uri="{FF2B5EF4-FFF2-40B4-BE49-F238E27FC236}">
                <a16:creationId xmlns:a16="http://schemas.microsoft.com/office/drawing/2014/main" id="{5F749D05-22F0-2A52-4A3D-ABA80BB3D2AA}"/>
              </a:ext>
            </a:extLst>
          </p:cNvPr>
          <p:cNvSpPr/>
          <p:nvPr/>
        </p:nvSpPr>
        <p:spPr>
          <a:xfrm>
            <a:off x="2162628" y="5951017"/>
            <a:ext cx="762000" cy="396987"/>
          </a:xfrm>
          <a:prstGeom prst="wedgeRoundRectCallout">
            <a:avLst>
              <a:gd name="adj1" fmla="val 100227"/>
              <a:gd name="adj2" fmla="val -6352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0" name="Konuşma Balonu: Köşeleri Yuvarlanmış Dikdörtgen 9">
            <a:extLst>
              <a:ext uri="{FF2B5EF4-FFF2-40B4-BE49-F238E27FC236}">
                <a16:creationId xmlns:a16="http://schemas.microsoft.com/office/drawing/2014/main" id="{1C49EA25-4803-7916-3B37-5EE9FBE7A884}"/>
              </a:ext>
            </a:extLst>
          </p:cNvPr>
          <p:cNvSpPr/>
          <p:nvPr/>
        </p:nvSpPr>
        <p:spPr>
          <a:xfrm>
            <a:off x="9267372" y="5775413"/>
            <a:ext cx="762000" cy="396987"/>
          </a:xfrm>
          <a:prstGeom prst="wedgeRoundRectCallout">
            <a:avLst>
              <a:gd name="adj1" fmla="val -76915"/>
              <a:gd name="adj2" fmla="val -122022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FK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B8252913-26CD-A454-E214-A1BFAC055663}"/>
              </a:ext>
            </a:extLst>
          </p:cNvPr>
          <p:cNvCxnSpPr/>
          <p:nvPr/>
        </p:nvCxnSpPr>
        <p:spPr>
          <a:xfrm>
            <a:off x="2060628" y="1484086"/>
            <a:ext cx="9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5EADE3F1-E5D6-3A9A-3683-B23BD9178535}"/>
              </a:ext>
            </a:extLst>
          </p:cNvPr>
          <p:cNvCxnSpPr/>
          <p:nvPr/>
        </p:nvCxnSpPr>
        <p:spPr>
          <a:xfrm>
            <a:off x="8592058" y="1549402"/>
            <a:ext cx="7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0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1-N İLİŞKİLERİN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Varlık kümeleri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tablolara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Nitelikler tabloların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sütunlarına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İlişkinin </a:t>
            </a:r>
            <a:r>
              <a:rPr lang="tr-T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tr-TR" sz="26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tarafındaki</a:t>
            </a:r>
            <a:r>
              <a:rPr lang="tr-T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tabloya </a:t>
            </a:r>
            <a:r>
              <a:rPr lang="tr-T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tr-TR" sz="26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tr-T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tablonun birincil anahtar sütunu yabancı anahtar olarak eklenir.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kurallar doğrultusunda varlık-ilişki modelini tablolara dönüştürelim:</a:t>
            </a: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47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1-N İLİŞKİLERİN TABLOLARA DÖNÜŞTÜRÜLMESİ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4E7BC69-9831-6590-65C2-36139CE653CA}"/>
              </a:ext>
            </a:extLst>
          </p:cNvPr>
          <p:cNvSpPr txBox="1"/>
          <p:nvPr/>
        </p:nvSpPr>
        <p:spPr>
          <a:xfrm>
            <a:off x="1683658" y="5025049"/>
            <a:ext cx="834571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 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ad_soyad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adres,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maas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bolum_id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BÖLÜM(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bolum_id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500" dirty="0"/>
          </a:p>
        </p:txBody>
      </p:sp>
      <p:sp>
        <p:nvSpPr>
          <p:cNvPr id="8" name="Konuşma Balonu: Köşeleri Yuvarlanmış Dikdörtgen 7">
            <a:extLst>
              <a:ext uri="{FF2B5EF4-FFF2-40B4-BE49-F238E27FC236}">
                <a16:creationId xmlns:a16="http://schemas.microsoft.com/office/drawing/2014/main" id="{4C66515E-09D4-1DB1-289F-E8D16EEA067F}"/>
              </a:ext>
            </a:extLst>
          </p:cNvPr>
          <p:cNvSpPr/>
          <p:nvPr/>
        </p:nvSpPr>
        <p:spPr>
          <a:xfrm>
            <a:off x="5029200" y="4452458"/>
            <a:ext cx="762000" cy="396987"/>
          </a:xfrm>
          <a:prstGeom prst="wedgeRoundRectCallout">
            <a:avLst>
              <a:gd name="adj1" fmla="val -73106"/>
              <a:gd name="adj2" fmla="val 11562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9" name="Konuşma Balonu: Köşeleri Yuvarlanmış Dikdörtgen 8">
            <a:extLst>
              <a:ext uri="{FF2B5EF4-FFF2-40B4-BE49-F238E27FC236}">
                <a16:creationId xmlns:a16="http://schemas.microsoft.com/office/drawing/2014/main" id="{5F749D05-22F0-2A52-4A3D-ABA80BB3D2AA}"/>
              </a:ext>
            </a:extLst>
          </p:cNvPr>
          <p:cNvSpPr/>
          <p:nvPr/>
        </p:nvSpPr>
        <p:spPr>
          <a:xfrm>
            <a:off x="2162628" y="5951017"/>
            <a:ext cx="762000" cy="396987"/>
          </a:xfrm>
          <a:prstGeom prst="wedgeRoundRectCallout">
            <a:avLst>
              <a:gd name="adj1" fmla="val 100227"/>
              <a:gd name="adj2" fmla="val -6352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FF0000"/>
                </a:solidFill>
              </a:rPr>
              <a:t>PK</a:t>
            </a:r>
          </a:p>
        </p:txBody>
      </p:sp>
      <p:sp>
        <p:nvSpPr>
          <p:cNvPr id="10" name="Konuşma Balonu: Köşeleri Yuvarlanmış Dikdörtgen 9">
            <a:extLst>
              <a:ext uri="{FF2B5EF4-FFF2-40B4-BE49-F238E27FC236}">
                <a16:creationId xmlns:a16="http://schemas.microsoft.com/office/drawing/2014/main" id="{1C49EA25-4803-7916-3B37-5EE9FBE7A884}"/>
              </a:ext>
            </a:extLst>
          </p:cNvPr>
          <p:cNvSpPr/>
          <p:nvPr/>
        </p:nvSpPr>
        <p:spPr>
          <a:xfrm>
            <a:off x="9267372" y="5775413"/>
            <a:ext cx="762000" cy="396987"/>
          </a:xfrm>
          <a:prstGeom prst="wedgeRoundRectCallout">
            <a:avLst>
              <a:gd name="adj1" fmla="val -76915"/>
              <a:gd name="adj2" fmla="val -122022"/>
              <a:gd name="adj3" fmla="val 1666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rgbClr val="0070C0"/>
                </a:solidFill>
              </a:rPr>
              <a:t>FK</a:t>
            </a:r>
          </a:p>
        </p:txBody>
      </p:sp>
      <p:pic>
        <p:nvPicPr>
          <p:cNvPr id="5" name="Resim 4" descr="metin, iş kartı içeren bir resim&#10;&#10;Açıklama otomatik olarak oluşturuldu">
            <a:extLst>
              <a:ext uri="{FF2B5EF4-FFF2-40B4-BE49-F238E27FC236}">
                <a16:creationId xmlns:a16="http://schemas.microsoft.com/office/drawing/2014/main" id="{01C2ABDB-BFFE-2E59-EC12-488C58B5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580" y="797651"/>
            <a:ext cx="7913240" cy="3491964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D3148B0B-FCDC-D53B-5744-074818462449}"/>
              </a:ext>
            </a:extLst>
          </p:cNvPr>
          <p:cNvCxnSpPr/>
          <p:nvPr/>
        </p:nvCxnSpPr>
        <p:spPr>
          <a:xfrm>
            <a:off x="1973941" y="1353458"/>
            <a:ext cx="86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F03EE901-6DEB-9D0A-3F95-D9D71F36A2F2}"/>
              </a:ext>
            </a:extLst>
          </p:cNvPr>
          <p:cNvCxnSpPr/>
          <p:nvPr/>
        </p:nvCxnSpPr>
        <p:spPr>
          <a:xfrm>
            <a:off x="8135255" y="1440542"/>
            <a:ext cx="86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95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N-N İLİŞKİLERİN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Varlık kümeleri </a:t>
            </a:r>
            <a:r>
              <a:rPr lang="tr-TR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tablolara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dönüştürülür.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Oluşturulan ilişki isminde tablo oluşturulur.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Nitelikler tabloların sütunlarına dönüştürülür. Tanımlayıcı nitelikler ilişkiden oluşturulan tabloya sütun olarak eklenir.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İlişkiyi oluşturan tabloların birincil anahtarları ilişkiyi oluşturan tabloya yabancı anahtar olarak eklenir.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İlişkiden oluşturulan tablonun birincil anahtarı oluşturulan yabancı anahtarların birleşiminden oluşur. </a:t>
            </a:r>
          </a:p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Eğer, bu şekilde oluşturulan birincil anahtar ihtiyaçlara cevap vermiyorsa yeni bir sütun eklenerek birincil anahtar yapılır.</a:t>
            </a: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15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N-N İLİŞKİLERİN TABLOLARA DÖNÜŞTÜRÜLMESİ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74E7BC69-9831-6590-65C2-36139CE653CA}"/>
              </a:ext>
            </a:extLst>
          </p:cNvPr>
          <p:cNvSpPr txBox="1"/>
          <p:nvPr/>
        </p:nvSpPr>
        <p:spPr>
          <a:xfrm>
            <a:off x="2177142" y="4357392"/>
            <a:ext cx="834571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FİLM 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film_adi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yayin_tarihi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yonetmen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SİNEMA(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sinema_id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sinema_adi</a:t>
            </a:r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adres, telefon)</a:t>
            </a:r>
          </a:p>
          <a:p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OYNAR(</a:t>
            </a:r>
            <a:r>
              <a:rPr lang="tr-TR" sz="25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oynar_id,</a:t>
            </a:r>
            <a:r>
              <a:rPr lang="tr-TR" sz="25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filmID</a:t>
            </a:r>
            <a:r>
              <a:rPr lang="tr-TR" sz="25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2500" dirty="0" err="1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sinemaID</a:t>
            </a:r>
            <a:r>
              <a:rPr lang="tr-TR" sz="25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tarih, saat)</a:t>
            </a:r>
            <a:endParaRPr lang="tr-TR" sz="2500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093EF62-4D69-1E9E-321F-06D95E5A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913" y="634970"/>
            <a:ext cx="9477829" cy="3235403"/>
          </a:xfrm>
          <a:prstGeom prst="rect">
            <a:avLst/>
          </a:prstGeom>
        </p:spPr>
      </p:pic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08AECEC9-5109-A273-E7C6-0747B878D16C}"/>
              </a:ext>
            </a:extLst>
          </p:cNvPr>
          <p:cNvCxnSpPr/>
          <p:nvPr/>
        </p:nvCxnSpPr>
        <p:spPr>
          <a:xfrm>
            <a:off x="1683656" y="1208315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36DBE526-5657-002A-6C28-4E81B70F1F02}"/>
              </a:ext>
            </a:extLst>
          </p:cNvPr>
          <p:cNvCxnSpPr/>
          <p:nvPr/>
        </p:nvCxnSpPr>
        <p:spPr>
          <a:xfrm>
            <a:off x="7496627" y="1190173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067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ZAYIF VARLIK KÜMELERİNİN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30629" y="625475"/>
            <a:ext cx="11930742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Mevcutluğu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diğer varlık türüne bağlı olan varlık türüdür. Eğer bir varlık kümesinin niteliklerinin tümü alınsa bile bir anahtar oluşturulamıyorsa bu varlık kümesine zayıf (</a:t>
            </a:r>
            <a:r>
              <a:rPr lang="tr-TR" sz="2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</a:t>
            </a: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varlık kümesi denir. 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Üniversite-fakülte ilişkisinde, bir fakülte üniversite olmadan olamayacağı için ve aynı fakülte isminde başka üniversitelerde fakülte olabileceği için fakülte varlık kümesi zayıf varlık kümesidir.</a:t>
            </a: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, testere içeren bir resim&#10;&#10;Açıklama otomatik olarak oluşturuldu">
            <a:extLst>
              <a:ext uri="{FF2B5EF4-FFF2-40B4-BE49-F238E27FC236}">
                <a16:creationId xmlns:a16="http://schemas.microsoft.com/office/drawing/2014/main" id="{C71F050F-82E8-4C15-6B07-BF4674E82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486" y="2152576"/>
            <a:ext cx="8711253" cy="116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ZAYIF VARLIK KÜMELERİNİN TABLOLARA DÖNÜŞTÜRÜLMESİ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30629" y="625475"/>
            <a:ext cx="11930742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2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tr-TR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44ACE9-025B-AF1C-8278-DEB2055A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79" y="918183"/>
            <a:ext cx="11350641" cy="2988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3B3FB894-0C35-AF43-9046-3FC04181B11B}"/>
              </a:ext>
            </a:extLst>
          </p:cNvPr>
          <p:cNvSpPr txBox="1"/>
          <p:nvPr/>
        </p:nvSpPr>
        <p:spPr>
          <a:xfrm>
            <a:off x="2873831" y="4538320"/>
            <a:ext cx="61685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FAKÜLTE (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univ_id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fakulte</a:t>
            </a:r>
            <a:r>
              <a:rPr lang="tr-TR" sz="1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_id</a:t>
            </a:r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fakulte_adi</a:t>
            </a:r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SİNEMA(</a:t>
            </a:r>
            <a:r>
              <a:rPr lang="tr-TR" sz="18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univ_id</a:t>
            </a:r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univ_adi</a:t>
            </a:r>
            <a:r>
              <a:rPr lang="tr-TR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416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ALIŞTIRMA - I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 verilen bilgilere göre varlık-ilişki diyagramını oluşturun: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satış görevlisi diğer birçok satış elemanını yönetebilir.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satış görevlisi yalnızca bir satış elemanı tarafından yönetilir.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satış görevlisi birçok müşteri için temsilci olabilir.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müşteri, bir satış görevlisi tarafından yönetilir.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müşteri birçok sipariş verebilir.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sipariş bir müşteri tarafından verilebilir.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sipariş, birçok ürünü listeler.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ürün birçok siparişte listelenebilir.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ürün birçok parçadan birleştirilir.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parça birçok ürüne monte edilebilir.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Birçok işçi, birçok parçadan bir ürün oluşturur.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tedarikçi birçok parça tedarik eder.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parça birçok tedarikçi tarafından tedarik edilebilir.</a:t>
            </a:r>
            <a:endParaRPr lang="tr-TR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4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ALIŞTIRMA - II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061371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 üretim takibi sürecine yönelik ER diyagramını verilmiştir. Buna göre ER diyagramını ilişkisel bir veri tabanı şemasına (tabloya) dönüştürün. Anahtarları belirttiğinizden emin olun.  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9D0075A6-09E8-72EC-AE73-E194D7B2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84" y="1427974"/>
            <a:ext cx="7302201" cy="543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6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VERİ MODELİ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modeli, veri tabanının mimarisini tanımlamak için kullanılan kavramlardan oluşur. </a:t>
            </a:r>
          </a:p>
          <a:p>
            <a:pPr algn="just">
              <a:lnSpc>
                <a:spcPct val="100000"/>
              </a:lnSpc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mimarisi; veri tipleri, ilişkiler ve veri giriş kısıtlamalarını ifade eder. 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2421C95-5D31-F862-E0E5-F49148EF3D46}"/>
              </a:ext>
            </a:extLst>
          </p:cNvPr>
          <p:cNvSpPr txBox="1"/>
          <p:nvPr/>
        </p:nvSpPr>
        <p:spPr>
          <a:xfrm>
            <a:off x="117984" y="1511820"/>
            <a:ext cx="119412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(ENTITY):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gerçek dünya nesnesini veya kavramını ifade eder. Modelin en temel üyesidir. Var olan ve benzerlerinden ayırt edilebilen her şey varlıktır. </a:t>
            </a:r>
          </a:p>
          <a:p>
            <a:pPr algn="just">
              <a:lnSpc>
                <a:spcPct val="100000"/>
              </a:lnSpc>
            </a:pPr>
            <a:r>
              <a:rPr lang="tr-T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Fiziksel varlık: kitap, öğrenci, araba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Kavramsal varlık: iş, şirket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8941953A-3533-A089-E0C0-E7A931320008}"/>
              </a:ext>
            </a:extLst>
          </p:cNvPr>
          <p:cNvSpPr txBox="1"/>
          <p:nvPr/>
        </p:nvSpPr>
        <p:spPr>
          <a:xfrm>
            <a:off x="103237" y="3276454"/>
            <a:ext cx="1194122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NİTELİK (ATTRIBUTE):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varlığı tanımlayan özelliklerdir. </a:t>
            </a:r>
          </a:p>
          <a:p>
            <a:pPr algn="just">
              <a:lnSpc>
                <a:spcPct val="100000"/>
              </a:lnSpc>
            </a:pPr>
            <a:r>
              <a:rPr lang="tr-TR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Örneğin: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kişi: isim, adres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Araba: renk, seri</a:t>
            </a:r>
          </a:p>
          <a:p>
            <a:pPr algn="just">
              <a:lnSpc>
                <a:spcPct val="10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51BA8D5-8F26-92CF-2CED-BC02C6E168A8}"/>
              </a:ext>
            </a:extLst>
          </p:cNvPr>
          <p:cNvSpPr txBox="1"/>
          <p:nvPr/>
        </p:nvSpPr>
        <p:spPr>
          <a:xfrm>
            <a:off x="103237" y="5008286"/>
            <a:ext cx="119412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İLİŞKİ (RELATIONSHIP):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Farklı varlıklar arasındaki ilişkileri ifade eder.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öğrenci ve dersler ayrı varlık kümeleridir ama öğrenciler ders almak zorunda olduğu için iki varlık arasında ders alma ilişkisi vardır.</a:t>
            </a:r>
          </a:p>
        </p:txBody>
      </p:sp>
    </p:spTree>
    <p:extLst>
      <p:ext uri="{BB962C8B-B14F-4D97-AF65-F5344CB8AC3E}">
        <p14:creationId xmlns:p14="http://schemas.microsoft.com/office/powerpoint/2010/main" val="3350749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Kaynakça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41890" y="501929"/>
            <a:ext cx="11762390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0000"/>
              </a:lnSpc>
            </a:pP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Silberschatz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Abraham, Henry F.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Korth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Shashank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Sudarshan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Database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concepts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5. New York: McGraw-Hill, 2002.</a:t>
            </a:r>
          </a:p>
          <a:p>
            <a:pPr lvl="1" algn="just">
              <a:lnSpc>
                <a:spcPct val="100000"/>
              </a:lnSpc>
            </a:pP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Sumathi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Sai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S.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Esakkirajan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Fundamentals of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relational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management</a:t>
            </a:r>
            <a:r>
              <a:rPr lang="tr-TR" sz="2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r-TR" sz="2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Vol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47. </a:t>
            </a:r>
            <a:r>
              <a:rPr lang="tr-TR" sz="2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Springer</a:t>
            </a:r>
            <a:r>
              <a:rPr lang="tr-TR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2007.</a:t>
            </a:r>
          </a:p>
          <a:p>
            <a:pPr lvl="1" algn="just">
              <a:lnSpc>
                <a:spcPct val="100000"/>
              </a:lnSpc>
            </a:pPr>
            <a:endParaRPr lang="tr-TR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00000"/>
              </a:lnSpc>
            </a:pPr>
            <a:endParaRPr lang="tr-T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46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VERİ TABANI TASARIMI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0" y="625475"/>
            <a:ext cx="12191999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projenin tasarım aşamasında veri tabanı tasarımı çok iyi yapılmalıdır. </a:t>
            </a:r>
          </a:p>
          <a:p>
            <a:pPr algn="just">
              <a:lnSpc>
                <a:spcPct val="100000"/>
              </a:lnSpc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sonra yapılacak değişiklikler sorunlar çıkartabilir veya çok zahmetli olabilir. </a:t>
            </a:r>
          </a:p>
          <a:p>
            <a:pPr algn="just">
              <a:lnSpc>
                <a:spcPct val="100000"/>
              </a:lnSpc>
            </a:pP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tasarımı yapılırken izlenecek adımları şu şekilde sıralayabiliriz: </a:t>
            </a:r>
          </a:p>
          <a:p>
            <a:pPr algn="just">
              <a:lnSpc>
                <a:spcPct val="100000"/>
              </a:lnSpc>
            </a:pP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25499D98-672F-F2F2-0455-B509AEA395B9}"/>
              </a:ext>
            </a:extLst>
          </p:cNvPr>
          <p:cNvSpPr/>
          <p:nvPr/>
        </p:nvSpPr>
        <p:spPr>
          <a:xfrm>
            <a:off x="1415845" y="2435939"/>
            <a:ext cx="3259394" cy="705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Gereksinim analizi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EB86737-A40F-7109-B9B9-80D1C11A03E6}"/>
              </a:ext>
            </a:extLst>
          </p:cNvPr>
          <p:cNvSpPr txBox="1"/>
          <p:nvPr/>
        </p:nvSpPr>
        <p:spPr>
          <a:xfrm>
            <a:off x="5347519" y="2356886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Seçilen mini dünya</a:t>
            </a:r>
          </a:p>
          <a:p>
            <a:r>
              <a:rPr lang="tr-TR" dirty="0"/>
              <a:t>Mevcut sistemin özellikleri</a:t>
            </a:r>
          </a:p>
          <a:p>
            <a:r>
              <a:rPr lang="tr-TR" dirty="0"/>
              <a:t>İhtiyacın belirlenmesi</a:t>
            </a:r>
          </a:p>
          <a:p>
            <a:r>
              <a:rPr lang="tr-TR" dirty="0"/>
              <a:t>Yazılım ve donanım maliyet analizi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0A28B12-1DEE-A732-A4A4-878A43FB74EC}"/>
              </a:ext>
            </a:extLst>
          </p:cNvPr>
          <p:cNvSpPr/>
          <p:nvPr/>
        </p:nvSpPr>
        <p:spPr>
          <a:xfrm>
            <a:off x="1423219" y="3905466"/>
            <a:ext cx="3259394" cy="705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Kavramsal tasarım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0CC041-B5A8-AF43-67EA-C970B634E5CA}"/>
              </a:ext>
            </a:extLst>
          </p:cNvPr>
          <p:cNvSpPr txBox="1"/>
          <p:nvPr/>
        </p:nvSpPr>
        <p:spPr>
          <a:xfrm>
            <a:off x="5347519" y="3796535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Varlıklar ve özniteliklerin belirlenmesi</a:t>
            </a:r>
          </a:p>
          <a:p>
            <a:r>
              <a:rPr lang="tr-TR" dirty="0"/>
              <a:t>İlişkilerin belirlenmesi</a:t>
            </a:r>
          </a:p>
          <a:p>
            <a:r>
              <a:rPr lang="tr-TR" dirty="0"/>
              <a:t>Varlık-ilişki modelinin çıkarılması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B9DDD4CC-D1C0-D876-22D7-666AB2FFA0D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3045542" y="3141406"/>
            <a:ext cx="7374" cy="7640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669BF21-C404-683A-787D-88C20A76F0F8}"/>
              </a:ext>
            </a:extLst>
          </p:cNvPr>
          <p:cNvCxnSpPr/>
          <p:nvPr/>
        </p:nvCxnSpPr>
        <p:spPr>
          <a:xfrm>
            <a:off x="3067664" y="4610934"/>
            <a:ext cx="0" cy="675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203F4C88-85A2-5138-1BC6-C3EE6154E10E}"/>
              </a:ext>
            </a:extLst>
          </p:cNvPr>
          <p:cNvSpPr/>
          <p:nvPr/>
        </p:nvSpPr>
        <p:spPr>
          <a:xfrm>
            <a:off x="1415845" y="5286905"/>
            <a:ext cx="3259394" cy="6254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Mantıksal tasarım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4074E949-0E28-6605-C72B-58E093E3E938}"/>
              </a:ext>
            </a:extLst>
          </p:cNvPr>
          <p:cNvSpPr txBox="1"/>
          <p:nvPr/>
        </p:nvSpPr>
        <p:spPr>
          <a:xfrm>
            <a:off x="5347519" y="5414976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Varlık-ilişki modelinden mantıksal modele geçiş</a:t>
            </a:r>
          </a:p>
        </p:txBody>
      </p:sp>
    </p:spTree>
    <p:extLst>
      <p:ext uri="{BB962C8B-B14F-4D97-AF65-F5344CB8AC3E}">
        <p14:creationId xmlns:p14="http://schemas.microsoft.com/office/powerpoint/2010/main" val="154214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VERİ TABANI TASARIMI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40A28B12-1DEE-A732-A4A4-878A43FB74EC}"/>
              </a:ext>
            </a:extLst>
          </p:cNvPr>
          <p:cNvSpPr/>
          <p:nvPr/>
        </p:nvSpPr>
        <p:spPr>
          <a:xfrm>
            <a:off x="1445342" y="779212"/>
            <a:ext cx="3259394" cy="111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İlişkilerin normalizasyonu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0CC041-B5A8-AF43-67EA-C970B634E5CA}"/>
              </a:ext>
            </a:extLst>
          </p:cNvPr>
          <p:cNvSpPr txBox="1"/>
          <p:nvPr/>
        </p:nvSpPr>
        <p:spPr>
          <a:xfrm>
            <a:off x="5377016" y="968085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İlişkilerin normalizasyonu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2669BF21-C404-683A-787D-88C20A76F0F8}"/>
              </a:ext>
            </a:extLst>
          </p:cNvPr>
          <p:cNvCxnSpPr/>
          <p:nvPr/>
        </p:nvCxnSpPr>
        <p:spPr>
          <a:xfrm>
            <a:off x="3075039" y="1891415"/>
            <a:ext cx="0" cy="675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kdörtgen 3">
            <a:extLst>
              <a:ext uri="{FF2B5EF4-FFF2-40B4-BE49-F238E27FC236}">
                <a16:creationId xmlns:a16="http://schemas.microsoft.com/office/drawing/2014/main" id="{00212C94-B7F0-7FC7-09BA-B3ACC6E2A9AD}"/>
              </a:ext>
            </a:extLst>
          </p:cNvPr>
          <p:cNvSpPr/>
          <p:nvPr/>
        </p:nvSpPr>
        <p:spPr>
          <a:xfrm>
            <a:off x="1445342" y="2567386"/>
            <a:ext cx="3259394" cy="111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Veri tabanı uyarlaması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2AE1EB3-DC1B-3963-7D45-D2305B5BB85A}"/>
              </a:ext>
            </a:extLst>
          </p:cNvPr>
          <p:cNvSpPr txBox="1"/>
          <p:nvPr/>
        </p:nvSpPr>
        <p:spPr>
          <a:xfrm>
            <a:off x="5377016" y="244989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Tabloların yaratılması</a:t>
            </a:r>
          </a:p>
          <a:p>
            <a:r>
              <a:rPr lang="tr-TR" dirty="0"/>
              <a:t>Kısıtların yaratılması</a:t>
            </a:r>
          </a:p>
          <a:p>
            <a:r>
              <a:rPr lang="tr-TR" dirty="0"/>
              <a:t>Güvenlik ile hakların tanımlanması</a:t>
            </a:r>
          </a:p>
          <a:p>
            <a:r>
              <a:rPr lang="tr-TR" dirty="0"/>
              <a:t>İlk verilerin yüklenmesi</a:t>
            </a:r>
          </a:p>
        </p:txBody>
      </p:sp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E645FA17-ED01-74E1-0FC2-93E463037094}"/>
              </a:ext>
            </a:extLst>
          </p:cNvPr>
          <p:cNvCxnSpPr/>
          <p:nvPr/>
        </p:nvCxnSpPr>
        <p:spPr>
          <a:xfrm>
            <a:off x="3075039" y="3679589"/>
            <a:ext cx="0" cy="675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kdörtgen 12">
            <a:extLst>
              <a:ext uri="{FF2B5EF4-FFF2-40B4-BE49-F238E27FC236}">
                <a16:creationId xmlns:a16="http://schemas.microsoft.com/office/drawing/2014/main" id="{C32934EB-5086-15BE-142B-EDB5A359C397}"/>
              </a:ext>
            </a:extLst>
          </p:cNvPr>
          <p:cNvSpPr/>
          <p:nvPr/>
        </p:nvSpPr>
        <p:spPr>
          <a:xfrm>
            <a:off x="1445342" y="4355560"/>
            <a:ext cx="3259394" cy="1112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3000" dirty="0"/>
              <a:t>UYGULAMA PROGRAMI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2076D70-15A8-2027-4F4B-DD02B4154E2F}"/>
              </a:ext>
            </a:extLst>
          </p:cNvPr>
          <p:cNvSpPr txBox="1"/>
          <p:nvPr/>
        </p:nvSpPr>
        <p:spPr>
          <a:xfrm>
            <a:off x="5377016" y="4588495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Kullanım durumlarının belirlenmesi</a:t>
            </a:r>
          </a:p>
          <a:p>
            <a:r>
              <a:rPr lang="tr-TR" dirty="0"/>
              <a:t>Programlama</a:t>
            </a:r>
          </a:p>
        </p:txBody>
      </p:sp>
    </p:spTree>
    <p:extLst>
      <p:ext uri="{BB962C8B-B14F-4D97-AF65-F5344CB8AC3E}">
        <p14:creationId xmlns:p14="http://schemas.microsoft.com/office/powerpoint/2010/main" val="9242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Kavramsal tasarım, veri tabanında tutulacak verilerin gösterimi için kullanılır.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Kavramsal tasarım için en çok kullanılan model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modelidir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diyagramı, aşağıdaki semboller kullanılarak ifade edilir. </a:t>
            </a:r>
          </a:p>
          <a:p>
            <a:pPr algn="just">
              <a:lnSpc>
                <a:spcPct val="10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762CF14A-596D-183A-0518-4BEE9233B2B7}"/>
              </a:ext>
            </a:extLst>
          </p:cNvPr>
          <p:cNvSpPr/>
          <p:nvPr/>
        </p:nvSpPr>
        <p:spPr>
          <a:xfrm>
            <a:off x="106679" y="2256503"/>
            <a:ext cx="2389239" cy="11724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200" dirty="0"/>
              <a:t>Varlık Kümesi</a:t>
            </a:r>
          </a:p>
          <a:p>
            <a:pPr algn="ctr"/>
            <a:r>
              <a:rPr lang="tr-TR" sz="2200" dirty="0"/>
              <a:t>(veya güçlü varlık)</a:t>
            </a:r>
          </a:p>
        </p:txBody>
      </p:sp>
      <p:sp>
        <p:nvSpPr>
          <p:cNvPr id="4" name="Çerçeve 3">
            <a:extLst>
              <a:ext uri="{FF2B5EF4-FFF2-40B4-BE49-F238E27FC236}">
                <a16:creationId xmlns:a16="http://schemas.microsoft.com/office/drawing/2014/main" id="{E99456EF-69B5-3668-78C6-9A81F8974F9A}"/>
              </a:ext>
            </a:extLst>
          </p:cNvPr>
          <p:cNvSpPr/>
          <p:nvPr/>
        </p:nvSpPr>
        <p:spPr>
          <a:xfrm>
            <a:off x="106679" y="3569113"/>
            <a:ext cx="2389239" cy="1328686"/>
          </a:xfrm>
          <a:prstGeom prst="fram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500" dirty="0">
                <a:solidFill>
                  <a:schemeClr val="tx1"/>
                </a:solidFill>
              </a:rPr>
              <a:t>Zayıf Varlık kümesi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87D2872E-340A-0DFB-072E-0EAEE41D9C82}"/>
              </a:ext>
            </a:extLst>
          </p:cNvPr>
          <p:cNvSpPr/>
          <p:nvPr/>
        </p:nvSpPr>
        <p:spPr>
          <a:xfrm>
            <a:off x="106678" y="5059566"/>
            <a:ext cx="2389239" cy="11724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500" dirty="0"/>
          </a:p>
          <a:p>
            <a:pPr algn="ctr"/>
            <a:r>
              <a:rPr lang="tr-TR" sz="2500" dirty="0"/>
              <a:t>Bağımlı Varlık Kümesi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790E6097-8156-D8F0-226D-BD524C0BE1BB}"/>
              </a:ext>
            </a:extLst>
          </p:cNvPr>
          <p:cNvSpPr/>
          <p:nvPr/>
        </p:nvSpPr>
        <p:spPr>
          <a:xfrm>
            <a:off x="106678" y="5322806"/>
            <a:ext cx="2389239" cy="9217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25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304D1D-AE53-B0E0-3E38-5294D3FF7DFB}"/>
              </a:ext>
            </a:extLst>
          </p:cNvPr>
          <p:cNvSpPr/>
          <p:nvPr/>
        </p:nvSpPr>
        <p:spPr>
          <a:xfrm>
            <a:off x="3041608" y="2256272"/>
            <a:ext cx="2418735" cy="117272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200" dirty="0"/>
              <a:t>Nitelik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BDCE96-F746-0C0C-D5D7-A53C4C57CA97}"/>
              </a:ext>
            </a:extLst>
          </p:cNvPr>
          <p:cNvSpPr/>
          <p:nvPr/>
        </p:nvSpPr>
        <p:spPr>
          <a:xfrm>
            <a:off x="3041608" y="3647092"/>
            <a:ext cx="2418735" cy="117272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u="sng" dirty="0"/>
              <a:t>Anahtar nitelik</a:t>
            </a:r>
          </a:p>
          <a:p>
            <a:pPr algn="ctr"/>
            <a:r>
              <a:rPr lang="tr-TR" sz="1600" u="sng" dirty="0"/>
              <a:t>(</a:t>
            </a:r>
            <a:r>
              <a:rPr lang="tr-TR" sz="1600" u="sng" dirty="0" err="1"/>
              <a:t>primary</a:t>
            </a:r>
            <a:r>
              <a:rPr lang="tr-TR" sz="1600" u="sng" dirty="0"/>
              <a:t> </a:t>
            </a:r>
            <a:r>
              <a:rPr lang="tr-TR" sz="1600" u="sng" dirty="0" err="1"/>
              <a:t>key</a:t>
            </a:r>
            <a:r>
              <a:rPr lang="tr-TR" sz="1600" u="sng" dirty="0"/>
              <a:t> : PK)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5B6680-DE2D-FC12-D600-928DF34F378E}"/>
              </a:ext>
            </a:extLst>
          </p:cNvPr>
          <p:cNvSpPr/>
          <p:nvPr/>
        </p:nvSpPr>
        <p:spPr>
          <a:xfrm>
            <a:off x="3041608" y="5055106"/>
            <a:ext cx="2418735" cy="1172728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000" dirty="0"/>
              <a:t>Türetilen nitelik</a:t>
            </a:r>
          </a:p>
        </p:txBody>
      </p:sp>
      <p:sp>
        <p:nvSpPr>
          <p:cNvPr id="15" name="Elmas 14">
            <a:extLst>
              <a:ext uri="{FF2B5EF4-FFF2-40B4-BE49-F238E27FC236}">
                <a16:creationId xmlns:a16="http://schemas.microsoft.com/office/drawing/2014/main" id="{FBA0BDD9-06EB-ABCA-C8C9-58F90D77FD10}"/>
              </a:ext>
            </a:extLst>
          </p:cNvPr>
          <p:cNvSpPr/>
          <p:nvPr/>
        </p:nvSpPr>
        <p:spPr>
          <a:xfrm>
            <a:off x="6101898" y="4462282"/>
            <a:ext cx="2521974" cy="1825209"/>
          </a:xfrm>
          <a:prstGeom prst="diamond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200" dirty="0"/>
              <a:t>İlişki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8C81C03E-B7D5-FDFF-CDC5-438A468625D2}"/>
              </a:ext>
            </a:extLst>
          </p:cNvPr>
          <p:cNvSpPr txBox="1"/>
          <p:nvPr/>
        </p:nvSpPr>
        <p:spPr>
          <a:xfrm>
            <a:off x="8271380" y="5851542"/>
            <a:ext cx="2521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/>
              <a:t>1-1, 1-n, n-1, n-n </a:t>
            </a:r>
            <a:endParaRPr lang="tr-TR" dirty="0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7E2C9248-2C9F-A763-60A9-5F4B6C48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18" y="1283985"/>
            <a:ext cx="4436292" cy="335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4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Anahtar (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içeriğinde, bir veya daha fazla alanın bir satırı nitelemesi amacıyla tanımlanması olarak özetlenebilir. Bir anahtar farklı amaçlar doğrultusunda kullanılabilecek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(Tekil Anahtar),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(Birincil Anahtar)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(Yabancı Anahtar) gibi özel bir tip ile tanımlanabilir.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Birincil anahtar (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PK):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veri tablosunda yer alan her satır için bir vekil veya tanımlayıcı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görevi görür, kısıtlamadır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ve eşsizdir. Satırlara ait değerlerin karışmaması adına bu alana ait bilginin tekrarlanmaması gerekir. Birincil anahtar değeri boş geçilemez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değeri alamaz. İlişkisel veri tabanlarında mutlaka birincil anahtar olmalıdır.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Yabancı anahtar (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FK):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ikincil anahtar olarak da ifade edilmektedir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SK)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veri tablosuna girilebilecek değerleri başka bir veri tablosundaki alanlarla ilişkilendirmeye yarar. Başka bir tablonun birincil anahtarının bir diğer tablo içinde yer almasıdır. Çoğunlukla bir ana tablo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ile alt tablonun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ilişkilendirilmesinde kullanılır. Bu sayede olası veri tekrarlarının önüne geçilebilmekte ve ilerleyen zamanda söz konusu olabilecek güncellemelerde ilgili verilerin her yerde güncellenmesi sağlanabilmektedir.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Tekil anahtar (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tr-TR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UQ):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 aldığı tablo içinde bir değeri sadece bir kere alır. İlgili değerin tekrar atanmasına izin verilmez. Bu anahtarın işlevi birincil anahtar ile benzerlik taşısa da ikisi arasındaki en önemli farklılık,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Key’in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değeri alabilmesidir.</a:t>
            </a:r>
          </a:p>
        </p:txBody>
      </p:sp>
    </p:spTree>
    <p:extLst>
      <p:ext uri="{BB962C8B-B14F-4D97-AF65-F5344CB8AC3E}">
        <p14:creationId xmlns:p14="http://schemas.microsoft.com/office/powerpoint/2010/main" val="3579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 ile UQ arasındaki farklar şöyle sıralanabilir: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PK benzersiz iken her UQ birincil değildir.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tablo içinde birden fazla alan tek birincil anahtar ile tanımlanabilir ancak birincil anahtar yapısı her tabloda sadece bir tane olabilir. Benzersiz anahtarda ise böyle bir sınırlama yoktur.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Birincil anahtarda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kullanımına izin verilmez ancak benzersiz anahtarlarda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kullanımına izin verilir.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Birincil anahtar ile veri tablosu üzerinde bir Index tanımı oluşturulur ve her kaydın benzersiz bir tanımı yapılır. Benzersiz anahtar kullanımında ise değerlerin benzersiz olup olmadığına bakılır.</a:t>
            </a:r>
          </a:p>
        </p:txBody>
      </p:sp>
    </p:spTree>
    <p:extLst>
      <p:ext uri="{BB962C8B-B14F-4D97-AF65-F5344CB8AC3E}">
        <p14:creationId xmlns:p14="http://schemas.microsoft.com/office/powerpoint/2010/main" val="421690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12192000" cy="625475"/>
          </a:xfrm>
        </p:spPr>
        <p:txBody>
          <a:bodyPr anchor="ctr">
            <a:normAutofit/>
          </a:bodyPr>
          <a:lstStyle/>
          <a:p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VARLIK İLİŞKİ MODELİ (ENTITY-RELATIONSHIP MODEL, ER)</a:t>
            </a:r>
          </a:p>
        </p:txBody>
      </p:sp>
      <p:sp>
        <p:nvSpPr>
          <p:cNvPr id="7" name="Alt Başlık 2">
            <a:extLst>
              <a:ext uri="{FF2B5EF4-FFF2-40B4-BE49-F238E27FC236}">
                <a16:creationId xmlns:a16="http://schemas.microsoft.com/office/drawing/2014/main" id="{BDA892BC-5A0A-4F2B-ADBF-5B051342995A}"/>
              </a:ext>
            </a:extLst>
          </p:cNvPr>
          <p:cNvSpPr txBox="1">
            <a:spLocks/>
          </p:cNvSpPr>
          <p:nvPr/>
        </p:nvSpPr>
        <p:spPr>
          <a:xfrm>
            <a:off x="1" y="625475"/>
            <a:ext cx="11955966" cy="5837645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niteliğin değeri her bir varlık için farklıysa, bu nitelik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anahtar nitelik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olarak belirlenir. 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Öğrenci varlık kümesi için, öğrenci id;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Personel varlık kümesi için, personel id gibi…</a:t>
            </a:r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Anahtar nitelik şema içerisinde niteliğin altı çizilerek gösterilir.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7E9D59F-12DB-932B-F720-BB6A2F0A4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928" y="2660375"/>
            <a:ext cx="5586143" cy="30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679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Özel 1">
      <a:dk1>
        <a:srgbClr val="2D2D2D"/>
      </a:dk1>
      <a:lt1>
        <a:srgbClr val="2D2D2D"/>
      </a:lt1>
      <a:dk2>
        <a:srgbClr val="FFFFFF"/>
      </a:dk2>
      <a:lt2>
        <a:srgbClr val="FFFFFF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F2F2F2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Hafta1</Template>
  <TotalTime>1256</TotalTime>
  <Words>1836</Words>
  <Application>Microsoft Office PowerPoint</Application>
  <PresentationFormat>Geniş ekran</PresentationFormat>
  <Paragraphs>249</Paragraphs>
  <Slides>30</Slides>
  <Notes>28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fira sans</vt:lpstr>
      <vt:lpstr>Times New Roman</vt:lpstr>
      <vt:lpstr>Wingdings</vt:lpstr>
      <vt:lpstr>Geçmişe bakış</vt:lpstr>
      <vt:lpstr>BİL303-VERİ TABANI YÖNETİMİ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BİL102-ALGORİTMA ve PROGRAMLAMA I</dc:title>
  <dc:creator>FUNDA KUTLU ONAY</dc:creator>
  <cp:lastModifiedBy>FUNDA KUTLU ONAY</cp:lastModifiedBy>
  <cp:revision>29</cp:revision>
  <dcterms:created xsi:type="dcterms:W3CDTF">2021-02-24T12:37:41Z</dcterms:created>
  <dcterms:modified xsi:type="dcterms:W3CDTF">2025-10-11T12:56:40Z</dcterms:modified>
</cp:coreProperties>
</file>