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31"/>
  </p:notesMasterIdLst>
  <p:sldIdLst>
    <p:sldId id="256" r:id="rId2"/>
    <p:sldId id="309" r:id="rId3"/>
    <p:sldId id="358" r:id="rId4"/>
    <p:sldId id="359" r:id="rId5"/>
    <p:sldId id="360" r:id="rId6"/>
    <p:sldId id="361" r:id="rId7"/>
    <p:sldId id="362" r:id="rId8"/>
    <p:sldId id="257" r:id="rId9"/>
    <p:sldId id="363" r:id="rId10"/>
    <p:sldId id="364"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3" r:id="rId27"/>
    <p:sldId id="381" r:id="rId28"/>
    <p:sldId id="382" r:id="rId29"/>
    <p:sldId id="33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6600"/>
    <a:srgbClr val="FF00FF"/>
    <a:srgbClr val="33CC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5" autoAdjust="0"/>
    <p:restoredTop sz="94061" autoAdjust="0"/>
  </p:normalViewPr>
  <p:slideViewPr>
    <p:cSldViewPr snapToGrid="0">
      <p:cViewPr varScale="1">
        <p:scale>
          <a:sx n="88" d="100"/>
          <a:sy n="88" d="100"/>
        </p:scale>
        <p:origin x="-53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AB47B-F153-46F5-A230-75ED3D3B8624}" type="datetimeFigureOut">
              <a:rPr lang="tr-TR" smtClean="0"/>
              <a:t>30.09.2025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272F0-247D-45D9-9982-88C2C9DD216E}" type="slidenum">
              <a:rPr lang="tr-TR" smtClean="0"/>
              <a:t>‹#›</a:t>
            </a:fld>
            <a:endParaRPr lang="tr-TR"/>
          </a:p>
        </p:txBody>
      </p:sp>
    </p:spTree>
    <p:extLst>
      <p:ext uri="{BB962C8B-B14F-4D97-AF65-F5344CB8AC3E}">
        <p14:creationId xmlns:p14="http://schemas.microsoft.com/office/powerpoint/2010/main" val="1632515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a:t>
            </a:fld>
            <a:endParaRPr lang="tr-TR"/>
          </a:p>
        </p:txBody>
      </p:sp>
    </p:spTree>
    <p:extLst>
      <p:ext uri="{BB962C8B-B14F-4D97-AF65-F5344CB8AC3E}">
        <p14:creationId xmlns:p14="http://schemas.microsoft.com/office/powerpoint/2010/main" val="2132480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11</a:t>
            </a:fld>
            <a:endParaRPr lang="tr-TR"/>
          </a:p>
        </p:txBody>
      </p:sp>
    </p:spTree>
    <p:extLst>
      <p:ext uri="{BB962C8B-B14F-4D97-AF65-F5344CB8AC3E}">
        <p14:creationId xmlns:p14="http://schemas.microsoft.com/office/powerpoint/2010/main" val="1950230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12</a:t>
            </a:fld>
            <a:endParaRPr lang="tr-TR"/>
          </a:p>
        </p:txBody>
      </p:sp>
    </p:spTree>
    <p:extLst>
      <p:ext uri="{BB962C8B-B14F-4D97-AF65-F5344CB8AC3E}">
        <p14:creationId xmlns:p14="http://schemas.microsoft.com/office/powerpoint/2010/main" val="2883771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13</a:t>
            </a:fld>
            <a:endParaRPr lang="tr-TR"/>
          </a:p>
        </p:txBody>
      </p:sp>
    </p:spTree>
    <p:extLst>
      <p:ext uri="{BB962C8B-B14F-4D97-AF65-F5344CB8AC3E}">
        <p14:creationId xmlns:p14="http://schemas.microsoft.com/office/powerpoint/2010/main" val="607029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14</a:t>
            </a:fld>
            <a:endParaRPr lang="tr-TR"/>
          </a:p>
        </p:txBody>
      </p:sp>
    </p:spTree>
    <p:extLst>
      <p:ext uri="{BB962C8B-B14F-4D97-AF65-F5344CB8AC3E}">
        <p14:creationId xmlns:p14="http://schemas.microsoft.com/office/powerpoint/2010/main" val="137789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15</a:t>
            </a:fld>
            <a:endParaRPr lang="tr-TR"/>
          </a:p>
        </p:txBody>
      </p:sp>
    </p:spTree>
    <p:extLst>
      <p:ext uri="{BB962C8B-B14F-4D97-AF65-F5344CB8AC3E}">
        <p14:creationId xmlns:p14="http://schemas.microsoft.com/office/powerpoint/2010/main" val="317003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16</a:t>
            </a:fld>
            <a:endParaRPr lang="tr-TR"/>
          </a:p>
        </p:txBody>
      </p:sp>
    </p:spTree>
    <p:extLst>
      <p:ext uri="{BB962C8B-B14F-4D97-AF65-F5344CB8AC3E}">
        <p14:creationId xmlns:p14="http://schemas.microsoft.com/office/powerpoint/2010/main" val="966663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17</a:t>
            </a:fld>
            <a:endParaRPr lang="tr-TR"/>
          </a:p>
        </p:txBody>
      </p:sp>
    </p:spTree>
    <p:extLst>
      <p:ext uri="{BB962C8B-B14F-4D97-AF65-F5344CB8AC3E}">
        <p14:creationId xmlns:p14="http://schemas.microsoft.com/office/powerpoint/2010/main" val="360643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18</a:t>
            </a:fld>
            <a:endParaRPr lang="tr-TR"/>
          </a:p>
        </p:txBody>
      </p:sp>
    </p:spTree>
    <p:extLst>
      <p:ext uri="{BB962C8B-B14F-4D97-AF65-F5344CB8AC3E}">
        <p14:creationId xmlns:p14="http://schemas.microsoft.com/office/powerpoint/2010/main" val="402933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19</a:t>
            </a:fld>
            <a:endParaRPr lang="tr-TR"/>
          </a:p>
        </p:txBody>
      </p:sp>
    </p:spTree>
    <p:extLst>
      <p:ext uri="{BB962C8B-B14F-4D97-AF65-F5344CB8AC3E}">
        <p14:creationId xmlns:p14="http://schemas.microsoft.com/office/powerpoint/2010/main" val="3715789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20</a:t>
            </a:fld>
            <a:endParaRPr lang="tr-TR"/>
          </a:p>
        </p:txBody>
      </p:sp>
    </p:spTree>
    <p:extLst>
      <p:ext uri="{BB962C8B-B14F-4D97-AF65-F5344CB8AC3E}">
        <p14:creationId xmlns:p14="http://schemas.microsoft.com/office/powerpoint/2010/main" val="74773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3</a:t>
            </a:fld>
            <a:endParaRPr lang="tr-TR"/>
          </a:p>
        </p:txBody>
      </p:sp>
    </p:spTree>
    <p:extLst>
      <p:ext uri="{BB962C8B-B14F-4D97-AF65-F5344CB8AC3E}">
        <p14:creationId xmlns:p14="http://schemas.microsoft.com/office/powerpoint/2010/main" val="299467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21</a:t>
            </a:fld>
            <a:endParaRPr lang="tr-TR"/>
          </a:p>
        </p:txBody>
      </p:sp>
    </p:spTree>
    <p:extLst>
      <p:ext uri="{BB962C8B-B14F-4D97-AF65-F5344CB8AC3E}">
        <p14:creationId xmlns:p14="http://schemas.microsoft.com/office/powerpoint/2010/main" val="1740598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22</a:t>
            </a:fld>
            <a:endParaRPr lang="tr-TR"/>
          </a:p>
        </p:txBody>
      </p:sp>
    </p:spTree>
    <p:extLst>
      <p:ext uri="{BB962C8B-B14F-4D97-AF65-F5344CB8AC3E}">
        <p14:creationId xmlns:p14="http://schemas.microsoft.com/office/powerpoint/2010/main" val="2880027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23</a:t>
            </a:fld>
            <a:endParaRPr lang="tr-TR"/>
          </a:p>
        </p:txBody>
      </p:sp>
    </p:spTree>
    <p:extLst>
      <p:ext uri="{BB962C8B-B14F-4D97-AF65-F5344CB8AC3E}">
        <p14:creationId xmlns:p14="http://schemas.microsoft.com/office/powerpoint/2010/main" val="4049532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24</a:t>
            </a:fld>
            <a:endParaRPr lang="tr-TR"/>
          </a:p>
        </p:txBody>
      </p:sp>
    </p:spTree>
    <p:extLst>
      <p:ext uri="{BB962C8B-B14F-4D97-AF65-F5344CB8AC3E}">
        <p14:creationId xmlns:p14="http://schemas.microsoft.com/office/powerpoint/2010/main" val="159919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25</a:t>
            </a:fld>
            <a:endParaRPr lang="tr-TR"/>
          </a:p>
        </p:txBody>
      </p:sp>
    </p:spTree>
    <p:extLst>
      <p:ext uri="{BB962C8B-B14F-4D97-AF65-F5344CB8AC3E}">
        <p14:creationId xmlns:p14="http://schemas.microsoft.com/office/powerpoint/2010/main" val="2052451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26</a:t>
            </a:fld>
            <a:endParaRPr lang="tr-TR"/>
          </a:p>
        </p:txBody>
      </p:sp>
    </p:spTree>
    <p:extLst>
      <p:ext uri="{BB962C8B-B14F-4D97-AF65-F5344CB8AC3E}">
        <p14:creationId xmlns:p14="http://schemas.microsoft.com/office/powerpoint/2010/main" val="2754148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27</a:t>
            </a:fld>
            <a:endParaRPr lang="tr-TR"/>
          </a:p>
        </p:txBody>
      </p:sp>
    </p:spTree>
    <p:extLst>
      <p:ext uri="{BB962C8B-B14F-4D97-AF65-F5344CB8AC3E}">
        <p14:creationId xmlns:p14="http://schemas.microsoft.com/office/powerpoint/2010/main" val="3183535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28</a:t>
            </a:fld>
            <a:endParaRPr lang="tr-TR"/>
          </a:p>
        </p:txBody>
      </p:sp>
    </p:spTree>
    <p:extLst>
      <p:ext uri="{BB962C8B-B14F-4D97-AF65-F5344CB8AC3E}">
        <p14:creationId xmlns:p14="http://schemas.microsoft.com/office/powerpoint/2010/main" val="351326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4</a:t>
            </a:fld>
            <a:endParaRPr lang="tr-TR"/>
          </a:p>
        </p:txBody>
      </p:sp>
    </p:spTree>
    <p:extLst>
      <p:ext uri="{BB962C8B-B14F-4D97-AF65-F5344CB8AC3E}">
        <p14:creationId xmlns:p14="http://schemas.microsoft.com/office/powerpoint/2010/main" val="3708591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5</a:t>
            </a:fld>
            <a:endParaRPr lang="tr-TR"/>
          </a:p>
        </p:txBody>
      </p:sp>
    </p:spTree>
    <p:extLst>
      <p:ext uri="{BB962C8B-B14F-4D97-AF65-F5344CB8AC3E}">
        <p14:creationId xmlns:p14="http://schemas.microsoft.com/office/powerpoint/2010/main" val="11430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6</a:t>
            </a:fld>
            <a:endParaRPr lang="tr-TR"/>
          </a:p>
        </p:txBody>
      </p:sp>
    </p:spTree>
    <p:extLst>
      <p:ext uri="{BB962C8B-B14F-4D97-AF65-F5344CB8AC3E}">
        <p14:creationId xmlns:p14="http://schemas.microsoft.com/office/powerpoint/2010/main" val="1223866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7</a:t>
            </a:fld>
            <a:endParaRPr lang="tr-TR"/>
          </a:p>
        </p:txBody>
      </p:sp>
    </p:spTree>
    <p:extLst>
      <p:ext uri="{BB962C8B-B14F-4D97-AF65-F5344CB8AC3E}">
        <p14:creationId xmlns:p14="http://schemas.microsoft.com/office/powerpoint/2010/main" val="2811924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8</a:t>
            </a:fld>
            <a:endParaRPr lang="tr-TR"/>
          </a:p>
        </p:txBody>
      </p:sp>
    </p:spTree>
    <p:extLst>
      <p:ext uri="{BB962C8B-B14F-4D97-AF65-F5344CB8AC3E}">
        <p14:creationId xmlns:p14="http://schemas.microsoft.com/office/powerpoint/2010/main" val="282571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9</a:t>
            </a:fld>
            <a:endParaRPr lang="tr-TR"/>
          </a:p>
        </p:txBody>
      </p:sp>
    </p:spTree>
    <p:extLst>
      <p:ext uri="{BB962C8B-B14F-4D97-AF65-F5344CB8AC3E}">
        <p14:creationId xmlns:p14="http://schemas.microsoft.com/office/powerpoint/2010/main" val="1179653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D2272F0-247D-45D9-9982-88C2C9DD216E}" type="slidenum">
              <a:rPr lang="tr-TR" smtClean="0"/>
              <a:t>10</a:t>
            </a:fld>
            <a:endParaRPr lang="tr-TR"/>
          </a:p>
        </p:txBody>
      </p:sp>
    </p:spTree>
    <p:extLst>
      <p:ext uri="{BB962C8B-B14F-4D97-AF65-F5344CB8AC3E}">
        <p14:creationId xmlns:p14="http://schemas.microsoft.com/office/powerpoint/2010/main" val="109927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89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32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85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4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39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2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19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9/30/2025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5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2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8578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1F6194B-F41A-4525-AEB3-77447690ACBB}"/>
              </a:ext>
            </a:extLst>
          </p:cNvPr>
          <p:cNvSpPr>
            <a:spLocks noGrp="1"/>
          </p:cNvSpPr>
          <p:nvPr>
            <p:ph type="ctrTitle"/>
          </p:nvPr>
        </p:nvSpPr>
        <p:spPr>
          <a:xfrm>
            <a:off x="0" y="3162968"/>
            <a:ext cx="12192000" cy="823667"/>
          </a:xfrm>
        </p:spPr>
        <p:txBody>
          <a:bodyPr>
            <a:normAutofit/>
          </a:bodyPr>
          <a:lstStyle/>
          <a:p>
            <a:pPr algn="ctr"/>
            <a:r>
              <a:rPr lang="tr-TR" sz="4000" dirty="0">
                <a:solidFill>
                  <a:schemeClr val="bg1"/>
                </a:solidFill>
                <a:latin typeface="Times New Roman" panose="02020603050405020304" pitchFamily="18" charset="0"/>
                <a:cs typeface="Times New Roman" panose="02020603050405020304" pitchFamily="18" charset="0"/>
              </a:rPr>
              <a:t>BİL303-VERİ TABANI YÖNETİMİ</a:t>
            </a:r>
          </a:p>
        </p:txBody>
      </p:sp>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1"/>
          </p:nvPr>
        </p:nvSpPr>
        <p:spPr>
          <a:xfrm>
            <a:off x="1" y="2036685"/>
            <a:ext cx="12192000" cy="1126283"/>
          </a:xfrm>
        </p:spPr>
        <p:txBody>
          <a:bodyPr>
            <a:normAutofit/>
          </a:bodyPr>
          <a:lstStyle/>
          <a:p>
            <a:pPr algn="ctr"/>
            <a:r>
              <a:rPr lang="tr-TR" sz="3000" dirty="0">
                <a:solidFill>
                  <a:schemeClr val="bg1"/>
                </a:solidFill>
                <a:latin typeface="Times New Roman" panose="02020603050405020304" pitchFamily="18" charset="0"/>
                <a:cs typeface="Times New Roman" panose="02020603050405020304" pitchFamily="18" charset="0"/>
              </a:rPr>
              <a:t>MÜHENDİSLİK FAKÜLTESİ </a:t>
            </a:r>
          </a:p>
          <a:p>
            <a:pPr algn="ctr"/>
            <a:r>
              <a:rPr lang="tr-TR" sz="3000" dirty="0">
                <a:solidFill>
                  <a:schemeClr val="bg1"/>
                </a:solidFill>
                <a:latin typeface="Times New Roman" panose="02020603050405020304" pitchFamily="18" charset="0"/>
                <a:cs typeface="Times New Roman" panose="02020603050405020304" pitchFamily="18" charset="0"/>
              </a:rPr>
              <a:t>BİLGİSAYAR MÜHENDİSLİĞİ BÖLÜMÜ</a:t>
            </a:r>
          </a:p>
        </p:txBody>
      </p:sp>
      <p:pic>
        <p:nvPicPr>
          <p:cNvPr id="1026" name="Picture 2" descr="Amasya Üniversitesi Logo Vector (.AI) Free Download">
            <a:extLst>
              <a:ext uri="{FF2B5EF4-FFF2-40B4-BE49-F238E27FC236}">
                <a16:creationId xmlns:a16="http://schemas.microsoft.com/office/drawing/2014/main" xmlns="" id="{D0EB15F1-5DFF-44D5-B2FF-50975D94D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293" y="159026"/>
            <a:ext cx="1889990" cy="1656891"/>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a:extLst>
              <a:ext uri="{FF2B5EF4-FFF2-40B4-BE49-F238E27FC236}">
                <a16:creationId xmlns:a16="http://schemas.microsoft.com/office/drawing/2014/main" xmlns="" id="{396A8088-FB20-4AC5-BF87-A4E322DF3AE5}"/>
              </a:ext>
            </a:extLst>
          </p:cNvPr>
          <p:cNvSpPr txBox="1">
            <a:spLocks/>
          </p:cNvSpPr>
          <p:nvPr/>
        </p:nvSpPr>
        <p:spPr>
          <a:xfrm>
            <a:off x="0" y="4432605"/>
            <a:ext cx="12192000" cy="11041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500" dirty="0">
                <a:solidFill>
                  <a:schemeClr val="bg1"/>
                </a:solidFill>
                <a:latin typeface="Times New Roman" panose="02020603050405020304" pitchFamily="18" charset="0"/>
                <a:cs typeface="Times New Roman" panose="02020603050405020304" pitchFamily="18" charset="0"/>
              </a:rPr>
              <a:t>Hafta 3 – Hafta </a:t>
            </a:r>
          </a:p>
          <a:p>
            <a:pPr algn="ctr"/>
            <a:r>
              <a:rPr lang="tr-TR" sz="4000" dirty="0">
                <a:solidFill>
                  <a:schemeClr val="bg1"/>
                </a:solidFill>
                <a:latin typeface="Times New Roman" panose="02020603050405020304" pitchFamily="18" charset="0"/>
                <a:cs typeface="Times New Roman" panose="02020603050405020304" pitchFamily="18" charset="0"/>
              </a:rPr>
              <a:t>ER MODEL (ÖRNEKLER) - NORMALİZASYON</a:t>
            </a:r>
          </a:p>
        </p:txBody>
      </p:sp>
      <p:sp>
        <p:nvSpPr>
          <p:cNvPr id="6" name="Alt Başlık 2">
            <a:extLst>
              <a:ext uri="{FF2B5EF4-FFF2-40B4-BE49-F238E27FC236}">
                <a16:creationId xmlns:a16="http://schemas.microsoft.com/office/drawing/2014/main" xmlns="" id="{C01E9738-1494-44D7-B855-BBD35AF016D4}"/>
              </a:ext>
            </a:extLst>
          </p:cNvPr>
          <p:cNvSpPr txBox="1">
            <a:spLocks/>
          </p:cNvSpPr>
          <p:nvPr/>
        </p:nvSpPr>
        <p:spPr>
          <a:xfrm>
            <a:off x="139485" y="5724630"/>
            <a:ext cx="12191999" cy="50748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sz="2400" dirty="0">
                <a:solidFill>
                  <a:schemeClr val="bg1"/>
                </a:solidFill>
                <a:latin typeface="Times New Roman" panose="02020603050405020304" pitchFamily="18" charset="0"/>
                <a:cs typeface="Times New Roman" panose="02020603050405020304" pitchFamily="18" charset="0"/>
              </a:rPr>
              <a:t>Doç. Dr. Funda KUTLU ONAY</a:t>
            </a:r>
          </a:p>
        </p:txBody>
      </p:sp>
    </p:spTree>
    <p:extLst>
      <p:ext uri="{BB962C8B-B14F-4D97-AF65-F5344CB8AC3E}">
        <p14:creationId xmlns:p14="http://schemas.microsoft.com/office/powerpoint/2010/main" val="4251242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Fazlalık ve Bilgi Artıklarını Ortadan Kaldırmak</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b="1"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b="1"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b="1"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b="1"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tr-TR" sz="1800" dirty="0">
                <a:solidFill>
                  <a:schemeClr val="tx1"/>
                </a:solidFill>
                <a:latin typeface="Times New Roman" panose="02020603050405020304" pitchFamily="18" charset="0"/>
                <a:cs typeface="Times New Roman" panose="02020603050405020304" pitchFamily="18" charset="0"/>
              </a:rPr>
              <a:t>Tablolarda aynı tipte veri içerecek alanlar bulundurulması </a:t>
            </a:r>
            <a:r>
              <a:rPr lang="tr-TR" sz="1800" b="1" dirty="0">
                <a:solidFill>
                  <a:srgbClr val="FF3399"/>
                </a:solidFill>
                <a:latin typeface="Times New Roman" panose="02020603050405020304" pitchFamily="18" charset="0"/>
                <a:cs typeface="Times New Roman" panose="02020603050405020304" pitchFamily="18" charset="0"/>
              </a:rPr>
              <a:t>tekrarlayan alan sorununu </a:t>
            </a:r>
            <a:r>
              <a:rPr lang="tr-TR" sz="1800" dirty="0">
                <a:solidFill>
                  <a:schemeClr val="tx1"/>
                </a:solidFill>
                <a:latin typeface="Times New Roman" panose="02020603050405020304" pitchFamily="18" charset="0"/>
                <a:cs typeface="Times New Roman" panose="02020603050405020304" pitchFamily="18" charset="0"/>
              </a:rPr>
              <a:t>doğurur. </a:t>
            </a:r>
            <a:r>
              <a:rPr lang="tr-TR" sz="1800" b="1" dirty="0">
                <a:solidFill>
                  <a:schemeClr val="tx1"/>
                </a:solidFill>
                <a:latin typeface="Times New Roman" panose="02020603050405020304" pitchFamily="18" charset="0"/>
                <a:cs typeface="Times New Roman" panose="02020603050405020304" pitchFamily="18" charset="0"/>
              </a:rPr>
              <a:t>Diller</a:t>
            </a:r>
            <a:r>
              <a:rPr lang="tr-TR" sz="1800" dirty="0">
                <a:solidFill>
                  <a:schemeClr val="tx1"/>
                </a:solidFill>
                <a:latin typeface="Times New Roman" panose="02020603050405020304" pitchFamily="18" charset="0"/>
                <a:cs typeface="Times New Roman" panose="02020603050405020304" pitchFamily="18" charset="0"/>
              </a:rPr>
              <a:t> alanı için, iç ayrı alanın açılması bu soruna örnek olarak verilebilir. Çünkü bu durumda 3 dilden az bilenler için boş alanlar kalacak ve bu da gereksiz alan kaybına neden olacaktır. </a:t>
            </a:r>
            <a:r>
              <a:rPr lang="tr-TR" sz="1800" b="1" dirty="0">
                <a:solidFill>
                  <a:schemeClr val="tx1"/>
                </a:solidFill>
                <a:latin typeface="Times New Roman" panose="02020603050405020304" pitchFamily="18" charset="0"/>
                <a:cs typeface="Times New Roman" panose="02020603050405020304" pitchFamily="18" charset="0"/>
              </a:rPr>
              <a:t>Tel No 1</a:t>
            </a:r>
            <a:r>
              <a:rPr lang="tr-TR" sz="1800" dirty="0">
                <a:solidFill>
                  <a:schemeClr val="tx1"/>
                </a:solidFill>
                <a:latin typeface="Times New Roman" panose="02020603050405020304" pitchFamily="18" charset="0"/>
                <a:cs typeface="Times New Roman" panose="02020603050405020304" pitchFamily="18" charset="0"/>
              </a:rPr>
              <a:t> ve </a:t>
            </a:r>
            <a:r>
              <a:rPr lang="tr-TR" sz="1800" b="1" dirty="0">
                <a:solidFill>
                  <a:schemeClr val="tx1"/>
                </a:solidFill>
                <a:latin typeface="Times New Roman" panose="02020603050405020304" pitchFamily="18" charset="0"/>
                <a:cs typeface="Times New Roman" panose="02020603050405020304" pitchFamily="18" charset="0"/>
              </a:rPr>
              <a:t>Tel No 2 </a:t>
            </a:r>
            <a:r>
              <a:rPr lang="tr-TR" sz="1800" dirty="0">
                <a:solidFill>
                  <a:schemeClr val="tx1"/>
                </a:solidFill>
                <a:latin typeface="Times New Roman" panose="02020603050405020304" pitchFamily="18" charset="0"/>
                <a:cs typeface="Times New Roman" panose="02020603050405020304" pitchFamily="18" charset="0"/>
              </a:rPr>
              <a:t>alanları bu duruma örnektir. Bu durumların çözümü, bu alanların ayrı tablolar olarak tutulmasıdır. </a:t>
            </a:r>
          </a:p>
          <a:p>
            <a:pPr marL="0" indent="0" algn="just">
              <a:lnSpc>
                <a:spcPct val="100000"/>
              </a:lnSpc>
              <a:buNone/>
            </a:pPr>
            <a:r>
              <a:rPr lang="tr-TR" sz="1800" dirty="0">
                <a:solidFill>
                  <a:schemeClr val="tx1"/>
                </a:solidFill>
                <a:latin typeface="Times New Roman" panose="02020603050405020304" pitchFamily="18" charset="0"/>
                <a:cs typeface="Times New Roman" panose="02020603050405020304" pitchFamily="18" charset="0"/>
              </a:rPr>
              <a:t>Birkaç değerli niteliğin virgül veya nokta ile aynı alanlara yerleştirilmesi de </a:t>
            </a:r>
            <a:r>
              <a:rPr lang="tr-TR" sz="1800" b="1" dirty="0">
                <a:solidFill>
                  <a:srgbClr val="0070C0"/>
                </a:solidFill>
                <a:latin typeface="Times New Roman" panose="02020603050405020304" pitchFamily="18" charset="0"/>
                <a:cs typeface="Times New Roman" panose="02020603050405020304" pitchFamily="18" charset="0"/>
              </a:rPr>
              <a:t>çok değerli alan sorunu </a:t>
            </a:r>
            <a:r>
              <a:rPr lang="tr-TR" sz="1800" dirty="0">
                <a:solidFill>
                  <a:schemeClr val="tx1"/>
                </a:solidFill>
                <a:latin typeface="Times New Roman" panose="02020603050405020304" pitchFamily="18" charset="0"/>
                <a:cs typeface="Times New Roman" panose="02020603050405020304" pitchFamily="18" charset="0"/>
              </a:rPr>
              <a:t>olarak karşımıza çıkar. </a:t>
            </a:r>
            <a:r>
              <a:rPr lang="tr-TR" sz="1800" b="1" dirty="0">
                <a:solidFill>
                  <a:schemeClr val="tx1"/>
                </a:solidFill>
                <a:latin typeface="Times New Roman" panose="02020603050405020304" pitchFamily="18" charset="0"/>
                <a:cs typeface="Times New Roman" panose="02020603050405020304" pitchFamily="18" charset="0"/>
              </a:rPr>
              <a:t>Diller</a:t>
            </a:r>
            <a:r>
              <a:rPr lang="tr-TR" sz="1800" dirty="0">
                <a:solidFill>
                  <a:schemeClr val="tx1"/>
                </a:solidFill>
                <a:latin typeface="Times New Roman" panose="02020603050405020304" pitchFamily="18" charset="0"/>
                <a:cs typeface="Times New Roman" panose="02020603050405020304" pitchFamily="18" charset="0"/>
              </a:rPr>
              <a:t> alanı bu duruma örnektir. </a:t>
            </a:r>
          </a:p>
          <a:p>
            <a:pPr marL="0" indent="0" algn="just">
              <a:lnSpc>
                <a:spcPct val="100000"/>
              </a:lnSpc>
              <a:buNone/>
            </a:pPr>
            <a:r>
              <a:rPr lang="tr-TR" sz="1800" b="1" dirty="0">
                <a:solidFill>
                  <a:schemeClr val="tx1"/>
                </a:solidFill>
                <a:latin typeface="Times New Roman" panose="02020603050405020304" pitchFamily="18" charset="0"/>
                <a:cs typeface="Times New Roman" panose="02020603050405020304" pitchFamily="18" charset="0"/>
              </a:rPr>
              <a:t>Ad </a:t>
            </a:r>
            <a:r>
              <a:rPr lang="tr-TR" sz="1800" b="1" dirty="0" err="1">
                <a:solidFill>
                  <a:schemeClr val="tx1"/>
                </a:solidFill>
                <a:latin typeface="Times New Roman" panose="02020603050405020304" pitchFamily="18" charset="0"/>
                <a:cs typeface="Times New Roman" panose="02020603050405020304" pitchFamily="18" charset="0"/>
              </a:rPr>
              <a:t>Soyad</a:t>
            </a:r>
            <a:r>
              <a:rPr lang="tr-TR" sz="1800" b="1" dirty="0">
                <a:solidFill>
                  <a:schemeClr val="tx1"/>
                </a:solidFill>
                <a:latin typeface="Times New Roman" panose="02020603050405020304" pitchFamily="18" charset="0"/>
                <a:cs typeface="Times New Roman" panose="02020603050405020304" pitchFamily="18" charset="0"/>
              </a:rPr>
              <a:t> </a:t>
            </a:r>
            <a:r>
              <a:rPr lang="tr-TR" sz="1800" dirty="0">
                <a:solidFill>
                  <a:schemeClr val="tx1"/>
                </a:solidFill>
                <a:latin typeface="Times New Roman" panose="02020603050405020304" pitchFamily="18" charset="0"/>
                <a:cs typeface="Times New Roman" panose="02020603050405020304" pitchFamily="18" charset="0"/>
              </a:rPr>
              <a:t>alanı da </a:t>
            </a:r>
            <a:r>
              <a:rPr lang="tr-TR" sz="1800" b="1" dirty="0">
                <a:solidFill>
                  <a:srgbClr val="00B050"/>
                </a:solidFill>
                <a:latin typeface="Times New Roman" panose="02020603050405020304" pitchFamily="18" charset="0"/>
                <a:cs typeface="Times New Roman" panose="02020603050405020304" pitchFamily="18" charset="0"/>
              </a:rPr>
              <a:t>birleşik veri sorununa </a:t>
            </a:r>
            <a:r>
              <a:rPr lang="tr-TR" sz="1800" dirty="0">
                <a:solidFill>
                  <a:schemeClr val="tx1"/>
                </a:solidFill>
                <a:latin typeface="Times New Roman" panose="02020603050405020304" pitchFamily="18" charset="0"/>
                <a:cs typeface="Times New Roman" panose="02020603050405020304" pitchFamily="18" charset="0"/>
              </a:rPr>
              <a:t>örnektir. </a:t>
            </a:r>
          </a:p>
          <a:p>
            <a:pPr marL="0" indent="0" algn="just">
              <a:lnSpc>
                <a:spcPct val="100000"/>
              </a:lnSpc>
              <a:buNone/>
            </a:pPr>
            <a:r>
              <a:rPr lang="tr-TR" sz="1800" b="1" dirty="0">
                <a:solidFill>
                  <a:schemeClr val="tx1"/>
                </a:solidFill>
                <a:latin typeface="Times New Roman" panose="02020603050405020304" pitchFamily="18" charset="0"/>
                <a:cs typeface="Times New Roman" panose="02020603050405020304" pitchFamily="18" charset="0"/>
              </a:rPr>
              <a:t>Bilgi artıklığı (</a:t>
            </a:r>
            <a:r>
              <a:rPr lang="tr-TR" sz="1800" b="1" dirty="0" err="1">
                <a:solidFill>
                  <a:schemeClr val="tx1"/>
                </a:solidFill>
                <a:latin typeface="Times New Roman" panose="02020603050405020304" pitchFamily="18" charset="0"/>
                <a:cs typeface="Times New Roman" panose="02020603050405020304" pitchFamily="18" charset="0"/>
              </a:rPr>
              <a:t>redundacy</a:t>
            </a:r>
            <a:r>
              <a:rPr lang="tr-TR" sz="1800" b="1" dirty="0">
                <a:solidFill>
                  <a:schemeClr val="tx1"/>
                </a:solidFill>
                <a:latin typeface="Times New Roman" panose="02020603050405020304" pitchFamily="18" charset="0"/>
                <a:cs typeface="Times New Roman" panose="02020603050405020304" pitchFamily="18" charset="0"/>
              </a:rPr>
              <a:t>): </a:t>
            </a:r>
            <a:r>
              <a:rPr lang="tr-TR" sz="1800" dirty="0">
                <a:solidFill>
                  <a:schemeClr val="tx1"/>
                </a:solidFill>
                <a:latin typeface="Times New Roman" panose="02020603050405020304" pitchFamily="18" charset="0"/>
                <a:cs typeface="Times New Roman" panose="02020603050405020304" pitchFamily="18" charset="0"/>
              </a:rPr>
              <a:t>Verilerin gereksiz tekrarını ve aynı verilerin birden fazla yerde depolanmasına karşılık gelir ve kötü bir veri tabanı tasarımının işaretidir. Örneğin, Öğrenci-Ders tablosunda (ilişkisinde) öğretim elemanının kişisel bilgilerinin bulunması gereksiz tekrara örnektir. Öğretim elemanı tablosuna yabancı anahtar (FK) ile erişilebilir.  Bilgilerin yinelenmesi gereksiz alan kaplar, hata ve tutarsızlıklara sebep olur ve sistemi yavaşlatır.  </a:t>
            </a:r>
          </a:p>
          <a:p>
            <a:pPr marL="0" indent="0" algn="just">
              <a:lnSpc>
                <a:spcPct val="100000"/>
              </a:lnSpc>
              <a:buNone/>
            </a:pPr>
            <a:endParaRPr lang="tr-TR"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o 3">
            <a:extLst>
              <a:ext uri="{FF2B5EF4-FFF2-40B4-BE49-F238E27FC236}">
                <a16:creationId xmlns:a16="http://schemas.microsoft.com/office/drawing/2014/main" xmlns="" id="{333B99B8-A58A-D6F5-D91B-FD83033DCB41}"/>
              </a:ext>
            </a:extLst>
          </p:cNvPr>
          <p:cNvGraphicFramePr>
            <a:graphicFrameLocks noGrp="1"/>
          </p:cNvGraphicFramePr>
          <p:nvPr>
            <p:extLst>
              <p:ext uri="{D42A27DB-BD31-4B8C-83A1-F6EECF244321}">
                <p14:modId xmlns:p14="http://schemas.microsoft.com/office/powerpoint/2010/main" val="3856549993"/>
              </p:ext>
            </p:extLst>
          </p:nvPr>
        </p:nvGraphicFramePr>
        <p:xfrm>
          <a:off x="1634526" y="779414"/>
          <a:ext cx="9318766" cy="1849120"/>
        </p:xfrm>
        <a:graphic>
          <a:graphicData uri="http://schemas.openxmlformats.org/drawingml/2006/table">
            <a:tbl>
              <a:tblPr firstRow="1" bandRow="1">
                <a:tableStyleId>{5940675A-B579-460E-94D1-54222C63F5DA}</a:tableStyleId>
              </a:tblPr>
              <a:tblGrid>
                <a:gridCol w="1428040">
                  <a:extLst>
                    <a:ext uri="{9D8B030D-6E8A-4147-A177-3AD203B41FA5}">
                      <a16:colId xmlns:a16="http://schemas.microsoft.com/office/drawing/2014/main" xmlns="" val="3895516025"/>
                    </a:ext>
                  </a:extLst>
                </a:gridCol>
                <a:gridCol w="1990988">
                  <a:extLst>
                    <a:ext uri="{9D8B030D-6E8A-4147-A177-3AD203B41FA5}">
                      <a16:colId xmlns:a16="http://schemas.microsoft.com/office/drawing/2014/main" xmlns="" val="3139959099"/>
                    </a:ext>
                  </a:extLst>
                </a:gridCol>
                <a:gridCol w="1510030">
                  <a:extLst>
                    <a:ext uri="{9D8B030D-6E8A-4147-A177-3AD203B41FA5}">
                      <a16:colId xmlns:a16="http://schemas.microsoft.com/office/drawing/2014/main" xmlns="" val="2195380395"/>
                    </a:ext>
                  </a:extLst>
                </a:gridCol>
                <a:gridCol w="1510030">
                  <a:extLst>
                    <a:ext uri="{9D8B030D-6E8A-4147-A177-3AD203B41FA5}">
                      <a16:colId xmlns:a16="http://schemas.microsoft.com/office/drawing/2014/main" xmlns="" val="3097779695"/>
                    </a:ext>
                  </a:extLst>
                </a:gridCol>
                <a:gridCol w="2879678">
                  <a:extLst>
                    <a:ext uri="{9D8B030D-6E8A-4147-A177-3AD203B41FA5}">
                      <a16:colId xmlns:a16="http://schemas.microsoft.com/office/drawing/2014/main" xmlns="" val="3352224403"/>
                    </a:ext>
                  </a:extLst>
                </a:gridCol>
              </a:tblGrid>
              <a:tr h="353528">
                <a:tc>
                  <a:txBody>
                    <a:bodyPr/>
                    <a:lstStyle/>
                    <a:p>
                      <a:r>
                        <a:rPr lang="tr-TR" b="1" dirty="0"/>
                        <a:t>Öğrenci No</a:t>
                      </a:r>
                    </a:p>
                  </a:txBody>
                  <a:tcPr/>
                </a:tc>
                <a:tc>
                  <a:txBody>
                    <a:bodyPr/>
                    <a:lstStyle/>
                    <a:p>
                      <a:r>
                        <a:rPr lang="tr-TR" b="1" dirty="0"/>
                        <a:t>Ad </a:t>
                      </a:r>
                      <a:r>
                        <a:rPr lang="tr-TR" b="1" dirty="0" err="1"/>
                        <a:t>Soyad</a:t>
                      </a:r>
                      <a:endParaRPr lang="tr-TR" b="1" dirty="0"/>
                    </a:p>
                  </a:txBody>
                  <a:tcPr/>
                </a:tc>
                <a:tc>
                  <a:txBody>
                    <a:bodyPr/>
                    <a:lstStyle/>
                    <a:p>
                      <a:r>
                        <a:rPr lang="tr-TR" b="1" dirty="0"/>
                        <a:t>Tel No 1</a:t>
                      </a:r>
                    </a:p>
                  </a:txBody>
                  <a:tcPr/>
                </a:tc>
                <a:tc>
                  <a:txBody>
                    <a:bodyPr/>
                    <a:lstStyle/>
                    <a:p>
                      <a:r>
                        <a:rPr lang="tr-TR" b="1" dirty="0"/>
                        <a:t>Tel No 2</a:t>
                      </a:r>
                    </a:p>
                  </a:txBody>
                  <a:tcPr/>
                </a:tc>
                <a:tc>
                  <a:txBody>
                    <a:bodyPr/>
                    <a:lstStyle/>
                    <a:p>
                      <a:r>
                        <a:rPr lang="tr-TR" b="1" dirty="0"/>
                        <a:t>Diller</a:t>
                      </a:r>
                    </a:p>
                  </a:txBody>
                  <a:tcPr/>
                </a:tc>
                <a:extLst>
                  <a:ext uri="{0D108BD9-81ED-4DB2-BD59-A6C34878D82A}">
                    <a16:rowId xmlns:a16="http://schemas.microsoft.com/office/drawing/2014/main" xmlns="" val="3284291804"/>
                  </a:ext>
                </a:extLst>
              </a:tr>
              <a:tr h="370840">
                <a:tc>
                  <a:txBody>
                    <a:bodyPr/>
                    <a:lstStyle/>
                    <a:p>
                      <a:r>
                        <a:rPr lang="tr-TR" dirty="0"/>
                        <a:t>123456</a:t>
                      </a:r>
                    </a:p>
                  </a:txBody>
                  <a:tcPr/>
                </a:tc>
                <a:tc>
                  <a:txBody>
                    <a:bodyPr/>
                    <a:lstStyle/>
                    <a:p>
                      <a:r>
                        <a:rPr lang="tr-TR" b="1" dirty="0">
                          <a:solidFill>
                            <a:srgbClr val="00B050"/>
                          </a:solidFill>
                        </a:rPr>
                        <a:t>Ali Yılmaz</a:t>
                      </a:r>
                    </a:p>
                  </a:txBody>
                  <a:tcPr/>
                </a:tc>
                <a:tc>
                  <a:txBody>
                    <a:bodyPr/>
                    <a:lstStyle/>
                    <a:p>
                      <a:r>
                        <a:rPr lang="tr-TR" dirty="0"/>
                        <a:t>05991112233</a:t>
                      </a:r>
                    </a:p>
                  </a:txBody>
                  <a:tcPr/>
                </a:tc>
                <a:tc>
                  <a:txBody>
                    <a:bodyPr/>
                    <a:lstStyle/>
                    <a:p>
                      <a:endParaRPr lang="tr-TR" dirty="0"/>
                    </a:p>
                  </a:txBody>
                  <a:tcPr/>
                </a:tc>
                <a:tc>
                  <a:txBody>
                    <a:bodyPr/>
                    <a:lstStyle/>
                    <a:p>
                      <a:r>
                        <a:rPr lang="tr-TR" b="1" dirty="0">
                          <a:solidFill>
                            <a:srgbClr val="0070C0"/>
                          </a:solidFill>
                        </a:rPr>
                        <a:t>Almanca, İngilizce</a:t>
                      </a:r>
                    </a:p>
                  </a:txBody>
                  <a:tcPr/>
                </a:tc>
                <a:extLst>
                  <a:ext uri="{0D108BD9-81ED-4DB2-BD59-A6C34878D82A}">
                    <a16:rowId xmlns:a16="http://schemas.microsoft.com/office/drawing/2014/main" xmlns="" val="3823244912"/>
                  </a:ext>
                </a:extLst>
              </a:tr>
              <a:tr h="370840">
                <a:tc>
                  <a:txBody>
                    <a:bodyPr/>
                    <a:lstStyle/>
                    <a:p>
                      <a:r>
                        <a:rPr lang="tr-TR" dirty="0"/>
                        <a:t>123457</a:t>
                      </a:r>
                    </a:p>
                  </a:txBody>
                  <a:tcPr/>
                </a:tc>
                <a:tc>
                  <a:txBody>
                    <a:bodyPr/>
                    <a:lstStyle/>
                    <a:p>
                      <a:r>
                        <a:rPr lang="tr-TR" b="1" dirty="0">
                          <a:solidFill>
                            <a:srgbClr val="00B050"/>
                          </a:solidFill>
                        </a:rPr>
                        <a:t>Ayşe Güneş</a:t>
                      </a:r>
                    </a:p>
                  </a:txBody>
                  <a:tcPr/>
                </a:tc>
                <a:tc>
                  <a:txBody>
                    <a:bodyPr/>
                    <a:lstStyle/>
                    <a:p>
                      <a:r>
                        <a:rPr lang="tr-TR" b="1" dirty="0">
                          <a:solidFill>
                            <a:srgbClr val="FF3399"/>
                          </a:solidFill>
                        </a:rPr>
                        <a:t>05897854621</a:t>
                      </a:r>
                    </a:p>
                  </a:txBody>
                  <a:tcPr/>
                </a:tc>
                <a:tc>
                  <a:txBody>
                    <a:bodyPr/>
                    <a:lstStyle/>
                    <a:p>
                      <a:r>
                        <a:rPr lang="tr-TR" b="1" dirty="0">
                          <a:solidFill>
                            <a:srgbClr val="FF3399"/>
                          </a:solidFill>
                        </a:rPr>
                        <a:t>05995613231</a:t>
                      </a:r>
                    </a:p>
                  </a:txBody>
                  <a:tcPr/>
                </a:tc>
                <a:tc>
                  <a:txBody>
                    <a:bodyPr/>
                    <a:lstStyle/>
                    <a:p>
                      <a:r>
                        <a:rPr lang="tr-TR" dirty="0"/>
                        <a:t>İngilizce</a:t>
                      </a:r>
                    </a:p>
                  </a:txBody>
                  <a:tcPr/>
                </a:tc>
                <a:extLst>
                  <a:ext uri="{0D108BD9-81ED-4DB2-BD59-A6C34878D82A}">
                    <a16:rowId xmlns:a16="http://schemas.microsoft.com/office/drawing/2014/main" xmlns="" val="262092463"/>
                  </a:ext>
                </a:extLst>
              </a:tr>
              <a:tr h="370840">
                <a:tc>
                  <a:txBody>
                    <a:bodyPr/>
                    <a:lstStyle/>
                    <a:p>
                      <a:r>
                        <a:rPr lang="tr-TR" dirty="0"/>
                        <a:t>214571</a:t>
                      </a:r>
                    </a:p>
                  </a:txBody>
                  <a:tcPr/>
                </a:tc>
                <a:tc>
                  <a:txBody>
                    <a:bodyPr/>
                    <a:lstStyle/>
                    <a:p>
                      <a:r>
                        <a:rPr lang="tr-TR" b="1" dirty="0">
                          <a:solidFill>
                            <a:srgbClr val="00B050"/>
                          </a:solidFill>
                        </a:rPr>
                        <a:t>Mehmet Avcı</a:t>
                      </a:r>
                    </a:p>
                  </a:txBody>
                  <a:tcPr/>
                </a:tc>
                <a:tc>
                  <a:txBody>
                    <a:bodyPr/>
                    <a:lstStyle/>
                    <a:p>
                      <a:r>
                        <a:rPr lang="tr-TR" dirty="0"/>
                        <a:t>05896214515</a:t>
                      </a:r>
                    </a:p>
                  </a:txBody>
                  <a:tcPr/>
                </a:tc>
                <a:tc>
                  <a:txBody>
                    <a:bodyPr/>
                    <a:lstStyle/>
                    <a:p>
                      <a:endParaRPr lang="tr-TR" dirty="0"/>
                    </a:p>
                  </a:txBody>
                  <a:tcPr/>
                </a:tc>
                <a:tc>
                  <a:txBody>
                    <a:bodyPr/>
                    <a:lstStyle/>
                    <a:p>
                      <a:r>
                        <a:rPr lang="tr-TR" b="1" dirty="0">
                          <a:solidFill>
                            <a:srgbClr val="0070C0"/>
                          </a:solidFill>
                        </a:rPr>
                        <a:t>İngilizce, Rusça, Almanca</a:t>
                      </a:r>
                    </a:p>
                  </a:txBody>
                  <a:tcPr/>
                </a:tc>
                <a:extLst>
                  <a:ext uri="{0D108BD9-81ED-4DB2-BD59-A6C34878D82A}">
                    <a16:rowId xmlns:a16="http://schemas.microsoft.com/office/drawing/2014/main" xmlns="" val="1126275645"/>
                  </a:ext>
                </a:extLst>
              </a:tr>
              <a:tr h="370840">
                <a:tc>
                  <a:txBody>
                    <a:bodyPr/>
                    <a:lstStyle/>
                    <a:p>
                      <a:r>
                        <a:rPr lang="tr-TR" dirty="0"/>
                        <a:t>142571</a:t>
                      </a:r>
                    </a:p>
                  </a:txBody>
                  <a:tcPr/>
                </a:tc>
                <a:tc>
                  <a:txBody>
                    <a:bodyPr/>
                    <a:lstStyle/>
                    <a:p>
                      <a:r>
                        <a:rPr lang="tr-TR" b="1" dirty="0">
                          <a:solidFill>
                            <a:srgbClr val="00B050"/>
                          </a:solidFill>
                        </a:rPr>
                        <a:t>Zeynep Can</a:t>
                      </a:r>
                    </a:p>
                  </a:txBody>
                  <a:tcPr/>
                </a:tc>
                <a:tc>
                  <a:txBody>
                    <a:bodyPr/>
                    <a:lstStyle/>
                    <a:p>
                      <a:r>
                        <a:rPr lang="tr-TR" b="1" dirty="0">
                          <a:solidFill>
                            <a:srgbClr val="FF3399"/>
                          </a:solidFill>
                        </a:rPr>
                        <a:t>05992223344</a:t>
                      </a:r>
                    </a:p>
                  </a:txBody>
                  <a:tcPr/>
                </a:tc>
                <a:tc>
                  <a:txBody>
                    <a:bodyPr/>
                    <a:lstStyle/>
                    <a:p>
                      <a:r>
                        <a:rPr lang="tr-TR" b="1" dirty="0">
                          <a:solidFill>
                            <a:srgbClr val="FF3399"/>
                          </a:solidFill>
                        </a:rPr>
                        <a:t>05982122312</a:t>
                      </a:r>
                    </a:p>
                  </a:txBody>
                  <a:tcPr/>
                </a:tc>
                <a:tc>
                  <a:txBody>
                    <a:bodyPr/>
                    <a:lstStyle/>
                    <a:p>
                      <a:r>
                        <a:rPr lang="tr-TR" dirty="0"/>
                        <a:t>Almanca</a:t>
                      </a:r>
                    </a:p>
                  </a:txBody>
                  <a:tcPr/>
                </a:tc>
                <a:extLst>
                  <a:ext uri="{0D108BD9-81ED-4DB2-BD59-A6C34878D82A}">
                    <a16:rowId xmlns:a16="http://schemas.microsoft.com/office/drawing/2014/main" xmlns="" val="2123842517"/>
                  </a:ext>
                </a:extLst>
              </a:tr>
            </a:tbl>
          </a:graphicData>
        </a:graphic>
      </p:graphicFrame>
    </p:spTree>
    <p:extLst>
      <p:ext uri="{BB962C8B-B14F-4D97-AF65-F5344CB8AC3E}">
        <p14:creationId xmlns:p14="http://schemas.microsoft.com/office/powerpoint/2010/main" val="119200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Anomalileri Önlemek</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 </a:t>
            </a:r>
            <a:r>
              <a:rPr lang="tr-TR" dirty="0" err="1">
                <a:solidFill>
                  <a:schemeClr val="tx1"/>
                </a:solidFill>
                <a:latin typeface="Times New Roman" panose="02020603050405020304" pitchFamily="18" charset="0"/>
                <a:cs typeface="Times New Roman" panose="02020603050405020304" pitchFamily="18" charset="0"/>
              </a:rPr>
              <a:t>VT’da</a:t>
            </a:r>
            <a:r>
              <a:rPr lang="tr-TR" dirty="0">
                <a:solidFill>
                  <a:schemeClr val="tx1"/>
                </a:solidFill>
                <a:latin typeface="Times New Roman" panose="02020603050405020304" pitchFamily="18" charset="0"/>
                <a:cs typeface="Times New Roman" panose="02020603050405020304" pitchFamily="18" charset="0"/>
              </a:rPr>
              <a:t> anomali, normalleştirme mevcut olmadığında veya hatalı olduğunda ortaya çıkar. </a:t>
            </a:r>
          </a:p>
          <a:p>
            <a:pPr algn="just">
              <a:lnSpc>
                <a:spcPct val="100000"/>
              </a:lnSpc>
            </a:pPr>
            <a:r>
              <a:rPr lang="tr-TR" b="1" i="1" dirty="0">
                <a:solidFill>
                  <a:schemeClr val="tx1"/>
                </a:solidFill>
                <a:latin typeface="Times New Roman" panose="02020603050405020304" pitchFamily="18" charset="0"/>
                <a:cs typeface="Times New Roman" panose="02020603050405020304" pitchFamily="18" charset="0"/>
              </a:rPr>
              <a:t>Ekleme anomalisi: </a:t>
            </a:r>
            <a:r>
              <a:rPr lang="tr-TR" dirty="0">
                <a:solidFill>
                  <a:schemeClr val="tx1"/>
                </a:solidFill>
                <a:latin typeface="Times New Roman" panose="02020603050405020304" pitchFamily="18" charset="0"/>
                <a:cs typeface="Times New Roman" panose="02020603050405020304" pitchFamily="18" charset="0"/>
              </a:rPr>
              <a:t>Verinin </a:t>
            </a:r>
            <a:r>
              <a:rPr lang="tr-TR" dirty="0" err="1">
                <a:solidFill>
                  <a:schemeClr val="tx1"/>
                </a:solidFill>
                <a:latin typeface="Times New Roman" panose="02020603050405020304" pitchFamily="18" charset="0"/>
                <a:cs typeface="Times New Roman" panose="02020603050405020304" pitchFamily="18" charset="0"/>
              </a:rPr>
              <a:t>VT’ye</a:t>
            </a:r>
            <a:r>
              <a:rPr lang="tr-TR" dirty="0">
                <a:solidFill>
                  <a:schemeClr val="tx1"/>
                </a:solidFill>
                <a:latin typeface="Times New Roman" panose="02020603050405020304" pitchFamily="18" charset="0"/>
                <a:cs typeface="Times New Roman" panose="02020603050405020304" pitchFamily="18" charset="0"/>
              </a:rPr>
              <a:t> eklenmesi sırasında gerekli diğer kayıtlar </a:t>
            </a:r>
            <a:r>
              <a:rPr lang="tr-TR" dirty="0" err="1">
                <a:solidFill>
                  <a:schemeClr val="tx1"/>
                </a:solidFill>
                <a:latin typeface="Times New Roman" panose="02020603050405020304" pitchFamily="18" charset="0"/>
                <a:cs typeface="Times New Roman" panose="02020603050405020304" pitchFamily="18" charset="0"/>
              </a:rPr>
              <a:t>VT’de</a:t>
            </a:r>
            <a:r>
              <a:rPr lang="tr-TR" dirty="0">
                <a:solidFill>
                  <a:schemeClr val="tx1"/>
                </a:solidFill>
                <a:latin typeface="Times New Roman" panose="02020603050405020304" pitchFamily="18" charset="0"/>
                <a:cs typeface="Times New Roman" panose="02020603050405020304" pitchFamily="18" charset="0"/>
              </a:rPr>
              <a:t> olmadığında ortaya çıkar. Örneğin; bir kursa kayıt olana kadar bir öğrenci kaydının girilmesi mümkün değilse, bu ekleme anomalisi olabilir.</a:t>
            </a:r>
          </a:p>
          <a:p>
            <a:pPr algn="just">
              <a:lnSpc>
                <a:spcPct val="100000"/>
              </a:lnSpc>
            </a:pPr>
            <a:r>
              <a:rPr lang="tr-TR" b="1" i="1" dirty="0">
                <a:solidFill>
                  <a:schemeClr val="tx1"/>
                </a:solidFill>
                <a:latin typeface="Times New Roman" panose="02020603050405020304" pitchFamily="18" charset="0"/>
                <a:cs typeface="Times New Roman" panose="02020603050405020304" pitchFamily="18" charset="0"/>
              </a:rPr>
              <a:t>Güncelleme anomalisi: </a:t>
            </a:r>
            <a:r>
              <a:rPr lang="tr-TR" dirty="0">
                <a:solidFill>
                  <a:schemeClr val="tx1"/>
                </a:solidFill>
                <a:latin typeface="Times New Roman" panose="02020603050405020304" pitchFamily="18" charset="0"/>
                <a:cs typeface="Times New Roman" panose="02020603050405020304" pitchFamily="18" charset="0"/>
              </a:rPr>
              <a:t>Bir kaydın kopyalarından biri diğerinde güncellenirken; tüm kopyalar aynı anda güncellenmelidir. Aksi takdirde güncelleme anomalisi olur </a:t>
            </a:r>
          </a:p>
          <a:p>
            <a:pPr algn="just">
              <a:lnSpc>
                <a:spcPct val="100000"/>
              </a:lnSpc>
            </a:pPr>
            <a:r>
              <a:rPr lang="tr-TR" b="1" i="1" dirty="0">
                <a:solidFill>
                  <a:schemeClr val="tx1"/>
                </a:solidFill>
                <a:latin typeface="Times New Roman" panose="02020603050405020304" pitchFamily="18" charset="0"/>
                <a:cs typeface="Times New Roman" panose="02020603050405020304" pitchFamily="18" charset="0"/>
              </a:rPr>
              <a:t>Silme anomalisi: </a:t>
            </a:r>
            <a:r>
              <a:rPr lang="tr-TR" dirty="0">
                <a:solidFill>
                  <a:schemeClr val="tx1"/>
                </a:solidFill>
                <a:latin typeface="Times New Roman" panose="02020603050405020304" pitchFamily="18" charset="0"/>
                <a:cs typeface="Times New Roman" panose="02020603050405020304" pitchFamily="18" charset="0"/>
              </a:rPr>
              <a:t>Bazı verilerin silinmesi sırasında silinmemesi gereken verilerin de silinmesiyle ortaya çıkar. Örneğin bir VT kaydı bir ürünün bilgilerini içerirken şirketteki satış görevlisine yönelik bilgiler de içeriyorsa, ürün bilgileri silindiğinde görevli bilgileri de silinmiş olur.</a:t>
            </a:r>
          </a:p>
        </p:txBody>
      </p:sp>
    </p:spTree>
    <p:extLst>
      <p:ext uri="{BB962C8B-B14F-4D97-AF65-F5344CB8AC3E}">
        <p14:creationId xmlns:p14="http://schemas.microsoft.com/office/powerpoint/2010/main" val="50189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Veri Bütünlüğünü Korumak</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bütünlüğü, verilerin tüm yaşam döngüsü boyunca doğruluğunun ve tutarlılığının korunması, güvence altına alınmasıdır.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bütünlüğü, bilgilerde kasıt olmaksızın yapılan değişiklikleri önlemeye yarar.</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İnsan hatası, kopyalama veya tasıma sırasında yaşanan değişiklikler, hatalar, kötü amaçlı yazılımlar, siber tehditler, aygıt veya disk bozulması gibi durumlar veri bütünlüğünü tehlikeye sokabilecek durumlardır.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En iyi veri bütünlüğü uygulamaları arasında veri yedekleme ve çoğaltma, geçersiz verilerin girilmesini önlemek için veri doğrulaması, veri iletimindeki hataları tanımlamak için hata tespiti, veri doğrulaması ve veri kaybını önleme, erişim kontrolü, veri şifreleme gibi önlemler mevcut olsa da, veri bütünlüğü ile genelde verinin birden fazla parçaya bölünmesi durumunda bu parçaların bütün olarak tutulması kastedilir.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Normalizasyon sonucu parçalanan tablolardaki veri bütünlüğü birincil ve yabancı anahtarlar ile sağlanır. Bu değerlerin hiçbir şekilde boş (NULL) kalmamaları gerekir.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bütünlüğünü tehdit eden en önemli durum silme işlemidir. Bir bütünün bir parçasını diğerlerinden bağımsız bir şekilde silersek veri bütünlüğü tehlikeye girer. Örneğin siparişlerini silmeden müşteriyi silersek, sistemde anonim siparişler bırakmış oluruz. </a:t>
            </a:r>
          </a:p>
        </p:txBody>
      </p:sp>
    </p:spTree>
    <p:extLst>
      <p:ext uri="{BB962C8B-B14F-4D97-AF65-F5344CB8AC3E}">
        <p14:creationId xmlns:p14="http://schemas.microsoft.com/office/powerpoint/2010/main" val="366783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Veri Bütünlüğünü Korumak</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bütünlüğü yanlış tasarımlar sonucu da bozulabilir ve bunun sonucu olarak verinin bir kısmına ulaşamama durumu olabilir.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bütünlüğünü sağlamak için en önemli yöntemler kısıtlar koymak ve programlı olarak bütünlüğü korumaktır.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(Kısıt koymak ve bütünlük koruyucu programlar yazmak kısmına ilerde değinilecek!)</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Normalizasyon, normalize olmayan bir tablonun adım adım normalize edilmesidir. Bu işlem 6 adımdır. Ancak 3. normal forma (3NF) ulaşmış bir tablo normalize olmuş sayılabilir. Hiç normalize olmamış tablo 0NF ile ifade edilir. </a:t>
            </a:r>
          </a:p>
        </p:txBody>
      </p:sp>
    </p:spTree>
    <p:extLst>
      <p:ext uri="{BB962C8B-B14F-4D97-AF65-F5344CB8AC3E}">
        <p14:creationId xmlns:p14="http://schemas.microsoft.com/office/powerpoint/2010/main" val="174498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0NF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İnsan algısı olarak en anlaşılır tablo 0NF’dir. Kağıt üzerinde veya Excel ortamında hazırladığımız bir tablo doğrudan bu kategoriye girebilir.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Tekrar eden veriler, boşluk alanlar, birleşik veriler vb. durumlar içermesi muhtemeldir ve bu durumda normalizasyon gerekir. Genel olarak normalizasyon için ek tablolar gerekir. Bunun sonucu olarak normalizasyon sonrasında tablo sayısı artar.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o 5">
            <a:extLst>
              <a:ext uri="{FF2B5EF4-FFF2-40B4-BE49-F238E27FC236}">
                <a16:creationId xmlns:a16="http://schemas.microsoft.com/office/drawing/2014/main" xmlns="" id="{3D8666FC-1899-2418-C380-394B8E34687B}"/>
              </a:ext>
            </a:extLst>
          </p:cNvPr>
          <p:cNvGraphicFramePr>
            <a:graphicFrameLocks noGrp="1"/>
          </p:cNvGraphicFramePr>
          <p:nvPr>
            <p:extLst>
              <p:ext uri="{D42A27DB-BD31-4B8C-83A1-F6EECF244321}">
                <p14:modId xmlns:p14="http://schemas.microsoft.com/office/powerpoint/2010/main" val="1276726085"/>
              </p:ext>
            </p:extLst>
          </p:nvPr>
        </p:nvGraphicFramePr>
        <p:xfrm>
          <a:off x="236030" y="2684944"/>
          <a:ext cx="11719936" cy="3337560"/>
        </p:xfrm>
        <a:graphic>
          <a:graphicData uri="http://schemas.openxmlformats.org/drawingml/2006/table">
            <a:tbl>
              <a:tblPr firstRow="1" bandRow="1">
                <a:tableStyleId>{5940675A-B579-460E-94D1-54222C63F5DA}</a:tableStyleId>
              </a:tblPr>
              <a:tblGrid>
                <a:gridCol w="1464992">
                  <a:extLst>
                    <a:ext uri="{9D8B030D-6E8A-4147-A177-3AD203B41FA5}">
                      <a16:colId xmlns:a16="http://schemas.microsoft.com/office/drawing/2014/main" xmlns="" val="2027949125"/>
                    </a:ext>
                  </a:extLst>
                </a:gridCol>
                <a:gridCol w="1464992">
                  <a:extLst>
                    <a:ext uri="{9D8B030D-6E8A-4147-A177-3AD203B41FA5}">
                      <a16:colId xmlns:a16="http://schemas.microsoft.com/office/drawing/2014/main" xmlns="" val="2249973217"/>
                    </a:ext>
                  </a:extLst>
                </a:gridCol>
                <a:gridCol w="1464992">
                  <a:extLst>
                    <a:ext uri="{9D8B030D-6E8A-4147-A177-3AD203B41FA5}">
                      <a16:colId xmlns:a16="http://schemas.microsoft.com/office/drawing/2014/main" xmlns="" val="3876100442"/>
                    </a:ext>
                  </a:extLst>
                </a:gridCol>
                <a:gridCol w="1464992">
                  <a:extLst>
                    <a:ext uri="{9D8B030D-6E8A-4147-A177-3AD203B41FA5}">
                      <a16:colId xmlns:a16="http://schemas.microsoft.com/office/drawing/2014/main" xmlns="" val="4027515249"/>
                    </a:ext>
                  </a:extLst>
                </a:gridCol>
                <a:gridCol w="1464992">
                  <a:extLst>
                    <a:ext uri="{9D8B030D-6E8A-4147-A177-3AD203B41FA5}">
                      <a16:colId xmlns:a16="http://schemas.microsoft.com/office/drawing/2014/main" xmlns="" val="3378460527"/>
                    </a:ext>
                  </a:extLst>
                </a:gridCol>
                <a:gridCol w="1464992">
                  <a:extLst>
                    <a:ext uri="{9D8B030D-6E8A-4147-A177-3AD203B41FA5}">
                      <a16:colId xmlns:a16="http://schemas.microsoft.com/office/drawing/2014/main" xmlns="" val="4248395222"/>
                    </a:ext>
                  </a:extLst>
                </a:gridCol>
                <a:gridCol w="1464992">
                  <a:extLst>
                    <a:ext uri="{9D8B030D-6E8A-4147-A177-3AD203B41FA5}">
                      <a16:colId xmlns:a16="http://schemas.microsoft.com/office/drawing/2014/main" xmlns="" val="225156385"/>
                    </a:ext>
                  </a:extLst>
                </a:gridCol>
                <a:gridCol w="1464992">
                  <a:extLst>
                    <a:ext uri="{9D8B030D-6E8A-4147-A177-3AD203B41FA5}">
                      <a16:colId xmlns:a16="http://schemas.microsoft.com/office/drawing/2014/main" xmlns="" val="143091351"/>
                    </a:ext>
                  </a:extLst>
                </a:gridCol>
              </a:tblGrid>
              <a:tr h="370840">
                <a:tc>
                  <a:txBody>
                    <a:bodyPr/>
                    <a:lstStyle/>
                    <a:p>
                      <a:r>
                        <a:rPr lang="tr-TR" b="1" dirty="0" err="1"/>
                        <a:t>KişiID</a:t>
                      </a:r>
                      <a:endParaRPr lang="tr-TR" b="1" dirty="0"/>
                    </a:p>
                  </a:txBody>
                  <a:tcPr/>
                </a:tc>
                <a:tc>
                  <a:txBody>
                    <a:bodyPr/>
                    <a:lstStyle/>
                    <a:p>
                      <a:r>
                        <a:rPr lang="tr-TR" b="1" dirty="0"/>
                        <a:t>İsim</a:t>
                      </a:r>
                    </a:p>
                  </a:txBody>
                  <a:tcPr/>
                </a:tc>
                <a:tc>
                  <a:txBody>
                    <a:bodyPr/>
                    <a:lstStyle/>
                    <a:p>
                      <a:r>
                        <a:rPr lang="tr-TR" b="1" dirty="0"/>
                        <a:t>İkamet</a:t>
                      </a:r>
                    </a:p>
                  </a:txBody>
                  <a:tcPr/>
                </a:tc>
                <a:tc>
                  <a:txBody>
                    <a:bodyPr/>
                    <a:lstStyle/>
                    <a:p>
                      <a:r>
                        <a:rPr lang="tr-TR" b="1" dirty="0" err="1"/>
                        <a:t>BölümID</a:t>
                      </a:r>
                      <a:endParaRPr lang="tr-TR" b="1" dirty="0"/>
                    </a:p>
                  </a:txBody>
                  <a:tcPr/>
                </a:tc>
                <a:tc>
                  <a:txBody>
                    <a:bodyPr/>
                    <a:lstStyle/>
                    <a:p>
                      <a:r>
                        <a:rPr lang="tr-TR" b="1" dirty="0"/>
                        <a:t>Bölüm</a:t>
                      </a:r>
                    </a:p>
                  </a:txBody>
                  <a:tcPr/>
                </a:tc>
                <a:tc>
                  <a:txBody>
                    <a:bodyPr/>
                    <a:lstStyle/>
                    <a:p>
                      <a:r>
                        <a:rPr lang="tr-TR" b="1" dirty="0" err="1"/>
                        <a:t>ProjeID</a:t>
                      </a:r>
                      <a:endParaRPr lang="tr-TR" b="1" dirty="0"/>
                    </a:p>
                  </a:txBody>
                  <a:tcPr/>
                </a:tc>
                <a:tc>
                  <a:txBody>
                    <a:bodyPr/>
                    <a:lstStyle/>
                    <a:p>
                      <a:r>
                        <a:rPr lang="tr-TR" b="1" dirty="0" err="1"/>
                        <a:t>ProjeAdı</a:t>
                      </a:r>
                      <a:endParaRPr lang="tr-TR" b="1" dirty="0"/>
                    </a:p>
                  </a:txBody>
                  <a:tcPr/>
                </a:tc>
                <a:tc>
                  <a:txBody>
                    <a:bodyPr/>
                    <a:lstStyle/>
                    <a:p>
                      <a:r>
                        <a:rPr lang="tr-TR" b="1" dirty="0"/>
                        <a:t>Zaman</a:t>
                      </a:r>
                    </a:p>
                  </a:txBody>
                  <a:tcPr/>
                </a:tc>
                <a:extLst>
                  <a:ext uri="{0D108BD9-81ED-4DB2-BD59-A6C34878D82A}">
                    <a16:rowId xmlns:a16="http://schemas.microsoft.com/office/drawing/2014/main" xmlns="" val="2993584888"/>
                  </a:ext>
                </a:extLst>
              </a:tr>
              <a:tr h="370840">
                <a:tc>
                  <a:txBody>
                    <a:bodyPr/>
                    <a:lstStyle/>
                    <a:p>
                      <a:r>
                        <a:rPr lang="tr-TR" dirty="0"/>
                        <a:t>101</a:t>
                      </a:r>
                    </a:p>
                  </a:txBody>
                  <a:tcPr/>
                </a:tc>
                <a:tc>
                  <a:txBody>
                    <a:bodyPr/>
                    <a:lstStyle/>
                    <a:p>
                      <a:r>
                        <a:rPr lang="tr-TR" dirty="0"/>
                        <a:t>Ali Yılmaz</a:t>
                      </a:r>
                    </a:p>
                  </a:txBody>
                  <a:tcPr/>
                </a:tc>
                <a:tc>
                  <a:txBody>
                    <a:bodyPr/>
                    <a:lstStyle/>
                    <a:p>
                      <a:r>
                        <a:rPr lang="tr-TR" dirty="0"/>
                        <a:t>İstanbul</a:t>
                      </a:r>
                    </a:p>
                  </a:txBody>
                  <a:tcPr/>
                </a:tc>
                <a:tc>
                  <a:txBody>
                    <a:bodyPr/>
                    <a:lstStyle/>
                    <a:p>
                      <a:r>
                        <a:rPr lang="tr-TR" dirty="0"/>
                        <a:t>1</a:t>
                      </a:r>
                    </a:p>
                  </a:txBody>
                  <a:tcPr/>
                </a:tc>
                <a:tc>
                  <a:txBody>
                    <a:bodyPr/>
                    <a:lstStyle/>
                    <a:p>
                      <a:r>
                        <a:rPr lang="tr-TR" dirty="0"/>
                        <a:t>Satış</a:t>
                      </a:r>
                    </a:p>
                  </a:txBody>
                  <a:tcPr/>
                </a:tc>
                <a:tc>
                  <a:txBody>
                    <a:bodyPr/>
                    <a:lstStyle/>
                    <a:p>
                      <a:r>
                        <a:rPr lang="tr-TR" dirty="0"/>
                        <a:t>11</a:t>
                      </a:r>
                    </a:p>
                  </a:txBody>
                  <a:tcPr/>
                </a:tc>
                <a:tc>
                  <a:txBody>
                    <a:bodyPr/>
                    <a:lstStyle/>
                    <a:p>
                      <a:r>
                        <a:rPr lang="tr-TR" dirty="0"/>
                        <a:t>A</a:t>
                      </a:r>
                    </a:p>
                  </a:txBody>
                  <a:tcPr/>
                </a:tc>
                <a:tc>
                  <a:txBody>
                    <a:bodyPr/>
                    <a:lstStyle/>
                    <a:p>
                      <a:r>
                        <a:rPr lang="tr-TR" dirty="0"/>
                        <a:t>60</a:t>
                      </a:r>
                    </a:p>
                  </a:txBody>
                  <a:tcPr/>
                </a:tc>
                <a:extLst>
                  <a:ext uri="{0D108BD9-81ED-4DB2-BD59-A6C34878D82A}">
                    <a16:rowId xmlns:a16="http://schemas.microsoft.com/office/drawing/2014/main" xmlns="" val="1854150527"/>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r>
                        <a:rPr lang="tr-TR" dirty="0"/>
                        <a:t>12</a:t>
                      </a:r>
                    </a:p>
                  </a:txBody>
                  <a:tcPr/>
                </a:tc>
                <a:tc>
                  <a:txBody>
                    <a:bodyPr/>
                    <a:lstStyle/>
                    <a:p>
                      <a:r>
                        <a:rPr lang="tr-TR" dirty="0"/>
                        <a:t>B</a:t>
                      </a:r>
                    </a:p>
                  </a:txBody>
                  <a:tcPr/>
                </a:tc>
                <a:tc>
                  <a:txBody>
                    <a:bodyPr/>
                    <a:lstStyle/>
                    <a:p>
                      <a:r>
                        <a:rPr lang="tr-TR" dirty="0"/>
                        <a:t>45</a:t>
                      </a:r>
                    </a:p>
                  </a:txBody>
                  <a:tcPr/>
                </a:tc>
                <a:extLst>
                  <a:ext uri="{0D108BD9-81ED-4DB2-BD59-A6C34878D82A}">
                    <a16:rowId xmlns:a16="http://schemas.microsoft.com/office/drawing/2014/main" xmlns="" val="3675920562"/>
                  </a:ext>
                </a:extLst>
              </a:tr>
              <a:tr h="370840">
                <a:tc>
                  <a:txBody>
                    <a:bodyPr/>
                    <a:lstStyle/>
                    <a:p>
                      <a:r>
                        <a:rPr lang="tr-TR" dirty="0"/>
                        <a:t>102</a:t>
                      </a:r>
                    </a:p>
                  </a:txBody>
                  <a:tcPr/>
                </a:tc>
                <a:tc>
                  <a:txBody>
                    <a:bodyPr/>
                    <a:lstStyle/>
                    <a:p>
                      <a:r>
                        <a:rPr lang="tr-TR" dirty="0"/>
                        <a:t>Metin Çam</a:t>
                      </a:r>
                    </a:p>
                  </a:txBody>
                  <a:tcPr/>
                </a:tc>
                <a:tc>
                  <a:txBody>
                    <a:bodyPr/>
                    <a:lstStyle/>
                    <a:p>
                      <a:r>
                        <a:rPr lang="tr-TR" dirty="0"/>
                        <a:t>Ankara</a:t>
                      </a:r>
                    </a:p>
                  </a:txBody>
                  <a:tcPr/>
                </a:tc>
                <a:tc>
                  <a:txBody>
                    <a:bodyPr/>
                    <a:lstStyle/>
                    <a:p>
                      <a:r>
                        <a:rPr lang="tr-TR" dirty="0"/>
                        <a:t>2</a:t>
                      </a:r>
                    </a:p>
                  </a:txBody>
                  <a:tcPr/>
                </a:tc>
                <a:tc>
                  <a:txBody>
                    <a:bodyPr/>
                    <a:lstStyle/>
                    <a:p>
                      <a:r>
                        <a:rPr lang="tr-TR" dirty="0"/>
                        <a:t>Üretim</a:t>
                      </a:r>
                    </a:p>
                  </a:txBody>
                  <a:tcPr/>
                </a:tc>
                <a:tc>
                  <a:txBody>
                    <a:bodyPr/>
                    <a:lstStyle/>
                    <a:p>
                      <a:r>
                        <a:rPr lang="tr-TR" dirty="0"/>
                        <a:t>13</a:t>
                      </a:r>
                    </a:p>
                  </a:txBody>
                  <a:tcPr/>
                </a:tc>
                <a:tc>
                  <a:txBody>
                    <a:bodyPr/>
                    <a:lstStyle/>
                    <a:p>
                      <a:r>
                        <a:rPr lang="tr-TR" dirty="0"/>
                        <a:t>C</a:t>
                      </a:r>
                    </a:p>
                  </a:txBody>
                  <a:tcPr/>
                </a:tc>
                <a:tc>
                  <a:txBody>
                    <a:bodyPr/>
                    <a:lstStyle/>
                    <a:p>
                      <a:r>
                        <a:rPr lang="tr-TR" dirty="0"/>
                        <a:t>75</a:t>
                      </a:r>
                    </a:p>
                  </a:txBody>
                  <a:tcPr/>
                </a:tc>
                <a:extLst>
                  <a:ext uri="{0D108BD9-81ED-4DB2-BD59-A6C34878D82A}">
                    <a16:rowId xmlns:a16="http://schemas.microsoft.com/office/drawing/2014/main" xmlns="" val="1537805134"/>
                  </a:ext>
                </a:extLst>
              </a:tr>
              <a:tr h="370840">
                <a:tc>
                  <a:txBody>
                    <a:bodyPr/>
                    <a:lstStyle/>
                    <a:p>
                      <a:r>
                        <a:rPr lang="tr-TR" dirty="0"/>
                        <a:t>103</a:t>
                      </a:r>
                    </a:p>
                  </a:txBody>
                  <a:tcPr/>
                </a:tc>
                <a:tc>
                  <a:txBody>
                    <a:bodyPr/>
                    <a:lstStyle/>
                    <a:p>
                      <a:r>
                        <a:rPr lang="tr-TR" dirty="0"/>
                        <a:t>Ayşe Gün</a:t>
                      </a:r>
                    </a:p>
                  </a:txBody>
                  <a:tcPr/>
                </a:tc>
                <a:tc>
                  <a:txBody>
                    <a:bodyPr/>
                    <a:lstStyle/>
                    <a:p>
                      <a:r>
                        <a:rPr lang="tr-TR" dirty="0"/>
                        <a:t>Bursa</a:t>
                      </a:r>
                    </a:p>
                  </a:txBody>
                  <a:tcPr/>
                </a:tc>
                <a:tc>
                  <a:txBody>
                    <a:bodyPr/>
                    <a:lstStyle/>
                    <a:p>
                      <a:r>
                        <a:rPr lang="tr-TR" dirty="0"/>
                        <a:t>2</a:t>
                      </a:r>
                    </a:p>
                  </a:txBody>
                  <a:tcPr/>
                </a:tc>
                <a:tc>
                  <a:txBody>
                    <a:bodyPr/>
                    <a:lstStyle/>
                    <a:p>
                      <a:r>
                        <a:rPr lang="tr-TR" dirty="0"/>
                        <a:t>Üretim</a:t>
                      </a:r>
                    </a:p>
                  </a:txBody>
                  <a:tcPr/>
                </a:tc>
                <a:tc>
                  <a:txBody>
                    <a:bodyPr/>
                    <a:lstStyle/>
                    <a:p>
                      <a:r>
                        <a:rPr lang="tr-TR" dirty="0"/>
                        <a:t>11</a:t>
                      </a:r>
                    </a:p>
                  </a:txBody>
                  <a:tcPr/>
                </a:tc>
                <a:tc>
                  <a:txBody>
                    <a:bodyPr/>
                    <a:lstStyle/>
                    <a:p>
                      <a:r>
                        <a:rPr lang="tr-TR" dirty="0"/>
                        <a:t>A</a:t>
                      </a:r>
                    </a:p>
                  </a:txBody>
                  <a:tcPr/>
                </a:tc>
                <a:tc>
                  <a:txBody>
                    <a:bodyPr/>
                    <a:lstStyle/>
                    <a:p>
                      <a:r>
                        <a:rPr lang="tr-TR" dirty="0"/>
                        <a:t>20</a:t>
                      </a:r>
                    </a:p>
                  </a:txBody>
                  <a:tcPr/>
                </a:tc>
                <a:extLst>
                  <a:ext uri="{0D108BD9-81ED-4DB2-BD59-A6C34878D82A}">
                    <a16:rowId xmlns:a16="http://schemas.microsoft.com/office/drawing/2014/main" xmlns="" val="413467093"/>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r>
                        <a:rPr lang="tr-TR" dirty="0"/>
                        <a:t>12</a:t>
                      </a:r>
                    </a:p>
                  </a:txBody>
                  <a:tcPr/>
                </a:tc>
                <a:tc>
                  <a:txBody>
                    <a:bodyPr/>
                    <a:lstStyle/>
                    <a:p>
                      <a:r>
                        <a:rPr lang="tr-TR" dirty="0"/>
                        <a:t>B</a:t>
                      </a:r>
                    </a:p>
                  </a:txBody>
                  <a:tcPr/>
                </a:tc>
                <a:tc>
                  <a:txBody>
                    <a:bodyPr/>
                    <a:lstStyle/>
                    <a:p>
                      <a:r>
                        <a:rPr lang="tr-TR" dirty="0"/>
                        <a:t>50</a:t>
                      </a:r>
                    </a:p>
                  </a:txBody>
                  <a:tcPr/>
                </a:tc>
                <a:extLst>
                  <a:ext uri="{0D108BD9-81ED-4DB2-BD59-A6C34878D82A}">
                    <a16:rowId xmlns:a16="http://schemas.microsoft.com/office/drawing/2014/main" xmlns="" val="1237619329"/>
                  </a:ext>
                </a:extLst>
              </a:tr>
              <a:tr h="370840">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r>
                        <a:rPr lang="tr-TR" dirty="0"/>
                        <a:t>13</a:t>
                      </a:r>
                    </a:p>
                  </a:txBody>
                  <a:tcPr/>
                </a:tc>
                <a:tc>
                  <a:txBody>
                    <a:bodyPr/>
                    <a:lstStyle/>
                    <a:p>
                      <a:r>
                        <a:rPr lang="tr-TR" dirty="0"/>
                        <a:t>C</a:t>
                      </a:r>
                    </a:p>
                  </a:txBody>
                  <a:tcPr/>
                </a:tc>
                <a:tc>
                  <a:txBody>
                    <a:bodyPr/>
                    <a:lstStyle/>
                    <a:p>
                      <a:r>
                        <a:rPr lang="tr-TR" dirty="0"/>
                        <a:t>80</a:t>
                      </a:r>
                    </a:p>
                  </a:txBody>
                  <a:tcPr/>
                </a:tc>
                <a:extLst>
                  <a:ext uri="{0D108BD9-81ED-4DB2-BD59-A6C34878D82A}">
                    <a16:rowId xmlns:a16="http://schemas.microsoft.com/office/drawing/2014/main" xmlns="" val="1080296238"/>
                  </a:ext>
                </a:extLst>
              </a:tr>
              <a:tr h="370840">
                <a:tc>
                  <a:txBody>
                    <a:bodyPr/>
                    <a:lstStyle/>
                    <a:p>
                      <a:r>
                        <a:rPr lang="tr-TR" dirty="0"/>
                        <a:t>104</a:t>
                      </a:r>
                    </a:p>
                  </a:txBody>
                  <a:tcPr/>
                </a:tc>
                <a:tc>
                  <a:txBody>
                    <a:bodyPr/>
                    <a:lstStyle/>
                    <a:p>
                      <a:r>
                        <a:rPr lang="tr-TR" dirty="0"/>
                        <a:t>Mehmet Bal</a:t>
                      </a:r>
                    </a:p>
                  </a:txBody>
                  <a:tcPr/>
                </a:tc>
                <a:tc>
                  <a:txBody>
                    <a:bodyPr/>
                    <a:lstStyle/>
                    <a:p>
                      <a:r>
                        <a:rPr lang="tr-TR" dirty="0"/>
                        <a:t>İstanbul</a:t>
                      </a:r>
                    </a:p>
                  </a:txBody>
                  <a:tcPr/>
                </a:tc>
                <a:tc>
                  <a:txBody>
                    <a:bodyPr/>
                    <a:lstStyle/>
                    <a:p>
                      <a:r>
                        <a:rPr lang="tr-TR" dirty="0"/>
                        <a:t>1</a:t>
                      </a:r>
                    </a:p>
                  </a:txBody>
                  <a:tcPr/>
                </a:tc>
                <a:tc>
                  <a:txBody>
                    <a:bodyPr/>
                    <a:lstStyle/>
                    <a:p>
                      <a:r>
                        <a:rPr lang="tr-TR" dirty="0"/>
                        <a:t>Satış </a:t>
                      </a:r>
                    </a:p>
                  </a:txBody>
                  <a:tcPr/>
                </a:tc>
                <a:tc>
                  <a:txBody>
                    <a:bodyPr/>
                    <a:lstStyle/>
                    <a:p>
                      <a:r>
                        <a:rPr lang="tr-TR" dirty="0"/>
                        <a:t>11</a:t>
                      </a:r>
                    </a:p>
                  </a:txBody>
                  <a:tcPr/>
                </a:tc>
                <a:tc>
                  <a:txBody>
                    <a:bodyPr/>
                    <a:lstStyle/>
                    <a:p>
                      <a:r>
                        <a:rPr lang="tr-TR" dirty="0"/>
                        <a:t>A</a:t>
                      </a:r>
                    </a:p>
                  </a:txBody>
                  <a:tcPr/>
                </a:tc>
                <a:tc>
                  <a:txBody>
                    <a:bodyPr/>
                    <a:lstStyle/>
                    <a:p>
                      <a:r>
                        <a:rPr lang="tr-TR" dirty="0"/>
                        <a:t>70</a:t>
                      </a:r>
                    </a:p>
                  </a:txBody>
                  <a:tcPr/>
                </a:tc>
                <a:extLst>
                  <a:ext uri="{0D108BD9-81ED-4DB2-BD59-A6C34878D82A}">
                    <a16:rowId xmlns:a16="http://schemas.microsoft.com/office/drawing/2014/main" xmlns="" val="4108454459"/>
                  </a:ext>
                </a:extLst>
              </a:tr>
              <a:tr h="370840">
                <a:tc>
                  <a:txBody>
                    <a:bodyPr/>
                    <a:lstStyle/>
                    <a:p>
                      <a:endParaRPr lang="tr-TR" dirty="0"/>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endParaRPr lang="tr-TR"/>
                    </a:p>
                  </a:txBody>
                  <a:tcPr/>
                </a:tc>
                <a:tc>
                  <a:txBody>
                    <a:bodyPr/>
                    <a:lstStyle/>
                    <a:p>
                      <a:r>
                        <a:rPr lang="tr-TR" dirty="0"/>
                        <a:t>13</a:t>
                      </a:r>
                    </a:p>
                  </a:txBody>
                  <a:tcPr/>
                </a:tc>
                <a:tc>
                  <a:txBody>
                    <a:bodyPr/>
                    <a:lstStyle/>
                    <a:p>
                      <a:r>
                        <a:rPr lang="tr-TR" dirty="0"/>
                        <a:t>C</a:t>
                      </a:r>
                    </a:p>
                  </a:txBody>
                  <a:tcPr/>
                </a:tc>
                <a:tc>
                  <a:txBody>
                    <a:bodyPr/>
                    <a:lstStyle/>
                    <a:p>
                      <a:r>
                        <a:rPr lang="tr-TR" dirty="0"/>
                        <a:t>25</a:t>
                      </a:r>
                    </a:p>
                  </a:txBody>
                  <a:tcPr/>
                </a:tc>
                <a:extLst>
                  <a:ext uri="{0D108BD9-81ED-4DB2-BD59-A6C34878D82A}">
                    <a16:rowId xmlns:a16="http://schemas.microsoft.com/office/drawing/2014/main" xmlns="" val="570570182"/>
                  </a:ext>
                </a:extLst>
              </a:tr>
            </a:tbl>
          </a:graphicData>
        </a:graphic>
      </p:graphicFrame>
    </p:spTree>
    <p:extLst>
      <p:ext uri="{BB962C8B-B14F-4D97-AF65-F5344CB8AC3E}">
        <p14:creationId xmlns:p14="http://schemas.microsoft.com/office/powerpoint/2010/main" val="204874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1NF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Boş alanların doldurulması ve isim alanın ad </a:t>
            </a:r>
            <a:r>
              <a:rPr lang="tr-TR" dirty="0" err="1">
                <a:solidFill>
                  <a:schemeClr val="tx1"/>
                </a:solidFill>
                <a:latin typeface="Times New Roman" panose="02020603050405020304" pitchFamily="18" charset="0"/>
                <a:cs typeface="Times New Roman" panose="02020603050405020304" pitchFamily="18" charset="0"/>
              </a:rPr>
              <a:t>soyad</a:t>
            </a:r>
            <a:r>
              <a:rPr lang="tr-TR" dirty="0">
                <a:solidFill>
                  <a:schemeClr val="tx1"/>
                </a:solidFill>
                <a:latin typeface="Times New Roman" panose="02020603050405020304" pitchFamily="18" charset="0"/>
                <a:cs typeface="Times New Roman" panose="02020603050405020304" pitchFamily="18" charset="0"/>
              </a:rPr>
              <a:t> olarak ikiye bölünmesi, </a:t>
            </a:r>
            <a:r>
              <a:rPr lang="tr-TR" b="1" dirty="0" err="1">
                <a:solidFill>
                  <a:schemeClr val="tx1"/>
                </a:solidFill>
                <a:latin typeface="Times New Roman" panose="02020603050405020304" pitchFamily="18" charset="0"/>
                <a:cs typeface="Times New Roman" panose="02020603050405020304" pitchFamily="18" charset="0"/>
              </a:rPr>
              <a:t>KişiID</a:t>
            </a:r>
            <a:r>
              <a:rPr lang="tr-TR" dirty="0">
                <a:solidFill>
                  <a:schemeClr val="tx1"/>
                </a:solidFill>
                <a:latin typeface="Times New Roman" panose="02020603050405020304" pitchFamily="18" charset="0"/>
                <a:cs typeface="Times New Roman" panose="02020603050405020304" pitchFamily="18" charset="0"/>
              </a:rPr>
              <a:t> ve </a:t>
            </a:r>
            <a:r>
              <a:rPr lang="tr-TR" b="1" dirty="0" err="1">
                <a:solidFill>
                  <a:schemeClr val="tx1"/>
                </a:solidFill>
                <a:latin typeface="Times New Roman" panose="02020603050405020304" pitchFamily="18" charset="0"/>
                <a:cs typeface="Times New Roman" panose="02020603050405020304" pitchFamily="18" charset="0"/>
              </a:rPr>
              <a:t>ProjeID</a:t>
            </a:r>
            <a:r>
              <a:rPr lang="tr-TR" dirty="0" err="1">
                <a:solidFill>
                  <a:schemeClr val="tx1"/>
                </a:solidFill>
                <a:latin typeface="Times New Roman" panose="02020603050405020304" pitchFamily="18" charset="0"/>
                <a:cs typeface="Times New Roman" panose="02020603050405020304" pitchFamily="18" charset="0"/>
              </a:rPr>
              <a:t>’nın</a:t>
            </a:r>
            <a:r>
              <a:rPr lang="tr-TR" dirty="0">
                <a:solidFill>
                  <a:schemeClr val="tx1"/>
                </a:solidFill>
                <a:latin typeface="Times New Roman" panose="02020603050405020304" pitchFamily="18" charset="0"/>
                <a:cs typeface="Times New Roman" panose="02020603050405020304" pitchFamily="18" charset="0"/>
              </a:rPr>
              <a:t> beraber anahtar (</a:t>
            </a:r>
            <a:r>
              <a:rPr lang="tr-TR" dirty="0" err="1">
                <a:solidFill>
                  <a:schemeClr val="tx1"/>
                </a:solidFill>
                <a:latin typeface="Times New Roman" panose="02020603050405020304" pitchFamily="18" charset="0"/>
                <a:cs typeface="Times New Roman" panose="02020603050405020304" pitchFamily="18" charset="0"/>
              </a:rPr>
              <a:t>key</a:t>
            </a:r>
            <a:r>
              <a:rPr lang="tr-TR" dirty="0">
                <a:solidFill>
                  <a:schemeClr val="tx1"/>
                </a:solidFill>
                <a:latin typeface="Times New Roman" panose="02020603050405020304" pitchFamily="18" charset="0"/>
                <a:cs typeface="Times New Roman" panose="02020603050405020304" pitchFamily="18" charset="0"/>
              </a:rPr>
              <a:t>) olarak atanması ile 1NF’ye ulaşılır. 1NF’de her alanda tekrar eden veriler olsa da, hücrelerdeki veriler mutlaka atomiktir. Bunun yanı sıra anahtar alanların da tanımlanması gerekir. Satırdaki verilere bu anahtarlarla ulaşılır.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o 5">
            <a:extLst>
              <a:ext uri="{FF2B5EF4-FFF2-40B4-BE49-F238E27FC236}">
                <a16:creationId xmlns:a16="http://schemas.microsoft.com/office/drawing/2014/main" xmlns="" id="{3D8666FC-1899-2418-C380-394B8E34687B}"/>
              </a:ext>
            </a:extLst>
          </p:cNvPr>
          <p:cNvGraphicFramePr>
            <a:graphicFrameLocks noGrp="1"/>
          </p:cNvGraphicFramePr>
          <p:nvPr>
            <p:extLst>
              <p:ext uri="{D42A27DB-BD31-4B8C-83A1-F6EECF244321}">
                <p14:modId xmlns:p14="http://schemas.microsoft.com/office/powerpoint/2010/main" val="3059174144"/>
              </p:ext>
            </p:extLst>
          </p:nvPr>
        </p:nvGraphicFramePr>
        <p:xfrm>
          <a:off x="466970" y="2111738"/>
          <a:ext cx="11258059" cy="3337560"/>
        </p:xfrm>
        <a:graphic>
          <a:graphicData uri="http://schemas.openxmlformats.org/drawingml/2006/table">
            <a:tbl>
              <a:tblPr firstRow="1" bandRow="1">
                <a:tableStyleId>{5940675A-B579-460E-94D1-54222C63F5DA}</a:tableStyleId>
              </a:tblPr>
              <a:tblGrid>
                <a:gridCol w="767080">
                  <a:extLst>
                    <a:ext uri="{9D8B030D-6E8A-4147-A177-3AD203B41FA5}">
                      <a16:colId xmlns:a16="http://schemas.microsoft.com/office/drawing/2014/main" xmlns="" val="2027949125"/>
                    </a:ext>
                  </a:extLst>
                </a:gridCol>
                <a:gridCol w="1375474">
                  <a:extLst>
                    <a:ext uri="{9D8B030D-6E8A-4147-A177-3AD203B41FA5}">
                      <a16:colId xmlns:a16="http://schemas.microsoft.com/office/drawing/2014/main" xmlns="" val="2249973217"/>
                    </a:ext>
                  </a:extLst>
                </a:gridCol>
                <a:gridCol w="1302215">
                  <a:extLst>
                    <a:ext uri="{9D8B030D-6E8A-4147-A177-3AD203B41FA5}">
                      <a16:colId xmlns:a16="http://schemas.microsoft.com/office/drawing/2014/main" xmlns="" val="789903204"/>
                    </a:ext>
                  </a:extLst>
                </a:gridCol>
                <a:gridCol w="1302215">
                  <a:extLst>
                    <a:ext uri="{9D8B030D-6E8A-4147-A177-3AD203B41FA5}">
                      <a16:colId xmlns:a16="http://schemas.microsoft.com/office/drawing/2014/main" xmlns="" val="3876100442"/>
                    </a:ext>
                  </a:extLst>
                </a:gridCol>
                <a:gridCol w="1302215">
                  <a:extLst>
                    <a:ext uri="{9D8B030D-6E8A-4147-A177-3AD203B41FA5}">
                      <a16:colId xmlns:a16="http://schemas.microsoft.com/office/drawing/2014/main" xmlns="" val="4027515249"/>
                    </a:ext>
                  </a:extLst>
                </a:gridCol>
                <a:gridCol w="1302215">
                  <a:extLst>
                    <a:ext uri="{9D8B030D-6E8A-4147-A177-3AD203B41FA5}">
                      <a16:colId xmlns:a16="http://schemas.microsoft.com/office/drawing/2014/main" xmlns="" val="3378460527"/>
                    </a:ext>
                  </a:extLst>
                </a:gridCol>
                <a:gridCol w="1302215">
                  <a:extLst>
                    <a:ext uri="{9D8B030D-6E8A-4147-A177-3AD203B41FA5}">
                      <a16:colId xmlns:a16="http://schemas.microsoft.com/office/drawing/2014/main" xmlns="" val="4248395222"/>
                    </a:ext>
                  </a:extLst>
                </a:gridCol>
                <a:gridCol w="1302215">
                  <a:extLst>
                    <a:ext uri="{9D8B030D-6E8A-4147-A177-3AD203B41FA5}">
                      <a16:colId xmlns:a16="http://schemas.microsoft.com/office/drawing/2014/main" xmlns="" val="225156385"/>
                    </a:ext>
                  </a:extLst>
                </a:gridCol>
                <a:gridCol w="1302215">
                  <a:extLst>
                    <a:ext uri="{9D8B030D-6E8A-4147-A177-3AD203B41FA5}">
                      <a16:colId xmlns:a16="http://schemas.microsoft.com/office/drawing/2014/main" xmlns="" val="143091351"/>
                    </a:ext>
                  </a:extLst>
                </a:gridCol>
              </a:tblGrid>
              <a:tr h="370840">
                <a:tc>
                  <a:txBody>
                    <a:bodyPr/>
                    <a:lstStyle/>
                    <a:p>
                      <a:r>
                        <a:rPr lang="tr-TR" b="1" u="sng" dirty="0" err="1"/>
                        <a:t>KişiID</a:t>
                      </a:r>
                      <a:endParaRPr lang="tr-TR" b="1" u="sng" dirty="0"/>
                    </a:p>
                  </a:txBody>
                  <a:tcPr/>
                </a:tc>
                <a:tc>
                  <a:txBody>
                    <a:bodyPr/>
                    <a:lstStyle/>
                    <a:p>
                      <a:r>
                        <a:rPr lang="tr-TR" b="1" dirty="0"/>
                        <a:t>Ad</a:t>
                      </a:r>
                    </a:p>
                  </a:txBody>
                  <a:tcPr/>
                </a:tc>
                <a:tc>
                  <a:txBody>
                    <a:bodyPr/>
                    <a:lstStyle/>
                    <a:p>
                      <a:r>
                        <a:rPr lang="tr-TR" b="1" dirty="0" err="1"/>
                        <a:t>Soyad</a:t>
                      </a:r>
                      <a:endParaRPr lang="tr-TR" b="1" dirty="0"/>
                    </a:p>
                  </a:txBody>
                  <a:tcPr/>
                </a:tc>
                <a:tc>
                  <a:txBody>
                    <a:bodyPr/>
                    <a:lstStyle/>
                    <a:p>
                      <a:r>
                        <a:rPr lang="tr-TR" b="1" dirty="0"/>
                        <a:t>İkamet</a:t>
                      </a:r>
                    </a:p>
                  </a:txBody>
                  <a:tcPr/>
                </a:tc>
                <a:tc>
                  <a:txBody>
                    <a:bodyPr/>
                    <a:lstStyle/>
                    <a:p>
                      <a:r>
                        <a:rPr lang="tr-TR" b="1" dirty="0" err="1"/>
                        <a:t>BölümID</a:t>
                      </a:r>
                      <a:endParaRPr lang="tr-TR" b="1" dirty="0"/>
                    </a:p>
                  </a:txBody>
                  <a:tcPr/>
                </a:tc>
                <a:tc>
                  <a:txBody>
                    <a:bodyPr/>
                    <a:lstStyle/>
                    <a:p>
                      <a:r>
                        <a:rPr lang="tr-TR" b="1" dirty="0"/>
                        <a:t>Bölüm</a:t>
                      </a:r>
                    </a:p>
                  </a:txBody>
                  <a:tcPr/>
                </a:tc>
                <a:tc>
                  <a:txBody>
                    <a:bodyPr/>
                    <a:lstStyle/>
                    <a:p>
                      <a:r>
                        <a:rPr lang="tr-TR" b="1" u="sng" dirty="0" err="1"/>
                        <a:t>ProjeID</a:t>
                      </a:r>
                      <a:endParaRPr lang="tr-TR" b="1" u="sng" dirty="0"/>
                    </a:p>
                  </a:txBody>
                  <a:tcPr/>
                </a:tc>
                <a:tc>
                  <a:txBody>
                    <a:bodyPr/>
                    <a:lstStyle/>
                    <a:p>
                      <a:r>
                        <a:rPr lang="tr-TR" b="1" dirty="0" err="1"/>
                        <a:t>ProjeAdı</a:t>
                      </a:r>
                      <a:endParaRPr lang="tr-TR" b="1" dirty="0"/>
                    </a:p>
                  </a:txBody>
                  <a:tcPr/>
                </a:tc>
                <a:tc>
                  <a:txBody>
                    <a:bodyPr/>
                    <a:lstStyle/>
                    <a:p>
                      <a:r>
                        <a:rPr lang="tr-TR" b="1" dirty="0"/>
                        <a:t>Zaman</a:t>
                      </a:r>
                    </a:p>
                  </a:txBody>
                  <a:tcPr/>
                </a:tc>
                <a:extLst>
                  <a:ext uri="{0D108BD9-81ED-4DB2-BD59-A6C34878D82A}">
                    <a16:rowId xmlns:a16="http://schemas.microsoft.com/office/drawing/2014/main" xmlns="" val="2993584888"/>
                  </a:ext>
                </a:extLst>
              </a:tr>
              <a:tr h="370840">
                <a:tc>
                  <a:txBody>
                    <a:bodyPr/>
                    <a:lstStyle/>
                    <a:p>
                      <a:r>
                        <a:rPr lang="tr-TR" dirty="0"/>
                        <a:t>101</a:t>
                      </a:r>
                    </a:p>
                  </a:txBody>
                  <a:tcPr/>
                </a:tc>
                <a:tc>
                  <a:txBody>
                    <a:bodyPr/>
                    <a:lstStyle/>
                    <a:p>
                      <a:r>
                        <a:rPr lang="tr-TR" dirty="0"/>
                        <a:t>Ali</a:t>
                      </a:r>
                    </a:p>
                  </a:txBody>
                  <a:tcPr>
                    <a:solidFill>
                      <a:schemeClr val="accent1">
                        <a:lumMod val="60000"/>
                        <a:lumOff val="40000"/>
                      </a:schemeClr>
                    </a:solidFill>
                  </a:tcPr>
                </a:tc>
                <a:tc>
                  <a:txBody>
                    <a:bodyPr/>
                    <a:lstStyle/>
                    <a:p>
                      <a:r>
                        <a:rPr lang="tr-TR" dirty="0"/>
                        <a:t>Yılmaz</a:t>
                      </a:r>
                    </a:p>
                  </a:txBody>
                  <a:tcPr>
                    <a:solidFill>
                      <a:schemeClr val="accent1">
                        <a:lumMod val="60000"/>
                        <a:lumOff val="40000"/>
                      </a:schemeClr>
                    </a:solidFill>
                  </a:tcPr>
                </a:tc>
                <a:tc>
                  <a:txBody>
                    <a:bodyPr/>
                    <a:lstStyle/>
                    <a:p>
                      <a:r>
                        <a:rPr lang="tr-TR" dirty="0"/>
                        <a:t>İstanbul</a:t>
                      </a:r>
                    </a:p>
                  </a:txBody>
                  <a:tcPr/>
                </a:tc>
                <a:tc>
                  <a:txBody>
                    <a:bodyPr/>
                    <a:lstStyle/>
                    <a:p>
                      <a:r>
                        <a:rPr lang="tr-TR" dirty="0"/>
                        <a:t>1</a:t>
                      </a:r>
                    </a:p>
                  </a:txBody>
                  <a:tcPr/>
                </a:tc>
                <a:tc>
                  <a:txBody>
                    <a:bodyPr/>
                    <a:lstStyle/>
                    <a:p>
                      <a:r>
                        <a:rPr lang="tr-TR" dirty="0"/>
                        <a:t>Satış</a:t>
                      </a:r>
                    </a:p>
                  </a:txBody>
                  <a:tcPr/>
                </a:tc>
                <a:tc>
                  <a:txBody>
                    <a:bodyPr/>
                    <a:lstStyle/>
                    <a:p>
                      <a:r>
                        <a:rPr lang="tr-TR" dirty="0"/>
                        <a:t>11</a:t>
                      </a:r>
                    </a:p>
                  </a:txBody>
                  <a:tcPr/>
                </a:tc>
                <a:tc>
                  <a:txBody>
                    <a:bodyPr/>
                    <a:lstStyle/>
                    <a:p>
                      <a:r>
                        <a:rPr lang="tr-TR" dirty="0"/>
                        <a:t>A</a:t>
                      </a:r>
                    </a:p>
                  </a:txBody>
                  <a:tcPr/>
                </a:tc>
                <a:tc>
                  <a:txBody>
                    <a:bodyPr/>
                    <a:lstStyle/>
                    <a:p>
                      <a:r>
                        <a:rPr lang="tr-TR" dirty="0"/>
                        <a:t>60</a:t>
                      </a:r>
                    </a:p>
                  </a:txBody>
                  <a:tcPr/>
                </a:tc>
                <a:extLst>
                  <a:ext uri="{0D108BD9-81ED-4DB2-BD59-A6C34878D82A}">
                    <a16:rowId xmlns:a16="http://schemas.microsoft.com/office/drawing/2014/main" xmlns="" val="1854150527"/>
                  </a:ext>
                </a:extLst>
              </a:tr>
              <a:tr h="370840">
                <a:tc>
                  <a:txBody>
                    <a:bodyPr/>
                    <a:lstStyle/>
                    <a:p>
                      <a:r>
                        <a:rPr lang="tr-TR" dirty="0"/>
                        <a:t>101</a:t>
                      </a:r>
                    </a:p>
                  </a:txBody>
                  <a:tcPr>
                    <a:solidFill>
                      <a:schemeClr val="accent1">
                        <a:lumMod val="60000"/>
                        <a:lumOff val="40000"/>
                      </a:schemeClr>
                    </a:solidFill>
                  </a:tcPr>
                </a:tc>
                <a:tc>
                  <a:txBody>
                    <a:bodyPr/>
                    <a:lstStyle/>
                    <a:p>
                      <a:r>
                        <a:rPr lang="tr-TR" dirty="0"/>
                        <a:t>Ali</a:t>
                      </a:r>
                    </a:p>
                  </a:txBody>
                  <a:tcPr>
                    <a:solidFill>
                      <a:schemeClr val="accent1">
                        <a:lumMod val="60000"/>
                        <a:lumOff val="40000"/>
                      </a:schemeClr>
                    </a:solidFill>
                  </a:tcPr>
                </a:tc>
                <a:tc>
                  <a:txBody>
                    <a:bodyPr/>
                    <a:lstStyle/>
                    <a:p>
                      <a:r>
                        <a:rPr lang="tr-TR" dirty="0"/>
                        <a:t>Yılmaz</a:t>
                      </a:r>
                    </a:p>
                  </a:txBody>
                  <a:tcPr>
                    <a:solidFill>
                      <a:schemeClr val="accent1">
                        <a:lumMod val="60000"/>
                        <a:lumOff val="40000"/>
                      </a:schemeClr>
                    </a:solidFill>
                  </a:tcPr>
                </a:tc>
                <a:tc>
                  <a:txBody>
                    <a:bodyPr/>
                    <a:lstStyle/>
                    <a:p>
                      <a:r>
                        <a:rPr lang="tr-TR" dirty="0"/>
                        <a:t>İstanbul</a:t>
                      </a:r>
                    </a:p>
                  </a:txBody>
                  <a:tcPr>
                    <a:solidFill>
                      <a:schemeClr val="accent1">
                        <a:lumMod val="60000"/>
                        <a:lumOff val="40000"/>
                      </a:schemeClr>
                    </a:solidFill>
                  </a:tcPr>
                </a:tc>
                <a:tc>
                  <a:txBody>
                    <a:bodyPr/>
                    <a:lstStyle/>
                    <a:p>
                      <a:r>
                        <a:rPr lang="tr-TR" dirty="0"/>
                        <a:t>1</a:t>
                      </a:r>
                    </a:p>
                  </a:txBody>
                  <a:tcPr>
                    <a:solidFill>
                      <a:schemeClr val="accent1">
                        <a:lumMod val="60000"/>
                        <a:lumOff val="40000"/>
                      </a:schemeClr>
                    </a:solidFill>
                  </a:tcPr>
                </a:tc>
                <a:tc>
                  <a:txBody>
                    <a:bodyPr/>
                    <a:lstStyle/>
                    <a:p>
                      <a:r>
                        <a:rPr lang="tr-TR" dirty="0"/>
                        <a:t>Satış</a:t>
                      </a:r>
                    </a:p>
                  </a:txBody>
                  <a:tcPr>
                    <a:solidFill>
                      <a:schemeClr val="accent1">
                        <a:lumMod val="60000"/>
                        <a:lumOff val="40000"/>
                      </a:schemeClr>
                    </a:solidFill>
                  </a:tcPr>
                </a:tc>
                <a:tc>
                  <a:txBody>
                    <a:bodyPr/>
                    <a:lstStyle/>
                    <a:p>
                      <a:r>
                        <a:rPr lang="tr-TR" dirty="0"/>
                        <a:t>12</a:t>
                      </a:r>
                    </a:p>
                  </a:txBody>
                  <a:tcPr/>
                </a:tc>
                <a:tc>
                  <a:txBody>
                    <a:bodyPr/>
                    <a:lstStyle/>
                    <a:p>
                      <a:r>
                        <a:rPr lang="tr-TR" dirty="0"/>
                        <a:t>B</a:t>
                      </a:r>
                    </a:p>
                  </a:txBody>
                  <a:tcPr/>
                </a:tc>
                <a:tc>
                  <a:txBody>
                    <a:bodyPr/>
                    <a:lstStyle/>
                    <a:p>
                      <a:r>
                        <a:rPr lang="tr-TR" dirty="0"/>
                        <a:t>45</a:t>
                      </a:r>
                    </a:p>
                  </a:txBody>
                  <a:tcPr/>
                </a:tc>
                <a:extLst>
                  <a:ext uri="{0D108BD9-81ED-4DB2-BD59-A6C34878D82A}">
                    <a16:rowId xmlns:a16="http://schemas.microsoft.com/office/drawing/2014/main" xmlns="" val="3675920562"/>
                  </a:ext>
                </a:extLst>
              </a:tr>
              <a:tr h="370840">
                <a:tc>
                  <a:txBody>
                    <a:bodyPr/>
                    <a:lstStyle/>
                    <a:p>
                      <a:r>
                        <a:rPr lang="tr-TR" dirty="0"/>
                        <a:t>102</a:t>
                      </a:r>
                    </a:p>
                  </a:txBody>
                  <a:tcPr/>
                </a:tc>
                <a:tc>
                  <a:txBody>
                    <a:bodyPr/>
                    <a:lstStyle/>
                    <a:p>
                      <a:r>
                        <a:rPr lang="tr-TR" dirty="0"/>
                        <a:t>Metin</a:t>
                      </a:r>
                    </a:p>
                  </a:txBody>
                  <a:tcPr>
                    <a:solidFill>
                      <a:schemeClr val="accent1">
                        <a:lumMod val="60000"/>
                        <a:lumOff val="40000"/>
                      </a:schemeClr>
                    </a:solidFill>
                  </a:tcPr>
                </a:tc>
                <a:tc>
                  <a:txBody>
                    <a:bodyPr/>
                    <a:lstStyle/>
                    <a:p>
                      <a:r>
                        <a:rPr lang="tr-TR" dirty="0"/>
                        <a:t>Çam</a:t>
                      </a:r>
                    </a:p>
                  </a:txBody>
                  <a:tcPr>
                    <a:solidFill>
                      <a:schemeClr val="accent1">
                        <a:lumMod val="60000"/>
                        <a:lumOff val="40000"/>
                      </a:schemeClr>
                    </a:solidFill>
                  </a:tcPr>
                </a:tc>
                <a:tc>
                  <a:txBody>
                    <a:bodyPr/>
                    <a:lstStyle/>
                    <a:p>
                      <a:r>
                        <a:rPr lang="tr-TR" dirty="0"/>
                        <a:t>Ankara</a:t>
                      </a:r>
                    </a:p>
                  </a:txBody>
                  <a:tcPr/>
                </a:tc>
                <a:tc>
                  <a:txBody>
                    <a:bodyPr/>
                    <a:lstStyle/>
                    <a:p>
                      <a:r>
                        <a:rPr lang="tr-TR" dirty="0"/>
                        <a:t>2</a:t>
                      </a:r>
                    </a:p>
                  </a:txBody>
                  <a:tcPr/>
                </a:tc>
                <a:tc>
                  <a:txBody>
                    <a:bodyPr/>
                    <a:lstStyle/>
                    <a:p>
                      <a:r>
                        <a:rPr lang="tr-TR" dirty="0"/>
                        <a:t>Üretim</a:t>
                      </a:r>
                    </a:p>
                  </a:txBody>
                  <a:tcPr/>
                </a:tc>
                <a:tc>
                  <a:txBody>
                    <a:bodyPr/>
                    <a:lstStyle/>
                    <a:p>
                      <a:r>
                        <a:rPr lang="tr-TR" dirty="0"/>
                        <a:t>13</a:t>
                      </a:r>
                    </a:p>
                  </a:txBody>
                  <a:tcPr/>
                </a:tc>
                <a:tc>
                  <a:txBody>
                    <a:bodyPr/>
                    <a:lstStyle/>
                    <a:p>
                      <a:r>
                        <a:rPr lang="tr-TR" dirty="0"/>
                        <a:t>C</a:t>
                      </a:r>
                    </a:p>
                  </a:txBody>
                  <a:tcPr/>
                </a:tc>
                <a:tc>
                  <a:txBody>
                    <a:bodyPr/>
                    <a:lstStyle/>
                    <a:p>
                      <a:r>
                        <a:rPr lang="tr-TR" dirty="0"/>
                        <a:t>75</a:t>
                      </a:r>
                    </a:p>
                  </a:txBody>
                  <a:tcPr/>
                </a:tc>
                <a:extLst>
                  <a:ext uri="{0D108BD9-81ED-4DB2-BD59-A6C34878D82A}">
                    <a16:rowId xmlns:a16="http://schemas.microsoft.com/office/drawing/2014/main" xmlns="" val="1537805134"/>
                  </a:ext>
                </a:extLst>
              </a:tr>
              <a:tr h="370840">
                <a:tc>
                  <a:txBody>
                    <a:bodyPr/>
                    <a:lstStyle/>
                    <a:p>
                      <a:r>
                        <a:rPr lang="tr-TR" dirty="0"/>
                        <a:t>103</a:t>
                      </a:r>
                    </a:p>
                  </a:txBody>
                  <a:tcPr/>
                </a:tc>
                <a:tc>
                  <a:txBody>
                    <a:bodyPr/>
                    <a:lstStyle/>
                    <a:p>
                      <a:r>
                        <a:rPr lang="tr-TR" dirty="0"/>
                        <a:t>Ayşe</a:t>
                      </a:r>
                    </a:p>
                  </a:txBody>
                  <a:tcPr>
                    <a:solidFill>
                      <a:schemeClr val="accent1">
                        <a:lumMod val="60000"/>
                        <a:lumOff val="40000"/>
                      </a:schemeClr>
                    </a:solidFill>
                  </a:tcPr>
                </a:tc>
                <a:tc>
                  <a:txBody>
                    <a:bodyPr/>
                    <a:lstStyle/>
                    <a:p>
                      <a:r>
                        <a:rPr lang="tr-TR" dirty="0"/>
                        <a:t>Gün</a:t>
                      </a:r>
                    </a:p>
                  </a:txBody>
                  <a:tcPr>
                    <a:solidFill>
                      <a:schemeClr val="accent1">
                        <a:lumMod val="60000"/>
                        <a:lumOff val="40000"/>
                      </a:schemeClr>
                    </a:solidFill>
                  </a:tcPr>
                </a:tc>
                <a:tc>
                  <a:txBody>
                    <a:bodyPr/>
                    <a:lstStyle/>
                    <a:p>
                      <a:r>
                        <a:rPr lang="tr-TR" dirty="0"/>
                        <a:t>Bursa</a:t>
                      </a:r>
                    </a:p>
                  </a:txBody>
                  <a:tcPr/>
                </a:tc>
                <a:tc>
                  <a:txBody>
                    <a:bodyPr/>
                    <a:lstStyle/>
                    <a:p>
                      <a:r>
                        <a:rPr lang="tr-TR" dirty="0"/>
                        <a:t>2</a:t>
                      </a:r>
                    </a:p>
                  </a:txBody>
                  <a:tcPr/>
                </a:tc>
                <a:tc>
                  <a:txBody>
                    <a:bodyPr/>
                    <a:lstStyle/>
                    <a:p>
                      <a:r>
                        <a:rPr lang="tr-TR" dirty="0"/>
                        <a:t>Üretim</a:t>
                      </a:r>
                    </a:p>
                  </a:txBody>
                  <a:tcPr/>
                </a:tc>
                <a:tc>
                  <a:txBody>
                    <a:bodyPr/>
                    <a:lstStyle/>
                    <a:p>
                      <a:r>
                        <a:rPr lang="tr-TR" dirty="0"/>
                        <a:t>11</a:t>
                      </a:r>
                    </a:p>
                  </a:txBody>
                  <a:tcPr/>
                </a:tc>
                <a:tc>
                  <a:txBody>
                    <a:bodyPr/>
                    <a:lstStyle/>
                    <a:p>
                      <a:r>
                        <a:rPr lang="tr-TR" dirty="0"/>
                        <a:t>A</a:t>
                      </a:r>
                    </a:p>
                  </a:txBody>
                  <a:tcPr/>
                </a:tc>
                <a:tc>
                  <a:txBody>
                    <a:bodyPr/>
                    <a:lstStyle/>
                    <a:p>
                      <a:r>
                        <a:rPr lang="tr-TR" dirty="0"/>
                        <a:t>20</a:t>
                      </a:r>
                    </a:p>
                  </a:txBody>
                  <a:tcPr/>
                </a:tc>
                <a:extLst>
                  <a:ext uri="{0D108BD9-81ED-4DB2-BD59-A6C34878D82A}">
                    <a16:rowId xmlns:a16="http://schemas.microsoft.com/office/drawing/2014/main" xmlns="" val="413467093"/>
                  </a:ext>
                </a:extLst>
              </a:tr>
              <a:tr h="370840">
                <a:tc>
                  <a:txBody>
                    <a:bodyPr/>
                    <a:lstStyle/>
                    <a:p>
                      <a:r>
                        <a:rPr lang="tr-TR" dirty="0"/>
                        <a:t>103</a:t>
                      </a:r>
                    </a:p>
                  </a:txBody>
                  <a:tcPr>
                    <a:solidFill>
                      <a:schemeClr val="accent1">
                        <a:lumMod val="60000"/>
                        <a:lumOff val="40000"/>
                      </a:schemeClr>
                    </a:solidFill>
                  </a:tcPr>
                </a:tc>
                <a:tc>
                  <a:txBody>
                    <a:bodyPr/>
                    <a:lstStyle/>
                    <a:p>
                      <a:r>
                        <a:rPr lang="tr-TR" dirty="0"/>
                        <a:t>Ayşe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Gün</a:t>
                      </a:r>
                    </a:p>
                  </a:txBody>
                  <a:tcPr>
                    <a:solidFill>
                      <a:schemeClr val="accent1">
                        <a:lumMod val="60000"/>
                        <a:lumOff val="40000"/>
                      </a:schemeClr>
                    </a:solidFill>
                  </a:tcPr>
                </a:tc>
                <a:tc>
                  <a:txBody>
                    <a:bodyPr/>
                    <a:lstStyle/>
                    <a:p>
                      <a:r>
                        <a:rPr lang="tr-TR" dirty="0"/>
                        <a:t>Bursa</a:t>
                      </a:r>
                    </a:p>
                  </a:txBody>
                  <a:tcPr>
                    <a:solidFill>
                      <a:schemeClr val="accent1">
                        <a:lumMod val="60000"/>
                        <a:lumOff val="40000"/>
                      </a:schemeClr>
                    </a:solidFill>
                  </a:tcPr>
                </a:tc>
                <a:tc>
                  <a:txBody>
                    <a:bodyPr/>
                    <a:lstStyle/>
                    <a:p>
                      <a:r>
                        <a:rPr lang="tr-TR" dirty="0"/>
                        <a:t>2</a:t>
                      </a:r>
                    </a:p>
                  </a:txBody>
                  <a:tcPr>
                    <a:solidFill>
                      <a:schemeClr val="accent1">
                        <a:lumMod val="60000"/>
                        <a:lumOff val="40000"/>
                      </a:schemeClr>
                    </a:solidFill>
                  </a:tcPr>
                </a:tc>
                <a:tc>
                  <a:txBody>
                    <a:bodyPr/>
                    <a:lstStyle/>
                    <a:p>
                      <a:r>
                        <a:rPr lang="tr-TR" dirty="0"/>
                        <a:t>Üretim</a:t>
                      </a:r>
                    </a:p>
                  </a:txBody>
                  <a:tcPr>
                    <a:solidFill>
                      <a:schemeClr val="accent1">
                        <a:lumMod val="60000"/>
                        <a:lumOff val="40000"/>
                      </a:schemeClr>
                    </a:solidFill>
                  </a:tcPr>
                </a:tc>
                <a:tc>
                  <a:txBody>
                    <a:bodyPr/>
                    <a:lstStyle/>
                    <a:p>
                      <a:r>
                        <a:rPr lang="tr-TR" dirty="0"/>
                        <a:t>12</a:t>
                      </a:r>
                    </a:p>
                  </a:txBody>
                  <a:tcPr/>
                </a:tc>
                <a:tc>
                  <a:txBody>
                    <a:bodyPr/>
                    <a:lstStyle/>
                    <a:p>
                      <a:r>
                        <a:rPr lang="tr-TR" dirty="0"/>
                        <a:t>B</a:t>
                      </a:r>
                    </a:p>
                  </a:txBody>
                  <a:tcPr/>
                </a:tc>
                <a:tc>
                  <a:txBody>
                    <a:bodyPr/>
                    <a:lstStyle/>
                    <a:p>
                      <a:r>
                        <a:rPr lang="tr-TR" dirty="0"/>
                        <a:t>50</a:t>
                      </a:r>
                    </a:p>
                  </a:txBody>
                  <a:tcPr/>
                </a:tc>
                <a:extLst>
                  <a:ext uri="{0D108BD9-81ED-4DB2-BD59-A6C34878D82A}">
                    <a16:rowId xmlns:a16="http://schemas.microsoft.com/office/drawing/2014/main" xmlns="" val="1237619329"/>
                  </a:ext>
                </a:extLst>
              </a:tr>
              <a:tr h="370840">
                <a:tc>
                  <a:txBody>
                    <a:bodyPr/>
                    <a:lstStyle/>
                    <a:p>
                      <a:r>
                        <a:rPr lang="tr-TR" dirty="0"/>
                        <a:t>103</a:t>
                      </a:r>
                    </a:p>
                  </a:txBody>
                  <a:tcPr>
                    <a:solidFill>
                      <a:schemeClr val="accent1">
                        <a:lumMod val="60000"/>
                        <a:lumOff val="40000"/>
                      </a:schemeClr>
                    </a:solidFill>
                  </a:tcPr>
                </a:tc>
                <a:tc>
                  <a:txBody>
                    <a:bodyPr/>
                    <a:lstStyle/>
                    <a:p>
                      <a:r>
                        <a:rPr lang="tr-TR" dirty="0"/>
                        <a:t>Ayşe</a:t>
                      </a:r>
                    </a:p>
                  </a:txBody>
                  <a:tcPr>
                    <a:solidFill>
                      <a:schemeClr val="accent1">
                        <a:lumMod val="60000"/>
                        <a:lumOff val="40000"/>
                      </a:schemeClr>
                    </a:solidFill>
                  </a:tcPr>
                </a:tc>
                <a:tc>
                  <a:txBody>
                    <a:bodyPr/>
                    <a:lstStyle/>
                    <a:p>
                      <a:r>
                        <a:rPr lang="tr-TR" dirty="0"/>
                        <a:t>Gün</a:t>
                      </a:r>
                    </a:p>
                  </a:txBody>
                  <a:tcPr>
                    <a:solidFill>
                      <a:schemeClr val="accent1">
                        <a:lumMod val="60000"/>
                        <a:lumOff val="40000"/>
                      </a:schemeClr>
                    </a:solidFill>
                  </a:tcPr>
                </a:tc>
                <a:tc>
                  <a:txBody>
                    <a:bodyPr/>
                    <a:lstStyle/>
                    <a:p>
                      <a:r>
                        <a:rPr lang="tr-TR" dirty="0"/>
                        <a:t>Bursa</a:t>
                      </a:r>
                    </a:p>
                  </a:txBody>
                  <a:tcPr>
                    <a:solidFill>
                      <a:schemeClr val="accent1">
                        <a:lumMod val="60000"/>
                        <a:lumOff val="40000"/>
                      </a:schemeClr>
                    </a:solidFill>
                  </a:tcPr>
                </a:tc>
                <a:tc>
                  <a:txBody>
                    <a:bodyPr/>
                    <a:lstStyle/>
                    <a:p>
                      <a:r>
                        <a:rPr lang="tr-TR" dirty="0"/>
                        <a:t>2</a:t>
                      </a:r>
                    </a:p>
                  </a:txBody>
                  <a:tcPr>
                    <a:solidFill>
                      <a:schemeClr val="accent1">
                        <a:lumMod val="60000"/>
                        <a:lumOff val="40000"/>
                      </a:schemeClr>
                    </a:solidFill>
                  </a:tcPr>
                </a:tc>
                <a:tc>
                  <a:txBody>
                    <a:bodyPr/>
                    <a:lstStyle/>
                    <a:p>
                      <a:r>
                        <a:rPr lang="tr-TR" dirty="0"/>
                        <a:t>Üretim</a:t>
                      </a:r>
                    </a:p>
                  </a:txBody>
                  <a:tcPr>
                    <a:solidFill>
                      <a:schemeClr val="accent1">
                        <a:lumMod val="60000"/>
                        <a:lumOff val="40000"/>
                      </a:schemeClr>
                    </a:solidFill>
                  </a:tcPr>
                </a:tc>
                <a:tc>
                  <a:txBody>
                    <a:bodyPr/>
                    <a:lstStyle/>
                    <a:p>
                      <a:r>
                        <a:rPr lang="tr-TR" dirty="0"/>
                        <a:t>13</a:t>
                      </a:r>
                    </a:p>
                  </a:txBody>
                  <a:tcPr/>
                </a:tc>
                <a:tc>
                  <a:txBody>
                    <a:bodyPr/>
                    <a:lstStyle/>
                    <a:p>
                      <a:r>
                        <a:rPr lang="tr-TR" dirty="0"/>
                        <a:t>C</a:t>
                      </a:r>
                    </a:p>
                  </a:txBody>
                  <a:tcPr/>
                </a:tc>
                <a:tc>
                  <a:txBody>
                    <a:bodyPr/>
                    <a:lstStyle/>
                    <a:p>
                      <a:r>
                        <a:rPr lang="tr-TR" dirty="0"/>
                        <a:t>80</a:t>
                      </a:r>
                    </a:p>
                  </a:txBody>
                  <a:tcPr/>
                </a:tc>
                <a:extLst>
                  <a:ext uri="{0D108BD9-81ED-4DB2-BD59-A6C34878D82A}">
                    <a16:rowId xmlns:a16="http://schemas.microsoft.com/office/drawing/2014/main" xmlns="" val="1080296238"/>
                  </a:ext>
                </a:extLst>
              </a:tr>
              <a:tr h="370840">
                <a:tc>
                  <a:txBody>
                    <a:bodyPr/>
                    <a:lstStyle/>
                    <a:p>
                      <a:r>
                        <a:rPr lang="tr-TR" dirty="0"/>
                        <a:t>104</a:t>
                      </a:r>
                    </a:p>
                  </a:txBody>
                  <a:tcPr/>
                </a:tc>
                <a:tc>
                  <a:txBody>
                    <a:bodyPr/>
                    <a:lstStyle/>
                    <a:p>
                      <a:r>
                        <a:rPr lang="tr-TR" dirty="0"/>
                        <a:t>Mehmet</a:t>
                      </a:r>
                    </a:p>
                  </a:txBody>
                  <a:tcPr>
                    <a:solidFill>
                      <a:schemeClr val="accent1">
                        <a:lumMod val="60000"/>
                        <a:lumOff val="40000"/>
                      </a:schemeClr>
                    </a:solidFill>
                  </a:tcPr>
                </a:tc>
                <a:tc>
                  <a:txBody>
                    <a:bodyPr/>
                    <a:lstStyle/>
                    <a:p>
                      <a:r>
                        <a:rPr lang="tr-TR" dirty="0"/>
                        <a:t>Bal</a:t>
                      </a:r>
                    </a:p>
                  </a:txBody>
                  <a:tcPr>
                    <a:solidFill>
                      <a:schemeClr val="accent1">
                        <a:lumMod val="60000"/>
                        <a:lumOff val="40000"/>
                      </a:schemeClr>
                    </a:solidFill>
                  </a:tcPr>
                </a:tc>
                <a:tc>
                  <a:txBody>
                    <a:bodyPr/>
                    <a:lstStyle/>
                    <a:p>
                      <a:r>
                        <a:rPr lang="tr-TR" dirty="0"/>
                        <a:t>İstanbul</a:t>
                      </a:r>
                    </a:p>
                  </a:txBody>
                  <a:tcPr/>
                </a:tc>
                <a:tc>
                  <a:txBody>
                    <a:bodyPr/>
                    <a:lstStyle/>
                    <a:p>
                      <a:r>
                        <a:rPr lang="tr-TR" dirty="0"/>
                        <a:t>1</a:t>
                      </a:r>
                    </a:p>
                  </a:txBody>
                  <a:tcPr/>
                </a:tc>
                <a:tc>
                  <a:txBody>
                    <a:bodyPr/>
                    <a:lstStyle/>
                    <a:p>
                      <a:r>
                        <a:rPr lang="tr-TR" dirty="0"/>
                        <a:t>Satış </a:t>
                      </a:r>
                    </a:p>
                  </a:txBody>
                  <a:tcPr/>
                </a:tc>
                <a:tc>
                  <a:txBody>
                    <a:bodyPr/>
                    <a:lstStyle/>
                    <a:p>
                      <a:r>
                        <a:rPr lang="tr-TR" dirty="0"/>
                        <a:t>11</a:t>
                      </a:r>
                    </a:p>
                  </a:txBody>
                  <a:tcPr/>
                </a:tc>
                <a:tc>
                  <a:txBody>
                    <a:bodyPr/>
                    <a:lstStyle/>
                    <a:p>
                      <a:r>
                        <a:rPr lang="tr-TR" dirty="0"/>
                        <a:t>A</a:t>
                      </a:r>
                    </a:p>
                  </a:txBody>
                  <a:tcPr/>
                </a:tc>
                <a:tc>
                  <a:txBody>
                    <a:bodyPr/>
                    <a:lstStyle/>
                    <a:p>
                      <a:r>
                        <a:rPr lang="tr-TR" dirty="0"/>
                        <a:t>70</a:t>
                      </a:r>
                    </a:p>
                  </a:txBody>
                  <a:tcPr/>
                </a:tc>
                <a:extLst>
                  <a:ext uri="{0D108BD9-81ED-4DB2-BD59-A6C34878D82A}">
                    <a16:rowId xmlns:a16="http://schemas.microsoft.com/office/drawing/2014/main" xmlns="" val="4108454459"/>
                  </a:ext>
                </a:extLst>
              </a:tr>
              <a:tr h="370840">
                <a:tc>
                  <a:txBody>
                    <a:bodyPr/>
                    <a:lstStyle/>
                    <a:p>
                      <a:r>
                        <a:rPr lang="tr-TR" dirty="0"/>
                        <a:t>104</a:t>
                      </a:r>
                    </a:p>
                  </a:txBody>
                  <a:tcPr>
                    <a:solidFill>
                      <a:schemeClr val="accent1">
                        <a:lumMod val="60000"/>
                        <a:lumOff val="40000"/>
                      </a:schemeClr>
                    </a:solidFill>
                  </a:tcPr>
                </a:tc>
                <a:tc>
                  <a:txBody>
                    <a:bodyPr/>
                    <a:lstStyle/>
                    <a:p>
                      <a:r>
                        <a:rPr lang="tr-TR" dirty="0"/>
                        <a:t>Mehmet</a:t>
                      </a:r>
                    </a:p>
                  </a:txBody>
                  <a:tcPr>
                    <a:solidFill>
                      <a:schemeClr val="accent1">
                        <a:lumMod val="60000"/>
                        <a:lumOff val="40000"/>
                      </a:schemeClr>
                    </a:solidFill>
                  </a:tcPr>
                </a:tc>
                <a:tc>
                  <a:txBody>
                    <a:bodyPr/>
                    <a:lstStyle/>
                    <a:p>
                      <a:r>
                        <a:rPr lang="tr-TR" dirty="0"/>
                        <a:t>Bal</a:t>
                      </a:r>
                    </a:p>
                  </a:txBody>
                  <a:tcPr>
                    <a:solidFill>
                      <a:schemeClr val="accent1">
                        <a:lumMod val="60000"/>
                        <a:lumOff val="40000"/>
                      </a:schemeClr>
                    </a:solidFill>
                  </a:tcPr>
                </a:tc>
                <a:tc>
                  <a:txBody>
                    <a:bodyPr/>
                    <a:lstStyle/>
                    <a:p>
                      <a:r>
                        <a:rPr lang="tr-TR" dirty="0"/>
                        <a:t>İstanbul</a:t>
                      </a:r>
                    </a:p>
                  </a:txBody>
                  <a:tcPr>
                    <a:solidFill>
                      <a:schemeClr val="accent1">
                        <a:lumMod val="60000"/>
                        <a:lumOff val="40000"/>
                      </a:schemeClr>
                    </a:solidFill>
                  </a:tcPr>
                </a:tc>
                <a:tc>
                  <a:txBody>
                    <a:bodyPr/>
                    <a:lstStyle/>
                    <a:p>
                      <a:r>
                        <a:rPr lang="tr-TR" dirty="0"/>
                        <a:t>1</a:t>
                      </a:r>
                    </a:p>
                  </a:txBody>
                  <a:tcPr>
                    <a:solidFill>
                      <a:schemeClr val="accent1">
                        <a:lumMod val="60000"/>
                        <a:lumOff val="40000"/>
                      </a:schemeClr>
                    </a:solidFill>
                  </a:tcPr>
                </a:tc>
                <a:tc>
                  <a:txBody>
                    <a:bodyPr/>
                    <a:lstStyle/>
                    <a:p>
                      <a:r>
                        <a:rPr lang="tr-TR" dirty="0"/>
                        <a:t>Satış </a:t>
                      </a:r>
                    </a:p>
                  </a:txBody>
                  <a:tcPr>
                    <a:solidFill>
                      <a:schemeClr val="accent1">
                        <a:lumMod val="60000"/>
                        <a:lumOff val="40000"/>
                      </a:schemeClr>
                    </a:solidFill>
                  </a:tcPr>
                </a:tc>
                <a:tc>
                  <a:txBody>
                    <a:bodyPr/>
                    <a:lstStyle/>
                    <a:p>
                      <a:r>
                        <a:rPr lang="tr-TR" dirty="0"/>
                        <a:t>13</a:t>
                      </a:r>
                    </a:p>
                  </a:txBody>
                  <a:tcPr/>
                </a:tc>
                <a:tc>
                  <a:txBody>
                    <a:bodyPr/>
                    <a:lstStyle/>
                    <a:p>
                      <a:r>
                        <a:rPr lang="tr-TR" dirty="0"/>
                        <a:t>C</a:t>
                      </a:r>
                    </a:p>
                  </a:txBody>
                  <a:tcPr/>
                </a:tc>
                <a:tc>
                  <a:txBody>
                    <a:bodyPr/>
                    <a:lstStyle/>
                    <a:p>
                      <a:r>
                        <a:rPr lang="tr-TR" dirty="0"/>
                        <a:t>25</a:t>
                      </a:r>
                    </a:p>
                  </a:txBody>
                  <a:tcPr/>
                </a:tc>
                <a:extLst>
                  <a:ext uri="{0D108BD9-81ED-4DB2-BD59-A6C34878D82A}">
                    <a16:rowId xmlns:a16="http://schemas.microsoft.com/office/drawing/2014/main" xmlns="" val="570570182"/>
                  </a:ext>
                </a:extLst>
              </a:tr>
            </a:tbl>
          </a:graphicData>
        </a:graphic>
      </p:graphicFrame>
    </p:spTree>
    <p:extLst>
      <p:ext uri="{BB962C8B-B14F-4D97-AF65-F5344CB8AC3E}">
        <p14:creationId xmlns:p14="http://schemas.microsoft.com/office/powerpoint/2010/main" val="298272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1NF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Bu tablo için anahtar ve alan ilişkisi şekildeki gibidir: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2" name="Dikdörtgen 1">
            <a:extLst>
              <a:ext uri="{FF2B5EF4-FFF2-40B4-BE49-F238E27FC236}">
                <a16:creationId xmlns:a16="http://schemas.microsoft.com/office/drawing/2014/main" xmlns="" id="{D060E96A-0BE5-C256-31DB-39174D8F595B}"/>
              </a:ext>
            </a:extLst>
          </p:cNvPr>
          <p:cNvSpPr/>
          <p:nvPr/>
        </p:nvSpPr>
        <p:spPr>
          <a:xfrm>
            <a:off x="4993840" y="2234690"/>
            <a:ext cx="1968285" cy="261921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xmlns="" id="{DF0810A8-680B-FD29-B492-8D01D714AB1F}"/>
              </a:ext>
            </a:extLst>
          </p:cNvPr>
          <p:cNvSpPr/>
          <p:nvPr/>
        </p:nvSpPr>
        <p:spPr>
          <a:xfrm>
            <a:off x="2088019" y="1381957"/>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a:t>
            </a:r>
          </a:p>
        </p:txBody>
      </p:sp>
      <p:sp>
        <p:nvSpPr>
          <p:cNvPr id="8" name="Dikdörtgen 7">
            <a:extLst>
              <a:ext uri="{FF2B5EF4-FFF2-40B4-BE49-F238E27FC236}">
                <a16:creationId xmlns:a16="http://schemas.microsoft.com/office/drawing/2014/main" xmlns="" id="{33E696FA-3901-0E2B-6374-235E71E18516}"/>
              </a:ext>
            </a:extLst>
          </p:cNvPr>
          <p:cNvSpPr/>
          <p:nvPr/>
        </p:nvSpPr>
        <p:spPr>
          <a:xfrm>
            <a:off x="2105266" y="2138439"/>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Soyad</a:t>
            </a:r>
            <a:endParaRPr lang="tr-TR" dirty="0"/>
          </a:p>
        </p:txBody>
      </p:sp>
      <p:sp>
        <p:nvSpPr>
          <p:cNvPr id="9" name="Dikdörtgen 8">
            <a:extLst>
              <a:ext uri="{FF2B5EF4-FFF2-40B4-BE49-F238E27FC236}">
                <a16:creationId xmlns:a16="http://schemas.microsoft.com/office/drawing/2014/main" xmlns="" id="{A93EB532-BB79-B4B2-F4F5-552B9AE3A120}"/>
              </a:ext>
            </a:extLst>
          </p:cNvPr>
          <p:cNvSpPr/>
          <p:nvPr/>
        </p:nvSpPr>
        <p:spPr>
          <a:xfrm>
            <a:off x="2088019" y="2967271"/>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İkamet</a:t>
            </a:r>
          </a:p>
        </p:txBody>
      </p:sp>
      <p:sp>
        <p:nvSpPr>
          <p:cNvPr id="10" name="Dikdörtgen 9">
            <a:extLst>
              <a:ext uri="{FF2B5EF4-FFF2-40B4-BE49-F238E27FC236}">
                <a16:creationId xmlns:a16="http://schemas.microsoft.com/office/drawing/2014/main" xmlns="" id="{4468B9E6-3E81-E793-6843-700052AB7CD8}"/>
              </a:ext>
            </a:extLst>
          </p:cNvPr>
          <p:cNvSpPr/>
          <p:nvPr/>
        </p:nvSpPr>
        <p:spPr>
          <a:xfrm>
            <a:off x="2105266" y="3723753"/>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Bölüm</a:t>
            </a:r>
          </a:p>
        </p:txBody>
      </p:sp>
      <p:sp>
        <p:nvSpPr>
          <p:cNvPr id="11" name="Dikdörtgen 10">
            <a:extLst>
              <a:ext uri="{FF2B5EF4-FFF2-40B4-BE49-F238E27FC236}">
                <a16:creationId xmlns:a16="http://schemas.microsoft.com/office/drawing/2014/main" xmlns="" id="{05D58442-DFBE-B9E5-4603-2EA4028B9114}"/>
              </a:ext>
            </a:extLst>
          </p:cNvPr>
          <p:cNvSpPr/>
          <p:nvPr/>
        </p:nvSpPr>
        <p:spPr>
          <a:xfrm>
            <a:off x="2088019" y="4552585"/>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BölümNo</a:t>
            </a:r>
            <a:endParaRPr lang="tr-TR" dirty="0"/>
          </a:p>
        </p:txBody>
      </p:sp>
      <p:sp>
        <p:nvSpPr>
          <p:cNvPr id="12" name="Dikdörtgen 11">
            <a:extLst>
              <a:ext uri="{FF2B5EF4-FFF2-40B4-BE49-F238E27FC236}">
                <a16:creationId xmlns:a16="http://schemas.microsoft.com/office/drawing/2014/main" xmlns="" id="{CB7434BC-3792-0175-D8D9-6F65090B8106}"/>
              </a:ext>
            </a:extLst>
          </p:cNvPr>
          <p:cNvSpPr/>
          <p:nvPr/>
        </p:nvSpPr>
        <p:spPr>
          <a:xfrm>
            <a:off x="2105266" y="5309067"/>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ProjeAdı</a:t>
            </a:r>
            <a:endParaRPr lang="tr-TR" dirty="0"/>
          </a:p>
        </p:txBody>
      </p:sp>
      <p:sp>
        <p:nvSpPr>
          <p:cNvPr id="13" name="Dikdörtgen 12">
            <a:extLst>
              <a:ext uri="{FF2B5EF4-FFF2-40B4-BE49-F238E27FC236}">
                <a16:creationId xmlns:a16="http://schemas.microsoft.com/office/drawing/2014/main" xmlns="" id="{87FB1546-DF35-DAB1-78C9-1DC3E4AB6B7E}"/>
              </a:ext>
            </a:extLst>
          </p:cNvPr>
          <p:cNvSpPr/>
          <p:nvPr/>
        </p:nvSpPr>
        <p:spPr>
          <a:xfrm>
            <a:off x="5132678" y="2925749"/>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u="sng" dirty="0" err="1"/>
              <a:t>KişiID</a:t>
            </a:r>
            <a:endParaRPr lang="tr-TR" b="1" u="sng" dirty="0"/>
          </a:p>
        </p:txBody>
      </p:sp>
      <p:sp>
        <p:nvSpPr>
          <p:cNvPr id="14" name="Dikdörtgen 13">
            <a:extLst>
              <a:ext uri="{FF2B5EF4-FFF2-40B4-BE49-F238E27FC236}">
                <a16:creationId xmlns:a16="http://schemas.microsoft.com/office/drawing/2014/main" xmlns="" id="{C1E76D54-E9EE-CE4A-B9D5-3A80A3CDE418}"/>
              </a:ext>
            </a:extLst>
          </p:cNvPr>
          <p:cNvSpPr/>
          <p:nvPr/>
        </p:nvSpPr>
        <p:spPr>
          <a:xfrm>
            <a:off x="5149925" y="3682231"/>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u="sng" dirty="0" err="1"/>
              <a:t>ProjeID</a:t>
            </a:r>
            <a:endParaRPr lang="tr-TR" b="1" u="sng" dirty="0"/>
          </a:p>
        </p:txBody>
      </p:sp>
      <p:sp>
        <p:nvSpPr>
          <p:cNvPr id="16" name="Dikdörtgen 15">
            <a:extLst>
              <a:ext uri="{FF2B5EF4-FFF2-40B4-BE49-F238E27FC236}">
                <a16:creationId xmlns:a16="http://schemas.microsoft.com/office/drawing/2014/main" xmlns="" id="{1856ED57-5646-415D-6298-FCE077D70C2A}"/>
              </a:ext>
            </a:extLst>
          </p:cNvPr>
          <p:cNvSpPr/>
          <p:nvPr/>
        </p:nvSpPr>
        <p:spPr>
          <a:xfrm>
            <a:off x="8397419" y="3253989"/>
            <a:ext cx="1689315" cy="57343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Zaman</a:t>
            </a:r>
          </a:p>
        </p:txBody>
      </p:sp>
      <p:cxnSp>
        <p:nvCxnSpPr>
          <p:cNvPr id="20" name="Düz Ok Bağlayıcısı 19">
            <a:extLst>
              <a:ext uri="{FF2B5EF4-FFF2-40B4-BE49-F238E27FC236}">
                <a16:creationId xmlns:a16="http://schemas.microsoft.com/office/drawing/2014/main" xmlns="" id="{B50D731D-93A9-1D7E-1C23-9A0DAA11F32A}"/>
              </a:ext>
            </a:extLst>
          </p:cNvPr>
          <p:cNvCxnSpPr>
            <a:cxnSpLocks/>
            <a:stCxn id="13" idx="1"/>
          </p:cNvCxnSpPr>
          <p:nvPr/>
        </p:nvCxnSpPr>
        <p:spPr>
          <a:xfrm flipH="1" flipV="1">
            <a:off x="3777334" y="1955394"/>
            <a:ext cx="1355344" cy="1257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xmlns="" id="{CFF88C29-AAD8-0E49-EC67-E05DED9ACC11}"/>
              </a:ext>
            </a:extLst>
          </p:cNvPr>
          <p:cNvCxnSpPr>
            <a:cxnSpLocks/>
            <a:stCxn id="13" idx="1"/>
            <a:endCxn id="8" idx="3"/>
          </p:cNvCxnSpPr>
          <p:nvPr/>
        </p:nvCxnSpPr>
        <p:spPr>
          <a:xfrm flipH="1" flipV="1">
            <a:off x="3794581" y="2425158"/>
            <a:ext cx="1338097" cy="787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xmlns="" id="{C405FA6F-05AD-2AD2-A532-B33A916908E2}"/>
              </a:ext>
            </a:extLst>
          </p:cNvPr>
          <p:cNvCxnSpPr>
            <a:cxnSpLocks/>
            <a:stCxn id="13" idx="1"/>
            <a:endCxn id="9" idx="3"/>
          </p:cNvCxnSpPr>
          <p:nvPr/>
        </p:nvCxnSpPr>
        <p:spPr>
          <a:xfrm flipH="1">
            <a:off x="3777334" y="3212468"/>
            <a:ext cx="1355344" cy="4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xmlns="" id="{57F987F5-BB50-55A5-C18E-E8A368DB692C}"/>
              </a:ext>
            </a:extLst>
          </p:cNvPr>
          <p:cNvCxnSpPr>
            <a:cxnSpLocks/>
            <a:stCxn id="13" idx="1"/>
            <a:endCxn id="11" idx="3"/>
          </p:cNvCxnSpPr>
          <p:nvPr/>
        </p:nvCxnSpPr>
        <p:spPr>
          <a:xfrm flipH="1">
            <a:off x="3777334" y="3212468"/>
            <a:ext cx="1355344" cy="1626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xmlns="" id="{AB0E11D0-6340-E91A-30A4-CB72DF42C9B8}"/>
              </a:ext>
            </a:extLst>
          </p:cNvPr>
          <p:cNvCxnSpPr>
            <a:cxnSpLocks/>
            <a:stCxn id="13" idx="1"/>
            <a:endCxn id="10" idx="3"/>
          </p:cNvCxnSpPr>
          <p:nvPr/>
        </p:nvCxnSpPr>
        <p:spPr>
          <a:xfrm flipH="1">
            <a:off x="3794581" y="3212468"/>
            <a:ext cx="1338097" cy="79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a:extLst>
              <a:ext uri="{FF2B5EF4-FFF2-40B4-BE49-F238E27FC236}">
                <a16:creationId xmlns:a16="http://schemas.microsoft.com/office/drawing/2014/main" xmlns="" id="{154D5296-DF5B-FCBE-828E-21E7BFAD806A}"/>
              </a:ext>
            </a:extLst>
          </p:cNvPr>
          <p:cNvCxnSpPr>
            <a:cxnSpLocks/>
            <a:stCxn id="14" idx="1"/>
          </p:cNvCxnSpPr>
          <p:nvPr/>
        </p:nvCxnSpPr>
        <p:spPr>
          <a:xfrm flipH="1">
            <a:off x="3777333" y="3968950"/>
            <a:ext cx="1372592" cy="156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Düz Ok Bağlayıcısı 40">
            <a:extLst>
              <a:ext uri="{FF2B5EF4-FFF2-40B4-BE49-F238E27FC236}">
                <a16:creationId xmlns:a16="http://schemas.microsoft.com/office/drawing/2014/main" xmlns="" id="{2D6DB82A-84C3-7894-F3FB-BC6BAB5336FD}"/>
              </a:ext>
            </a:extLst>
          </p:cNvPr>
          <p:cNvCxnSpPr>
            <a:cxnSpLocks/>
            <a:endCxn id="16" idx="1"/>
          </p:cNvCxnSpPr>
          <p:nvPr/>
        </p:nvCxnSpPr>
        <p:spPr>
          <a:xfrm>
            <a:off x="6823287" y="3263117"/>
            <a:ext cx="1574132" cy="27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Düz Ok Bağlayıcısı 42">
            <a:extLst>
              <a:ext uri="{FF2B5EF4-FFF2-40B4-BE49-F238E27FC236}">
                <a16:creationId xmlns:a16="http://schemas.microsoft.com/office/drawing/2014/main" xmlns="" id="{131B724C-E50D-23D2-4B00-5927364D0B64}"/>
              </a:ext>
            </a:extLst>
          </p:cNvPr>
          <p:cNvCxnSpPr>
            <a:cxnSpLocks/>
            <a:stCxn id="14" idx="3"/>
            <a:endCxn id="16" idx="1"/>
          </p:cNvCxnSpPr>
          <p:nvPr/>
        </p:nvCxnSpPr>
        <p:spPr>
          <a:xfrm flipV="1">
            <a:off x="6839240" y="3540708"/>
            <a:ext cx="1558179" cy="428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18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xmlns="" id="{AF396FEF-E119-6DDF-A987-408D28FEE856}"/>
              </a:ext>
            </a:extLst>
          </p:cNvPr>
          <p:cNvSpPr/>
          <p:nvPr/>
        </p:nvSpPr>
        <p:spPr>
          <a:xfrm>
            <a:off x="285750" y="1754811"/>
            <a:ext cx="11670216" cy="426498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2NF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Anahtarlara göre tabloların bölünmesi adımıdır. 2NF’de yapılacak iş, tüm alanların yalnızca bağımlı oldukları anahtarlarla tablo oluşturmalarını sağlamaktır.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o 5">
            <a:extLst>
              <a:ext uri="{FF2B5EF4-FFF2-40B4-BE49-F238E27FC236}">
                <a16:creationId xmlns:a16="http://schemas.microsoft.com/office/drawing/2014/main" xmlns="" id="{3D8666FC-1899-2418-C380-394B8E34687B}"/>
              </a:ext>
            </a:extLst>
          </p:cNvPr>
          <p:cNvGraphicFramePr>
            <a:graphicFrameLocks noGrp="1"/>
          </p:cNvGraphicFramePr>
          <p:nvPr>
            <p:extLst>
              <p:ext uri="{D42A27DB-BD31-4B8C-83A1-F6EECF244321}">
                <p14:modId xmlns:p14="http://schemas.microsoft.com/office/powerpoint/2010/main" val="4210158054"/>
              </p:ext>
            </p:extLst>
          </p:nvPr>
        </p:nvGraphicFramePr>
        <p:xfrm>
          <a:off x="8318779" y="2066017"/>
          <a:ext cx="3371510" cy="3337560"/>
        </p:xfrm>
        <a:graphic>
          <a:graphicData uri="http://schemas.openxmlformats.org/drawingml/2006/table">
            <a:tbl>
              <a:tblPr firstRow="1" bandRow="1">
                <a:tableStyleId>{5940675A-B579-460E-94D1-54222C63F5DA}</a:tableStyleId>
              </a:tblPr>
              <a:tblGrid>
                <a:gridCol w="767080">
                  <a:extLst>
                    <a:ext uri="{9D8B030D-6E8A-4147-A177-3AD203B41FA5}">
                      <a16:colId xmlns:a16="http://schemas.microsoft.com/office/drawing/2014/main" xmlns="" val="2027949125"/>
                    </a:ext>
                  </a:extLst>
                </a:gridCol>
                <a:gridCol w="1302215">
                  <a:extLst>
                    <a:ext uri="{9D8B030D-6E8A-4147-A177-3AD203B41FA5}">
                      <a16:colId xmlns:a16="http://schemas.microsoft.com/office/drawing/2014/main" xmlns="" val="4248395222"/>
                    </a:ext>
                  </a:extLst>
                </a:gridCol>
                <a:gridCol w="1302215">
                  <a:extLst>
                    <a:ext uri="{9D8B030D-6E8A-4147-A177-3AD203B41FA5}">
                      <a16:colId xmlns:a16="http://schemas.microsoft.com/office/drawing/2014/main" xmlns="" val="143091351"/>
                    </a:ext>
                  </a:extLst>
                </a:gridCol>
              </a:tblGrid>
              <a:tr h="370840">
                <a:tc>
                  <a:txBody>
                    <a:bodyPr/>
                    <a:lstStyle/>
                    <a:p>
                      <a:r>
                        <a:rPr lang="tr-TR" b="1" u="sng" dirty="0" err="1"/>
                        <a:t>KişiID</a:t>
                      </a:r>
                      <a:endParaRPr lang="tr-TR" b="1" u="sng" dirty="0"/>
                    </a:p>
                  </a:txBody>
                  <a:tcPr>
                    <a:solidFill>
                      <a:schemeClr val="bg2"/>
                    </a:solidFill>
                  </a:tcPr>
                </a:tc>
                <a:tc>
                  <a:txBody>
                    <a:bodyPr/>
                    <a:lstStyle/>
                    <a:p>
                      <a:r>
                        <a:rPr lang="tr-TR" b="1" u="sng" dirty="0" err="1"/>
                        <a:t>ProjeID</a:t>
                      </a:r>
                      <a:endParaRPr lang="tr-TR" b="1" u="sng" dirty="0"/>
                    </a:p>
                  </a:txBody>
                  <a:tcPr>
                    <a:solidFill>
                      <a:schemeClr val="bg2"/>
                    </a:solidFill>
                  </a:tcPr>
                </a:tc>
                <a:tc>
                  <a:txBody>
                    <a:bodyPr/>
                    <a:lstStyle/>
                    <a:p>
                      <a:r>
                        <a:rPr lang="tr-TR" b="1" dirty="0"/>
                        <a:t>Zaman</a:t>
                      </a:r>
                    </a:p>
                  </a:txBody>
                  <a:tcPr>
                    <a:solidFill>
                      <a:schemeClr val="bg2"/>
                    </a:solidFill>
                  </a:tcPr>
                </a:tc>
                <a:extLst>
                  <a:ext uri="{0D108BD9-81ED-4DB2-BD59-A6C34878D82A}">
                    <a16:rowId xmlns:a16="http://schemas.microsoft.com/office/drawing/2014/main" xmlns="" val="2993584888"/>
                  </a:ext>
                </a:extLst>
              </a:tr>
              <a:tr h="370840">
                <a:tc>
                  <a:txBody>
                    <a:bodyPr/>
                    <a:lstStyle/>
                    <a:p>
                      <a:r>
                        <a:rPr lang="tr-TR" dirty="0"/>
                        <a:t>101</a:t>
                      </a:r>
                    </a:p>
                  </a:txBody>
                  <a:tcPr>
                    <a:solidFill>
                      <a:schemeClr val="bg2"/>
                    </a:solidFill>
                  </a:tcPr>
                </a:tc>
                <a:tc>
                  <a:txBody>
                    <a:bodyPr/>
                    <a:lstStyle/>
                    <a:p>
                      <a:r>
                        <a:rPr lang="tr-TR" dirty="0"/>
                        <a:t>11</a:t>
                      </a:r>
                    </a:p>
                  </a:txBody>
                  <a:tcPr>
                    <a:solidFill>
                      <a:schemeClr val="bg2"/>
                    </a:solidFill>
                  </a:tcPr>
                </a:tc>
                <a:tc>
                  <a:txBody>
                    <a:bodyPr/>
                    <a:lstStyle/>
                    <a:p>
                      <a:r>
                        <a:rPr lang="tr-TR" dirty="0"/>
                        <a:t>60</a:t>
                      </a:r>
                    </a:p>
                  </a:txBody>
                  <a:tcPr>
                    <a:solidFill>
                      <a:schemeClr val="bg2"/>
                    </a:solidFill>
                  </a:tcPr>
                </a:tc>
                <a:extLst>
                  <a:ext uri="{0D108BD9-81ED-4DB2-BD59-A6C34878D82A}">
                    <a16:rowId xmlns:a16="http://schemas.microsoft.com/office/drawing/2014/main" xmlns="" val="1854150527"/>
                  </a:ext>
                </a:extLst>
              </a:tr>
              <a:tr h="370840">
                <a:tc>
                  <a:txBody>
                    <a:bodyPr/>
                    <a:lstStyle/>
                    <a:p>
                      <a:r>
                        <a:rPr lang="tr-TR" dirty="0"/>
                        <a:t>101</a:t>
                      </a:r>
                    </a:p>
                  </a:txBody>
                  <a:tcPr>
                    <a:solidFill>
                      <a:schemeClr val="bg2"/>
                    </a:solidFill>
                  </a:tcPr>
                </a:tc>
                <a:tc>
                  <a:txBody>
                    <a:bodyPr/>
                    <a:lstStyle/>
                    <a:p>
                      <a:r>
                        <a:rPr lang="tr-TR" dirty="0"/>
                        <a:t>12</a:t>
                      </a:r>
                    </a:p>
                  </a:txBody>
                  <a:tcPr>
                    <a:solidFill>
                      <a:schemeClr val="bg2"/>
                    </a:solidFill>
                  </a:tcPr>
                </a:tc>
                <a:tc>
                  <a:txBody>
                    <a:bodyPr/>
                    <a:lstStyle/>
                    <a:p>
                      <a:r>
                        <a:rPr lang="tr-TR" dirty="0"/>
                        <a:t>45</a:t>
                      </a:r>
                    </a:p>
                  </a:txBody>
                  <a:tcPr>
                    <a:solidFill>
                      <a:schemeClr val="bg2"/>
                    </a:solidFill>
                  </a:tcPr>
                </a:tc>
                <a:extLst>
                  <a:ext uri="{0D108BD9-81ED-4DB2-BD59-A6C34878D82A}">
                    <a16:rowId xmlns:a16="http://schemas.microsoft.com/office/drawing/2014/main" xmlns="" val="3675920562"/>
                  </a:ext>
                </a:extLst>
              </a:tr>
              <a:tr h="370840">
                <a:tc>
                  <a:txBody>
                    <a:bodyPr/>
                    <a:lstStyle/>
                    <a:p>
                      <a:r>
                        <a:rPr lang="tr-TR" dirty="0"/>
                        <a:t>102</a:t>
                      </a:r>
                    </a:p>
                  </a:txBody>
                  <a:tcPr>
                    <a:solidFill>
                      <a:schemeClr val="bg2"/>
                    </a:solidFill>
                  </a:tcPr>
                </a:tc>
                <a:tc>
                  <a:txBody>
                    <a:bodyPr/>
                    <a:lstStyle/>
                    <a:p>
                      <a:r>
                        <a:rPr lang="tr-TR" dirty="0"/>
                        <a:t>13</a:t>
                      </a:r>
                    </a:p>
                  </a:txBody>
                  <a:tcPr>
                    <a:solidFill>
                      <a:schemeClr val="bg2"/>
                    </a:solidFill>
                  </a:tcPr>
                </a:tc>
                <a:tc>
                  <a:txBody>
                    <a:bodyPr/>
                    <a:lstStyle/>
                    <a:p>
                      <a:r>
                        <a:rPr lang="tr-TR" dirty="0"/>
                        <a:t>75</a:t>
                      </a:r>
                    </a:p>
                  </a:txBody>
                  <a:tcPr>
                    <a:solidFill>
                      <a:schemeClr val="bg2"/>
                    </a:solidFill>
                  </a:tcPr>
                </a:tc>
                <a:extLst>
                  <a:ext uri="{0D108BD9-81ED-4DB2-BD59-A6C34878D82A}">
                    <a16:rowId xmlns:a16="http://schemas.microsoft.com/office/drawing/2014/main" xmlns="" val="1537805134"/>
                  </a:ext>
                </a:extLst>
              </a:tr>
              <a:tr h="370840">
                <a:tc>
                  <a:txBody>
                    <a:bodyPr/>
                    <a:lstStyle/>
                    <a:p>
                      <a:r>
                        <a:rPr lang="tr-TR" dirty="0"/>
                        <a:t>103</a:t>
                      </a:r>
                    </a:p>
                  </a:txBody>
                  <a:tcPr>
                    <a:solidFill>
                      <a:schemeClr val="bg2"/>
                    </a:solidFill>
                  </a:tcPr>
                </a:tc>
                <a:tc>
                  <a:txBody>
                    <a:bodyPr/>
                    <a:lstStyle/>
                    <a:p>
                      <a:r>
                        <a:rPr lang="tr-TR" dirty="0"/>
                        <a:t>11</a:t>
                      </a:r>
                    </a:p>
                  </a:txBody>
                  <a:tcPr>
                    <a:solidFill>
                      <a:schemeClr val="bg2"/>
                    </a:solidFill>
                  </a:tcPr>
                </a:tc>
                <a:tc>
                  <a:txBody>
                    <a:bodyPr/>
                    <a:lstStyle/>
                    <a:p>
                      <a:r>
                        <a:rPr lang="tr-TR" dirty="0"/>
                        <a:t>20</a:t>
                      </a:r>
                    </a:p>
                  </a:txBody>
                  <a:tcPr>
                    <a:solidFill>
                      <a:schemeClr val="bg2"/>
                    </a:solidFill>
                  </a:tcPr>
                </a:tc>
                <a:extLst>
                  <a:ext uri="{0D108BD9-81ED-4DB2-BD59-A6C34878D82A}">
                    <a16:rowId xmlns:a16="http://schemas.microsoft.com/office/drawing/2014/main" xmlns="" val="413467093"/>
                  </a:ext>
                </a:extLst>
              </a:tr>
              <a:tr h="370840">
                <a:tc>
                  <a:txBody>
                    <a:bodyPr/>
                    <a:lstStyle/>
                    <a:p>
                      <a:r>
                        <a:rPr lang="tr-TR" dirty="0"/>
                        <a:t>103</a:t>
                      </a:r>
                    </a:p>
                  </a:txBody>
                  <a:tcPr>
                    <a:solidFill>
                      <a:schemeClr val="bg2"/>
                    </a:solidFill>
                  </a:tcPr>
                </a:tc>
                <a:tc>
                  <a:txBody>
                    <a:bodyPr/>
                    <a:lstStyle/>
                    <a:p>
                      <a:r>
                        <a:rPr lang="tr-TR" dirty="0"/>
                        <a:t>12</a:t>
                      </a:r>
                    </a:p>
                  </a:txBody>
                  <a:tcPr>
                    <a:solidFill>
                      <a:schemeClr val="bg2"/>
                    </a:solidFill>
                  </a:tcPr>
                </a:tc>
                <a:tc>
                  <a:txBody>
                    <a:bodyPr/>
                    <a:lstStyle/>
                    <a:p>
                      <a:r>
                        <a:rPr lang="tr-TR" dirty="0"/>
                        <a:t>50</a:t>
                      </a:r>
                    </a:p>
                  </a:txBody>
                  <a:tcPr>
                    <a:solidFill>
                      <a:schemeClr val="bg2"/>
                    </a:solidFill>
                  </a:tcPr>
                </a:tc>
                <a:extLst>
                  <a:ext uri="{0D108BD9-81ED-4DB2-BD59-A6C34878D82A}">
                    <a16:rowId xmlns:a16="http://schemas.microsoft.com/office/drawing/2014/main" xmlns="" val="1237619329"/>
                  </a:ext>
                </a:extLst>
              </a:tr>
              <a:tr h="370840">
                <a:tc>
                  <a:txBody>
                    <a:bodyPr/>
                    <a:lstStyle/>
                    <a:p>
                      <a:r>
                        <a:rPr lang="tr-TR" dirty="0"/>
                        <a:t>103</a:t>
                      </a:r>
                    </a:p>
                  </a:txBody>
                  <a:tcPr>
                    <a:solidFill>
                      <a:schemeClr val="bg2"/>
                    </a:solidFill>
                  </a:tcPr>
                </a:tc>
                <a:tc>
                  <a:txBody>
                    <a:bodyPr/>
                    <a:lstStyle/>
                    <a:p>
                      <a:r>
                        <a:rPr lang="tr-TR" dirty="0"/>
                        <a:t>13</a:t>
                      </a:r>
                    </a:p>
                  </a:txBody>
                  <a:tcPr>
                    <a:solidFill>
                      <a:schemeClr val="bg2"/>
                    </a:solidFill>
                  </a:tcPr>
                </a:tc>
                <a:tc>
                  <a:txBody>
                    <a:bodyPr/>
                    <a:lstStyle/>
                    <a:p>
                      <a:r>
                        <a:rPr lang="tr-TR" dirty="0"/>
                        <a:t>80</a:t>
                      </a:r>
                    </a:p>
                  </a:txBody>
                  <a:tcPr>
                    <a:solidFill>
                      <a:schemeClr val="bg2"/>
                    </a:solidFill>
                  </a:tcPr>
                </a:tc>
                <a:extLst>
                  <a:ext uri="{0D108BD9-81ED-4DB2-BD59-A6C34878D82A}">
                    <a16:rowId xmlns:a16="http://schemas.microsoft.com/office/drawing/2014/main" xmlns="" val="1080296238"/>
                  </a:ext>
                </a:extLst>
              </a:tr>
              <a:tr h="370840">
                <a:tc>
                  <a:txBody>
                    <a:bodyPr/>
                    <a:lstStyle/>
                    <a:p>
                      <a:r>
                        <a:rPr lang="tr-TR" dirty="0"/>
                        <a:t>104</a:t>
                      </a:r>
                    </a:p>
                  </a:txBody>
                  <a:tcPr>
                    <a:solidFill>
                      <a:schemeClr val="bg2"/>
                    </a:solidFill>
                  </a:tcPr>
                </a:tc>
                <a:tc>
                  <a:txBody>
                    <a:bodyPr/>
                    <a:lstStyle/>
                    <a:p>
                      <a:r>
                        <a:rPr lang="tr-TR" dirty="0"/>
                        <a:t>11</a:t>
                      </a:r>
                    </a:p>
                  </a:txBody>
                  <a:tcPr>
                    <a:solidFill>
                      <a:schemeClr val="bg2"/>
                    </a:solidFill>
                  </a:tcPr>
                </a:tc>
                <a:tc>
                  <a:txBody>
                    <a:bodyPr/>
                    <a:lstStyle/>
                    <a:p>
                      <a:r>
                        <a:rPr lang="tr-TR" dirty="0"/>
                        <a:t>70</a:t>
                      </a:r>
                    </a:p>
                  </a:txBody>
                  <a:tcPr>
                    <a:solidFill>
                      <a:schemeClr val="bg2"/>
                    </a:solidFill>
                  </a:tcPr>
                </a:tc>
                <a:extLst>
                  <a:ext uri="{0D108BD9-81ED-4DB2-BD59-A6C34878D82A}">
                    <a16:rowId xmlns:a16="http://schemas.microsoft.com/office/drawing/2014/main" xmlns="" val="4108454459"/>
                  </a:ext>
                </a:extLst>
              </a:tr>
              <a:tr h="370840">
                <a:tc>
                  <a:txBody>
                    <a:bodyPr/>
                    <a:lstStyle/>
                    <a:p>
                      <a:r>
                        <a:rPr lang="tr-TR" dirty="0"/>
                        <a:t>104</a:t>
                      </a:r>
                    </a:p>
                  </a:txBody>
                  <a:tcPr>
                    <a:solidFill>
                      <a:schemeClr val="bg2"/>
                    </a:solidFill>
                  </a:tcPr>
                </a:tc>
                <a:tc>
                  <a:txBody>
                    <a:bodyPr/>
                    <a:lstStyle/>
                    <a:p>
                      <a:r>
                        <a:rPr lang="tr-TR" dirty="0"/>
                        <a:t>13</a:t>
                      </a:r>
                    </a:p>
                  </a:txBody>
                  <a:tcPr>
                    <a:solidFill>
                      <a:schemeClr val="bg2"/>
                    </a:solidFill>
                  </a:tcPr>
                </a:tc>
                <a:tc>
                  <a:txBody>
                    <a:bodyPr/>
                    <a:lstStyle/>
                    <a:p>
                      <a:r>
                        <a:rPr lang="tr-TR" dirty="0"/>
                        <a:t>25</a:t>
                      </a:r>
                    </a:p>
                  </a:txBody>
                  <a:tcPr>
                    <a:solidFill>
                      <a:schemeClr val="bg2"/>
                    </a:solidFill>
                  </a:tcPr>
                </a:tc>
                <a:extLst>
                  <a:ext uri="{0D108BD9-81ED-4DB2-BD59-A6C34878D82A}">
                    <a16:rowId xmlns:a16="http://schemas.microsoft.com/office/drawing/2014/main" xmlns="" val="570570182"/>
                  </a:ext>
                </a:extLst>
              </a:tr>
            </a:tbl>
          </a:graphicData>
        </a:graphic>
      </p:graphicFrame>
      <p:graphicFrame>
        <p:nvGraphicFramePr>
          <p:cNvPr id="2" name="Tablo 1">
            <a:extLst>
              <a:ext uri="{FF2B5EF4-FFF2-40B4-BE49-F238E27FC236}">
                <a16:creationId xmlns:a16="http://schemas.microsoft.com/office/drawing/2014/main" xmlns="" id="{FFB687EF-A7E8-E271-F5D1-5B86F3AFC45E}"/>
              </a:ext>
            </a:extLst>
          </p:cNvPr>
          <p:cNvGraphicFramePr>
            <a:graphicFrameLocks noGrp="1"/>
          </p:cNvGraphicFramePr>
          <p:nvPr>
            <p:extLst>
              <p:ext uri="{D42A27DB-BD31-4B8C-83A1-F6EECF244321}">
                <p14:modId xmlns:p14="http://schemas.microsoft.com/office/powerpoint/2010/main" val="3503282136"/>
              </p:ext>
            </p:extLst>
          </p:nvPr>
        </p:nvGraphicFramePr>
        <p:xfrm>
          <a:off x="453619" y="2050052"/>
          <a:ext cx="7351414" cy="1854200"/>
        </p:xfrm>
        <a:graphic>
          <a:graphicData uri="http://schemas.openxmlformats.org/drawingml/2006/table">
            <a:tbl>
              <a:tblPr firstRow="1" bandRow="1">
                <a:tableStyleId>{5940675A-B579-460E-94D1-54222C63F5DA}</a:tableStyleId>
              </a:tblPr>
              <a:tblGrid>
                <a:gridCol w="767080">
                  <a:extLst>
                    <a:ext uri="{9D8B030D-6E8A-4147-A177-3AD203B41FA5}">
                      <a16:colId xmlns:a16="http://schemas.microsoft.com/office/drawing/2014/main" xmlns="" val="2108184638"/>
                    </a:ext>
                  </a:extLst>
                </a:gridCol>
                <a:gridCol w="1375474">
                  <a:extLst>
                    <a:ext uri="{9D8B030D-6E8A-4147-A177-3AD203B41FA5}">
                      <a16:colId xmlns:a16="http://schemas.microsoft.com/office/drawing/2014/main" xmlns="" val="906432424"/>
                    </a:ext>
                  </a:extLst>
                </a:gridCol>
                <a:gridCol w="1302215">
                  <a:extLst>
                    <a:ext uri="{9D8B030D-6E8A-4147-A177-3AD203B41FA5}">
                      <a16:colId xmlns:a16="http://schemas.microsoft.com/office/drawing/2014/main" xmlns="" val="2232478838"/>
                    </a:ext>
                  </a:extLst>
                </a:gridCol>
                <a:gridCol w="1302215">
                  <a:extLst>
                    <a:ext uri="{9D8B030D-6E8A-4147-A177-3AD203B41FA5}">
                      <a16:colId xmlns:a16="http://schemas.microsoft.com/office/drawing/2014/main" xmlns="" val="3489628608"/>
                    </a:ext>
                  </a:extLst>
                </a:gridCol>
                <a:gridCol w="1302215">
                  <a:extLst>
                    <a:ext uri="{9D8B030D-6E8A-4147-A177-3AD203B41FA5}">
                      <a16:colId xmlns:a16="http://schemas.microsoft.com/office/drawing/2014/main" xmlns="" val="2230099675"/>
                    </a:ext>
                  </a:extLst>
                </a:gridCol>
                <a:gridCol w="1302215">
                  <a:extLst>
                    <a:ext uri="{9D8B030D-6E8A-4147-A177-3AD203B41FA5}">
                      <a16:colId xmlns:a16="http://schemas.microsoft.com/office/drawing/2014/main" xmlns="" val="433994459"/>
                    </a:ext>
                  </a:extLst>
                </a:gridCol>
              </a:tblGrid>
              <a:tr h="370840">
                <a:tc>
                  <a:txBody>
                    <a:bodyPr/>
                    <a:lstStyle/>
                    <a:p>
                      <a:r>
                        <a:rPr lang="tr-TR" b="1" u="sng" dirty="0" err="1"/>
                        <a:t>KişiID</a:t>
                      </a:r>
                      <a:endParaRPr lang="tr-TR" b="1" u="sng" dirty="0"/>
                    </a:p>
                  </a:txBody>
                  <a:tcPr/>
                </a:tc>
                <a:tc>
                  <a:txBody>
                    <a:bodyPr/>
                    <a:lstStyle/>
                    <a:p>
                      <a:r>
                        <a:rPr lang="tr-TR" b="1" dirty="0"/>
                        <a:t>Ad</a:t>
                      </a:r>
                    </a:p>
                  </a:txBody>
                  <a:tcPr/>
                </a:tc>
                <a:tc>
                  <a:txBody>
                    <a:bodyPr/>
                    <a:lstStyle/>
                    <a:p>
                      <a:r>
                        <a:rPr lang="tr-TR" b="1" dirty="0" err="1"/>
                        <a:t>Soyad</a:t>
                      </a:r>
                      <a:endParaRPr lang="tr-TR" b="1" dirty="0"/>
                    </a:p>
                  </a:txBody>
                  <a:tcPr/>
                </a:tc>
                <a:tc>
                  <a:txBody>
                    <a:bodyPr/>
                    <a:lstStyle/>
                    <a:p>
                      <a:r>
                        <a:rPr lang="tr-TR" b="1" dirty="0"/>
                        <a:t>İkamet</a:t>
                      </a:r>
                    </a:p>
                  </a:txBody>
                  <a:tcPr/>
                </a:tc>
                <a:tc>
                  <a:txBody>
                    <a:bodyPr/>
                    <a:lstStyle/>
                    <a:p>
                      <a:r>
                        <a:rPr lang="tr-TR" b="1" dirty="0" err="1"/>
                        <a:t>BölümID</a:t>
                      </a:r>
                      <a:endParaRPr lang="tr-TR" b="1" dirty="0"/>
                    </a:p>
                  </a:txBody>
                  <a:tcPr/>
                </a:tc>
                <a:tc>
                  <a:txBody>
                    <a:bodyPr/>
                    <a:lstStyle/>
                    <a:p>
                      <a:r>
                        <a:rPr lang="tr-TR" b="1" dirty="0"/>
                        <a:t>Bölüm</a:t>
                      </a:r>
                    </a:p>
                  </a:txBody>
                  <a:tcPr/>
                </a:tc>
                <a:extLst>
                  <a:ext uri="{0D108BD9-81ED-4DB2-BD59-A6C34878D82A}">
                    <a16:rowId xmlns:a16="http://schemas.microsoft.com/office/drawing/2014/main" xmlns="" val="3190659721"/>
                  </a:ext>
                </a:extLst>
              </a:tr>
              <a:tr h="370840">
                <a:tc>
                  <a:txBody>
                    <a:bodyPr/>
                    <a:lstStyle/>
                    <a:p>
                      <a:r>
                        <a:rPr lang="tr-TR" dirty="0"/>
                        <a:t>101</a:t>
                      </a:r>
                    </a:p>
                  </a:txBody>
                  <a:tcPr/>
                </a:tc>
                <a:tc>
                  <a:txBody>
                    <a:bodyPr/>
                    <a:lstStyle/>
                    <a:p>
                      <a:r>
                        <a:rPr lang="tr-TR" dirty="0"/>
                        <a:t>Ali</a:t>
                      </a:r>
                    </a:p>
                  </a:txBody>
                  <a:tcPr/>
                </a:tc>
                <a:tc>
                  <a:txBody>
                    <a:bodyPr/>
                    <a:lstStyle/>
                    <a:p>
                      <a:r>
                        <a:rPr lang="tr-TR" dirty="0"/>
                        <a:t>Yılmaz</a:t>
                      </a:r>
                    </a:p>
                  </a:txBody>
                  <a:tcPr/>
                </a:tc>
                <a:tc>
                  <a:txBody>
                    <a:bodyPr/>
                    <a:lstStyle/>
                    <a:p>
                      <a:r>
                        <a:rPr lang="tr-TR" dirty="0"/>
                        <a:t>İstanbul</a:t>
                      </a:r>
                    </a:p>
                  </a:txBody>
                  <a:tcPr/>
                </a:tc>
                <a:tc>
                  <a:txBody>
                    <a:bodyPr/>
                    <a:lstStyle/>
                    <a:p>
                      <a:r>
                        <a:rPr lang="tr-TR" dirty="0"/>
                        <a:t>1</a:t>
                      </a:r>
                    </a:p>
                  </a:txBody>
                  <a:tcPr/>
                </a:tc>
                <a:tc>
                  <a:txBody>
                    <a:bodyPr/>
                    <a:lstStyle/>
                    <a:p>
                      <a:r>
                        <a:rPr lang="tr-TR" dirty="0"/>
                        <a:t>Satış</a:t>
                      </a:r>
                    </a:p>
                  </a:txBody>
                  <a:tcPr/>
                </a:tc>
                <a:extLst>
                  <a:ext uri="{0D108BD9-81ED-4DB2-BD59-A6C34878D82A}">
                    <a16:rowId xmlns:a16="http://schemas.microsoft.com/office/drawing/2014/main" xmlns="" val="380539468"/>
                  </a:ext>
                </a:extLst>
              </a:tr>
              <a:tr h="370840">
                <a:tc>
                  <a:txBody>
                    <a:bodyPr/>
                    <a:lstStyle/>
                    <a:p>
                      <a:r>
                        <a:rPr lang="tr-TR" dirty="0"/>
                        <a:t>102</a:t>
                      </a:r>
                    </a:p>
                  </a:txBody>
                  <a:tcPr/>
                </a:tc>
                <a:tc>
                  <a:txBody>
                    <a:bodyPr/>
                    <a:lstStyle/>
                    <a:p>
                      <a:r>
                        <a:rPr lang="tr-TR" dirty="0"/>
                        <a:t>Metin</a:t>
                      </a:r>
                    </a:p>
                  </a:txBody>
                  <a:tcPr/>
                </a:tc>
                <a:tc>
                  <a:txBody>
                    <a:bodyPr/>
                    <a:lstStyle/>
                    <a:p>
                      <a:r>
                        <a:rPr lang="tr-TR" dirty="0"/>
                        <a:t>Çam</a:t>
                      </a:r>
                    </a:p>
                  </a:txBody>
                  <a:tcPr/>
                </a:tc>
                <a:tc>
                  <a:txBody>
                    <a:bodyPr/>
                    <a:lstStyle/>
                    <a:p>
                      <a:r>
                        <a:rPr lang="tr-TR" dirty="0"/>
                        <a:t>Ankara</a:t>
                      </a:r>
                    </a:p>
                  </a:txBody>
                  <a:tcPr/>
                </a:tc>
                <a:tc>
                  <a:txBody>
                    <a:bodyPr/>
                    <a:lstStyle/>
                    <a:p>
                      <a:r>
                        <a:rPr lang="tr-TR" dirty="0"/>
                        <a:t>2</a:t>
                      </a:r>
                    </a:p>
                  </a:txBody>
                  <a:tcPr/>
                </a:tc>
                <a:tc>
                  <a:txBody>
                    <a:bodyPr/>
                    <a:lstStyle/>
                    <a:p>
                      <a:r>
                        <a:rPr lang="tr-TR" dirty="0"/>
                        <a:t>Üretim</a:t>
                      </a:r>
                    </a:p>
                  </a:txBody>
                  <a:tcPr/>
                </a:tc>
                <a:extLst>
                  <a:ext uri="{0D108BD9-81ED-4DB2-BD59-A6C34878D82A}">
                    <a16:rowId xmlns:a16="http://schemas.microsoft.com/office/drawing/2014/main" xmlns="" val="811104653"/>
                  </a:ext>
                </a:extLst>
              </a:tr>
              <a:tr h="370840">
                <a:tc>
                  <a:txBody>
                    <a:bodyPr/>
                    <a:lstStyle/>
                    <a:p>
                      <a:r>
                        <a:rPr lang="tr-TR" dirty="0"/>
                        <a:t>103</a:t>
                      </a:r>
                    </a:p>
                  </a:txBody>
                  <a:tcPr/>
                </a:tc>
                <a:tc>
                  <a:txBody>
                    <a:bodyPr/>
                    <a:lstStyle/>
                    <a:p>
                      <a:r>
                        <a:rPr lang="tr-TR" dirty="0"/>
                        <a:t>Ayşe</a:t>
                      </a:r>
                    </a:p>
                  </a:txBody>
                  <a:tcPr/>
                </a:tc>
                <a:tc>
                  <a:txBody>
                    <a:bodyPr/>
                    <a:lstStyle/>
                    <a:p>
                      <a:r>
                        <a:rPr lang="tr-TR" dirty="0"/>
                        <a:t>Gün</a:t>
                      </a:r>
                    </a:p>
                  </a:txBody>
                  <a:tcPr/>
                </a:tc>
                <a:tc>
                  <a:txBody>
                    <a:bodyPr/>
                    <a:lstStyle/>
                    <a:p>
                      <a:r>
                        <a:rPr lang="tr-TR" dirty="0"/>
                        <a:t>Bursa</a:t>
                      </a:r>
                    </a:p>
                  </a:txBody>
                  <a:tcPr/>
                </a:tc>
                <a:tc>
                  <a:txBody>
                    <a:bodyPr/>
                    <a:lstStyle/>
                    <a:p>
                      <a:r>
                        <a:rPr lang="tr-TR" dirty="0"/>
                        <a:t>2</a:t>
                      </a:r>
                    </a:p>
                  </a:txBody>
                  <a:tcPr/>
                </a:tc>
                <a:tc>
                  <a:txBody>
                    <a:bodyPr/>
                    <a:lstStyle/>
                    <a:p>
                      <a:r>
                        <a:rPr lang="tr-TR" dirty="0"/>
                        <a:t>Üretim</a:t>
                      </a:r>
                    </a:p>
                  </a:txBody>
                  <a:tcPr/>
                </a:tc>
                <a:extLst>
                  <a:ext uri="{0D108BD9-81ED-4DB2-BD59-A6C34878D82A}">
                    <a16:rowId xmlns:a16="http://schemas.microsoft.com/office/drawing/2014/main" xmlns="" val="1829884047"/>
                  </a:ext>
                </a:extLst>
              </a:tr>
              <a:tr h="370840">
                <a:tc>
                  <a:txBody>
                    <a:bodyPr/>
                    <a:lstStyle/>
                    <a:p>
                      <a:r>
                        <a:rPr lang="tr-TR" dirty="0"/>
                        <a:t>104</a:t>
                      </a:r>
                    </a:p>
                  </a:txBody>
                  <a:tcPr/>
                </a:tc>
                <a:tc>
                  <a:txBody>
                    <a:bodyPr/>
                    <a:lstStyle/>
                    <a:p>
                      <a:r>
                        <a:rPr lang="tr-TR" dirty="0"/>
                        <a:t>Mehmet</a:t>
                      </a:r>
                    </a:p>
                  </a:txBody>
                  <a:tcPr/>
                </a:tc>
                <a:tc>
                  <a:txBody>
                    <a:bodyPr/>
                    <a:lstStyle/>
                    <a:p>
                      <a:r>
                        <a:rPr lang="tr-TR" dirty="0"/>
                        <a:t>Bal</a:t>
                      </a:r>
                    </a:p>
                  </a:txBody>
                  <a:tcPr/>
                </a:tc>
                <a:tc>
                  <a:txBody>
                    <a:bodyPr/>
                    <a:lstStyle/>
                    <a:p>
                      <a:r>
                        <a:rPr lang="tr-TR" dirty="0"/>
                        <a:t>İstanbul</a:t>
                      </a:r>
                    </a:p>
                  </a:txBody>
                  <a:tcPr/>
                </a:tc>
                <a:tc>
                  <a:txBody>
                    <a:bodyPr/>
                    <a:lstStyle/>
                    <a:p>
                      <a:r>
                        <a:rPr lang="tr-TR" dirty="0"/>
                        <a:t>1</a:t>
                      </a:r>
                    </a:p>
                  </a:txBody>
                  <a:tcPr/>
                </a:tc>
                <a:tc>
                  <a:txBody>
                    <a:bodyPr/>
                    <a:lstStyle/>
                    <a:p>
                      <a:r>
                        <a:rPr lang="tr-TR" dirty="0"/>
                        <a:t>Satış </a:t>
                      </a:r>
                    </a:p>
                  </a:txBody>
                  <a:tcPr/>
                </a:tc>
                <a:extLst>
                  <a:ext uri="{0D108BD9-81ED-4DB2-BD59-A6C34878D82A}">
                    <a16:rowId xmlns:a16="http://schemas.microsoft.com/office/drawing/2014/main" xmlns="" val="516179794"/>
                  </a:ext>
                </a:extLst>
              </a:tr>
            </a:tbl>
          </a:graphicData>
        </a:graphic>
      </p:graphicFrame>
      <p:graphicFrame>
        <p:nvGraphicFramePr>
          <p:cNvPr id="6" name="Tablo 5">
            <a:extLst>
              <a:ext uri="{FF2B5EF4-FFF2-40B4-BE49-F238E27FC236}">
                <a16:creationId xmlns:a16="http://schemas.microsoft.com/office/drawing/2014/main" xmlns="" id="{96BAAD48-FBA7-73CF-1D99-A8CB7CAC7D13}"/>
              </a:ext>
            </a:extLst>
          </p:cNvPr>
          <p:cNvGraphicFramePr>
            <a:graphicFrameLocks noGrp="1"/>
          </p:cNvGraphicFramePr>
          <p:nvPr>
            <p:extLst>
              <p:ext uri="{D42A27DB-BD31-4B8C-83A1-F6EECF244321}">
                <p14:modId xmlns:p14="http://schemas.microsoft.com/office/powerpoint/2010/main" val="922018775"/>
              </p:ext>
            </p:extLst>
          </p:nvPr>
        </p:nvGraphicFramePr>
        <p:xfrm>
          <a:off x="3194835" y="4459740"/>
          <a:ext cx="2604430" cy="1483360"/>
        </p:xfrm>
        <a:graphic>
          <a:graphicData uri="http://schemas.openxmlformats.org/drawingml/2006/table">
            <a:tbl>
              <a:tblPr firstRow="1" bandRow="1">
                <a:tableStyleId>{5940675A-B579-460E-94D1-54222C63F5DA}</a:tableStyleId>
              </a:tblPr>
              <a:tblGrid>
                <a:gridCol w="1302215">
                  <a:extLst>
                    <a:ext uri="{9D8B030D-6E8A-4147-A177-3AD203B41FA5}">
                      <a16:colId xmlns:a16="http://schemas.microsoft.com/office/drawing/2014/main" xmlns="" val="3104054315"/>
                    </a:ext>
                  </a:extLst>
                </a:gridCol>
                <a:gridCol w="1302215">
                  <a:extLst>
                    <a:ext uri="{9D8B030D-6E8A-4147-A177-3AD203B41FA5}">
                      <a16:colId xmlns:a16="http://schemas.microsoft.com/office/drawing/2014/main" xmlns="" val="2811039851"/>
                    </a:ext>
                  </a:extLst>
                </a:gridCol>
              </a:tblGrid>
              <a:tr h="370840">
                <a:tc>
                  <a:txBody>
                    <a:bodyPr/>
                    <a:lstStyle/>
                    <a:p>
                      <a:r>
                        <a:rPr lang="tr-TR" b="1" u="sng" dirty="0" err="1"/>
                        <a:t>ProjeID</a:t>
                      </a:r>
                      <a:endParaRPr lang="tr-TR" b="1" u="sng" dirty="0"/>
                    </a:p>
                  </a:txBody>
                  <a:tcPr/>
                </a:tc>
                <a:tc>
                  <a:txBody>
                    <a:bodyPr/>
                    <a:lstStyle/>
                    <a:p>
                      <a:r>
                        <a:rPr lang="tr-TR" b="1" dirty="0" err="1"/>
                        <a:t>ProjeAdı</a:t>
                      </a:r>
                      <a:endParaRPr lang="tr-TR" b="1" dirty="0"/>
                    </a:p>
                  </a:txBody>
                  <a:tcPr/>
                </a:tc>
                <a:extLst>
                  <a:ext uri="{0D108BD9-81ED-4DB2-BD59-A6C34878D82A}">
                    <a16:rowId xmlns:a16="http://schemas.microsoft.com/office/drawing/2014/main" xmlns="" val="927558584"/>
                  </a:ext>
                </a:extLst>
              </a:tr>
              <a:tr h="370840">
                <a:tc>
                  <a:txBody>
                    <a:bodyPr/>
                    <a:lstStyle/>
                    <a:p>
                      <a:r>
                        <a:rPr lang="tr-TR" dirty="0"/>
                        <a:t>11</a:t>
                      </a:r>
                    </a:p>
                  </a:txBody>
                  <a:tcPr>
                    <a:solidFill>
                      <a:schemeClr val="bg2"/>
                    </a:solidFill>
                  </a:tcPr>
                </a:tc>
                <a:tc>
                  <a:txBody>
                    <a:bodyPr/>
                    <a:lstStyle/>
                    <a:p>
                      <a:r>
                        <a:rPr lang="tr-TR" dirty="0"/>
                        <a:t>A</a:t>
                      </a:r>
                    </a:p>
                  </a:txBody>
                  <a:tcPr>
                    <a:solidFill>
                      <a:schemeClr val="bg2"/>
                    </a:solidFill>
                  </a:tcPr>
                </a:tc>
                <a:extLst>
                  <a:ext uri="{0D108BD9-81ED-4DB2-BD59-A6C34878D82A}">
                    <a16:rowId xmlns:a16="http://schemas.microsoft.com/office/drawing/2014/main" xmlns="" val="1875659320"/>
                  </a:ext>
                </a:extLst>
              </a:tr>
              <a:tr h="370840">
                <a:tc>
                  <a:txBody>
                    <a:bodyPr/>
                    <a:lstStyle/>
                    <a:p>
                      <a:r>
                        <a:rPr lang="tr-TR" dirty="0"/>
                        <a:t>12</a:t>
                      </a:r>
                    </a:p>
                  </a:txBody>
                  <a:tcPr>
                    <a:solidFill>
                      <a:schemeClr val="bg2"/>
                    </a:solidFill>
                  </a:tcPr>
                </a:tc>
                <a:tc>
                  <a:txBody>
                    <a:bodyPr/>
                    <a:lstStyle/>
                    <a:p>
                      <a:r>
                        <a:rPr lang="tr-TR" dirty="0"/>
                        <a:t>B</a:t>
                      </a:r>
                    </a:p>
                  </a:txBody>
                  <a:tcPr>
                    <a:solidFill>
                      <a:schemeClr val="bg2"/>
                    </a:solidFill>
                  </a:tcPr>
                </a:tc>
                <a:extLst>
                  <a:ext uri="{0D108BD9-81ED-4DB2-BD59-A6C34878D82A}">
                    <a16:rowId xmlns:a16="http://schemas.microsoft.com/office/drawing/2014/main" xmlns="" val="1047995408"/>
                  </a:ext>
                </a:extLst>
              </a:tr>
              <a:tr h="370840">
                <a:tc>
                  <a:txBody>
                    <a:bodyPr/>
                    <a:lstStyle/>
                    <a:p>
                      <a:r>
                        <a:rPr lang="tr-TR" dirty="0"/>
                        <a:t>13</a:t>
                      </a:r>
                    </a:p>
                  </a:txBody>
                  <a:tcPr>
                    <a:solidFill>
                      <a:schemeClr val="bg2"/>
                    </a:solidFill>
                  </a:tcPr>
                </a:tc>
                <a:tc>
                  <a:txBody>
                    <a:bodyPr/>
                    <a:lstStyle/>
                    <a:p>
                      <a:r>
                        <a:rPr lang="tr-TR" dirty="0"/>
                        <a:t>C</a:t>
                      </a:r>
                    </a:p>
                  </a:txBody>
                  <a:tcPr>
                    <a:solidFill>
                      <a:schemeClr val="bg2"/>
                    </a:solidFill>
                  </a:tcPr>
                </a:tc>
                <a:extLst>
                  <a:ext uri="{0D108BD9-81ED-4DB2-BD59-A6C34878D82A}">
                    <a16:rowId xmlns:a16="http://schemas.microsoft.com/office/drawing/2014/main" xmlns="" val="913837853"/>
                  </a:ext>
                </a:extLst>
              </a:tr>
            </a:tbl>
          </a:graphicData>
        </a:graphic>
      </p:graphicFrame>
      <p:sp>
        <p:nvSpPr>
          <p:cNvPr id="9" name="Metin kutusu 8">
            <a:extLst>
              <a:ext uri="{FF2B5EF4-FFF2-40B4-BE49-F238E27FC236}">
                <a16:creationId xmlns:a16="http://schemas.microsoft.com/office/drawing/2014/main" xmlns="" id="{77577193-59DC-BFAE-5840-8B42B5F469F6}"/>
              </a:ext>
            </a:extLst>
          </p:cNvPr>
          <p:cNvSpPr txBox="1"/>
          <p:nvPr/>
        </p:nvSpPr>
        <p:spPr>
          <a:xfrm>
            <a:off x="4595813" y="1385479"/>
            <a:ext cx="6219824" cy="369332"/>
          </a:xfrm>
          <a:prstGeom prst="rect">
            <a:avLst/>
          </a:prstGeom>
          <a:noFill/>
        </p:spPr>
        <p:txBody>
          <a:bodyPr wrap="square">
            <a:spAutoFit/>
          </a:bodyPr>
          <a:lstStyle/>
          <a:p>
            <a:r>
              <a:rPr lang="tr-TR" dirty="0"/>
              <a:t>2NF Personeller ve Projeler VT</a:t>
            </a:r>
          </a:p>
        </p:txBody>
      </p:sp>
      <p:sp>
        <p:nvSpPr>
          <p:cNvPr id="11" name="Metin kutusu 10">
            <a:extLst>
              <a:ext uri="{FF2B5EF4-FFF2-40B4-BE49-F238E27FC236}">
                <a16:creationId xmlns:a16="http://schemas.microsoft.com/office/drawing/2014/main" xmlns="" id="{93236623-1483-0F31-7D4F-62CC319B7077}"/>
              </a:ext>
            </a:extLst>
          </p:cNvPr>
          <p:cNvSpPr txBox="1"/>
          <p:nvPr/>
        </p:nvSpPr>
        <p:spPr>
          <a:xfrm>
            <a:off x="8265751" y="1716049"/>
            <a:ext cx="6209730" cy="369332"/>
          </a:xfrm>
          <a:prstGeom prst="rect">
            <a:avLst/>
          </a:prstGeom>
          <a:noFill/>
        </p:spPr>
        <p:txBody>
          <a:bodyPr wrap="square">
            <a:spAutoFit/>
          </a:bodyPr>
          <a:lstStyle/>
          <a:p>
            <a:r>
              <a:rPr lang="tr-TR" dirty="0"/>
              <a:t>Personel-Proje</a:t>
            </a:r>
          </a:p>
        </p:txBody>
      </p:sp>
      <p:sp>
        <p:nvSpPr>
          <p:cNvPr id="12" name="Metin kutusu 11">
            <a:extLst>
              <a:ext uri="{FF2B5EF4-FFF2-40B4-BE49-F238E27FC236}">
                <a16:creationId xmlns:a16="http://schemas.microsoft.com/office/drawing/2014/main" xmlns="" id="{CE7C70AB-3315-705E-FB75-8122239D95B1}"/>
              </a:ext>
            </a:extLst>
          </p:cNvPr>
          <p:cNvSpPr txBox="1"/>
          <p:nvPr/>
        </p:nvSpPr>
        <p:spPr>
          <a:xfrm>
            <a:off x="501711" y="1696685"/>
            <a:ext cx="6209730" cy="369332"/>
          </a:xfrm>
          <a:prstGeom prst="rect">
            <a:avLst/>
          </a:prstGeom>
          <a:noFill/>
        </p:spPr>
        <p:txBody>
          <a:bodyPr wrap="square">
            <a:spAutoFit/>
          </a:bodyPr>
          <a:lstStyle/>
          <a:p>
            <a:r>
              <a:rPr lang="tr-TR" dirty="0"/>
              <a:t>Personel</a:t>
            </a:r>
          </a:p>
        </p:txBody>
      </p:sp>
      <p:sp>
        <p:nvSpPr>
          <p:cNvPr id="13" name="Metin kutusu 12">
            <a:extLst>
              <a:ext uri="{FF2B5EF4-FFF2-40B4-BE49-F238E27FC236}">
                <a16:creationId xmlns:a16="http://schemas.microsoft.com/office/drawing/2014/main" xmlns="" id="{7DC26CC4-D1E3-CC68-F1AE-FEEC824FCD0F}"/>
              </a:ext>
            </a:extLst>
          </p:cNvPr>
          <p:cNvSpPr txBox="1"/>
          <p:nvPr/>
        </p:nvSpPr>
        <p:spPr>
          <a:xfrm>
            <a:off x="3194835" y="4060521"/>
            <a:ext cx="6209730" cy="369332"/>
          </a:xfrm>
          <a:prstGeom prst="rect">
            <a:avLst/>
          </a:prstGeom>
          <a:noFill/>
        </p:spPr>
        <p:txBody>
          <a:bodyPr wrap="square">
            <a:spAutoFit/>
          </a:bodyPr>
          <a:lstStyle/>
          <a:p>
            <a:r>
              <a:rPr lang="tr-TR" dirty="0"/>
              <a:t>Proje</a:t>
            </a:r>
          </a:p>
        </p:txBody>
      </p:sp>
    </p:spTree>
    <p:extLst>
      <p:ext uri="{BB962C8B-B14F-4D97-AF65-F5344CB8AC3E}">
        <p14:creationId xmlns:p14="http://schemas.microsoft.com/office/powerpoint/2010/main" val="346184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3NF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Başka alanlar üzerinden anahtarlara bağımlılık söz konusu ise, bu alanlarla ayrı bir tablo oluşturulur. 2N’deki tablo için konuşulacak olursa, Personel tablosundaki </a:t>
            </a:r>
            <a:r>
              <a:rPr lang="tr-TR" dirty="0" err="1">
                <a:solidFill>
                  <a:schemeClr val="tx1"/>
                </a:solidFill>
                <a:latin typeface="Times New Roman" panose="02020603050405020304" pitchFamily="18" charset="0"/>
                <a:cs typeface="Times New Roman" panose="02020603050405020304" pitchFamily="18" charset="0"/>
              </a:rPr>
              <a:t>BölümID</a:t>
            </a:r>
            <a:r>
              <a:rPr lang="tr-TR" dirty="0">
                <a:solidFill>
                  <a:schemeClr val="tx1"/>
                </a:solidFill>
                <a:latin typeface="Times New Roman" panose="02020603050405020304" pitchFamily="18" charset="0"/>
                <a:cs typeface="Times New Roman" panose="02020603050405020304" pitchFamily="18" charset="0"/>
              </a:rPr>
              <a:t>, direkt </a:t>
            </a:r>
            <a:r>
              <a:rPr lang="tr-TR" dirty="0" err="1">
                <a:solidFill>
                  <a:schemeClr val="tx1"/>
                </a:solidFill>
                <a:latin typeface="Times New Roman" panose="02020603050405020304" pitchFamily="18" charset="0"/>
                <a:cs typeface="Times New Roman" panose="02020603050405020304" pitchFamily="18" charset="0"/>
              </a:rPr>
              <a:t>KişiID’ye</a:t>
            </a:r>
            <a:r>
              <a:rPr lang="tr-TR" dirty="0">
                <a:solidFill>
                  <a:schemeClr val="tx1"/>
                </a:solidFill>
                <a:latin typeface="Times New Roman" panose="02020603050405020304" pitchFamily="18" charset="0"/>
                <a:cs typeface="Times New Roman" panose="02020603050405020304" pitchFamily="18" charset="0"/>
              </a:rPr>
              <a:t> bağlı iken, Bölüm alanı </a:t>
            </a:r>
            <a:r>
              <a:rPr lang="tr-TR" dirty="0" err="1">
                <a:solidFill>
                  <a:schemeClr val="tx1"/>
                </a:solidFill>
                <a:latin typeface="Times New Roman" panose="02020603050405020304" pitchFamily="18" charset="0"/>
                <a:cs typeface="Times New Roman" panose="02020603050405020304" pitchFamily="18" charset="0"/>
              </a:rPr>
              <a:t>KişiID’ye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BölümID</a:t>
            </a:r>
            <a:r>
              <a:rPr lang="tr-TR" dirty="0">
                <a:solidFill>
                  <a:schemeClr val="tx1"/>
                </a:solidFill>
                <a:latin typeface="Times New Roman" panose="02020603050405020304" pitchFamily="18" charset="0"/>
                <a:cs typeface="Times New Roman" panose="02020603050405020304" pitchFamily="18" charset="0"/>
              </a:rPr>
              <a:t> üzerinden bağlıdır. Bu  durum için yeni bir tablo açmak gerekir. </a:t>
            </a:r>
          </a:p>
          <a:p>
            <a:pPr marL="0" indent="0" algn="just">
              <a:lnSpc>
                <a:spcPct val="100000"/>
              </a:lnSpc>
              <a:buNone/>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8" name="Dikdörtgen 7">
            <a:extLst>
              <a:ext uri="{FF2B5EF4-FFF2-40B4-BE49-F238E27FC236}">
                <a16:creationId xmlns:a16="http://schemas.microsoft.com/office/drawing/2014/main" xmlns="" id="{AD56D93A-E0B9-8102-31F2-B1D70EF22215}"/>
              </a:ext>
            </a:extLst>
          </p:cNvPr>
          <p:cNvSpPr/>
          <p:nvPr/>
        </p:nvSpPr>
        <p:spPr>
          <a:xfrm>
            <a:off x="109182" y="2198131"/>
            <a:ext cx="11670216" cy="426498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aphicFrame>
        <p:nvGraphicFramePr>
          <p:cNvPr id="11" name="Tablo 5">
            <a:extLst>
              <a:ext uri="{FF2B5EF4-FFF2-40B4-BE49-F238E27FC236}">
                <a16:creationId xmlns:a16="http://schemas.microsoft.com/office/drawing/2014/main" xmlns="" id="{9E243B20-D31E-215C-2659-938B164606FC}"/>
              </a:ext>
            </a:extLst>
          </p:cNvPr>
          <p:cNvGraphicFramePr>
            <a:graphicFrameLocks noGrp="1"/>
          </p:cNvGraphicFramePr>
          <p:nvPr>
            <p:extLst>
              <p:ext uri="{D42A27DB-BD31-4B8C-83A1-F6EECF244321}">
                <p14:modId xmlns:p14="http://schemas.microsoft.com/office/powerpoint/2010/main" val="871427687"/>
              </p:ext>
            </p:extLst>
          </p:nvPr>
        </p:nvGraphicFramePr>
        <p:xfrm>
          <a:off x="7278354" y="2986997"/>
          <a:ext cx="3371510" cy="3337560"/>
        </p:xfrm>
        <a:graphic>
          <a:graphicData uri="http://schemas.openxmlformats.org/drawingml/2006/table">
            <a:tbl>
              <a:tblPr firstRow="1" bandRow="1">
                <a:tableStyleId>{5940675A-B579-460E-94D1-54222C63F5DA}</a:tableStyleId>
              </a:tblPr>
              <a:tblGrid>
                <a:gridCol w="767080">
                  <a:extLst>
                    <a:ext uri="{9D8B030D-6E8A-4147-A177-3AD203B41FA5}">
                      <a16:colId xmlns:a16="http://schemas.microsoft.com/office/drawing/2014/main" xmlns="" val="2027949125"/>
                    </a:ext>
                  </a:extLst>
                </a:gridCol>
                <a:gridCol w="1302215">
                  <a:extLst>
                    <a:ext uri="{9D8B030D-6E8A-4147-A177-3AD203B41FA5}">
                      <a16:colId xmlns:a16="http://schemas.microsoft.com/office/drawing/2014/main" xmlns="" val="4248395222"/>
                    </a:ext>
                  </a:extLst>
                </a:gridCol>
                <a:gridCol w="1302215">
                  <a:extLst>
                    <a:ext uri="{9D8B030D-6E8A-4147-A177-3AD203B41FA5}">
                      <a16:colId xmlns:a16="http://schemas.microsoft.com/office/drawing/2014/main" xmlns="" val="143091351"/>
                    </a:ext>
                  </a:extLst>
                </a:gridCol>
              </a:tblGrid>
              <a:tr h="370840">
                <a:tc>
                  <a:txBody>
                    <a:bodyPr/>
                    <a:lstStyle/>
                    <a:p>
                      <a:r>
                        <a:rPr lang="tr-TR" b="1" u="sng" dirty="0" err="1"/>
                        <a:t>KişiID</a:t>
                      </a:r>
                      <a:endParaRPr lang="tr-TR" b="1" u="sng" dirty="0"/>
                    </a:p>
                  </a:txBody>
                  <a:tcPr>
                    <a:solidFill>
                      <a:schemeClr val="bg2"/>
                    </a:solidFill>
                  </a:tcPr>
                </a:tc>
                <a:tc>
                  <a:txBody>
                    <a:bodyPr/>
                    <a:lstStyle/>
                    <a:p>
                      <a:r>
                        <a:rPr lang="tr-TR" b="1" u="sng" dirty="0" err="1"/>
                        <a:t>ProjeID</a:t>
                      </a:r>
                      <a:endParaRPr lang="tr-TR" b="1" u="sng" dirty="0"/>
                    </a:p>
                  </a:txBody>
                  <a:tcPr>
                    <a:solidFill>
                      <a:schemeClr val="bg2"/>
                    </a:solidFill>
                  </a:tcPr>
                </a:tc>
                <a:tc>
                  <a:txBody>
                    <a:bodyPr/>
                    <a:lstStyle/>
                    <a:p>
                      <a:r>
                        <a:rPr lang="tr-TR" b="1" dirty="0"/>
                        <a:t>Zaman</a:t>
                      </a:r>
                    </a:p>
                  </a:txBody>
                  <a:tcPr>
                    <a:solidFill>
                      <a:schemeClr val="bg2"/>
                    </a:solidFill>
                  </a:tcPr>
                </a:tc>
                <a:extLst>
                  <a:ext uri="{0D108BD9-81ED-4DB2-BD59-A6C34878D82A}">
                    <a16:rowId xmlns:a16="http://schemas.microsoft.com/office/drawing/2014/main" xmlns="" val="2993584888"/>
                  </a:ext>
                </a:extLst>
              </a:tr>
              <a:tr h="370840">
                <a:tc>
                  <a:txBody>
                    <a:bodyPr/>
                    <a:lstStyle/>
                    <a:p>
                      <a:r>
                        <a:rPr lang="tr-TR" dirty="0"/>
                        <a:t>101</a:t>
                      </a:r>
                    </a:p>
                  </a:txBody>
                  <a:tcPr>
                    <a:solidFill>
                      <a:schemeClr val="bg2"/>
                    </a:solidFill>
                  </a:tcPr>
                </a:tc>
                <a:tc>
                  <a:txBody>
                    <a:bodyPr/>
                    <a:lstStyle/>
                    <a:p>
                      <a:r>
                        <a:rPr lang="tr-TR" dirty="0"/>
                        <a:t>11</a:t>
                      </a:r>
                    </a:p>
                  </a:txBody>
                  <a:tcPr>
                    <a:solidFill>
                      <a:schemeClr val="bg2"/>
                    </a:solidFill>
                  </a:tcPr>
                </a:tc>
                <a:tc>
                  <a:txBody>
                    <a:bodyPr/>
                    <a:lstStyle/>
                    <a:p>
                      <a:r>
                        <a:rPr lang="tr-TR" dirty="0"/>
                        <a:t>60</a:t>
                      </a:r>
                    </a:p>
                  </a:txBody>
                  <a:tcPr>
                    <a:solidFill>
                      <a:schemeClr val="bg2"/>
                    </a:solidFill>
                  </a:tcPr>
                </a:tc>
                <a:extLst>
                  <a:ext uri="{0D108BD9-81ED-4DB2-BD59-A6C34878D82A}">
                    <a16:rowId xmlns:a16="http://schemas.microsoft.com/office/drawing/2014/main" xmlns="" val="1854150527"/>
                  </a:ext>
                </a:extLst>
              </a:tr>
              <a:tr h="370840">
                <a:tc>
                  <a:txBody>
                    <a:bodyPr/>
                    <a:lstStyle/>
                    <a:p>
                      <a:r>
                        <a:rPr lang="tr-TR" dirty="0"/>
                        <a:t>101</a:t>
                      </a:r>
                    </a:p>
                  </a:txBody>
                  <a:tcPr>
                    <a:solidFill>
                      <a:schemeClr val="bg2"/>
                    </a:solidFill>
                  </a:tcPr>
                </a:tc>
                <a:tc>
                  <a:txBody>
                    <a:bodyPr/>
                    <a:lstStyle/>
                    <a:p>
                      <a:r>
                        <a:rPr lang="tr-TR" dirty="0"/>
                        <a:t>12</a:t>
                      </a:r>
                    </a:p>
                  </a:txBody>
                  <a:tcPr>
                    <a:solidFill>
                      <a:schemeClr val="bg2"/>
                    </a:solidFill>
                  </a:tcPr>
                </a:tc>
                <a:tc>
                  <a:txBody>
                    <a:bodyPr/>
                    <a:lstStyle/>
                    <a:p>
                      <a:r>
                        <a:rPr lang="tr-TR" dirty="0"/>
                        <a:t>45</a:t>
                      </a:r>
                    </a:p>
                  </a:txBody>
                  <a:tcPr>
                    <a:solidFill>
                      <a:schemeClr val="bg2"/>
                    </a:solidFill>
                  </a:tcPr>
                </a:tc>
                <a:extLst>
                  <a:ext uri="{0D108BD9-81ED-4DB2-BD59-A6C34878D82A}">
                    <a16:rowId xmlns:a16="http://schemas.microsoft.com/office/drawing/2014/main" xmlns="" val="3675920562"/>
                  </a:ext>
                </a:extLst>
              </a:tr>
              <a:tr h="370840">
                <a:tc>
                  <a:txBody>
                    <a:bodyPr/>
                    <a:lstStyle/>
                    <a:p>
                      <a:r>
                        <a:rPr lang="tr-TR" dirty="0"/>
                        <a:t>102</a:t>
                      </a:r>
                    </a:p>
                  </a:txBody>
                  <a:tcPr>
                    <a:solidFill>
                      <a:schemeClr val="bg2"/>
                    </a:solidFill>
                  </a:tcPr>
                </a:tc>
                <a:tc>
                  <a:txBody>
                    <a:bodyPr/>
                    <a:lstStyle/>
                    <a:p>
                      <a:r>
                        <a:rPr lang="tr-TR" dirty="0"/>
                        <a:t>13</a:t>
                      </a:r>
                    </a:p>
                  </a:txBody>
                  <a:tcPr>
                    <a:solidFill>
                      <a:schemeClr val="bg2"/>
                    </a:solidFill>
                  </a:tcPr>
                </a:tc>
                <a:tc>
                  <a:txBody>
                    <a:bodyPr/>
                    <a:lstStyle/>
                    <a:p>
                      <a:r>
                        <a:rPr lang="tr-TR" dirty="0"/>
                        <a:t>75</a:t>
                      </a:r>
                    </a:p>
                  </a:txBody>
                  <a:tcPr>
                    <a:solidFill>
                      <a:schemeClr val="bg2"/>
                    </a:solidFill>
                  </a:tcPr>
                </a:tc>
                <a:extLst>
                  <a:ext uri="{0D108BD9-81ED-4DB2-BD59-A6C34878D82A}">
                    <a16:rowId xmlns:a16="http://schemas.microsoft.com/office/drawing/2014/main" xmlns="" val="1537805134"/>
                  </a:ext>
                </a:extLst>
              </a:tr>
              <a:tr h="370840">
                <a:tc>
                  <a:txBody>
                    <a:bodyPr/>
                    <a:lstStyle/>
                    <a:p>
                      <a:r>
                        <a:rPr lang="tr-TR" dirty="0"/>
                        <a:t>103</a:t>
                      </a:r>
                    </a:p>
                  </a:txBody>
                  <a:tcPr>
                    <a:solidFill>
                      <a:schemeClr val="bg2"/>
                    </a:solidFill>
                  </a:tcPr>
                </a:tc>
                <a:tc>
                  <a:txBody>
                    <a:bodyPr/>
                    <a:lstStyle/>
                    <a:p>
                      <a:r>
                        <a:rPr lang="tr-TR" dirty="0"/>
                        <a:t>11</a:t>
                      </a:r>
                    </a:p>
                  </a:txBody>
                  <a:tcPr>
                    <a:solidFill>
                      <a:schemeClr val="bg2"/>
                    </a:solidFill>
                  </a:tcPr>
                </a:tc>
                <a:tc>
                  <a:txBody>
                    <a:bodyPr/>
                    <a:lstStyle/>
                    <a:p>
                      <a:r>
                        <a:rPr lang="tr-TR" dirty="0"/>
                        <a:t>20</a:t>
                      </a:r>
                    </a:p>
                  </a:txBody>
                  <a:tcPr>
                    <a:solidFill>
                      <a:schemeClr val="bg2"/>
                    </a:solidFill>
                  </a:tcPr>
                </a:tc>
                <a:extLst>
                  <a:ext uri="{0D108BD9-81ED-4DB2-BD59-A6C34878D82A}">
                    <a16:rowId xmlns:a16="http://schemas.microsoft.com/office/drawing/2014/main" xmlns="" val="413467093"/>
                  </a:ext>
                </a:extLst>
              </a:tr>
              <a:tr h="370840">
                <a:tc>
                  <a:txBody>
                    <a:bodyPr/>
                    <a:lstStyle/>
                    <a:p>
                      <a:r>
                        <a:rPr lang="tr-TR" dirty="0"/>
                        <a:t>103</a:t>
                      </a:r>
                    </a:p>
                  </a:txBody>
                  <a:tcPr>
                    <a:solidFill>
                      <a:schemeClr val="bg2"/>
                    </a:solidFill>
                  </a:tcPr>
                </a:tc>
                <a:tc>
                  <a:txBody>
                    <a:bodyPr/>
                    <a:lstStyle/>
                    <a:p>
                      <a:r>
                        <a:rPr lang="tr-TR" dirty="0"/>
                        <a:t>12</a:t>
                      </a:r>
                    </a:p>
                  </a:txBody>
                  <a:tcPr>
                    <a:solidFill>
                      <a:schemeClr val="bg2"/>
                    </a:solidFill>
                  </a:tcPr>
                </a:tc>
                <a:tc>
                  <a:txBody>
                    <a:bodyPr/>
                    <a:lstStyle/>
                    <a:p>
                      <a:r>
                        <a:rPr lang="tr-TR" dirty="0"/>
                        <a:t>50</a:t>
                      </a:r>
                    </a:p>
                  </a:txBody>
                  <a:tcPr>
                    <a:solidFill>
                      <a:schemeClr val="bg2"/>
                    </a:solidFill>
                  </a:tcPr>
                </a:tc>
                <a:extLst>
                  <a:ext uri="{0D108BD9-81ED-4DB2-BD59-A6C34878D82A}">
                    <a16:rowId xmlns:a16="http://schemas.microsoft.com/office/drawing/2014/main" xmlns="" val="1237619329"/>
                  </a:ext>
                </a:extLst>
              </a:tr>
              <a:tr h="370840">
                <a:tc>
                  <a:txBody>
                    <a:bodyPr/>
                    <a:lstStyle/>
                    <a:p>
                      <a:r>
                        <a:rPr lang="tr-TR" dirty="0"/>
                        <a:t>103</a:t>
                      </a:r>
                    </a:p>
                  </a:txBody>
                  <a:tcPr>
                    <a:solidFill>
                      <a:schemeClr val="bg2"/>
                    </a:solidFill>
                  </a:tcPr>
                </a:tc>
                <a:tc>
                  <a:txBody>
                    <a:bodyPr/>
                    <a:lstStyle/>
                    <a:p>
                      <a:r>
                        <a:rPr lang="tr-TR" dirty="0"/>
                        <a:t>13</a:t>
                      </a:r>
                    </a:p>
                  </a:txBody>
                  <a:tcPr>
                    <a:solidFill>
                      <a:schemeClr val="bg2"/>
                    </a:solidFill>
                  </a:tcPr>
                </a:tc>
                <a:tc>
                  <a:txBody>
                    <a:bodyPr/>
                    <a:lstStyle/>
                    <a:p>
                      <a:r>
                        <a:rPr lang="tr-TR" dirty="0"/>
                        <a:t>80</a:t>
                      </a:r>
                    </a:p>
                  </a:txBody>
                  <a:tcPr>
                    <a:solidFill>
                      <a:schemeClr val="bg2"/>
                    </a:solidFill>
                  </a:tcPr>
                </a:tc>
                <a:extLst>
                  <a:ext uri="{0D108BD9-81ED-4DB2-BD59-A6C34878D82A}">
                    <a16:rowId xmlns:a16="http://schemas.microsoft.com/office/drawing/2014/main" xmlns="" val="1080296238"/>
                  </a:ext>
                </a:extLst>
              </a:tr>
              <a:tr h="370840">
                <a:tc>
                  <a:txBody>
                    <a:bodyPr/>
                    <a:lstStyle/>
                    <a:p>
                      <a:r>
                        <a:rPr lang="tr-TR" dirty="0"/>
                        <a:t>104</a:t>
                      </a:r>
                    </a:p>
                  </a:txBody>
                  <a:tcPr>
                    <a:solidFill>
                      <a:schemeClr val="bg2"/>
                    </a:solidFill>
                  </a:tcPr>
                </a:tc>
                <a:tc>
                  <a:txBody>
                    <a:bodyPr/>
                    <a:lstStyle/>
                    <a:p>
                      <a:r>
                        <a:rPr lang="tr-TR" dirty="0"/>
                        <a:t>11</a:t>
                      </a:r>
                    </a:p>
                  </a:txBody>
                  <a:tcPr>
                    <a:solidFill>
                      <a:schemeClr val="bg2"/>
                    </a:solidFill>
                  </a:tcPr>
                </a:tc>
                <a:tc>
                  <a:txBody>
                    <a:bodyPr/>
                    <a:lstStyle/>
                    <a:p>
                      <a:r>
                        <a:rPr lang="tr-TR" dirty="0"/>
                        <a:t>70</a:t>
                      </a:r>
                    </a:p>
                  </a:txBody>
                  <a:tcPr>
                    <a:solidFill>
                      <a:schemeClr val="bg2"/>
                    </a:solidFill>
                  </a:tcPr>
                </a:tc>
                <a:extLst>
                  <a:ext uri="{0D108BD9-81ED-4DB2-BD59-A6C34878D82A}">
                    <a16:rowId xmlns:a16="http://schemas.microsoft.com/office/drawing/2014/main" xmlns="" val="4108454459"/>
                  </a:ext>
                </a:extLst>
              </a:tr>
              <a:tr h="370840">
                <a:tc>
                  <a:txBody>
                    <a:bodyPr/>
                    <a:lstStyle/>
                    <a:p>
                      <a:r>
                        <a:rPr lang="tr-TR" dirty="0"/>
                        <a:t>104</a:t>
                      </a:r>
                    </a:p>
                  </a:txBody>
                  <a:tcPr>
                    <a:solidFill>
                      <a:schemeClr val="bg2"/>
                    </a:solidFill>
                  </a:tcPr>
                </a:tc>
                <a:tc>
                  <a:txBody>
                    <a:bodyPr/>
                    <a:lstStyle/>
                    <a:p>
                      <a:r>
                        <a:rPr lang="tr-TR" dirty="0"/>
                        <a:t>13</a:t>
                      </a:r>
                    </a:p>
                  </a:txBody>
                  <a:tcPr>
                    <a:solidFill>
                      <a:schemeClr val="bg2"/>
                    </a:solidFill>
                  </a:tcPr>
                </a:tc>
                <a:tc>
                  <a:txBody>
                    <a:bodyPr/>
                    <a:lstStyle/>
                    <a:p>
                      <a:r>
                        <a:rPr lang="tr-TR" dirty="0"/>
                        <a:t>25</a:t>
                      </a:r>
                    </a:p>
                  </a:txBody>
                  <a:tcPr>
                    <a:solidFill>
                      <a:schemeClr val="bg2"/>
                    </a:solidFill>
                  </a:tcPr>
                </a:tc>
                <a:extLst>
                  <a:ext uri="{0D108BD9-81ED-4DB2-BD59-A6C34878D82A}">
                    <a16:rowId xmlns:a16="http://schemas.microsoft.com/office/drawing/2014/main" xmlns="" val="570570182"/>
                  </a:ext>
                </a:extLst>
              </a:tr>
            </a:tbl>
          </a:graphicData>
        </a:graphic>
      </p:graphicFrame>
      <p:graphicFrame>
        <p:nvGraphicFramePr>
          <p:cNvPr id="12" name="Tablo 11">
            <a:extLst>
              <a:ext uri="{FF2B5EF4-FFF2-40B4-BE49-F238E27FC236}">
                <a16:creationId xmlns:a16="http://schemas.microsoft.com/office/drawing/2014/main" xmlns="" id="{A5E61DC8-356D-1864-024A-2B64BEF5B06B}"/>
              </a:ext>
            </a:extLst>
          </p:cNvPr>
          <p:cNvGraphicFramePr>
            <a:graphicFrameLocks noGrp="1"/>
          </p:cNvGraphicFramePr>
          <p:nvPr>
            <p:extLst>
              <p:ext uri="{D42A27DB-BD31-4B8C-83A1-F6EECF244321}">
                <p14:modId xmlns:p14="http://schemas.microsoft.com/office/powerpoint/2010/main" val="1095494114"/>
              </p:ext>
            </p:extLst>
          </p:nvPr>
        </p:nvGraphicFramePr>
        <p:xfrm>
          <a:off x="712582" y="2493372"/>
          <a:ext cx="5223009" cy="1854200"/>
        </p:xfrm>
        <a:graphic>
          <a:graphicData uri="http://schemas.openxmlformats.org/drawingml/2006/table">
            <a:tbl>
              <a:tblPr firstRow="1" bandRow="1">
                <a:tableStyleId>{5940675A-B579-460E-94D1-54222C63F5DA}</a:tableStyleId>
              </a:tblPr>
              <a:tblGrid>
                <a:gridCol w="767080">
                  <a:extLst>
                    <a:ext uri="{9D8B030D-6E8A-4147-A177-3AD203B41FA5}">
                      <a16:colId xmlns:a16="http://schemas.microsoft.com/office/drawing/2014/main" xmlns="" val="2108184638"/>
                    </a:ext>
                  </a:extLst>
                </a:gridCol>
                <a:gridCol w="1160333">
                  <a:extLst>
                    <a:ext uri="{9D8B030D-6E8A-4147-A177-3AD203B41FA5}">
                      <a16:colId xmlns:a16="http://schemas.microsoft.com/office/drawing/2014/main" xmlns="" val="906432424"/>
                    </a:ext>
                  </a:extLst>
                </a:gridCol>
                <a:gridCol w="1098532">
                  <a:extLst>
                    <a:ext uri="{9D8B030D-6E8A-4147-A177-3AD203B41FA5}">
                      <a16:colId xmlns:a16="http://schemas.microsoft.com/office/drawing/2014/main" xmlns="" val="2232478838"/>
                    </a:ext>
                  </a:extLst>
                </a:gridCol>
                <a:gridCol w="1098532">
                  <a:extLst>
                    <a:ext uri="{9D8B030D-6E8A-4147-A177-3AD203B41FA5}">
                      <a16:colId xmlns:a16="http://schemas.microsoft.com/office/drawing/2014/main" xmlns="" val="3489628608"/>
                    </a:ext>
                  </a:extLst>
                </a:gridCol>
                <a:gridCol w="1098532">
                  <a:extLst>
                    <a:ext uri="{9D8B030D-6E8A-4147-A177-3AD203B41FA5}">
                      <a16:colId xmlns:a16="http://schemas.microsoft.com/office/drawing/2014/main" xmlns="" val="3747833363"/>
                    </a:ext>
                  </a:extLst>
                </a:gridCol>
              </a:tblGrid>
              <a:tr h="370840">
                <a:tc>
                  <a:txBody>
                    <a:bodyPr/>
                    <a:lstStyle/>
                    <a:p>
                      <a:r>
                        <a:rPr lang="tr-TR" b="1" u="sng" dirty="0" err="1"/>
                        <a:t>KişiID</a:t>
                      </a:r>
                      <a:endParaRPr lang="tr-TR" b="1" u="sng" dirty="0"/>
                    </a:p>
                  </a:txBody>
                  <a:tcPr/>
                </a:tc>
                <a:tc>
                  <a:txBody>
                    <a:bodyPr/>
                    <a:lstStyle/>
                    <a:p>
                      <a:r>
                        <a:rPr lang="tr-TR" b="1" dirty="0"/>
                        <a:t>Ad</a:t>
                      </a:r>
                    </a:p>
                  </a:txBody>
                  <a:tcPr/>
                </a:tc>
                <a:tc>
                  <a:txBody>
                    <a:bodyPr/>
                    <a:lstStyle/>
                    <a:p>
                      <a:r>
                        <a:rPr lang="tr-TR" b="1" dirty="0" err="1"/>
                        <a:t>Soyad</a:t>
                      </a:r>
                      <a:endParaRPr lang="tr-TR" b="1" dirty="0"/>
                    </a:p>
                  </a:txBody>
                  <a:tcPr/>
                </a:tc>
                <a:tc>
                  <a:txBody>
                    <a:bodyPr/>
                    <a:lstStyle/>
                    <a:p>
                      <a:r>
                        <a:rPr lang="tr-TR" b="1" dirty="0"/>
                        <a:t>İkamet</a:t>
                      </a:r>
                    </a:p>
                  </a:txBody>
                  <a:tcPr/>
                </a:tc>
                <a:tc>
                  <a:txBody>
                    <a:bodyPr/>
                    <a:lstStyle/>
                    <a:p>
                      <a:r>
                        <a:rPr lang="tr-TR" b="1" dirty="0" err="1"/>
                        <a:t>BölümID</a:t>
                      </a:r>
                      <a:endParaRPr lang="tr-TR" b="1" dirty="0"/>
                    </a:p>
                  </a:txBody>
                  <a:tcPr/>
                </a:tc>
                <a:extLst>
                  <a:ext uri="{0D108BD9-81ED-4DB2-BD59-A6C34878D82A}">
                    <a16:rowId xmlns:a16="http://schemas.microsoft.com/office/drawing/2014/main" xmlns="" val="3190659721"/>
                  </a:ext>
                </a:extLst>
              </a:tr>
              <a:tr h="370840">
                <a:tc>
                  <a:txBody>
                    <a:bodyPr/>
                    <a:lstStyle/>
                    <a:p>
                      <a:r>
                        <a:rPr lang="tr-TR" dirty="0"/>
                        <a:t>101</a:t>
                      </a:r>
                    </a:p>
                  </a:txBody>
                  <a:tcPr/>
                </a:tc>
                <a:tc>
                  <a:txBody>
                    <a:bodyPr/>
                    <a:lstStyle/>
                    <a:p>
                      <a:r>
                        <a:rPr lang="tr-TR" dirty="0"/>
                        <a:t>Ali</a:t>
                      </a:r>
                    </a:p>
                  </a:txBody>
                  <a:tcPr/>
                </a:tc>
                <a:tc>
                  <a:txBody>
                    <a:bodyPr/>
                    <a:lstStyle/>
                    <a:p>
                      <a:r>
                        <a:rPr lang="tr-TR" dirty="0"/>
                        <a:t>Yılmaz</a:t>
                      </a:r>
                    </a:p>
                  </a:txBody>
                  <a:tcPr/>
                </a:tc>
                <a:tc>
                  <a:txBody>
                    <a:bodyPr/>
                    <a:lstStyle/>
                    <a:p>
                      <a:r>
                        <a:rPr lang="tr-TR" dirty="0"/>
                        <a:t>İstanbul</a:t>
                      </a:r>
                    </a:p>
                  </a:txBody>
                  <a:tcPr/>
                </a:tc>
                <a:tc>
                  <a:txBody>
                    <a:bodyPr/>
                    <a:lstStyle/>
                    <a:p>
                      <a:pPr algn="ctr"/>
                      <a:r>
                        <a:rPr lang="tr-TR" dirty="0"/>
                        <a:t>1</a:t>
                      </a:r>
                    </a:p>
                  </a:txBody>
                  <a:tcPr/>
                </a:tc>
                <a:extLst>
                  <a:ext uri="{0D108BD9-81ED-4DB2-BD59-A6C34878D82A}">
                    <a16:rowId xmlns:a16="http://schemas.microsoft.com/office/drawing/2014/main" xmlns="" val="380539468"/>
                  </a:ext>
                </a:extLst>
              </a:tr>
              <a:tr h="370840">
                <a:tc>
                  <a:txBody>
                    <a:bodyPr/>
                    <a:lstStyle/>
                    <a:p>
                      <a:r>
                        <a:rPr lang="tr-TR" dirty="0"/>
                        <a:t>102</a:t>
                      </a:r>
                    </a:p>
                  </a:txBody>
                  <a:tcPr/>
                </a:tc>
                <a:tc>
                  <a:txBody>
                    <a:bodyPr/>
                    <a:lstStyle/>
                    <a:p>
                      <a:r>
                        <a:rPr lang="tr-TR" dirty="0"/>
                        <a:t>Metin</a:t>
                      </a:r>
                    </a:p>
                  </a:txBody>
                  <a:tcPr/>
                </a:tc>
                <a:tc>
                  <a:txBody>
                    <a:bodyPr/>
                    <a:lstStyle/>
                    <a:p>
                      <a:r>
                        <a:rPr lang="tr-TR" dirty="0"/>
                        <a:t>Çam</a:t>
                      </a:r>
                    </a:p>
                  </a:txBody>
                  <a:tcPr/>
                </a:tc>
                <a:tc>
                  <a:txBody>
                    <a:bodyPr/>
                    <a:lstStyle/>
                    <a:p>
                      <a:r>
                        <a:rPr lang="tr-TR" dirty="0"/>
                        <a:t>Ankara</a:t>
                      </a:r>
                    </a:p>
                  </a:txBody>
                  <a:tcPr/>
                </a:tc>
                <a:tc>
                  <a:txBody>
                    <a:bodyPr/>
                    <a:lstStyle/>
                    <a:p>
                      <a:pPr algn="ctr"/>
                      <a:r>
                        <a:rPr lang="tr-TR" dirty="0"/>
                        <a:t>2</a:t>
                      </a:r>
                    </a:p>
                  </a:txBody>
                  <a:tcPr/>
                </a:tc>
                <a:extLst>
                  <a:ext uri="{0D108BD9-81ED-4DB2-BD59-A6C34878D82A}">
                    <a16:rowId xmlns:a16="http://schemas.microsoft.com/office/drawing/2014/main" xmlns="" val="811104653"/>
                  </a:ext>
                </a:extLst>
              </a:tr>
              <a:tr h="370840">
                <a:tc>
                  <a:txBody>
                    <a:bodyPr/>
                    <a:lstStyle/>
                    <a:p>
                      <a:r>
                        <a:rPr lang="tr-TR" dirty="0"/>
                        <a:t>103</a:t>
                      </a:r>
                    </a:p>
                  </a:txBody>
                  <a:tcPr/>
                </a:tc>
                <a:tc>
                  <a:txBody>
                    <a:bodyPr/>
                    <a:lstStyle/>
                    <a:p>
                      <a:r>
                        <a:rPr lang="tr-TR" dirty="0"/>
                        <a:t>Ayşe</a:t>
                      </a:r>
                    </a:p>
                  </a:txBody>
                  <a:tcPr/>
                </a:tc>
                <a:tc>
                  <a:txBody>
                    <a:bodyPr/>
                    <a:lstStyle/>
                    <a:p>
                      <a:r>
                        <a:rPr lang="tr-TR" dirty="0"/>
                        <a:t>Gün</a:t>
                      </a:r>
                    </a:p>
                  </a:txBody>
                  <a:tcPr/>
                </a:tc>
                <a:tc>
                  <a:txBody>
                    <a:bodyPr/>
                    <a:lstStyle/>
                    <a:p>
                      <a:r>
                        <a:rPr lang="tr-TR" dirty="0"/>
                        <a:t>Bursa</a:t>
                      </a:r>
                    </a:p>
                  </a:txBody>
                  <a:tcPr/>
                </a:tc>
                <a:tc>
                  <a:txBody>
                    <a:bodyPr/>
                    <a:lstStyle/>
                    <a:p>
                      <a:pPr algn="ctr"/>
                      <a:r>
                        <a:rPr lang="tr-TR" dirty="0"/>
                        <a:t>2</a:t>
                      </a:r>
                    </a:p>
                  </a:txBody>
                  <a:tcPr/>
                </a:tc>
                <a:extLst>
                  <a:ext uri="{0D108BD9-81ED-4DB2-BD59-A6C34878D82A}">
                    <a16:rowId xmlns:a16="http://schemas.microsoft.com/office/drawing/2014/main" xmlns="" val="1829884047"/>
                  </a:ext>
                </a:extLst>
              </a:tr>
              <a:tr h="370840">
                <a:tc>
                  <a:txBody>
                    <a:bodyPr/>
                    <a:lstStyle/>
                    <a:p>
                      <a:r>
                        <a:rPr lang="tr-TR" dirty="0"/>
                        <a:t>104</a:t>
                      </a:r>
                    </a:p>
                  </a:txBody>
                  <a:tcPr/>
                </a:tc>
                <a:tc>
                  <a:txBody>
                    <a:bodyPr/>
                    <a:lstStyle/>
                    <a:p>
                      <a:r>
                        <a:rPr lang="tr-TR" dirty="0"/>
                        <a:t>Mehmet</a:t>
                      </a:r>
                    </a:p>
                  </a:txBody>
                  <a:tcPr/>
                </a:tc>
                <a:tc>
                  <a:txBody>
                    <a:bodyPr/>
                    <a:lstStyle/>
                    <a:p>
                      <a:r>
                        <a:rPr lang="tr-TR" dirty="0"/>
                        <a:t>Bal</a:t>
                      </a:r>
                    </a:p>
                  </a:txBody>
                  <a:tcPr/>
                </a:tc>
                <a:tc>
                  <a:txBody>
                    <a:bodyPr/>
                    <a:lstStyle/>
                    <a:p>
                      <a:r>
                        <a:rPr lang="tr-TR" dirty="0"/>
                        <a:t>İstanbul</a:t>
                      </a:r>
                    </a:p>
                  </a:txBody>
                  <a:tcPr/>
                </a:tc>
                <a:tc>
                  <a:txBody>
                    <a:bodyPr/>
                    <a:lstStyle/>
                    <a:p>
                      <a:pPr algn="ctr"/>
                      <a:r>
                        <a:rPr lang="tr-TR" dirty="0"/>
                        <a:t>1</a:t>
                      </a:r>
                    </a:p>
                  </a:txBody>
                  <a:tcPr/>
                </a:tc>
                <a:extLst>
                  <a:ext uri="{0D108BD9-81ED-4DB2-BD59-A6C34878D82A}">
                    <a16:rowId xmlns:a16="http://schemas.microsoft.com/office/drawing/2014/main" xmlns="" val="516179794"/>
                  </a:ext>
                </a:extLst>
              </a:tr>
            </a:tbl>
          </a:graphicData>
        </a:graphic>
      </p:graphicFrame>
      <p:graphicFrame>
        <p:nvGraphicFramePr>
          <p:cNvPr id="13" name="Tablo 12">
            <a:extLst>
              <a:ext uri="{FF2B5EF4-FFF2-40B4-BE49-F238E27FC236}">
                <a16:creationId xmlns:a16="http://schemas.microsoft.com/office/drawing/2014/main" xmlns="" id="{5041C86A-2CD2-9F01-5000-5BF2180B30FE}"/>
              </a:ext>
            </a:extLst>
          </p:cNvPr>
          <p:cNvGraphicFramePr>
            <a:graphicFrameLocks noGrp="1"/>
          </p:cNvGraphicFramePr>
          <p:nvPr>
            <p:extLst>
              <p:ext uri="{D42A27DB-BD31-4B8C-83A1-F6EECF244321}">
                <p14:modId xmlns:p14="http://schemas.microsoft.com/office/powerpoint/2010/main" val="74561898"/>
              </p:ext>
            </p:extLst>
          </p:nvPr>
        </p:nvGraphicFramePr>
        <p:xfrm>
          <a:off x="1113987" y="4958357"/>
          <a:ext cx="2604430" cy="1483360"/>
        </p:xfrm>
        <a:graphic>
          <a:graphicData uri="http://schemas.openxmlformats.org/drawingml/2006/table">
            <a:tbl>
              <a:tblPr firstRow="1" bandRow="1">
                <a:tableStyleId>{5940675A-B579-460E-94D1-54222C63F5DA}</a:tableStyleId>
              </a:tblPr>
              <a:tblGrid>
                <a:gridCol w="1302215">
                  <a:extLst>
                    <a:ext uri="{9D8B030D-6E8A-4147-A177-3AD203B41FA5}">
                      <a16:colId xmlns:a16="http://schemas.microsoft.com/office/drawing/2014/main" xmlns="" val="3104054315"/>
                    </a:ext>
                  </a:extLst>
                </a:gridCol>
                <a:gridCol w="1302215">
                  <a:extLst>
                    <a:ext uri="{9D8B030D-6E8A-4147-A177-3AD203B41FA5}">
                      <a16:colId xmlns:a16="http://schemas.microsoft.com/office/drawing/2014/main" xmlns="" val="2811039851"/>
                    </a:ext>
                  </a:extLst>
                </a:gridCol>
              </a:tblGrid>
              <a:tr h="370840">
                <a:tc>
                  <a:txBody>
                    <a:bodyPr/>
                    <a:lstStyle/>
                    <a:p>
                      <a:r>
                        <a:rPr lang="tr-TR" b="1" u="sng" dirty="0" err="1"/>
                        <a:t>ProjeID</a:t>
                      </a:r>
                      <a:endParaRPr lang="tr-TR" b="1" u="sng" dirty="0"/>
                    </a:p>
                  </a:txBody>
                  <a:tcPr/>
                </a:tc>
                <a:tc>
                  <a:txBody>
                    <a:bodyPr/>
                    <a:lstStyle/>
                    <a:p>
                      <a:r>
                        <a:rPr lang="tr-TR" b="1" dirty="0" err="1"/>
                        <a:t>ProjeAdı</a:t>
                      </a:r>
                      <a:endParaRPr lang="tr-TR" b="1" dirty="0"/>
                    </a:p>
                  </a:txBody>
                  <a:tcPr/>
                </a:tc>
                <a:extLst>
                  <a:ext uri="{0D108BD9-81ED-4DB2-BD59-A6C34878D82A}">
                    <a16:rowId xmlns:a16="http://schemas.microsoft.com/office/drawing/2014/main" xmlns="" val="927558584"/>
                  </a:ext>
                </a:extLst>
              </a:tr>
              <a:tr h="370840">
                <a:tc>
                  <a:txBody>
                    <a:bodyPr/>
                    <a:lstStyle/>
                    <a:p>
                      <a:r>
                        <a:rPr lang="tr-TR" dirty="0"/>
                        <a:t>11</a:t>
                      </a:r>
                    </a:p>
                  </a:txBody>
                  <a:tcPr>
                    <a:solidFill>
                      <a:schemeClr val="bg2"/>
                    </a:solidFill>
                  </a:tcPr>
                </a:tc>
                <a:tc>
                  <a:txBody>
                    <a:bodyPr/>
                    <a:lstStyle/>
                    <a:p>
                      <a:r>
                        <a:rPr lang="tr-TR" dirty="0"/>
                        <a:t>A</a:t>
                      </a:r>
                    </a:p>
                  </a:txBody>
                  <a:tcPr>
                    <a:solidFill>
                      <a:schemeClr val="bg2"/>
                    </a:solidFill>
                  </a:tcPr>
                </a:tc>
                <a:extLst>
                  <a:ext uri="{0D108BD9-81ED-4DB2-BD59-A6C34878D82A}">
                    <a16:rowId xmlns:a16="http://schemas.microsoft.com/office/drawing/2014/main" xmlns="" val="1875659320"/>
                  </a:ext>
                </a:extLst>
              </a:tr>
              <a:tr h="370840">
                <a:tc>
                  <a:txBody>
                    <a:bodyPr/>
                    <a:lstStyle/>
                    <a:p>
                      <a:r>
                        <a:rPr lang="tr-TR" dirty="0"/>
                        <a:t>12</a:t>
                      </a:r>
                    </a:p>
                  </a:txBody>
                  <a:tcPr>
                    <a:solidFill>
                      <a:schemeClr val="bg2"/>
                    </a:solidFill>
                  </a:tcPr>
                </a:tc>
                <a:tc>
                  <a:txBody>
                    <a:bodyPr/>
                    <a:lstStyle/>
                    <a:p>
                      <a:r>
                        <a:rPr lang="tr-TR" dirty="0"/>
                        <a:t>B</a:t>
                      </a:r>
                    </a:p>
                  </a:txBody>
                  <a:tcPr>
                    <a:solidFill>
                      <a:schemeClr val="bg2"/>
                    </a:solidFill>
                  </a:tcPr>
                </a:tc>
                <a:extLst>
                  <a:ext uri="{0D108BD9-81ED-4DB2-BD59-A6C34878D82A}">
                    <a16:rowId xmlns:a16="http://schemas.microsoft.com/office/drawing/2014/main" xmlns="" val="1047995408"/>
                  </a:ext>
                </a:extLst>
              </a:tr>
              <a:tr h="370840">
                <a:tc>
                  <a:txBody>
                    <a:bodyPr/>
                    <a:lstStyle/>
                    <a:p>
                      <a:r>
                        <a:rPr lang="tr-TR" dirty="0"/>
                        <a:t>13</a:t>
                      </a:r>
                    </a:p>
                  </a:txBody>
                  <a:tcPr>
                    <a:solidFill>
                      <a:schemeClr val="bg2"/>
                    </a:solidFill>
                  </a:tcPr>
                </a:tc>
                <a:tc>
                  <a:txBody>
                    <a:bodyPr/>
                    <a:lstStyle/>
                    <a:p>
                      <a:r>
                        <a:rPr lang="tr-TR" dirty="0"/>
                        <a:t>C</a:t>
                      </a:r>
                    </a:p>
                  </a:txBody>
                  <a:tcPr>
                    <a:solidFill>
                      <a:schemeClr val="bg2"/>
                    </a:solidFill>
                  </a:tcPr>
                </a:tc>
                <a:extLst>
                  <a:ext uri="{0D108BD9-81ED-4DB2-BD59-A6C34878D82A}">
                    <a16:rowId xmlns:a16="http://schemas.microsoft.com/office/drawing/2014/main" xmlns="" val="913837853"/>
                  </a:ext>
                </a:extLst>
              </a:tr>
            </a:tbl>
          </a:graphicData>
        </a:graphic>
      </p:graphicFrame>
      <p:sp>
        <p:nvSpPr>
          <p:cNvPr id="14" name="Metin kutusu 13">
            <a:extLst>
              <a:ext uri="{FF2B5EF4-FFF2-40B4-BE49-F238E27FC236}">
                <a16:creationId xmlns:a16="http://schemas.microsoft.com/office/drawing/2014/main" xmlns="" id="{AEF74C43-F4BE-10EE-2D2B-7DC15F79B631}"/>
              </a:ext>
            </a:extLst>
          </p:cNvPr>
          <p:cNvSpPr txBox="1"/>
          <p:nvPr/>
        </p:nvSpPr>
        <p:spPr>
          <a:xfrm>
            <a:off x="4419245" y="1828799"/>
            <a:ext cx="6219824" cy="369332"/>
          </a:xfrm>
          <a:prstGeom prst="rect">
            <a:avLst/>
          </a:prstGeom>
          <a:noFill/>
        </p:spPr>
        <p:txBody>
          <a:bodyPr wrap="square">
            <a:spAutoFit/>
          </a:bodyPr>
          <a:lstStyle/>
          <a:p>
            <a:r>
              <a:rPr lang="tr-TR" dirty="0"/>
              <a:t>3NF Personeller ve Projeler VT</a:t>
            </a:r>
          </a:p>
        </p:txBody>
      </p:sp>
      <p:sp>
        <p:nvSpPr>
          <p:cNvPr id="15" name="Metin kutusu 14">
            <a:extLst>
              <a:ext uri="{FF2B5EF4-FFF2-40B4-BE49-F238E27FC236}">
                <a16:creationId xmlns:a16="http://schemas.microsoft.com/office/drawing/2014/main" xmlns="" id="{BD537EA4-A771-B578-8E9A-BAAF1B88937A}"/>
              </a:ext>
            </a:extLst>
          </p:cNvPr>
          <p:cNvSpPr txBox="1"/>
          <p:nvPr/>
        </p:nvSpPr>
        <p:spPr>
          <a:xfrm>
            <a:off x="1116716" y="2140005"/>
            <a:ext cx="6209730" cy="369332"/>
          </a:xfrm>
          <a:prstGeom prst="rect">
            <a:avLst/>
          </a:prstGeom>
          <a:noFill/>
        </p:spPr>
        <p:txBody>
          <a:bodyPr wrap="square">
            <a:spAutoFit/>
          </a:bodyPr>
          <a:lstStyle/>
          <a:p>
            <a:r>
              <a:rPr lang="tr-TR" dirty="0"/>
              <a:t>Personel</a:t>
            </a:r>
          </a:p>
        </p:txBody>
      </p:sp>
      <p:sp>
        <p:nvSpPr>
          <p:cNvPr id="16" name="Metin kutusu 15">
            <a:extLst>
              <a:ext uri="{FF2B5EF4-FFF2-40B4-BE49-F238E27FC236}">
                <a16:creationId xmlns:a16="http://schemas.microsoft.com/office/drawing/2014/main" xmlns="" id="{20D75AC8-2FF7-AEAC-1010-79579325A9BD}"/>
              </a:ext>
            </a:extLst>
          </p:cNvPr>
          <p:cNvSpPr txBox="1"/>
          <p:nvPr/>
        </p:nvSpPr>
        <p:spPr>
          <a:xfrm>
            <a:off x="1068624" y="4567622"/>
            <a:ext cx="6209730" cy="369332"/>
          </a:xfrm>
          <a:prstGeom prst="rect">
            <a:avLst/>
          </a:prstGeom>
          <a:noFill/>
        </p:spPr>
        <p:txBody>
          <a:bodyPr wrap="square">
            <a:spAutoFit/>
          </a:bodyPr>
          <a:lstStyle/>
          <a:p>
            <a:r>
              <a:rPr lang="tr-TR" dirty="0"/>
              <a:t>Proje</a:t>
            </a:r>
          </a:p>
        </p:txBody>
      </p:sp>
      <p:graphicFrame>
        <p:nvGraphicFramePr>
          <p:cNvPr id="17" name="Tablo 16">
            <a:extLst>
              <a:ext uri="{FF2B5EF4-FFF2-40B4-BE49-F238E27FC236}">
                <a16:creationId xmlns:a16="http://schemas.microsoft.com/office/drawing/2014/main" xmlns="" id="{0EFE607A-D03F-62D4-0C8F-0434999A6390}"/>
              </a:ext>
            </a:extLst>
          </p:cNvPr>
          <p:cNvGraphicFramePr>
            <a:graphicFrameLocks noGrp="1"/>
          </p:cNvGraphicFramePr>
          <p:nvPr>
            <p:extLst>
              <p:ext uri="{D42A27DB-BD31-4B8C-83A1-F6EECF244321}">
                <p14:modId xmlns:p14="http://schemas.microsoft.com/office/powerpoint/2010/main" val="3192043565"/>
              </p:ext>
            </p:extLst>
          </p:nvPr>
        </p:nvGraphicFramePr>
        <p:xfrm>
          <a:off x="4173753" y="4990481"/>
          <a:ext cx="2604430" cy="1112520"/>
        </p:xfrm>
        <a:graphic>
          <a:graphicData uri="http://schemas.openxmlformats.org/drawingml/2006/table">
            <a:tbl>
              <a:tblPr firstRow="1" bandRow="1">
                <a:tableStyleId>{5940675A-B579-460E-94D1-54222C63F5DA}</a:tableStyleId>
              </a:tblPr>
              <a:tblGrid>
                <a:gridCol w="1302215">
                  <a:extLst>
                    <a:ext uri="{9D8B030D-6E8A-4147-A177-3AD203B41FA5}">
                      <a16:colId xmlns:a16="http://schemas.microsoft.com/office/drawing/2014/main" xmlns="" val="2894790729"/>
                    </a:ext>
                  </a:extLst>
                </a:gridCol>
                <a:gridCol w="1302215">
                  <a:extLst>
                    <a:ext uri="{9D8B030D-6E8A-4147-A177-3AD203B41FA5}">
                      <a16:colId xmlns:a16="http://schemas.microsoft.com/office/drawing/2014/main" xmlns="" val="519413319"/>
                    </a:ext>
                  </a:extLst>
                </a:gridCol>
              </a:tblGrid>
              <a:tr h="370840">
                <a:tc>
                  <a:txBody>
                    <a:bodyPr/>
                    <a:lstStyle/>
                    <a:p>
                      <a:r>
                        <a:rPr lang="tr-TR" b="1" u="sng" dirty="0" err="1"/>
                        <a:t>BölümID</a:t>
                      </a:r>
                      <a:endParaRPr lang="tr-TR" b="1" u="sng" dirty="0"/>
                    </a:p>
                  </a:txBody>
                  <a:tcPr/>
                </a:tc>
                <a:tc>
                  <a:txBody>
                    <a:bodyPr/>
                    <a:lstStyle/>
                    <a:p>
                      <a:r>
                        <a:rPr lang="tr-TR" b="1"/>
                        <a:t>Bölüm</a:t>
                      </a:r>
                      <a:endParaRPr lang="tr-TR" b="1" dirty="0"/>
                    </a:p>
                  </a:txBody>
                  <a:tcPr/>
                </a:tc>
                <a:extLst>
                  <a:ext uri="{0D108BD9-81ED-4DB2-BD59-A6C34878D82A}">
                    <a16:rowId xmlns:a16="http://schemas.microsoft.com/office/drawing/2014/main" xmlns="" val="1993380218"/>
                  </a:ext>
                </a:extLst>
              </a:tr>
              <a:tr h="370840">
                <a:tc>
                  <a:txBody>
                    <a:bodyPr/>
                    <a:lstStyle/>
                    <a:p>
                      <a:r>
                        <a:rPr lang="tr-TR" dirty="0"/>
                        <a:t>1</a:t>
                      </a:r>
                    </a:p>
                  </a:txBody>
                  <a:tcPr/>
                </a:tc>
                <a:tc>
                  <a:txBody>
                    <a:bodyPr/>
                    <a:lstStyle/>
                    <a:p>
                      <a:r>
                        <a:rPr lang="tr-TR"/>
                        <a:t>Satış</a:t>
                      </a:r>
                      <a:endParaRPr lang="tr-TR" dirty="0"/>
                    </a:p>
                  </a:txBody>
                  <a:tcPr/>
                </a:tc>
                <a:extLst>
                  <a:ext uri="{0D108BD9-81ED-4DB2-BD59-A6C34878D82A}">
                    <a16:rowId xmlns:a16="http://schemas.microsoft.com/office/drawing/2014/main" xmlns="" val="3729084041"/>
                  </a:ext>
                </a:extLst>
              </a:tr>
              <a:tr h="370840">
                <a:tc>
                  <a:txBody>
                    <a:bodyPr/>
                    <a:lstStyle/>
                    <a:p>
                      <a:r>
                        <a:rPr lang="tr-TR"/>
                        <a:t>2</a:t>
                      </a:r>
                      <a:endParaRPr lang="tr-TR" dirty="0"/>
                    </a:p>
                  </a:txBody>
                  <a:tcPr/>
                </a:tc>
                <a:tc>
                  <a:txBody>
                    <a:bodyPr/>
                    <a:lstStyle/>
                    <a:p>
                      <a:r>
                        <a:rPr lang="tr-TR" dirty="0"/>
                        <a:t>Üretim</a:t>
                      </a:r>
                    </a:p>
                  </a:txBody>
                  <a:tcPr/>
                </a:tc>
                <a:extLst>
                  <a:ext uri="{0D108BD9-81ED-4DB2-BD59-A6C34878D82A}">
                    <a16:rowId xmlns:a16="http://schemas.microsoft.com/office/drawing/2014/main" xmlns="" val="586661409"/>
                  </a:ext>
                </a:extLst>
              </a:tr>
            </a:tbl>
          </a:graphicData>
        </a:graphic>
      </p:graphicFrame>
      <p:sp>
        <p:nvSpPr>
          <p:cNvPr id="19" name="Metin kutusu 18">
            <a:extLst>
              <a:ext uri="{FF2B5EF4-FFF2-40B4-BE49-F238E27FC236}">
                <a16:creationId xmlns:a16="http://schemas.microsoft.com/office/drawing/2014/main" xmlns="" id="{6733CF6E-6296-A769-590B-B09AEA7759F7}"/>
              </a:ext>
            </a:extLst>
          </p:cNvPr>
          <p:cNvSpPr txBox="1"/>
          <p:nvPr/>
        </p:nvSpPr>
        <p:spPr>
          <a:xfrm>
            <a:off x="4084091" y="4556657"/>
            <a:ext cx="6209730" cy="369332"/>
          </a:xfrm>
          <a:prstGeom prst="rect">
            <a:avLst/>
          </a:prstGeom>
          <a:noFill/>
        </p:spPr>
        <p:txBody>
          <a:bodyPr wrap="square">
            <a:spAutoFit/>
          </a:bodyPr>
          <a:lstStyle/>
          <a:p>
            <a:r>
              <a:rPr lang="tr-TR" dirty="0"/>
              <a:t>Bölümler</a:t>
            </a:r>
          </a:p>
        </p:txBody>
      </p:sp>
      <p:sp>
        <p:nvSpPr>
          <p:cNvPr id="20" name="Metin kutusu 19">
            <a:extLst>
              <a:ext uri="{FF2B5EF4-FFF2-40B4-BE49-F238E27FC236}">
                <a16:creationId xmlns:a16="http://schemas.microsoft.com/office/drawing/2014/main" xmlns="" id="{7959A579-AD8D-6F21-1100-F16D026B3736}"/>
              </a:ext>
            </a:extLst>
          </p:cNvPr>
          <p:cNvSpPr txBox="1"/>
          <p:nvPr/>
        </p:nvSpPr>
        <p:spPr>
          <a:xfrm>
            <a:off x="7188956" y="2563501"/>
            <a:ext cx="6209730" cy="369332"/>
          </a:xfrm>
          <a:prstGeom prst="rect">
            <a:avLst/>
          </a:prstGeom>
          <a:noFill/>
        </p:spPr>
        <p:txBody>
          <a:bodyPr wrap="square">
            <a:spAutoFit/>
          </a:bodyPr>
          <a:lstStyle/>
          <a:p>
            <a:r>
              <a:rPr lang="tr-TR" dirty="0"/>
              <a:t>Personel-Proje</a:t>
            </a:r>
          </a:p>
        </p:txBody>
      </p:sp>
    </p:spTree>
    <p:extLst>
      <p:ext uri="{BB962C8B-B14F-4D97-AF65-F5344CB8AC3E}">
        <p14:creationId xmlns:p14="http://schemas.microsoft.com/office/powerpoint/2010/main" val="427404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0NF -&gt; 3NF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Bu kısma kadar veri tabanı tasarımında ortaya çıkan 3 normalizasyon kuralı tamamlanmış oldu.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Özetlenecek olursa;</a:t>
            </a:r>
          </a:p>
          <a:p>
            <a:pPr algn="just">
              <a:lnSpc>
                <a:spcPct val="100000"/>
              </a:lnSpc>
              <a:buFont typeface="Wingdings" panose="05000000000000000000" pitchFamily="2" charset="2"/>
              <a:buChar char="q"/>
            </a:pPr>
            <a:r>
              <a:rPr lang="tr-TR" dirty="0">
                <a:solidFill>
                  <a:schemeClr val="tx1"/>
                </a:solidFill>
                <a:latin typeface="Times New Roman" panose="02020603050405020304" pitchFamily="18" charset="0"/>
                <a:cs typeface="Times New Roman" panose="02020603050405020304" pitchFamily="18" charset="0"/>
              </a:rPr>
              <a:t>Hiçbir kurala bağlı olmadan tasarlanan tabloya 0NF denir. </a:t>
            </a:r>
          </a:p>
          <a:p>
            <a:pPr algn="just">
              <a:lnSpc>
                <a:spcPct val="100000"/>
              </a:lnSpc>
              <a:buFont typeface="Wingdings" panose="05000000000000000000" pitchFamily="2" charset="2"/>
              <a:buChar char="q"/>
            </a:pPr>
            <a:r>
              <a:rPr lang="tr-TR" dirty="0">
                <a:solidFill>
                  <a:schemeClr val="tx1"/>
                </a:solidFill>
                <a:latin typeface="Times New Roman" panose="02020603050405020304" pitchFamily="18" charset="0"/>
                <a:cs typeface="Times New Roman" panose="02020603050405020304" pitchFamily="18" charset="0"/>
              </a:rPr>
              <a:t>Alanlar atomikse, yani her alanda en fazla bir öğe varsa 1NF’dir. </a:t>
            </a:r>
          </a:p>
          <a:p>
            <a:pPr algn="just">
              <a:lnSpc>
                <a:spcPct val="100000"/>
              </a:lnSpc>
              <a:buFont typeface="Wingdings" panose="05000000000000000000" pitchFamily="2" charset="2"/>
              <a:buChar char="q"/>
            </a:pPr>
            <a:r>
              <a:rPr lang="tr-TR" dirty="0">
                <a:solidFill>
                  <a:schemeClr val="tx1"/>
                </a:solidFill>
                <a:latin typeface="Times New Roman" panose="02020603050405020304" pitchFamily="18" charset="0"/>
                <a:cs typeface="Times New Roman" panose="02020603050405020304" pitchFamily="18" charset="0"/>
              </a:rPr>
              <a:t>Anahtarlara göre tablolar 2NF’de bölünür. </a:t>
            </a:r>
          </a:p>
          <a:p>
            <a:pPr algn="just">
              <a:lnSpc>
                <a:spcPct val="100000"/>
              </a:lnSpc>
              <a:buFont typeface="Wingdings" panose="05000000000000000000" pitchFamily="2" charset="2"/>
              <a:buChar char="q"/>
            </a:pPr>
            <a:r>
              <a:rPr lang="tr-TR" dirty="0">
                <a:solidFill>
                  <a:schemeClr val="tx1"/>
                </a:solidFill>
                <a:latin typeface="Times New Roman" panose="02020603050405020304" pitchFamily="18" charset="0"/>
                <a:cs typeface="Times New Roman" panose="02020603050405020304" pitchFamily="18" charset="0"/>
              </a:rPr>
              <a:t>3NF için, anahtar olmayan tüm alanların aracısız olarak anahtar alana bağlı olmaları gerekir. </a:t>
            </a: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14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Kargo ürün takip sistemi ER diyagramı ve tablosu</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0" y="625474"/>
            <a:ext cx="12009120" cy="4751743"/>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Kargo firmaları, sevk edilen her bir öğenin işlenme süreci ve mevcut konumu hakkında güncel bilgilere sahiptirler. Bunu yapmak için, şirket çapında bir bilgi sistemine olmalıdır.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Gönderilen öğeler, ürün takip bilgi sisteminin en önemli parçasıdır. Sevk edilen ürünler, ürün numarası (benzersiz), ağırlık, boyutlar, sigorta tutarı, varış yeri ve teslimat tarihi ile temsil edilebilir.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Sevk edilen ürünler, tek bir dağıtım merkezinde sisteme alınır. Dağıtım merkezleri türü, kimlikleri (benzersiz) ve adresleri ile temsil edilir.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Sevk edilen ürünler, bir veya daha fazla standart taşıma (örneğin, uçuşlar, kamyon teslimatları) yoluyla hedeflerine ulaşır. Bu ulaşım olayları benzersiz bir taşıma numarası, taşıma türü (ör. uçuş, kamyon) ve teslimat rotası ile karakterize edilir.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Lütfen bu bilgilere dayanarak, kargo takip sistemiyle ilgili bir ER diyagramı oluşturun. Bu ER diyagramını ilişkisel bir veri tabanı şemasına (tabloya) dönüştürün. </a:t>
            </a:r>
          </a:p>
        </p:txBody>
      </p:sp>
    </p:spTree>
    <p:extLst>
      <p:ext uri="{BB962C8B-B14F-4D97-AF65-F5344CB8AC3E}">
        <p14:creationId xmlns:p14="http://schemas.microsoft.com/office/powerpoint/2010/main" val="8668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err="1">
                <a:solidFill>
                  <a:schemeClr val="tx1"/>
                </a:solidFill>
                <a:latin typeface="Times New Roman" panose="02020603050405020304" pitchFamily="18" charset="0"/>
                <a:cs typeface="Times New Roman" panose="02020603050405020304" pitchFamily="18" charset="0"/>
              </a:rPr>
              <a:t>Boyce</a:t>
            </a:r>
            <a:r>
              <a:rPr lang="tr-TR" sz="3000" b="1" dirty="0">
                <a:solidFill>
                  <a:schemeClr val="tx1"/>
                </a:solidFill>
                <a:latin typeface="Times New Roman" panose="02020603050405020304" pitchFamily="18" charset="0"/>
                <a:cs typeface="Times New Roman" panose="02020603050405020304" pitchFamily="18" charset="0"/>
              </a:rPr>
              <a:t> – </a:t>
            </a:r>
            <a:r>
              <a:rPr lang="tr-TR" sz="3000" b="1" dirty="0" err="1">
                <a:solidFill>
                  <a:schemeClr val="tx1"/>
                </a:solidFill>
                <a:latin typeface="Times New Roman" panose="02020603050405020304" pitchFamily="18" charset="0"/>
                <a:cs typeface="Times New Roman" panose="02020603050405020304" pitchFamily="18" charset="0"/>
              </a:rPr>
              <a:t>Codd</a:t>
            </a:r>
            <a:r>
              <a:rPr lang="tr-TR" sz="3000" b="1" dirty="0">
                <a:solidFill>
                  <a:schemeClr val="tx1"/>
                </a:solidFill>
                <a:latin typeface="Times New Roman" panose="02020603050405020304" pitchFamily="18" charset="0"/>
                <a:cs typeface="Times New Roman" panose="02020603050405020304" pitchFamily="18" charset="0"/>
              </a:rPr>
              <a:t> NF (BCNF veya 3.5NF)</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1NF, 2NF ve 3NF işlemine uygun olarak tabloları düzenledikten sonra, bazı tablolarda tüm alanların aday anahtar olma durumu olabilir. Bu durumda BCNF işlemine göre tabloları parçalamak gerekebilir. </a:t>
            </a: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o 4">
            <a:extLst>
              <a:ext uri="{FF2B5EF4-FFF2-40B4-BE49-F238E27FC236}">
                <a16:creationId xmlns:a16="http://schemas.microsoft.com/office/drawing/2014/main" xmlns="" id="{96C54A7C-0DE5-4F98-C00F-5CAF84519084}"/>
              </a:ext>
            </a:extLst>
          </p:cNvPr>
          <p:cNvGraphicFramePr>
            <a:graphicFrameLocks noGrp="1"/>
          </p:cNvGraphicFramePr>
          <p:nvPr>
            <p:extLst>
              <p:ext uri="{D42A27DB-BD31-4B8C-83A1-F6EECF244321}">
                <p14:modId xmlns:p14="http://schemas.microsoft.com/office/powerpoint/2010/main" val="1444539897"/>
              </p:ext>
            </p:extLst>
          </p:nvPr>
        </p:nvGraphicFramePr>
        <p:xfrm>
          <a:off x="421565" y="1988908"/>
          <a:ext cx="3716497" cy="1483360"/>
        </p:xfrm>
        <a:graphic>
          <a:graphicData uri="http://schemas.openxmlformats.org/drawingml/2006/table">
            <a:tbl>
              <a:tblPr firstRow="1" bandRow="1">
                <a:tableStyleId>{5940675A-B579-460E-94D1-54222C63F5DA}</a:tableStyleId>
              </a:tblPr>
              <a:tblGrid>
                <a:gridCol w="1073277">
                  <a:extLst>
                    <a:ext uri="{9D8B030D-6E8A-4147-A177-3AD203B41FA5}">
                      <a16:colId xmlns:a16="http://schemas.microsoft.com/office/drawing/2014/main" xmlns="" val="2605797356"/>
                    </a:ext>
                  </a:extLst>
                </a:gridCol>
                <a:gridCol w="1136333">
                  <a:extLst>
                    <a:ext uri="{9D8B030D-6E8A-4147-A177-3AD203B41FA5}">
                      <a16:colId xmlns:a16="http://schemas.microsoft.com/office/drawing/2014/main" xmlns="" val="3334650303"/>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dirty="0" err="1"/>
                        <a:t>SporcuID</a:t>
                      </a:r>
                      <a:endParaRPr lang="tr-TR" b="1" dirty="0"/>
                    </a:p>
                  </a:txBody>
                  <a:tcPr/>
                </a:tc>
                <a:tc>
                  <a:txBody>
                    <a:bodyPr/>
                    <a:lstStyle/>
                    <a:p>
                      <a:pPr algn="ctr"/>
                      <a:r>
                        <a:rPr lang="tr-TR" b="1" dirty="0" err="1"/>
                        <a:t>SporTürü</a:t>
                      </a:r>
                      <a:endParaRPr lang="tr-TR" b="1" dirty="0"/>
                    </a:p>
                  </a:txBody>
                  <a:tcPr/>
                </a:tc>
                <a:tc>
                  <a:txBody>
                    <a:bodyPr/>
                    <a:lstStyle/>
                    <a:p>
                      <a:pPr algn="ctr"/>
                      <a:r>
                        <a:rPr lang="tr-TR" b="1" dirty="0"/>
                        <a:t>Kulüp</a:t>
                      </a:r>
                    </a:p>
                  </a:txBody>
                  <a:tcPr/>
                </a:tc>
                <a:extLst>
                  <a:ext uri="{0D108BD9-81ED-4DB2-BD59-A6C34878D82A}">
                    <a16:rowId xmlns:a16="http://schemas.microsoft.com/office/drawing/2014/main" xmlns="" val="3486477833"/>
                  </a:ext>
                </a:extLst>
              </a:tr>
              <a:tr h="370840">
                <a:tc>
                  <a:txBody>
                    <a:bodyPr/>
                    <a:lstStyle/>
                    <a:p>
                      <a:pPr algn="ctr"/>
                      <a:r>
                        <a:rPr lang="tr-TR" dirty="0"/>
                        <a:t>A109</a:t>
                      </a:r>
                    </a:p>
                  </a:txBody>
                  <a:tcPr/>
                </a:tc>
                <a:tc>
                  <a:txBody>
                    <a:bodyPr/>
                    <a:lstStyle/>
                    <a:p>
                      <a:pPr algn="ctr"/>
                      <a:r>
                        <a:rPr lang="tr-TR" dirty="0"/>
                        <a:t>Futbol</a:t>
                      </a:r>
                    </a:p>
                  </a:txBody>
                  <a:tcPr/>
                </a:tc>
                <a:tc>
                  <a:txBody>
                    <a:bodyPr/>
                    <a:lstStyle/>
                    <a:p>
                      <a:pPr algn="ctr"/>
                      <a:r>
                        <a:rPr lang="tr-TR" dirty="0"/>
                        <a:t>ABC</a:t>
                      </a:r>
                    </a:p>
                  </a:txBody>
                  <a:tcPr/>
                </a:tc>
                <a:extLst>
                  <a:ext uri="{0D108BD9-81ED-4DB2-BD59-A6C34878D82A}">
                    <a16:rowId xmlns:a16="http://schemas.microsoft.com/office/drawing/2014/main" xmlns="" val="1880677185"/>
                  </a:ext>
                </a:extLst>
              </a:tr>
              <a:tr h="370840">
                <a:tc>
                  <a:txBody>
                    <a:bodyPr/>
                    <a:lstStyle/>
                    <a:p>
                      <a:pPr algn="ctr"/>
                      <a:r>
                        <a:rPr lang="tr-TR" dirty="0"/>
                        <a:t>M105</a:t>
                      </a:r>
                    </a:p>
                  </a:txBody>
                  <a:tcPr/>
                </a:tc>
                <a:tc>
                  <a:txBody>
                    <a:bodyPr/>
                    <a:lstStyle/>
                    <a:p>
                      <a:pPr algn="ctr"/>
                      <a:r>
                        <a:rPr lang="tr-TR" dirty="0"/>
                        <a:t>Futbol</a:t>
                      </a:r>
                    </a:p>
                  </a:txBody>
                  <a:tcPr/>
                </a:tc>
                <a:tc>
                  <a:txBody>
                    <a:bodyPr/>
                    <a:lstStyle/>
                    <a:p>
                      <a:pPr algn="ctr"/>
                      <a:r>
                        <a:rPr lang="tr-TR" dirty="0"/>
                        <a:t>ABC</a:t>
                      </a:r>
                    </a:p>
                  </a:txBody>
                  <a:tcPr/>
                </a:tc>
                <a:extLst>
                  <a:ext uri="{0D108BD9-81ED-4DB2-BD59-A6C34878D82A}">
                    <a16:rowId xmlns:a16="http://schemas.microsoft.com/office/drawing/2014/main" xmlns="" val="2578878490"/>
                  </a:ext>
                </a:extLst>
              </a:tr>
              <a:tr h="370840">
                <a:tc>
                  <a:txBody>
                    <a:bodyPr/>
                    <a:lstStyle/>
                    <a:p>
                      <a:pPr algn="ctr"/>
                      <a:r>
                        <a:rPr lang="tr-TR" dirty="0"/>
                        <a:t>M105</a:t>
                      </a:r>
                    </a:p>
                  </a:txBody>
                  <a:tcPr/>
                </a:tc>
                <a:tc>
                  <a:txBody>
                    <a:bodyPr/>
                    <a:lstStyle/>
                    <a:p>
                      <a:pPr algn="ctr"/>
                      <a:r>
                        <a:rPr lang="tr-TR" dirty="0"/>
                        <a:t>Basketbol</a:t>
                      </a:r>
                    </a:p>
                  </a:txBody>
                  <a:tcPr/>
                </a:tc>
                <a:tc>
                  <a:txBody>
                    <a:bodyPr/>
                    <a:lstStyle/>
                    <a:p>
                      <a:pPr algn="ctr"/>
                      <a:r>
                        <a:rPr lang="tr-TR" dirty="0"/>
                        <a:t>XYZ</a:t>
                      </a:r>
                    </a:p>
                  </a:txBody>
                  <a:tcPr/>
                </a:tc>
                <a:extLst>
                  <a:ext uri="{0D108BD9-81ED-4DB2-BD59-A6C34878D82A}">
                    <a16:rowId xmlns:a16="http://schemas.microsoft.com/office/drawing/2014/main" xmlns="" val="1380270035"/>
                  </a:ext>
                </a:extLst>
              </a:tr>
            </a:tbl>
          </a:graphicData>
        </a:graphic>
      </p:graphicFrame>
      <p:sp>
        <p:nvSpPr>
          <p:cNvPr id="6" name="Metin kutusu 5">
            <a:extLst>
              <a:ext uri="{FF2B5EF4-FFF2-40B4-BE49-F238E27FC236}">
                <a16:creationId xmlns:a16="http://schemas.microsoft.com/office/drawing/2014/main" xmlns="" id="{46ADD0DE-984C-A2CD-377F-C2A154732D28}"/>
              </a:ext>
            </a:extLst>
          </p:cNvPr>
          <p:cNvSpPr txBox="1"/>
          <p:nvPr/>
        </p:nvSpPr>
        <p:spPr>
          <a:xfrm>
            <a:off x="421565" y="1566903"/>
            <a:ext cx="3716497" cy="369332"/>
          </a:xfrm>
          <a:prstGeom prst="rect">
            <a:avLst/>
          </a:prstGeom>
          <a:noFill/>
        </p:spPr>
        <p:txBody>
          <a:bodyPr wrap="square">
            <a:spAutoFit/>
          </a:bodyPr>
          <a:lstStyle/>
          <a:p>
            <a:pPr algn="ctr"/>
            <a:r>
              <a:rPr lang="tr-TR" dirty="0">
                <a:solidFill>
                  <a:schemeClr val="tx1"/>
                </a:solidFill>
                <a:latin typeface="Times New Roman" panose="02020603050405020304" pitchFamily="18" charset="0"/>
                <a:cs typeface="Times New Roman" panose="02020603050405020304" pitchFamily="18" charset="0"/>
              </a:rPr>
              <a:t>BCNF öncesi sporcu VT</a:t>
            </a:r>
            <a:endParaRPr lang="tr-TR" dirty="0"/>
          </a:p>
        </p:txBody>
      </p:sp>
      <p:sp>
        <p:nvSpPr>
          <p:cNvPr id="9" name="Metin kutusu 8">
            <a:extLst>
              <a:ext uri="{FF2B5EF4-FFF2-40B4-BE49-F238E27FC236}">
                <a16:creationId xmlns:a16="http://schemas.microsoft.com/office/drawing/2014/main" xmlns="" id="{E3CBBAA8-1B3B-CE66-39B3-0567D4D70B93}"/>
              </a:ext>
            </a:extLst>
          </p:cNvPr>
          <p:cNvSpPr txBox="1"/>
          <p:nvPr/>
        </p:nvSpPr>
        <p:spPr>
          <a:xfrm>
            <a:off x="4559627" y="1745216"/>
            <a:ext cx="7396340" cy="1754326"/>
          </a:xfrm>
          <a:prstGeom prst="rect">
            <a:avLst/>
          </a:prstGeom>
          <a:noFill/>
        </p:spPr>
        <p:txBody>
          <a:bodyPr wrap="square">
            <a:spAutoFit/>
          </a:bodyPr>
          <a:lstStyle/>
          <a:p>
            <a:pPr algn="just">
              <a:lnSpc>
                <a:spcPct val="100000"/>
              </a:lnSpc>
            </a:pPr>
            <a:r>
              <a:rPr lang="tr-TR" b="1" dirty="0" err="1">
                <a:solidFill>
                  <a:schemeClr val="tx1"/>
                </a:solidFill>
                <a:latin typeface="Times New Roman" panose="02020603050405020304" pitchFamily="18" charset="0"/>
                <a:cs typeface="Times New Roman" panose="02020603050405020304" pitchFamily="18" charset="0"/>
              </a:rPr>
              <a:t>SporTürü</a:t>
            </a:r>
            <a:r>
              <a:rPr lang="tr-TR" dirty="0">
                <a:solidFill>
                  <a:schemeClr val="tx1"/>
                </a:solidFill>
                <a:latin typeface="Times New Roman" panose="02020603050405020304" pitchFamily="18" charset="0"/>
                <a:cs typeface="Times New Roman" panose="02020603050405020304" pitchFamily="18" charset="0"/>
              </a:rPr>
              <a:t> niteliği işlevsel olarak </a:t>
            </a:r>
            <a:r>
              <a:rPr lang="tr-TR" b="1" dirty="0">
                <a:solidFill>
                  <a:schemeClr val="tx1"/>
                </a:solidFill>
                <a:latin typeface="Times New Roman" panose="02020603050405020304" pitchFamily="18" charset="0"/>
                <a:cs typeface="Times New Roman" panose="02020603050405020304" pitchFamily="18" charset="0"/>
              </a:rPr>
              <a:t>Kulüp</a:t>
            </a:r>
            <a:r>
              <a:rPr lang="tr-TR" dirty="0">
                <a:solidFill>
                  <a:schemeClr val="tx1"/>
                </a:solidFill>
                <a:latin typeface="Times New Roman" panose="02020603050405020304" pitchFamily="18" charset="0"/>
                <a:cs typeface="Times New Roman" panose="02020603050405020304" pitchFamily="18" charset="0"/>
              </a:rPr>
              <a:t> niteliğine bağlıdır. Yani </a:t>
            </a:r>
            <a:r>
              <a:rPr lang="tr-TR" b="1" dirty="0">
                <a:solidFill>
                  <a:schemeClr val="tx1"/>
                </a:solidFill>
                <a:latin typeface="Times New Roman" panose="02020603050405020304" pitchFamily="18" charset="0"/>
                <a:cs typeface="Times New Roman" panose="02020603050405020304" pitchFamily="18" charset="0"/>
              </a:rPr>
              <a:t>Kulüp</a:t>
            </a:r>
            <a:r>
              <a:rPr lang="tr-TR" dirty="0">
                <a:solidFill>
                  <a:schemeClr val="tx1"/>
                </a:solidFill>
                <a:latin typeface="Times New Roman" panose="02020603050405020304" pitchFamily="18" charset="0"/>
                <a:cs typeface="Times New Roman" panose="02020603050405020304" pitchFamily="18" charset="0"/>
              </a:rPr>
              <a:t>, belirleyicidir. Ancak </a:t>
            </a:r>
            <a:r>
              <a:rPr lang="tr-TR" b="1" dirty="0">
                <a:solidFill>
                  <a:schemeClr val="tx1"/>
                </a:solidFill>
                <a:latin typeface="Times New Roman" panose="02020603050405020304" pitchFamily="18" charset="0"/>
                <a:cs typeface="Times New Roman" panose="02020603050405020304" pitchFamily="18" charset="0"/>
              </a:rPr>
              <a:t>Kulüp</a:t>
            </a:r>
            <a:r>
              <a:rPr lang="tr-TR" dirty="0">
                <a:solidFill>
                  <a:schemeClr val="tx1"/>
                </a:solidFill>
                <a:latin typeface="Times New Roman" panose="02020603050405020304" pitchFamily="18" charset="0"/>
                <a:cs typeface="Times New Roman" panose="02020603050405020304" pitchFamily="18" charset="0"/>
              </a:rPr>
              <a:t>, anahtar adayı değildir. </a:t>
            </a:r>
          </a:p>
          <a:p>
            <a:pPr algn="just">
              <a:lnSpc>
                <a:spcPct val="100000"/>
              </a:lnSpc>
            </a:pPr>
            <a:r>
              <a:rPr lang="tr-TR" dirty="0">
                <a:latin typeface="Times New Roman" panose="02020603050405020304" pitchFamily="18" charset="0"/>
                <a:cs typeface="Times New Roman" panose="02020603050405020304" pitchFamily="18" charset="0"/>
              </a:rPr>
              <a:t>Olası anahtar adayları {</a:t>
            </a:r>
            <a:r>
              <a:rPr lang="tr-TR" b="1" dirty="0" err="1">
                <a:latin typeface="Times New Roman" panose="02020603050405020304" pitchFamily="18" charset="0"/>
                <a:cs typeface="Times New Roman" panose="02020603050405020304" pitchFamily="18" charset="0"/>
              </a:rPr>
              <a:t>SporcuID</a:t>
            </a:r>
            <a:r>
              <a:rPr lang="tr-TR"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Kulüp</a:t>
            </a:r>
            <a:r>
              <a:rPr lang="tr-TR" dirty="0">
                <a:latin typeface="Times New Roman" panose="02020603050405020304" pitchFamily="18" charset="0"/>
                <a:cs typeface="Times New Roman" panose="02020603050405020304" pitchFamily="18" charset="0"/>
              </a:rPr>
              <a:t>} ve {</a:t>
            </a:r>
            <a:r>
              <a:rPr lang="tr-TR" b="1" dirty="0" err="1">
                <a:latin typeface="Times New Roman" panose="02020603050405020304" pitchFamily="18" charset="0"/>
                <a:cs typeface="Times New Roman" panose="02020603050405020304" pitchFamily="18" charset="0"/>
              </a:rPr>
              <a:t>SporcuID</a:t>
            </a:r>
            <a:r>
              <a:rPr lang="tr-TR"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SporTürü</a:t>
            </a:r>
            <a:r>
              <a:rPr lang="tr-TR" dirty="0">
                <a:latin typeface="Times New Roman" panose="02020603050405020304" pitchFamily="18" charset="0"/>
                <a:cs typeface="Times New Roman" panose="02020603050405020304" pitchFamily="18" charset="0"/>
              </a:rPr>
              <a:t>} şeklindedir. </a:t>
            </a:r>
          </a:p>
          <a:p>
            <a:pPr algn="just">
              <a:lnSpc>
                <a:spcPct val="100000"/>
              </a:lnSpc>
            </a:pPr>
            <a:r>
              <a:rPr lang="tr-TR" dirty="0">
                <a:latin typeface="Times New Roman" panose="02020603050405020304" pitchFamily="18" charset="0"/>
                <a:cs typeface="Times New Roman" panose="02020603050405020304" pitchFamily="18" charset="0"/>
              </a:rPr>
              <a:t>Her nitelik bir aday anahtarda karşımıza çıkar. Bu da ilişkinin 3NF olduğunu ama BCNF olmadığını gösterir. </a:t>
            </a:r>
          </a:p>
        </p:txBody>
      </p:sp>
      <p:sp>
        <p:nvSpPr>
          <p:cNvPr id="10" name="Metin kutusu 9">
            <a:extLst>
              <a:ext uri="{FF2B5EF4-FFF2-40B4-BE49-F238E27FC236}">
                <a16:creationId xmlns:a16="http://schemas.microsoft.com/office/drawing/2014/main" xmlns="" id="{60D20A8B-8718-FF6C-6383-B44783D07C1A}"/>
              </a:ext>
            </a:extLst>
          </p:cNvPr>
          <p:cNvSpPr txBox="1"/>
          <p:nvPr/>
        </p:nvSpPr>
        <p:spPr>
          <a:xfrm>
            <a:off x="421565" y="3938107"/>
            <a:ext cx="5674435" cy="1477328"/>
          </a:xfrm>
          <a:prstGeom prst="rect">
            <a:avLst/>
          </a:prstGeom>
          <a:noFill/>
        </p:spPr>
        <p:txBody>
          <a:bodyPr wrap="square">
            <a:spAutoFit/>
          </a:bodyPr>
          <a:lstStyle/>
          <a:p>
            <a:pPr algn="just">
              <a:lnSpc>
                <a:spcPct val="100000"/>
              </a:lnSpc>
            </a:pPr>
            <a:r>
              <a:rPr lang="tr-TR" dirty="0" err="1">
                <a:latin typeface="Times New Roman" panose="02020603050405020304" pitchFamily="18" charset="0"/>
                <a:cs typeface="Times New Roman" panose="02020603050405020304" pitchFamily="18" charset="0"/>
              </a:rPr>
              <a:t>BCNF’ye</a:t>
            </a:r>
            <a:r>
              <a:rPr lang="tr-TR" dirty="0">
                <a:latin typeface="Times New Roman" panose="02020603050405020304" pitchFamily="18" charset="0"/>
                <a:cs typeface="Times New Roman" panose="02020603050405020304" pitchFamily="18" charset="0"/>
              </a:rPr>
              <a:t> dönüşüm için, birincil anahtar olarak </a:t>
            </a:r>
            <a:r>
              <a:rPr lang="tr-TR" b="1" dirty="0" err="1">
                <a:latin typeface="Times New Roman" panose="02020603050405020304" pitchFamily="18" charset="0"/>
                <a:cs typeface="Times New Roman" panose="02020603050405020304" pitchFamily="18" charset="0"/>
              </a:rPr>
              <a:t>SporcuID</a:t>
            </a:r>
            <a:r>
              <a:rPr lang="tr-TR" dirty="0">
                <a:latin typeface="Times New Roman" panose="02020603050405020304" pitchFamily="18" charset="0"/>
                <a:cs typeface="Times New Roman" panose="02020603050405020304" pitchFamily="18" charset="0"/>
              </a:rPr>
              <a:t> ve </a:t>
            </a:r>
            <a:r>
              <a:rPr lang="tr-TR" b="1" dirty="0">
                <a:latin typeface="Times New Roman" panose="02020603050405020304" pitchFamily="18" charset="0"/>
                <a:cs typeface="Times New Roman" panose="02020603050405020304" pitchFamily="18" charset="0"/>
              </a:rPr>
              <a:t>Kulüp</a:t>
            </a:r>
            <a:r>
              <a:rPr lang="tr-TR" dirty="0">
                <a:latin typeface="Times New Roman" panose="02020603050405020304" pitchFamily="18" charset="0"/>
                <a:cs typeface="Times New Roman" panose="02020603050405020304" pitchFamily="18" charset="0"/>
              </a:rPr>
              <a:t> nitelikleri kullanılarak tablo bölünebilir. </a:t>
            </a:r>
          </a:p>
          <a:p>
            <a:pPr algn="just">
              <a:lnSpc>
                <a:spcPct val="100000"/>
              </a:lnSpc>
            </a:pPr>
            <a:r>
              <a:rPr lang="tr-TR" dirty="0">
                <a:latin typeface="Times New Roman" panose="02020603050405020304" pitchFamily="18" charset="0"/>
                <a:cs typeface="Times New Roman" panose="02020603050405020304" pitchFamily="18" charset="0"/>
              </a:rPr>
              <a:t>Bu tabloyu </a:t>
            </a:r>
            <a:r>
              <a:rPr lang="tr-TR" b="1" dirty="0" err="1">
                <a:latin typeface="Times New Roman" panose="02020603050405020304" pitchFamily="18" charset="0"/>
                <a:cs typeface="Times New Roman" panose="02020603050405020304" pitchFamily="18" charset="0"/>
              </a:rPr>
              <a:t>SporcuID</a:t>
            </a:r>
            <a:r>
              <a:rPr lang="tr-TR" b="1" dirty="0">
                <a:latin typeface="Times New Roman" panose="02020603050405020304" pitchFamily="18" charset="0"/>
                <a:cs typeface="Times New Roman" panose="02020603050405020304" pitchFamily="18" charset="0"/>
              </a:rPr>
              <a:t>-Kulüp</a:t>
            </a:r>
            <a:r>
              <a:rPr lang="tr-TR" dirty="0">
                <a:latin typeface="Times New Roman" panose="02020603050405020304" pitchFamily="18" charset="0"/>
                <a:cs typeface="Times New Roman" panose="02020603050405020304" pitchFamily="18" charset="0"/>
              </a:rPr>
              <a:t> veya </a:t>
            </a:r>
            <a:r>
              <a:rPr lang="tr-TR" b="1" dirty="0" err="1">
                <a:latin typeface="Times New Roman" panose="02020603050405020304" pitchFamily="18" charset="0"/>
                <a:cs typeface="Times New Roman" panose="02020603050405020304" pitchFamily="18" charset="0"/>
              </a:rPr>
              <a:t>SporTürü</a:t>
            </a:r>
            <a:r>
              <a:rPr lang="tr-TR" b="1" dirty="0">
                <a:latin typeface="Times New Roman" panose="02020603050405020304" pitchFamily="18" charset="0"/>
                <a:cs typeface="Times New Roman" panose="02020603050405020304" pitchFamily="18" charset="0"/>
              </a:rPr>
              <a:t>-Kulüp</a:t>
            </a:r>
            <a:r>
              <a:rPr lang="tr-TR" dirty="0">
                <a:latin typeface="Times New Roman" panose="02020603050405020304" pitchFamily="18" charset="0"/>
                <a:cs typeface="Times New Roman" panose="02020603050405020304" pitchFamily="18" charset="0"/>
              </a:rPr>
              <a:t> şeklinde iki ayrı tabloya ayırdığımız zaman bir sporcu silindiğinde kulüp de silinmeyecektir.</a:t>
            </a:r>
          </a:p>
        </p:txBody>
      </p:sp>
      <p:graphicFrame>
        <p:nvGraphicFramePr>
          <p:cNvPr id="11" name="Tablo 4">
            <a:extLst>
              <a:ext uri="{FF2B5EF4-FFF2-40B4-BE49-F238E27FC236}">
                <a16:creationId xmlns:a16="http://schemas.microsoft.com/office/drawing/2014/main" xmlns="" id="{EF52A0F4-414D-84B9-312C-CD13F2B0403D}"/>
              </a:ext>
            </a:extLst>
          </p:cNvPr>
          <p:cNvGraphicFramePr>
            <a:graphicFrameLocks noGrp="1"/>
          </p:cNvGraphicFramePr>
          <p:nvPr>
            <p:extLst>
              <p:ext uri="{D42A27DB-BD31-4B8C-83A1-F6EECF244321}">
                <p14:modId xmlns:p14="http://schemas.microsoft.com/office/powerpoint/2010/main" val="294957197"/>
              </p:ext>
            </p:extLst>
          </p:nvPr>
        </p:nvGraphicFramePr>
        <p:xfrm>
          <a:off x="6517564" y="4082231"/>
          <a:ext cx="2580164" cy="1483360"/>
        </p:xfrm>
        <a:graphic>
          <a:graphicData uri="http://schemas.openxmlformats.org/drawingml/2006/table">
            <a:tbl>
              <a:tblPr firstRow="1" bandRow="1">
                <a:tableStyleId>{5940675A-B579-460E-94D1-54222C63F5DA}</a:tableStyleId>
              </a:tblPr>
              <a:tblGrid>
                <a:gridCol w="1073277">
                  <a:extLst>
                    <a:ext uri="{9D8B030D-6E8A-4147-A177-3AD203B41FA5}">
                      <a16:colId xmlns:a16="http://schemas.microsoft.com/office/drawing/2014/main" xmlns="" val="2605797356"/>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u="sng" dirty="0" err="1"/>
                        <a:t>SporcuID</a:t>
                      </a:r>
                      <a:endParaRPr lang="tr-TR" b="1" u="sng" dirty="0"/>
                    </a:p>
                  </a:txBody>
                  <a:tcPr/>
                </a:tc>
                <a:tc>
                  <a:txBody>
                    <a:bodyPr/>
                    <a:lstStyle/>
                    <a:p>
                      <a:pPr algn="ctr"/>
                      <a:r>
                        <a:rPr lang="tr-TR" b="1" dirty="0"/>
                        <a:t>Kulüp</a:t>
                      </a:r>
                    </a:p>
                  </a:txBody>
                  <a:tcPr/>
                </a:tc>
                <a:extLst>
                  <a:ext uri="{0D108BD9-81ED-4DB2-BD59-A6C34878D82A}">
                    <a16:rowId xmlns:a16="http://schemas.microsoft.com/office/drawing/2014/main" xmlns="" val="3486477833"/>
                  </a:ext>
                </a:extLst>
              </a:tr>
              <a:tr h="370840">
                <a:tc>
                  <a:txBody>
                    <a:bodyPr/>
                    <a:lstStyle/>
                    <a:p>
                      <a:pPr algn="ctr"/>
                      <a:r>
                        <a:rPr lang="tr-TR" dirty="0"/>
                        <a:t>A109</a:t>
                      </a:r>
                    </a:p>
                  </a:txBody>
                  <a:tcPr/>
                </a:tc>
                <a:tc>
                  <a:txBody>
                    <a:bodyPr/>
                    <a:lstStyle/>
                    <a:p>
                      <a:pPr algn="ctr"/>
                      <a:r>
                        <a:rPr lang="tr-TR" dirty="0"/>
                        <a:t>ABC</a:t>
                      </a:r>
                    </a:p>
                  </a:txBody>
                  <a:tcPr/>
                </a:tc>
                <a:extLst>
                  <a:ext uri="{0D108BD9-81ED-4DB2-BD59-A6C34878D82A}">
                    <a16:rowId xmlns:a16="http://schemas.microsoft.com/office/drawing/2014/main" xmlns="" val="1880677185"/>
                  </a:ext>
                </a:extLst>
              </a:tr>
              <a:tr h="370840">
                <a:tc>
                  <a:txBody>
                    <a:bodyPr/>
                    <a:lstStyle/>
                    <a:p>
                      <a:pPr algn="ctr"/>
                      <a:r>
                        <a:rPr lang="tr-TR" dirty="0"/>
                        <a:t>M105</a:t>
                      </a:r>
                    </a:p>
                  </a:txBody>
                  <a:tcPr/>
                </a:tc>
                <a:tc>
                  <a:txBody>
                    <a:bodyPr/>
                    <a:lstStyle/>
                    <a:p>
                      <a:pPr algn="ctr"/>
                      <a:r>
                        <a:rPr lang="tr-TR" dirty="0"/>
                        <a:t>ABC</a:t>
                      </a:r>
                    </a:p>
                  </a:txBody>
                  <a:tcPr/>
                </a:tc>
                <a:extLst>
                  <a:ext uri="{0D108BD9-81ED-4DB2-BD59-A6C34878D82A}">
                    <a16:rowId xmlns:a16="http://schemas.microsoft.com/office/drawing/2014/main" xmlns="" val="2578878490"/>
                  </a:ext>
                </a:extLst>
              </a:tr>
              <a:tr h="370840">
                <a:tc>
                  <a:txBody>
                    <a:bodyPr/>
                    <a:lstStyle/>
                    <a:p>
                      <a:pPr algn="ctr"/>
                      <a:r>
                        <a:rPr lang="tr-TR" dirty="0"/>
                        <a:t>M105</a:t>
                      </a:r>
                    </a:p>
                  </a:txBody>
                  <a:tcPr/>
                </a:tc>
                <a:tc>
                  <a:txBody>
                    <a:bodyPr/>
                    <a:lstStyle/>
                    <a:p>
                      <a:pPr algn="ctr"/>
                      <a:r>
                        <a:rPr lang="tr-TR" dirty="0"/>
                        <a:t>XYZ</a:t>
                      </a:r>
                    </a:p>
                  </a:txBody>
                  <a:tcPr/>
                </a:tc>
                <a:extLst>
                  <a:ext uri="{0D108BD9-81ED-4DB2-BD59-A6C34878D82A}">
                    <a16:rowId xmlns:a16="http://schemas.microsoft.com/office/drawing/2014/main" xmlns="" val="1380270035"/>
                  </a:ext>
                </a:extLst>
              </a:tr>
            </a:tbl>
          </a:graphicData>
        </a:graphic>
      </p:graphicFrame>
      <p:graphicFrame>
        <p:nvGraphicFramePr>
          <p:cNvPr id="12" name="Tablo 11">
            <a:extLst>
              <a:ext uri="{FF2B5EF4-FFF2-40B4-BE49-F238E27FC236}">
                <a16:creationId xmlns:a16="http://schemas.microsoft.com/office/drawing/2014/main" xmlns="" id="{607E46B6-65EC-076F-320D-0A61E2E81E44}"/>
              </a:ext>
            </a:extLst>
          </p:cNvPr>
          <p:cNvGraphicFramePr>
            <a:graphicFrameLocks noGrp="1"/>
          </p:cNvGraphicFramePr>
          <p:nvPr>
            <p:extLst>
              <p:ext uri="{D42A27DB-BD31-4B8C-83A1-F6EECF244321}">
                <p14:modId xmlns:p14="http://schemas.microsoft.com/office/powerpoint/2010/main" val="2749240645"/>
              </p:ext>
            </p:extLst>
          </p:nvPr>
        </p:nvGraphicFramePr>
        <p:xfrm>
          <a:off x="9381154" y="4063023"/>
          <a:ext cx="1960136" cy="1112520"/>
        </p:xfrm>
        <a:graphic>
          <a:graphicData uri="http://schemas.openxmlformats.org/drawingml/2006/table">
            <a:tbl>
              <a:tblPr firstRow="1" bandRow="1">
                <a:tableStyleId>{5940675A-B579-460E-94D1-54222C63F5DA}</a:tableStyleId>
              </a:tblPr>
              <a:tblGrid>
                <a:gridCol w="868959">
                  <a:extLst>
                    <a:ext uri="{9D8B030D-6E8A-4147-A177-3AD203B41FA5}">
                      <a16:colId xmlns:a16="http://schemas.microsoft.com/office/drawing/2014/main" xmlns="" val="3768799281"/>
                    </a:ext>
                  </a:extLst>
                </a:gridCol>
                <a:gridCol w="1091177">
                  <a:extLst>
                    <a:ext uri="{9D8B030D-6E8A-4147-A177-3AD203B41FA5}">
                      <a16:colId xmlns:a16="http://schemas.microsoft.com/office/drawing/2014/main" xmlns="" val="3845798183"/>
                    </a:ext>
                  </a:extLst>
                </a:gridCol>
              </a:tblGrid>
              <a:tr h="370840">
                <a:tc>
                  <a:txBody>
                    <a:bodyPr/>
                    <a:lstStyle/>
                    <a:p>
                      <a:pPr algn="ctr"/>
                      <a:r>
                        <a:rPr lang="tr-TR" b="1" u="sng" dirty="0"/>
                        <a:t>Kulüp</a:t>
                      </a:r>
                    </a:p>
                  </a:txBody>
                  <a:tcPr/>
                </a:tc>
                <a:tc>
                  <a:txBody>
                    <a:bodyPr/>
                    <a:lstStyle/>
                    <a:p>
                      <a:pPr algn="ctr"/>
                      <a:r>
                        <a:rPr lang="tr-TR" b="1" dirty="0" err="1"/>
                        <a:t>SporTürü</a:t>
                      </a:r>
                      <a:endParaRPr lang="tr-TR" b="1" dirty="0"/>
                    </a:p>
                  </a:txBody>
                  <a:tcPr/>
                </a:tc>
                <a:extLst>
                  <a:ext uri="{0D108BD9-81ED-4DB2-BD59-A6C34878D82A}">
                    <a16:rowId xmlns:a16="http://schemas.microsoft.com/office/drawing/2014/main" xmlns="" val="499760305"/>
                  </a:ext>
                </a:extLst>
              </a:tr>
              <a:tr h="370840">
                <a:tc>
                  <a:txBody>
                    <a:bodyPr/>
                    <a:lstStyle/>
                    <a:p>
                      <a:pPr algn="ctr"/>
                      <a:r>
                        <a:rPr lang="tr-TR" dirty="0"/>
                        <a:t>ABC</a:t>
                      </a:r>
                    </a:p>
                  </a:txBody>
                  <a:tcPr/>
                </a:tc>
                <a:tc>
                  <a:txBody>
                    <a:bodyPr/>
                    <a:lstStyle/>
                    <a:p>
                      <a:pPr algn="ctr"/>
                      <a:r>
                        <a:rPr lang="tr-TR" dirty="0"/>
                        <a:t>Futbol</a:t>
                      </a:r>
                    </a:p>
                  </a:txBody>
                  <a:tcPr/>
                </a:tc>
                <a:extLst>
                  <a:ext uri="{0D108BD9-81ED-4DB2-BD59-A6C34878D82A}">
                    <a16:rowId xmlns:a16="http://schemas.microsoft.com/office/drawing/2014/main" xmlns="" val="4283259811"/>
                  </a:ext>
                </a:extLst>
              </a:tr>
              <a:tr h="370840">
                <a:tc>
                  <a:txBody>
                    <a:bodyPr/>
                    <a:lstStyle/>
                    <a:p>
                      <a:pPr algn="ctr"/>
                      <a:r>
                        <a:rPr lang="tr-TR" dirty="0"/>
                        <a:t>XYZ</a:t>
                      </a:r>
                    </a:p>
                  </a:txBody>
                  <a:tcPr/>
                </a:tc>
                <a:tc>
                  <a:txBody>
                    <a:bodyPr/>
                    <a:lstStyle/>
                    <a:p>
                      <a:pPr algn="ctr"/>
                      <a:r>
                        <a:rPr lang="tr-TR" dirty="0"/>
                        <a:t>Basketbol</a:t>
                      </a:r>
                    </a:p>
                  </a:txBody>
                  <a:tcPr/>
                </a:tc>
                <a:extLst>
                  <a:ext uri="{0D108BD9-81ED-4DB2-BD59-A6C34878D82A}">
                    <a16:rowId xmlns:a16="http://schemas.microsoft.com/office/drawing/2014/main" xmlns="" val="1258691387"/>
                  </a:ext>
                </a:extLst>
              </a:tr>
            </a:tbl>
          </a:graphicData>
        </a:graphic>
      </p:graphicFrame>
    </p:spTree>
    <p:extLst>
      <p:ext uri="{BB962C8B-B14F-4D97-AF65-F5344CB8AC3E}">
        <p14:creationId xmlns:p14="http://schemas.microsoft.com/office/powerpoint/2010/main" val="289988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4NF </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 tablo 1NF, 2NF, 3NF ve BCNF ye uymasına rağmen bazı sorunlara sahip olabilmektedir.</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 ilişki şeması, </a:t>
            </a:r>
            <a:r>
              <a:rPr lang="tr-TR" dirty="0" err="1">
                <a:solidFill>
                  <a:schemeClr val="tx1"/>
                </a:solidFill>
                <a:latin typeface="Times New Roman" panose="02020603050405020304" pitchFamily="18" charset="0"/>
                <a:cs typeface="Times New Roman" panose="02020603050405020304" pitchFamily="18" charset="0"/>
              </a:rPr>
              <a:t>BCNF’de</a:t>
            </a:r>
            <a:r>
              <a:rPr lang="tr-TR" dirty="0">
                <a:solidFill>
                  <a:schemeClr val="tx1"/>
                </a:solidFill>
                <a:latin typeface="Times New Roman" panose="02020603050405020304" pitchFamily="18" charset="0"/>
                <a:cs typeface="Times New Roman" panose="02020603050405020304" pitchFamily="18" charset="0"/>
              </a:rPr>
              <a:t> ise ve hala çok değerli bağımlılıklar içeriyorsa, 4NF uygulamak gerekir.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Basitçe, bir tablonun içinde anahtar değeriyle 1:N veya M:N ilişkisi içinde olan anahtarlar olmamalıdır.</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Örneğin bir tabloda anahtar olmayan sütunda a niteliği n kez, ondan bağımsız olan b niteliği de m kez geçiyorsa 4NF ihlal edilmiştir.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5" name="Dikdörtgen 4">
            <a:extLst>
              <a:ext uri="{FF2B5EF4-FFF2-40B4-BE49-F238E27FC236}">
                <a16:creationId xmlns:a16="http://schemas.microsoft.com/office/drawing/2014/main" xmlns="" id="{9FB83B2A-A4EA-FFDD-8DF8-E67AD891DF08}"/>
              </a:ext>
            </a:extLst>
          </p:cNvPr>
          <p:cNvSpPr/>
          <p:nvPr/>
        </p:nvSpPr>
        <p:spPr>
          <a:xfrm>
            <a:off x="541098" y="3278165"/>
            <a:ext cx="850974"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Kişi</a:t>
            </a:r>
          </a:p>
        </p:txBody>
      </p:sp>
      <p:sp>
        <p:nvSpPr>
          <p:cNvPr id="8" name="Dikdörtgen 7">
            <a:extLst>
              <a:ext uri="{FF2B5EF4-FFF2-40B4-BE49-F238E27FC236}">
                <a16:creationId xmlns:a16="http://schemas.microsoft.com/office/drawing/2014/main" xmlns="" id="{0052ED41-8C36-C92B-B9F3-CA4751023B6B}"/>
              </a:ext>
            </a:extLst>
          </p:cNvPr>
          <p:cNvSpPr/>
          <p:nvPr/>
        </p:nvSpPr>
        <p:spPr>
          <a:xfrm>
            <a:off x="3630304" y="3294515"/>
            <a:ext cx="1061987"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Evcil Hayvan</a:t>
            </a:r>
          </a:p>
        </p:txBody>
      </p:sp>
      <p:sp>
        <p:nvSpPr>
          <p:cNvPr id="13" name="Dikdörtgen 12">
            <a:extLst>
              <a:ext uri="{FF2B5EF4-FFF2-40B4-BE49-F238E27FC236}">
                <a16:creationId xmlns:a16="http://schemas.microsoft.com/office/drawing/2014/main" xmlns="" id="{58D8F621-D61A-4B79-E83A-EBA7DB8AAF74}"/>
              </a:ext>
            </a:extLst>
          </p:cNvPr>
          <p:cNvSpPr/>
          <p:nvPr/>
        </p:nvSpPr>
        <p:spPr>
          <a:xfrm>
            <a:off x="1974003" y="4481315"/>
            <a:ext cx="1061987"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Araç</a:t>
            </a:r>
          </a:p>
        </p:txBody>
      </p:sp>
      <p:sp>
        <p:nvSpPr>
          <p:cNvPr id="14" name="Akış Çizelgesi: Karar 13">
            <a:extLst>
              <a:ext uri="{FF2B5EF4-FFF2-40B4-BE49-F238E27FC236}">
                <a16:creationId xmlns:a16="http://schemas.microsoft.com/office/drawing/2014/main" xmlns="" id="{54C3F3B5-0395-9F10-4467-38F27950D7CC}"/>
              </a:ext>
            </a:extLst>
          </p:cNvPr>
          <p:cNvSpPr/>
          <p:nvPr/>
        </p:nvSpPr>
        <p:spPr>
          <a:xfrm>
            <a:off x="1890849" y="3164861"/>
            <a:ext cx="1213381" cy="791570"/>
          </a:xfrm>
          <a:prstGeom prst="flowChartDecisio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Sahip</a:t>
            </a:r>
          </a:p>
        </p:txBody>
      </p:sp>
      <p:cxnSp>
        <p:nvCxnSpPr>
          <p:cNvPr id="16" name="Düz Bağlayıcı 15">
            <a:extLst>
              <a:ext uri="{FF2B5EF4-FFF2-40B4-BE49-F238E27FC236}">
                <a16:creationId xmlns:a16="http://schemas.microsoft.com/office/drawing/2014/main" xmlns="" id="{F6D8CF07-549F-475A-B424-17D246D5C83A}"/>
              </a:ext>
            </a:extLst>
          </p:cNvPr>
          <p:cNvCxnSpPr/>
          <p:nvPr/>
        </p:nvCxnSpPr>
        <p:spPr>
          <a:xfrm>
            <a:off x="1392072" y="3568752"/>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Düz Bağlayıcı 16">
            <a:extLst>
              <a:ext uri="{FF2B5EF4-FFF2-40B4-BE49-F238E27FC236}">
                <a16:creationId xmlns:a16="http://schemas.microsoft.com/office/drawing/2014/main" xmlns="" id="{2A336A73-8B62-1B5B-7FD6-8B5CB1021D59}"/>
              </a:ext>
            </a:extLst>
          </p:cNvPr>
          <p:cNvCxnSpPr/>
          <p:nvPr/>
        </p:nvCxnSpPr>
        <p:spPr>
          <a:xfrm>
            <a:off x="3104230" y="3568752"/>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xmlns="" id="{32F9F494-E264-D784-C74B-B9D92BF44396}"/>
              </a:ext>
            </a:extLst>
          </p:cNvPr>
          <p:cNvCxnSpPr>
            <a:cxnSpLocks/>
          </p:cNvCxnSpPr>
          <p:nvPr/>
        </p:nvCxnSpPr>
        <p:spPr>
          <a:xfrm rot="5400000">
            <a:off x="2240506" y="4226431"/>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9" name="Tablo 4">
            <a:extLst>
              <a:ext uri="{FF2B5EF4-FFF2-40B4-BE49-F238E27FC236}">
                <a16:creationId xmlns:a16="http://schemas.microsoft.com/office/drawing/2014/main" xmlns="" id="{6950F55F-13A3-166B-65F7-595063B920CF}"/>
              </a:ext>
            </a:extLst>
          </p:cNvPr>
          <p:cNvGraphicFramePr>
            <a:graphicFrameLocks noGrp="1"/>
          </p:cNvGraphicFramePr>
          <p:nvPr>
            <p:extLst>
              <p:ext uri="{D42A27DB-BD31-4B8C-83A1-F6EECF244321}">
                <p14:modId xmlns:p14="http://schemas.microsoft.com/office/powerpoint/2010/main" val="257946205"/>
              </p:ext>
            </p:extLst>
          </p:nvPr>
        </p:nvGraphicFramePr>
        <p:xfrm>
          <a:off x="6402940" y="3368795"/>
          <a:ext cx="3986752" cy="2225040"/>
        </p:xfrm>
        <a:graphic>
          <a:graphicData uri="http://schemas.openxmlformats.org/drawingml/2006/table">
            <a:tbl>
              <a:tblPr firstRow="1" bandRow="1">
                <a:tableStyleId>{5940675A-B579-460E-94D1-54222C63F5DA}</a:tableStyleId>
              </a:tblPr>
              <a:tblGrid>
                <a:gridCol w="1073277">
                  <a:extLst>
                    <a:ext uri="{9D8B030D-6E8A-4147-A177-3AD203B41FA5}">
                      <a16:colId xmlns:a16="http://schemas.microsoft.com/office/drawing/2014/main" xmlns="" val="2605797356"/>
                    </a:ext>
                  </a:extLst>
                </a:gridCol>
                <a:gridCol w="1406588">
                  <a:extLst>
                    <a:ext uri="{9D8B030D-6E8A-4147-A177-3AD203B41FA5}">
                      <a16:colId xmlns:a16="http://schemas.microsoft.com/office/drawing/2014/main" xmlns="" val="3334650303"/>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dirty="0"/>
                        <a:t>Kişi</a:t>
                      </a:r>
                    </a:p>
                  </a:txBody>
                  <a:tcPr/>
                </a:tc>
                <a:tc>
                  <a:txBody>
                    <a:bodyPr/>
                    <a:lstStyle/>
                    <a:p>
                      <a:pPr algn="ctr"/>
                      <a:r>
                        <a:rPr lang="tr-TR" b="1" dirty="0"/>
                        <a:t>Evcil Hayvan</a:t>
                      </a:r>
                    </a:p>
                  </a:txBody>
                  <a:tcPr/>
                </a:tc>
                <a:tc>
                  <a:txBody>
                    <a:bodyPr/>
                    <a:lstStyle/>
                    <a:p>
                      <a:pPr algn="ctr"/>
                      <a:r>
                        <a:rPr lang="tr-TR" b="1" dirty="0"/>
                        <a:t>Araç</a:t>
                      </a:r>
                    </a:p>
                  </a:txBody>
                  <a:tcPr/>
                </a:tc>
                <a:extLst>
                  <a:ext uri="{0D108BD9-81ED-4DB2-BD59-A6C34878D82A}">
                    <a16:rowId xmlns:a16="http://schemas.microsoft.com/office/drawing/2014/main" xmlns="" val="3486477833"/>
                  </a:ext>
                </a:extLst>
              </a:tr>
              <a:tr h="370840">
                <a:tc>
                  <a:txBody>
                    <a:bodyPr/>
                    <a:lstStyle/>
                    <a:p>
                      <a:pPr algn="ctr"/>
                      <a:r>
                        <a:rPr lang="tr-TR" dirty="0"/>
                        <a:t>1</a:t>
                      </a:r>
                    </a:p>
                  </a:txBody>
                  <a:tcPr/>
                </a:tc>
                <a:tc>
                  <a:txBody>
                    <a:bodyPr/>
                    <a:lstStyle/>
                    <a:p>
                      <a:pPr algn="ctr"/>
                      <a:r>
                        <a:rPr lang="tr-TR" dirty="0"/>
                        <a:t>Kedi</a:t>
                      </a:r>
                    </a:p>
                  </a:txBody>
                  <a:tcPr/>
                </a:tc>
                <a:tc>
                  <a:txBody>
                    <a:bodyPr/>
                    <a:lstStyle/>
                    <a:p>
                      <a:pPr algn="ctr"/>
                      <a:r>
                        <a:rPr lang="tr-TR" dirty="0"/>
                        <a:t>Volkswagen</a:t>
                      </a:r>
                    </a:p>
                  </a:txBody>
                  <a:tcPr/>
                </a:tc>
                <a:extLst>
                  <a:ext uri="{0D108BD9-81ED-4DB2-BD59-A6C34878D82A}">
                    <a16:rowId xmlns:a16="http://schemas.microsoft.com/office/drawing/2014/main" xmlns="" val="1880677185"/>
                  </a:ext>
                </a:extLst>
              </a:tr>
              <a:tr h="370840">
                <a:tc>
                  <a:txBody>
                    <a:bodyPr/>
                    <a:lstStyle/>
                    <a:p>
                      <a:pPr algn="ctr"/>
                      <a:r>
                        <a:rPr lang="tr-TR" dirty="0"/>
                        <a:t>1</a:t>
                      </a:r>
                    </a:p>
                  </a:txBody>
                  <a:tcPr/>
                </a:tc>
                <a:tc>
                  <a:txBody>
                    <a:bodyPr/>
                    <a:lstStyle/>
                    <a:p>
                      <a:pPr algn="ctr"/>
                      <a:r>
                        <a:rPr lang="tr-TR" dirty="0"/>
                        <a:t>Kedi</a:t>
                      </a:r>
                    </a:p>
                  </a:txBody>
                  <a:tcPr/>
                </a:tc>
                <a:tc>
                  <a:txBody>
                    <a:bodyPr/>
                    <a:lstStyle/>
                    <a:p>
                      <a:pPr algn="ctr"/>
                      <a:r>
                        <a:rPr lang="tr-TR" dirty="0"/>
                        <a:t>BMW</a:t>
                      </a:r>
                    </a:p>
                  </a:txBody>
                  <a:tcPr/>
                </a:tc>
                <a:extLst>
                  <a:ext uri="{0D108BD9-81ED-4DB2-BD59-A6C34878D82A}">
                    <a16:rowId xmlns:a16="http://schemas.microsoft.com/office/drawing/2014/main" xmlns="" val="2578878490"/>
                  </a:ext>
                </a:extLst>
              </a:tr>
              <a:tr h="370840">
                <a:tc>
                  <a:txBody>
                    <a:bodyPr/>
                    <a:lstStyle/>
                    <a:p>
                      <a:pPr algn="ctr"/>
                      <a:r>
                        <a:rPr lang="tr-TR" dirty="0"/>
                        <a:t>1</a:t>
                      </a:r>
                    </a:p>
                  </a:txBody>
                  <a:tcPr/>
                </a:tc>
                <a:tc>
                  <a:txBody>
                    <a:bodyPr/>
                    <a:lstStyle/>
                    <a:p>
                      <a:pPr algn="ctr"/>
                      <a:r>
                        <a:rPr lang="tr-TR" dirty="0"/>
                        <a:t>Papağan</a:t>
                      </a:r>
                    </a:p>
                  </a:txBody>
                  <a:tcPr/>
                </a:tc>
                <a:tc>
                  <a:txBody>
                    <a:bodyPr/>
                    <a:lstStyle/>
                    <a:p>
                      <a:pPr algn="ctr"/>
                      <a:r>
                        <a:rPr lang="tr-TR" dirty="0"/>
                        <a:t>Volkswagen</a:t>
                      </a:r>
                    </a:p>
                  </a:txBody>
                  <a:tcPr/>
                </a:tc>
                <a:extLst>
                  <a:ext uri="{0D108BD9-81ED-4DB2-BD59-A6C34878D82A}">
                    <a16:rowId xmlns:a16="http://schemas.microsoft.com/office/drawing/2014/main" xmlns="" val="1380270035"/>
                  </a:ext>
                </a:extLst>
              </a:tr>
              <a:tr h="370840">
                <a:tc>
                  <a:txBody>
                    <a:bodyPr/>
                    <a:lstStyle/>
                    <a:p>
                      <a:pPr algn="ctr"/>
                      <a:r>
                        <a:rPr lang="tr-TR" dirty="0"/>
                        <a:t>1</a:t>
                      </a:r>
                    </a:p>
                  </a:txBody>
                  <a:tcPr/>
                </a:tc>
                <a:tc>
                  <a:txBody>
                    <a:bodyPr/>
                    <a:lstStyle/>
                    <a:p>
                      <a:pPr algn="ctr"/>
                      <a:r>
                        <a:rPr lang="tr-TR" dirty="0"/>
                        <a:t>Papağan</a:t>
                      </a:r>
                    </a:p>
                  </a:txBody>
                  <a:tcPr/>
                </a:tc>
                <a:tc>
                  <a:txBody>
                    <a:bodyPr/>
                    <a:lstStyle/>
                    <a:p>
                      <a:pPr algn="ctr"/>
                      <a:r>
                        <a:rPr lang="tr-TR" dirty="0"/>
                        <a:t>BMW</a:t>
                      </a:r>
                    </a:p>
                  </a:txBody>
                  <a:tcPr/>
                </a:tc>
                <a:extLst>
                  <a:ext uri="{0D108BD9-81ED-4DB2-BD59-A6C34878D82A}">
                    <a16:rowId xmlns:a16="http://schemas.microsoft.com/office/drawing/2014/main" xmlns="" val="3434105037"/>
                  </a:ext>
                </a:extLst>
              </a:tr>
              <a:tr h="370840">
                <a:tc>
                  <a:txBody>
                    <a:bodyPr/>
                    <a:lstStyle/>
                    <a:p>
                      <a:pPr algn="ctr"/>
                      <a:r>
                        <a:rPr lang="tr-TR" dirty="0"/>
                        <a:t>2</a:t>
                      </a:r>
                    </a:p>
                  </a:txBody>
                  <a:tcPr/>
                </a:tc>
                <a:tc>
                  <a:txBody>
                    <a:bodyPr/>
                    <a:lstStyle/>
                    <a:p>
                      <a:pPr algn="ctr"/>
                      <a:r>
                        <a:rPr lang="tr-TR" dirty="0"/>
                        <a:t>Köpek</a:t>
                      </a:r>
                    </a:p>
                  </a:txBody>
                  <a:tcPr/>
                </a:tc>
                <a:tc>
                  <a:txBody>
                    <a:bodyPr/>
                    <a:lstStyle/>
                    <a:p>
                      <a:pPr algn="ctr"/>
                      <a:r>
                        <a:rPr lang="tr-TR" dirty="0"/>
                        <a:t>Mercedes</a:t>
                      </a:r>
                    </a:p>
                  </a:txBody>
                  <a:tcPr/>
                </a:tc>
                <a:extLst>
                  <a:ext uri="{0D108BD9-81ED-4DB2-BD59-A6C34878D82A}">
                    <a16:rowId xmlns:a16="http://schemas.microsoft.com/office/drawing/2014/main" xmlns="" val="2700749442"/>
                  </a:ext>
                </a:extLst>
              </a:tr>
            </a:tbl>
          </a:graphicData>
        </a:graphic>
      </p:graphicFrame>
      <p:sp>
        <p:nvSpPr>
          <p:cNvPr id="21" name="Metin kutusu 20">
            <a:extLst>
              <a:ext uri="{FF2B5EF4-FFF2-40B4-BE49-F238E27FC236}">
                <a16:creationId xmlns:a16="http://schemas.microsoft.com/office/drawing/2014/main" xmlns="" id="{4AD52CE9-12D1-8548-3092-E37DE894B8C8}"/>
              </a:ext>
            </a:extLst>
          </p:cNvPr>
          <p:cNvSpPr txBox="1"/>
          <p:nvPr/>
        </p:nvSpPr>
        <p:spPr>
          <a:xfrm>
            <a:off x="6402941" y="2685368"/>
            <a:ext cx="3986752" cy="369332"/>
          </a:xfrm>
          <a:prstGeom prst="rect">
            <a:avLst/>
          </a:prstGeom>
          <a:noFill/>
        </p:spPr>
        <p:txBody>
          <a:bodyPr wrap="square">
            <a:spAutoFit/>
          </a:body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4NF öncesi evcil hayvan-araç tablosu</a:t>
            </a:r>
          </a:p>
        </p:txBody>
      </p:sp>
    </p:spTree>
    <p:extLst>
      <p:ext uri="{BB962C8B-B14F-4D97-AF65-F5344CB8AC3E}">
        <p14:creationId xmlns:p14="http://schemas.microsoft.com/office/powerpoint/2010/main" val="261890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4NF </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 kişinin evcil hayvanı ile aracı arasında bir bağlantı yoktur. Yani birbirlerinden bağımsız oldukları söylenebilir. Her üç özelliğin birleşimi birincil anahtar olarak kabul edilebildiğinden, Tablo 3NF’dir.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5" name="Dikdörtgen 4">
            <a:extLst>
              <a:ext uri="{FF2B5EF4-FFF2-40B4-BE49-F238E27FC236}">
                <a16:creationId xmlns:a16="http://schemas.microsoft.com/office/drawing/2014/main" xmlns="" id="{9FB83B2A-A4EA-FFDD-8DF8-E67AD891DF08}"/>
              </a:ext>
            </a:extLst>
          </p:cNvPr>
          <p:cNvSpPr/>
          <p:nvPr/>
        </p:nvSpPr>
        <p:spPr>
          <a:xfrm>
            <a:off x="649888" y="2603589"/>
            <a:ext cx="850974"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Kişi</a:t>
            </a:r>
          </a:p>
        </p:txBody>
      </p:sp>
      <p:sp>
        <p:nvSpPr>
          <p:cNvPr id="8" name="Dikdörtgen 7">
            <a:extLst>
              <a:ext uri="{FF2B5EF4-FFF2-40B4-BE49-F238E27FC236}">
                <a16:creationId xmlns:a16="http://schemas.microsoft.com/office/drawing/2014/main" xmlns="" id="{0052ED41-8C36-C92B-B9F3-CA4751023B6B}"/>
              </a:ext>
            </a:extLst>
          </p:cNvPr>
          <p:cNvSpPr/>
          <p:nvPr/>
        </p:nvSpPr>
        <p:spPr>
          <a:xfrm>
            <a:off x="3889222" y="2606291"/>
            <a:ext cx="1061987"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Evcil Hayvan</a:t>
            </a:r>
          </a:p>
        </p:txBody>
      </p:sp>
      <p:sp>
        <p:nvSpPr>
          <p:cNvPr id="13" name="Dikdörtgen 12">
            <a:extLst>
              <a:ext uri="{FF2B5EF4-FFF2-40B4-BE49-F238E27FC236}">
                <a16:creationId xmlns:a16="http://schemas.microsoft.com/office/drawing/2014/main" xmlns="" id="{58D8F621-D61A-4B79-E83A-EBA7DB8AAF74}"/>
              </a:ext>
            </a:extLst>
          </p:cNvPr>
          <p:cNvSpPr/>
          <p:nvPr/>
        </p:nvSpPr>
        <p:spPr>
          <a:xfrm>
            <a:off x="544381" y="5006753"/>
            <a:ext cx="1061987" cy="532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Araç</a:t>
            </a:r>
          </a:p>
        </p:txBody>
      </p:sp>
      <p:sp>
        <p:nvSpPr>
          <p:cNvPr id="14" name="Akış Çizelgesi: Karar 13">
            <a:extLst>
              <a:ext uri="{FF2B5EF4-FFF2-40B4-BE49-F238E27FC236}">
                <a16:creationId xmlns:a16="http://schemas.microsoft.com/office/drawing/2014/main" xmlns="" id="{54C3F3B5-0395-9F10-4467-38F27950D7CC}"/>
              </a:ext>
            </a:extLst>
          </p:cNvPr>
          <p:cNvSpPr/>
          <p:nvPr/>
        </p:nvSpPr>
        <p:spPr>
          <a:xfrm>
            <a:off x="1999639" y="2490285"/>
            <a:ext cx="1394240" cy="791570"/>
          </a:xfrm>
          <a:prstGeom prst="flowChartDecisio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besler</a:t>
            </a:r>
          </a:p>
        </p:txBody>
      </p:sp>
      <p:cxnSp>
        <p:nvCxnSpPr>
          <p:cNvPr id="16" name="Düz Bağlayıcı 15">
            <a:extLst>
              <a:ext uri="{FF2B5EF4-FFF2-40B4-BE49-F238E27FC236}">
                <a16:creationId xmlns:a16="http://schemas.microsoft.com/office/drawing/2014/main" xmlns="" id="{F6D8CF07-549F-475A-B424-17D246D5C83A}"/>
              </a:ext>
            </a:extLst>
          </p:cNvPr>
          <p:cNvCxnSpPr/>
          <p:nvPr/>
        </p:nvCxnSpPr>
        <p:spPr>
          <a:xfrm>
            <a:off x="1500862" y="2894176"/>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Düz Bağlayıcı 16">
            <a:extLst>
              <a:ext uri="{FF2B5EF4-FFF2-40B4-BE49-F238E27FC236}">
                <a16:creationId xmlns:a16="http://schemas.microsoft.com/office/drawing/2014/main" xmlns="" id="{2A336A73-8B62-1B5B-7FD6-8B5CB1021D59}"/>
              </a:ext>
            </a:extLst>
          </p:cNvPr>
          <p:cNvCxnSpPr/>
          <p:nvPr/>
        </p:nvCxnSpPr>
        <p:spPr>
          <a:xfrm>
            <a:off x="3363148" y="2880528"/>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xmlns="" id="{32F9F494-E264-D784-C74B-B9D92BF44396}"/>
              </a:ext>
            </a:extLst>
          </p:cNvPr>
          <p:cNvCxnSpPr>
            <a:cxnSpLocks/>
          </p:cNvCxnSpPr>
          <p:nvPr/>
        </p:nvCxnSpPr>
        <p:spPr>
          <a:xfrm rot="5400000">
            <a:off x="807100" y="3429000"/>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9" name="Tablo 4">
            <a:extLst>
              <a:ext uri="{FF2B5EF4-FFF2-40B4-BE49-F238E27FC236}">
                <a16:creationId xmlns:a16="http://schemas.microsoft.com/office/drawing/2014/main" xmlns="" id="{6950F55F-13A3-166B-65F7-595063B920CF}"/>
              </a:ext>
            </a:extLst>
          </p:cNvPr>
          <p:cNvGraphicFramePr>
            <a:graphicFrameLocks noGrp="1"/>
          </p:cNvGraphicFramePr>
          <p:nvPr>
            <p:extLst>
              <p:ext uri="{D42A27DB-BD31-4B8C-83A1-F6EECF244321}">
                <p14:modId xmlns:p14="http://schemas.microsoft.com/office/powerpoint/2010/main" val="1081298558"/>
              </p:ext>
            </p:extLst>
          </p:nvPr>
        </p:nvGraphicFramePr>
        <p:xfrm>
          <a:off x="5753686" y="3229848"/>
          <a:ext cx="2479865" cy="1483360"/>
        </p:xfrm>
        <a:graphic>
          <a:graphicData uri="http://schemas.openxmlformats.org/drawingml/2006/table">
            <a:tbl>
              <a:tblPr firstRow="1" bandRow="1">
                <a:tableStyleId>{5940675A-B579-460E-94D1-54222C63F5DA}</a:tableStyleId>
              </a:tblPr>
              <a:tblGrid>
                <a:gridCol w="1073277">
                  <a:extLst>
                    <a:ext uri="{9D8B030D-6E8A-4147-A177-3AD203B41FA5}">
                      <a16:colId xmlns:a16="http://schemas.microsoft.com/office/drawing/2014/main" xmlns="" val="2605797356"/>
                    </a:ext>
                  </a:extLst>
                </a:gridCol>
                <a:gridCol w="1406588">
                  <a:extLst>
                    <a:ext uri="{9D8B030D-6E8A-4147-A177-3AD203B41FA5}">
                      <a16:colId xmlns:a16="http://schemas.microsoft.com/office/drawing/2014/main" xmlns="" val="3334650303"/>
                    </a:ext>
                  </a:extLst>
                </a:gridCol>
              </a:tblGrid>
              <a:tr h="370840">
                <a:tc>
                  <a:txBody>
                    <a:bodyPr/>
                    <a:lstStyle/>
                    <a:p>
                      <a:pPr algn="ctr"/>
                      <a:r>
                        <a:rPr lang="tr-TR" b="1" dirty="0"/>
                        <a:t>Kişi</a:t>
                      </a:r>
                    </a:p>
                  </a:txBody>
                  <a:tcPr/>
                </a:tc>
                <a:tc>
                  <a:txBody>
                    <a:bodyPr/>
                    <a:lstStyle/>
                    <a:p>
                      <a:pPr algn="ctr"/>
                      <a:r>
                        <a:rPr lang="tr-TR" b="1" dirty="0"/>
                        <a:t>Evcil Hayvan</a:t>
                      </a:r>
                    </a:p>
                  </a:txBody>
                  <a:tcPr/>
                </a:tc>
                <a:extLst>
                  <a:ext uri="{0D108BD9-81ED-4DB2-BD59-A6C34878D82A}">
                    <a16:rowId xmlns:a16="http://schemas.microsoft.com/office/drawing/2014/main" xmlns="" val="3486477833"/>
                  </a:ext>
                </a:extLst>
              </a:tr>
              <a:tr h="370840">
                <a:tc>
                  <a:txBody>
                    <a:bodyPr/>
                    <a:lstStyle/>
                    <a:p>
                      <a:pPr algn="ctr"/>
                      <a:r>
                        <a:rPr lang="tr-TR" dirty="0"/>
                        <a:t>1</a:t>
                      </a:r>
                    </a:p>
                  </a:txBody>
                  <a:tcPr/>
                </a:tc>
                <a:tc>
                  <a:txBody>
                    <a:bodyPr/>
                    <a:lstStyle/>
                    <a:p>
                      <a:pPr algn="ctr"/>
                      <a:r>
                        <a:rPr lang="tr-TR" dirty="0"/>
                        <a:t>Kedi</a:t>
                      </a:r>
                    </a:p>
                  </a:txBody>
                  <a:tcPr/>
                </a:tc>
                <a:extLst>
                  <a:ext uri="{0D108BD9-81ED-4DB2-BD59-A6C34878D82A}">
                    <a16:rowId xmlns:a16="http://schemas.microsoft.com/office/drawing/2014/main" xmlns="" val="1880677185"/>
                  </a:ext>
                </a:extLst>
              </a:tr>
              <a:tr h="370840">
                <a:tc>
                  <a:txBody>
                    <a:bodyPr/>
                    <a:lstStyle/>
                    <a:p>
                      <a:pPr algn="ctr"/>
                      <a:r>
                        <a:rPr lang="tr-TR" dirty="0"/>
                        <a:t>1</a:t>
                      </a:r>
                    </a:p>
                  </a:txBody>
                  <a:tcPr/>
                </a:tc>
                <a:tc>
                  <a:txBody>
                    <a:bodyPr/>
                    <a:lstStyle/>
                    <a:p>
                      <a:pPr algn="ctr"/>
                      <a:r>
                        <a:rPr lang="tr-TR" dirty="0"/>
                        <a:t>Papağan</a:t>
                      </a:r>
                    </a:p>
                  </a:txBody>
                  <a:tcPr/>
                </a:tc>
                <a:extLst>
                  <a:ext uri="{0D108BD9-81ED-4DB2-BD59-A6C34878D82A}">
                    <a16:rowId xmlns:a16="http://schemas.microsoft.com/office/drawing/2014/main" xmlns="" val="1380270035"/>
                  </a:ext>
                </a:extLst>
              </a:tr>
              <a:tr h="370840">
                <a:tc>
                  <a:txBody>
                    <a:bodyPr/>
                    <a:lstStyle/>
                    <a:p>
                      <a:pPr algn="ctr"/>
                      <a:r>
                        <a:rPr lang="tr-TR" dirty="0"/>
                        <a:t>2</a:t>
                      </a:r>
                    </a:p>
                  </a:txBody>
                  <a:tcPr/>
                </a:tc>
                <a:tc>
                  <a:txBody>
                    <a:bodyPr/>
                    <a:lstStyle/>
                    <a:p>
                      <a:pPr algn="ctr"/>
                      <a:r>
                        <a:rPr lang="tr-TR" dirty="0"/>
                        <a:t>Köpek</a:t>
                      </a:r>
                    </a:p>
                  </a:txBody>
                  <a:tcPr/>
                </a:tc>
                <a:extLst>
                  <a:ext uri="{0D108BD9-81ED-4DB2-BD59-A6C34878D82A}">
                    <a16:rowId xmlns:a16="http://schemas.microsoft.com/office/drawing/2014/main" xmlns="" val="2700749442"/>
                  </a:ext>
                </a:extLst>
              </a:tr>
            </a:tbl>
          </a:graphicData>
        </a:graphic>
      </p:graphicFrame>
      <p:sp>
        <p:nvSpPr>
          <p:cNvPr id="21" name="Metin kutusu 20">
            <a:extLst>
              <a:ext uri="{FF2B5EF4-FFF2-40B4-BE49-F238E27FC236}">
                <a16:creationId xmlns:a16="http://schemas.microsoft.com/office/drawing/2014/main" xmlns="" id="{4AD52CE9-12D1-8548-3092-E37DE894B8C8}"/>
              </a:ext>
            </a:extLst>
          </p:cNvPr>
          <p:cNvSpPr txBox="1"/>
          <p:nvPr/>
        </p:nvSpPr>
        <p:spPr>
          <a:xfrm>
            <a:off x="6402941" y="2685368"/>
            <a:ext cx="3986752" cy="369332"/>
          </a:xfrm>
          <a:prstGeom prst="rect">
            <a:avLst/>
          </a:prstGeom>
          <a:noFill/>
        </p:spPr>
        <p:txBody>
          <a:bodyPr wrap="square">
            <a:spAutoFit/>
          </a:body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4NF sonrası evcil hayvan-araç tablosu</a:t>
            </a:r>
          </a:p>
        </p:txBody>
      </p:sp>
      <p:sp>
        <p:nvSpPr>
          <p:cNvPr id="2" name="Akış Çizelgesi: Karar 1">
            <a:extLst>
              <a:ext uri="{FF2B5EF4-FFF2-40B4-BE49-F238E27FC236}">
                <a16:creationId xmlns:a16="http://schemas.microsoft.com/office/drawing/2014/main" xmlns="" id="{8C3E9EA8-6C86-70B2-6BAD-EC851A1FEF3B}"/>
              </a:ext>
            </a:extLst>
          </p:cNvPr>
          <p:cNvSpPr/>
          <p:nvPr/>
        </p:nvSpPr>
        <p:spPr>
          <a:xfrm>
            <a:off x="307144" y="3699000"/>
            <a:ext cx="1536462" cy="791570"/>
          </a:xfrm>
          <a:prstGeom prst="flowChartDecisio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a:t>kullanır</a:t>
            </a:r>
          </a:p>
        </p:txBody>
      </p:sp>
      <p:cxnSp>
        <p:nvCxnSpPr>
          <p:cNvPr id="6" name="Düz Bağlayıcı 5">
            <a:extLst>
              <a:ext uri="{FF2B5EF4-FFF2-40B4-BE49-F238E27FC236}">
                <a16:creationId xmlns:a16="http://schemas.microsoft.com/office/drawing/2014/main" xmlns="" id="{B07156BF-2E74-F363-4782-D3F0ADF0F534}"/>
              </a:ext>
            </a:extLst>
          </p:cNvPr>
          <p:cNvCxnSpPr>
            <a:cxnSpLocks/>
          </p:cNvCxnSpPr>
          <p:nvPr/>
        </p:nvCxnSpPr>
        <p:spPr>
          <a:xfrm rot="5400000">
            <a:off x="805375" y="4751315"/>
            <a:ext cx="5400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9" name="Tablo 4">
            <a:extLst>
              <a:ext uri="{FF2B5EF4-FFF2-40B4-BE49-F238E27FC236}">
                <a16:creationId xmlns:a16="http://schemas.microsoft.com/office/drawing/2014/main" xmlns="" id="{D20D6E40-F8D2-D702-9ED9-D886E5A3F7A6}"/>
              </a:ext>
            </a:extLst>
          </p:cNvPr>
          <p:cNvGraphicFramePr>
            <a:graphicFrameLocks noGrp="1"/>
          </p:cNvGraphicFramePr>
          <p:nvPr>
            <p:extLst>
              <p:ext uri="{D42A27DB-BD31-4B8C-83A1-F6EECF244321}">
                <p14:modId xmlns:p14="http://schemas.microsoft.com/office/powerpoint/2010/main" val="4021876167"/>
              </p:ext>
            </p:extLst>
          </p:nvPr>
        </p:nvGraphicFramePr>
        <p:xfrm>
          <a:off x="8798123" y="3229848"/>
          <a:ext cx="2580164" cy="1483360"/>
        </p:xfrm>
        <a:graphic>
          <a:graphicData uri="http://schemas.openxmlformats.org/drawingml/2006/table">
            <a:tbl>
              <a:tblPr firstRow="1" bandRow="1">
                <a:tableStyleId>{5940675A-B579-460E-94D1-54222C63F5DA}</a:tableStyleId>
              </a:tblPr>
              <a:tblGrid>
                <a:gridCol w="1073277">
                  <a:extLst>
                    <a:ext uri="{9D8B030D-6E8A-4147-A177-3AD203B41FA5}">
                      <a16:colId xmlns:a16="http://schemas.microsoft.com/office/drawing/2014/main" xmlns="" val="2605797356"/>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dirty="0"/>
                        <a:t>Kişi</a:t>
                      </a:r>
                    </a:p>
                  </a:txBody>
                  <a:tcPr/>
                </a:tc>
                <a:tc>
                  <a:txBody>
                    <a:bodyPr/>
                    <a:lstStyle/>
                    <a:p>
                      <a:pPr algn="ctr"/>
                      <a:r>
                        <a:rPr lang="tr-TR" b="1" dirty="0"/>
                        <a:t>Araç</a:t>
                      </a:r>
                    </a:p>
                  </a:txBody>
                  <a:tcPr/>
                </a:tc>
                <a:extLst>
                  <a:ext uri="{0D108BD9-81ED-4DB2-BD59-A6C34878D82A}">
                    <a16:rowId xmlns:a16="http://schemas.microsoft.com/office/drawing/2014/main" xmlns="" val="3486477833"/>
                  </a:ext>
                </a:extLst>
              </a:tr>
              <a:tr h="370840">
                <a:tc>
                  <a:txBody>
                    <a:bodyPr/>
                    <a:lstStyle/>
                    <a:p>
                      <a:pPr algn="ctr"/>
                      <a:r>
                        <a:rPr lang="tr-TR" dirty="0"/>
                        <a:t>1</a:t>
                      </a:r>
                    </a:p>
                  </a:txBody>
                  <a:tcPr/>
                </a:tc>
                <a:tc>
                  <a:txBody>
                    <a:bodyPr/>
                    <a:lstStyle/>
                    <a:p>
                      <a:pPr algn="ctr"/>
                      <a:r>
                        <a:rPr lang="tr-TR" dirty="0"/>
                        <a:t>Volkswagen</a:t>
                      </a:r>
                    </a:p>
                  </a:txBody>
                  <a:tcPr/>
                </a:tc>
                <a:extLst>
                  <a:ext uri="{0D108BD9-81ED-4DB2-BD59-A6C34878D82A}">
                    <a16:rowId xmlns:a16="http://schemas.microsoft.com/office/drawing/2014/main" xmlns="" val="1880677185"/>
                  </a:ext>
                </a:extLst>
              </a:tr>
              <a:tr h="370840">
                <a:tc>
                  <a:txBody>
                    <a:bodyPr/>
                    <a:lstStyle/>
                    <a:p>
                      <a:pPr algn="ctr"/>
                      <a:r>
                        <a:rPr lang="tr-TR" dirty="0"/>
                        <a:t>1</a:t>
                      </a:r>
                    </a:p>
                  </a:txBody>
                  <a:tcPr/>
                </a:tc>
                <a:tc>
                  <a:txBody>
                    <a:bodyPr/>
                    <a:lstStyle/>
                    <a:p>
                      <a:pPr algn="ctr"/>
                      <a:r>
                        <a:rPr lang="tr-TR" dirty="0"/>
                        <a:t>BMW</a:t>
                      </a:r>
                    </a:p>
                  </a:txBody>
                  <a:tcPr/>
                </a:tc>
                <a:extLst>
                  <a:ext uri="{0D108BD9-81ED-4DB2-BD59-A6C34878D82A}">
                    <a16:rowId xmlns:a16="http://schemas.microsoft.com/office/drawing/2014/main" xmlns="" val="2578878490"/>
                  </a:ext>
                </a:extLst>
              </a:tr>
              <a:tr h="370840">
                <a:tc>
                  <a:txBody>
                    <a:bodyPr/>
                    <a:lstStyle/>
                    <a:p>
                      <a:pPr algn="ctr"/>
                      <a:r>
                        <a:rPr lang="tr-TR" dirty="0"/>
                        <a:t>2</a:t>
                      </a:r>
                    </a:p>
                  </a:txBody>
                  <a:tcPr/>
                </a:tc>
                <a:tc>
                  <a:txBody>
                    <a:bodyPr/>
                    <a:lstStyle/>
                    <a:p>
                      <a:pPr algn="ctr"/>
                      <a:r>
                        <a:rPr lang="tr-TR" dirty="0"/>
                        <a:t>Mercedes</a:t>
                      </a:r>
                    </a:p>
                  </a:txBody>
                  <a:tcPr/>
                </a:tc>
                <a:extLst>
                  <a:ext uri="{0D108BD9-81ED-4DB2-BD59-A6C34878D82A}">
                    <a16:rowId xmlns:a16="http://schemas.microsoft.com/office/drawing/2014/main" xmlns="" val="2700749442"/>
                  </a:ext>
                </a:extLst>
              </a:tr>
            </a:tbl>
          </a:graphicData>
        </a:graphic>
      </p:graphicFrame>
    </p:spTree>
    <p:extLst>
      <p:ext uri="{BB962C8B-B14F-4D97-AF65-F5344CB8AC3E}">
        <p14:creationId xmlns:p14="http://schemas.microsoft.com/office/powerpoint/2010/main" val="114875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5NF </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 ilişki 4NF’de ise ve birbirine bağlı çoklu değer bağımlılıkları içermiyorsa 5NF’de olur.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o 4">
            <a:extLst>
              <a:ext uri="{FF2B5EF4-FFF2-40B4-BE49-F238E27FC236}">
                <a16:creationId xmlns:a16="http://schemas.microsoft.com/office/drawing/2014/main" xmlns="" id="{71B58511-A641-8148-C39B-57A5901D5BAA}"/>
              </a:ext>
            </a:extLst>
          </p:cNvPr>
          <p:cNvGraphicFramePr>
            <a:graphicFrameLocks noGrp="1"/>
          </p:cNvGraphicFramePr>
          <p:nvPr>
            <p:extLst>
              <p:ext uri="{D42A27DB-BD31-4B8C-83A1-F6EECF244321}">
                <p14:modId xmlns:p14="http://schemas.microsoft.com/office/powerpoint/2010/main" val="575764314"/>
              </p:ext>
            </p:extLst>
          </p:nvPr>
        </p:nvGraphicFramePr>
        <p:xfrm>
          <a:off x="421565" y="1565826"/>
          <a:ext cx="3915125" cy="1483360"/>
        </p:xfrm>
        <a:graphic>
          <a:graphicData uri="http://schemas.openxmlformats.org/drawingml/2006/table">
            <a:tbl>
              <a:tblPr firstRow="1" bandRow="1">
                <a:tableStyleId>{5940675A-B579-460E-94D1-54222C63F5DA}</a:tableStyleId>
              </a:tblPr>
              <a:tblGrid>
                <a:gridCol w="1271905">
                  <a:extLst>
                    <a:ext uri="{9D8B030D-6E8A-4147-A177-3AD203B41FA5}">
                      <a16:colId xmlns:a16="http://schemas.microsoft.com/office/drawing/2014/main" xmlns="" val="2605797356"/>
                    </a:ext>
                  </a:extLst>
                </a:gridCol>
                <a:gridCol w="1136333">
                  <a:extLst>
                    <a:ext uri="{9D8B030D-6E8A-4147-A177-3AD203B41FA5}">
                      <a16:colId xmlns:a16="http://schemas.microsoft.com/office/drawing/2014/main" xmlns="" val="3334650303"/>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dirty="0"/>
                        <a:t>Tedarikçi</a:t>
                      </a:r>
                    </a:p>
                  </a:txBody>
                  <a:tcPr/>
                </a:tc>
                <a:tc>
                  <a:txBody>
                    <a:bodyPr/>
                    <a:lstStyle/>
                    <a:p>
                      <a:pPr algn="ctr"/>
                      <a:r>
                        <a:rPr lang="tr-TR" b="1" dirty="0"/>
                        <a:t>Parça</a:t>
                      </a:r>
                    </a:p>
                  </a:txBody>
                  <a:tcPr/>
                </a:tc>
                <a:tc>
                  <a:txBody>
                    <a:bodyPr/>
                    <a:lstStyle/>
                    <a:p>
                      <a:pPr algn="ctr"/>
                      <a:r>
                        <a:rPr lang="tr-TR" b="1" dirty="0"/>
                        <a:t>Proje</a:t>
                      </a:r>
                    </a:p>
                  </a:txBody>
                  <a:tcPr/>
                </a:tc>
                <a:extLst>
                  <a:ext uri="{0D108BD9-81ED-4DB2-BD59-A6C34878D82A}">
                    <a16:rowId xmlns:a16="http://schemas.microsoft.com/office/drawing/2014/main" xmlns="" val="3486477833"/>
                  </a:ext>
                </a:extLst>
              </a:tr>
              <a:tr h="370840">
                <a:tc>
                  <a:txBody>
                    <a:bodyPr/>
                    <a:lstStyle/>
                    <a:p>
                      <a:pPr algn="ctr"/>
                      <a:r>
                        <a:rPr lang="tr-TR" dirty="0"/>
                        <a:t>ABC firması</a:t>
                      </a:r>
                    </a:p>
                  </a:txBody>
                  <a:tcPr/>
                </a:tc>
                <a:tc>
                  <a:txBody>
                    <a:bodyPr/>
                    <a:lstStyle/>
                    <a:p>
                      <a:pPr algn="ctr"/>
                      <a:r>
                        <a:rPr lang="tr-TR" dirty="0"/>
                        <a:t>Vida</a:t>
                      </a:r>
                    </a:p>
                  </a:txBody>
                  <a:tcPr/>
                </a:tc>
                <a:tc>
                  <a:txBody>
                    <a:bodyPr/>
                    <a:lstStyle/>
                    <a:p>
                      <a:pPr algn="ctr"/>
                      <a:r>
                        <a:rPr lang="tr-TR" dirty="0"/>
                        <a:t>Proje 1</a:t>
                      </a:r>
                    </a:p>
                  </a:txBody>
                  <a:tcPr/>
                </a:tc>
                <a:extLst>
                  <a:ext uri="{0D108BD9-81ED-4DB2-BD59-A6C34878D82A}">
                    <a16:rowId xmlns:a16="http://schemas.microsoft.com/office/drawing/2014/main" xmlns="" val="1880677185"/>
                  </a:ext>
                </a:extLst>
              </a:tr>
              <a:tr h="370840">
                <a:tc>
                  <a:txBody>
                    <a:bodyPr/>
                    <a:lstStyle/>
                    <a:p>
                      <a:pPr algn="ctr"/>
                      <a:r>
                        <a:rPr lang="tr-TR" dirty="0"/>
                        <a:t>ABC firması</a:t>
                      </a:r>
                    </a:p>
                  </a:txBody>
                  <a:tcPr/>
                </a:tc>
                <a:tc>
                  <a:txBody>
                    <a:bodyPr/>
                    <a:lstStyle/>
                    <a:p>
                      <a:pPr algn="ctr"/>
                      <a:r>
                        <a:rPr lang="tr-TR" dirty="0"/>
                        <a:t>Çivi</a:t>
                      </a:r>
                    </a:p>
                  </a:txBody>
                  <a:tcPr/>
                </a:tc>
                <a:tc>
                  <a:txBody>
                    <a:bodyPr/>
                    <a:lstStyle/>
                    <a:p>
                      <a:pPr algn="ctr"/>
                      <a:r>
                        <a:rPr lang="tr-TR" dirty="0"/>
                        <a:t>Proje 2</a:t>
                      </a:r>
                    </a:p>
                  </a:txBody>
                  <a:tcPr/>
                </a:tc>
                <a:extLst>
                  <a:ext uri="{0D108BD9-81ED-4DB2-BD59-A6C34878D82A}">
                    <a16:rowId xmlns:a16="http://schemas.microsoft.com/office/drawing/2014/main" xmlns="" val="2578878490"/>
                  </a:ext>
                </a:extLst>
              </a:tr>
              <a:tr h="370840">
                <a:tc>
                  <a:txBody>
                    <a:bodyPr/>
                    <a:lstStyle/>
                    <a:p>
                      <a:pPr algn="ctr"/>
                      <a:r>
                        <a:rPr lang="tr-TR" dirty="0"/>
                        <a:t>XYZ Firması</a:t>
                      </a:r>
                    </a:p>
                  </a:txBody>
                  <a:tcPr/>
                </a:tc>
                <a:tc>
                  <a:txBody>
                    <a:bodyPr/>
                    <a:lstStyle/>
                    <a:p>
                      <a:pPr algn="ctr"/>
                      <a:r>
                        <a:rPr lang="tr-TR" dirty="0"/>
                        <a:t>Çivi</a:t>
                      </a:r>
                    </a:p>
                  </a:txBody>
                  <a:tcPr/>
                </a:tc>
                <a:tc>
                  <a:txBody>
                    <a:bodyPr/>
                    <a:lstStyle/>
                    <a:p>
                      <a:pPr algn="ctr"/>
                      <a:r>
                        <a:rPr lang="tr-TR" dirty="0"/>
                        <a:t>Proje 1</a:t>
                      </a:r>
                    </a:p>
                  </a:txBody>
                  <a:tcPr/>
                </a:tc>
                <a:extLst>
                  <a:ext uri="{0D108BD9-81ED-4DB2-BD59-A6C34878D82A}">
                    <a16:rowId xmlns:a16="http://schemas.microsoft.com/office/drawing/2014/main" xmlns="" val="1380270035"/>
                  </a:ext>
                </a:extLst>
              </a:tr>
            </a:tbl>
          </a:graphicData>
        </a:graphic>
      </p:graphicFrame>
      <p:sp>
        <p:nvSpPr>
          <p:cNvPr id="12" name="Metin kutusu 11">
            <a:extLst>
              <a:ext uri="{FF2B5EF4-FFF2-40B4-BE49-F238E27FC236}">
                <a16:creationId xmlns:a16="http://schemas.microsoft.com/office/drawing/2014/main" xmlns="" id="{A5EFC299-C202-9602-7625-AEA5E1065197}"/>
              </a:ext>
            </a:extLst>
          </p:cNvPr>
          <p:cNvSpPr txBox="1"/>
          <p:nvPr/>
        </p:nvSpPr>
        <p:spPr>
          <a:xfrm>
            <a:off x="904279" y="1068423"/>
            <a:ext cx="6209730" cy="369332"/>
          </a:xfrm>
          <a:prstGeom prst="rect">
            <a:avLst/>
          </a:prstGeom>
          <a:noFill/>
        </p:spPr>
        <p:txBody>
          <a:bodyPr wrap="square">
            <a:spAutoFit/>
          </a:bodyPr>
          <a:lstStyle/>
          <a:p>
            <a:r>
              <a:rPr lang="tr-TR" dirty="0">
                <a:solidFill>
                  <a:schemeClr val="tx1"/>
                </a:solidFill>
                <a:latin typeface="Times New Roman" panose="02020603050405020304" pitchFamily="18" charset="0"/>
                <a:cs typeface="Times New Roman" panose="02020603050405020304" pitchFamily="18" charset="0"/>
              </a:rPr>
              <a:t>5NF öncesi tedarikçiler tablosu</a:t>
            </a:r>
            <a:endParaRPr lang="tr-TR" dirty="0"/>
          </a:p>
        </p:txBody>
      </p:sp>
      <p:sp>
        <p:nvSpPr>
          <p:cNvPr id="15" name="Metin kutusu 14">
            <a:extLst>
              <a:ext uri="{FF2B5EF4-FFF2-40B4-BE49-F238E27FC236}">
                <a16:creationId xmlns:a16="http://schemas.microsoft.com/office/drawing/2014/main" xmlns="" id="{4CE2327E-034F-832C-E0A1-499345BBB24A}"/>
              </a:ext>
            </a:extLst>
          </p:cNvPr>
          <p:cNvSpPr txBox="1"/>
          <p:nvPr/>
        </p:nvSpPr>
        <p:spPr>
          <a:xfrm>
            <a:off x="4618745" y="1394987"/>
            <a:ext cx="7337221" cy="2031325"/>
          </a:xfrm>
          <a:prstGeom prst="rect">
            <a:avLst/>
          </a:prstGeom>
          <a:noFill/>
        </p:spPr>
        <p:txBody>
          <a:bodyPr wrap="square">
            <a:spAutoFit/>
          </a:bodyPr>
          <a:lstStyle/>
          <a:p>
            <a:r>
              <a:rPr lang="tr-TR" dirty="0">
                <a:solidFill>
                  <a:schemeClr val="tx1"/>
                </a:solidFill>
                <a:latin typeface="Times New Roman" panose="02020603050405020304" pitchFamily="18" charset="0"/>
                <a:cs typeface="Times New Roman" panose="02020603050405020304" pitchFamily="18" charset="0"/>
              </a:rPr>
              <a:t>Bu tablo 4NF’dedir </a:t>
            </a:r>
            <a:r>
              <a:rPr lang="tr-TR" dirty="0" err="1">
                <a:solidFill>
                  <a:schemeClr val="tx1"/>
                </a:solidFill>
                <a:latin typeface="Times New Roman" panose="02020603050405020304" pitchFamily="18" charset="0"/>
                <a:cs typeface="Times New Roman" panose="02020603050405020304" pitchFamily="18" charset="0"/>
              </a:rPr>
              <a:t>çünk</a:t>
            </a:r>
            <a:r>
              <a:rPr lang="tr-TR" dirty="0">
                <a:solidFill>
                  <a:schemeClr val="tx1"/>
                </a:solidFill>
                <a:latin typeface="Times New Roman" panose="02020603050405020304" pitchFamily="18" charset="0"/>
                <a:cs typeface="Times New Roman" panose="02020603050405020304" pitchFamily="18" charset="0"/>
              </a:rPr>
              <a:t> her ne kadar tekrar eden değerler olsa da, bunlar birbirine bağımlıdır. Bu da 5NF’yi ihlal etmektedir. </a:t>
            </a:r>
          </a:p>
          <a:p>
            <a:r>
              <a:rPr lang="tr-TR" dirty="0">
                <a:latin typeface="Times New Roman" panose="02020603050405020304" pitchFamily="18" charset="0"/>
                <a:cs typeface="Times New Roman" panose="02020603050405020304" pitchFamily="18" charset="0"/>
              </a:rPr>
              <a:t>Örneğin Proje1, vidayı ABC firmasından almaktadır ve başka yerden vida temini görünmemektedir. </a:t>
            </a:r>
          </a:p>
          <a:p>
            <a:r>
              <a:rPr lang="tr-TR" dirty="0">
                <a:latin typeface="Times New Roman" panose="02020603050405020304" pitchFamily="18" charset="0"/>
                <a:cs typeface="Times New Roman" panose="02020603050405020304" pitchFamily="18" charset="0"/>
              </a:rPr>
              <a:t>Tablo 5NF için daha da parçalanmalıdır. </a:t>
            </a:r>
          </a:p>
          <a:p>
            <a:r>
              <a:rPr lang="tr-TR" dirty="0">
                <a:latin typeface="Times New Roman" panose="02020603050405020304" pitchFamily="18" charset="0"/>
                <a:cs typeface="Times New Roman" panose="02020603050405020304" pitchFamily="18" charset="0"/>
              </a:rPr>
              <a:t>İlişkinin bilgi kaybetmeden bölünebilmesi de önemlidir. </a:t>
            </a:r>
          </a:p>
          <a:p>
            <a:endParaRPr lang="tr-TR" dirty="0"/>
          </a:p>
        </p:txBody>
      </p:sp>
      <p:graphicFrame>
        <p:nvGraphicFramePr>
          <p:cNvPr id="20" name="Tablo 4">
            <a:extLst>
              <a:ext uri="{FF2B5EF4-FFF2-40B4-BE49-F238E27FC236}">
                <a16:creationId xmlns:a16="http://schemas.microsoft.com/office/drawing/2014/main" xmlns="" id="{48CFA9E5-8333-450A-4DFE-117C577BB57A}"/>
              </a:ext>
            </a:extLst>
          </p:cNvPr>
          <p:cNvGraphicFramePr>
            <a:graphicFrameLocks noGrp="1"/>
          </p:cNvGraphicFramePr>
          <p:nvPr>
            <p:extLst>
              <p:ext uri="{D42A27DB-BD31-4B8C-83A1-F6EECF244321}">
                <p14:modId xmlns:p14="http://schemas.microsoft.com/office/powerpoint/2010/main" val="3216824101"/>
              </p:ext>
            </p:extLst>
          </p:nvPr>
        </p:nvGraphicFramePr>
        <p:xfrm>
          <a:off x="1363261" y="4764975"/>
          <a:ext cx="2408238" cy="1483360"/>
        </p:xfrm>
        <a:graphic>
          <a:graphicData uri="http://schemas.openxmlformats.org/drawingml/2006/table">
            <a:tbl>
              <a:tblPr firstRow="1" bandRow="1">
                <a:tableStyleId>{5940675A-B579-460E-94D1-54222C63F5DA}</a:tableStyleId>
              </a:tblPr>
              <a:tblGrid>
                <a:gridCol w="1271905">
                  <a:extLst>
                    <a:ext uri="{9D8B030D-6E8A-4147-A177-3AD203B41FA5}">
                      <a16:colId xmlns:a16="http://schemas.microsoft.com/office/drawing/2014/main" xmlns="" val="2605797356"/>
                    </a:ext>
                  </a:extLst>
                </a:gridCol>
                <a:gridCol w="1136333">
                  <a:extLst>
                    <a:ext uri="{9D8B030D-6E8A-4147-A177-3AD203B41FA5}">
                      <a16:colId xmlns:a16="http://schemas.microsoft.com/office/drawing/2014/main" xmlns="" val="3334650303"/>
                    </a:ext>
                  </a:extLst>
                </a:gridCol>
              </a:tblGrid>
              <a:tr h="370840">
                <a:tc>
                  <a:txBody>
                    <a:bodyPr/>
                    <a:lstStyle/>
                    <a:p>
                      <a:pPr algn="ctr"/>
                      <a:r>
                        <a:rPr lang="tr-TR" b="1" dirty="0"/>
                        <a:t>Tedarikçi</a:t>
                      </a:r>
                    </a:p>
                  </a:txBody>
                  <a:tcPr/>
                </a:tc>
                <a:tc>
                  <a:txBody>
                    <a:bodyPr/>
                    <a:lstStyle/>
                    <a:p>
                      <a:pPr algn="ctr"/>
                      <a:r>
                        <a:rPr lang="tr-TR" b="1" dirty="0"/>
                        <a:t>Parça</a:t>
                      </a:r>
                    </a:p>
                  </a:txBody>
                  <a:tcPr/>
                </a:tc>
                <a:extLst>
                  <a:ext uri="{0D108BD9-81ED-4DB2-BD59-A6C34878D82A}">
                    <a16:rowId xmlns:a16="http://schemas.microsoft.com/office/drawing/2014/main" xmlns="" val="3486477833"/>
                  </a:ext>
                </a:extLst>
              </a:tr>
              <a:tr h="370840">
                <a:tc>
                  <a:txBody>
                    <a:bodyPr/>
                    <a:lstStyle/>
                    <a:p>
                      <a:pPr algn="ctr"/>
                      <a:r>
                        <a:rPr lang="tr-TR" dirty="0"/>
                        <a:t>ABC firması</a:t>
                      </a:r>
                    </a:p>
                  </a:txBody>
                  <a:tcPr/>
                </a:tc>
                <a:tc>
                  <a:txBody>
                    <a:bodyPr/>
                    <a:lstStyle/>
                    <a:p>
                      <a:pPr algn="ctr"/>
                      <a:r>
                        <a:rPr lang="tr-TR" dirty="0"/>
                        <a:t>Vida</a:t>
                      </a:r>
                    </a:p>
                  </a:txBody>
                  <a:tcPr/>
                </a:tc>
                <a:extLst>
                  <a:ext uri="{0D108BD9-81ED-4DB2-BD59-A6C34878D82A}">
                    <a16:rowId xmlns:a16="http://schemas.microsoft.com/office/drawing/2014/main" xmlns="" val="1880677185"/>
                  </a:ext>
                </a:extLst>
              </a:tr>
              <a:tr h="370840">
                <a:tc>
                  <a:txBody>
                    <a:bodyPr/>
                    <a:lstStyle/>
                    <a:p>
                      <a:pPr algn="ctr"/>
                      <a:r>
                        <a:rPr lang="tr-TR" dirty="0"/>
                        <a:t>ABC firması</a:t>
                      </a:r>
                    </a:p>
                  </a:txBody>
                  <a:tcPr/>
                </a:tc>
                <a:tc>
                  <a:txBody>
                    <a:bodyPr/>
                    <a:lstStyle/>
                    <a:p>
                      <a:pPr algn="ctr"/>
                      <a:r>
                        <a:rPr lang="tr-TR" dirty="0"/>
                        <a:t>Çivi</a:t>
                      </a:r>
                    </a:p>
                  </a:txBody>
                  <a:tcPr/>
                </a:tc>
                <a:extLst>
                  <a:ext uri="{0D108BD9-81ED-4DB2-BD59-A6C34878D82A}">
                    <a16:rowId xmlns:a16="http://schemas.microsoft.com/office/drawing/2014/main" xmlns="" val="2578878490"/>
                  </a:ext>
                </a:extLst>
              </a:tr>
              <a:tr h="370840">
                <a:tc>
                  <a:txBody>
                    <a:bodyPr/>
                    <a:lstStyle/>
                    <a:p>
                      <a:pPr algn="ctr"/>
                      <a:r>
                        <a:rPr lang="tr-TR" dirty="0"/>
                        <a:t>XYZ Firması</a:t>
                      </a:r>
                    </a:p>
                  </a:txBody>
                  <a:tcPr/>
                </a:tc>
                <a:tc>
                  <a:txBody>
                    <a:bodyPr/>
                    <a:lstStyle/>
                    <a:p>
                      <a:pPr algn="ctr"/>
                      <a:r>
                        <a:rPr lang="tr-TR" dirty="0"/>
                        <a:t>Çivi</a:t>
                      </a:r>
                    </a:p>
                  </a:txBody>
                  <a:tcPr/>
                </a:tc>
                <a:extLst>
                  <a:ext uri="{0D108BD9-81ED-4DB2-BD59-A6C34878D82A}">
                    <a16:rowId xmlns:a16="http://schemas.microsoft.com/office/drawing/2014/main" xmlns="" val="1380270035"/>
                  </a:ext>
                </a:extLst>
              </a:tr>
            </a:tbl>
          </a:graphicData>
        </a:graphic>
      </p:graphicFrame>
      <p:graphicFrame>
        <p:nvGraphicFramePr>
          <p:cNvPr id="22" name="Tablo 4">
            <a:extLst>
              <a:ext uri="{FF2B5EF4-FFF2-40B4-BE49-F238E27FC236}">
                <a16:creationId xmlns:a16="http://schemas.microsoft.com/office/drawing/2014/main" xmlns="" id="{232A0661-1A19-9959-443B-B6ABBA54D96E}"/>
              </a:ext>
            </a:extLst>
          </p:cNvPr>
          <p:cNvGraphicFramePr>
            <a:graphicFrameLocks noGrp="1"/>
          </p:cNvGraphicFramePr>
          <p:nvPr>
            <p:extLst>
              <p:ext uri="{D42A27DB-BD31-4B8C-83A1-F6EECF244321}">
                <p14:modId xmlns:p14="http://schemas.microsoft.com/office/powerpoint/2010/main" val="266910524"/>
              </p:ext>
            </p:extLst>
          </p:nvPr>
        </p:nvGraphicFramePr>
        <p:xfrm>
          <a:off x="4336690" y="4749164"/>
          <a:ext cx="2643220" cy="1483360"/>
        </p:xfrm>
        <a:graphic>
          <a:graphicData uri="http://schemas.openxmlformats.org/drawingml/2006/table">
            <a:tbl>
              <a:tblPr firstRow="1" bandRow="1">
                <a:tableStyleId>{5940675A-B579-460E-94D1-54222C63F5DA}</a:tableStyleId>
              </a:tblPr>
              <a:tblGrid>
                <a:gridCol w="1136333">
                  <a:extLst>
                    <a:ext uri="{9D8B030D-6E8A-4147-A177-3AD203B41FA5}">
                      <a16:colId xmlns:a16="http://schemas.microsoft.com/office/drawing/2014/main" xmlns="" val="3334650303"/>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dirty="0"/>
                        <a:t>Parça</a:t>
                      </a:r>
                    </a:p>
                  </a:txBody>
                  <a:tcPr/>
                </a:tc>
                <a:tc>
                  <a:txBody>
                    <a:bodyPr/>
                    <a:lstStyle/>
                    <a:p>
                      <a:pPr algn="ctr"/>
                      <a:r>
                        <a:rPr lang="tr-TR" b="1" dirty="0"/>
                        <a:t>Proje</a:t>
                      </a:r>
                    </a:p>
                  </a:txBody>
                  <a:tcPr/>
                </a:tc>
                <a:extLst>
                  <a:ext uri="{0D108BD9-81ED-4DB2-BD59-A6C34878D82A}">
                    <a16:rowId xmlns:a16="http://schemas.microsoft.com/office/drawing/2014/main" xmlns="" val="3486477833"/>
                  </a:ext>
                </a:extLst>
              </a:tr>
              <a:tr h="370840">
                <a:tc>
                  <a:txBody>
                    <a:bodyPr/>
                    <a:lstStyle/>
                    <a:p>
                      <a:pPr algn="ctr"/>
                      <a:r>
                        <a:rPr lang="tr-TR" dirty="0"/>
                        <a:t>Vida</a:t>
                      </a:r>
                    </a:p>
                  </a:txBody>
                  <a:tcPr/>
                </a:tc>
                <a:tc>
                  <a:txBody>
                    <a:bodyPr/>
                    <a:lstStyle/>
                    <a:p>
                      <a:pPr algn="ctr"/>
                      <a:r>
                        <a:rPr lang="tr-TR" dirty="0"/>
                        <a:t>Proje 1</a:t>
                      </a:r>
                    </a:p>
                  </a:txBody>
                  <a:tcPr/>
                </a:tc>
                <a:extLst>
                  <a:ext uri="{0D108BD9-81ED-4DB2-BD59-A6C34878D82A}">
                    <a16:rowId xmlns:a16="http://schemas.microsoft.com/office/drawing/2014/main" xmlns="" val="1880677185"/>
                  </a:ext>
                </a:extLst>
              </a:tr>
              <a:tr h="370840">
                <a:tc>
                  <a:txBody>
                    <a:bodyPr/>
                    <a:lstStyle/>
                    <a:p>
                      <a:pPr algn="ctr"/>
                      <a:r>
                        <a:rPr lang="tr-TR" dirty="0"/>
                        <a:t>Çivi</a:t>
                      </a:r>
                    </a:p>
                  </a:txBody>
                  <a:tcPr/>
                </a:tc>
                <a:tc>
                  <a:txBody>
                    <a:bodyPr/>
                    <a:lstStyle/>
                    <a:p>
                      <a:pPr algn="ctr"/>
                      <a:r>
                        <a:rPr lang="tr-TR" dirty="0"/>
                        <a:t>Proje 2</a:t>
                      </a:r>
                    </a:p>
                  </a:txBody>
                  <a:tcPr/>
                </a:tc>
                <a:extLst>
                  <a:ext uri="{0D108BD9-81ED-4DB2-BD59-A6C34878D82A}">
                    <a16:rowId xmlns:a16="http://schemas.microsoft.com/office/drawing/2014/main" xmlns="" val="2578878490"/>
                  </a:ext>
                </a:extLst>
              </a:tr>
              <a:tr h="370840">
                <a:tc>
                  <a:txBody>
                    <a:bodyPr/>
                    <a:lstStyle/>
                    <a:p>
                      <a:pPr algn="ctr"/>
                      <a:r>
                        <a:rPr lang="tr-TR" dirty="0"/>
                        <a:t>Çivi</a:t>
                      </a:r>
                    </a:p>
                  </a:txBody>
                  <a:tcPr/>
                </a:tc>
                <a:tc>
                  <a:txBody>
                    <a:bodyPr/>
                    <a:lstStyle/>
                    <a:p>
                      <a:pPr algn="ctr"/>
                      <a:r>
                        <a:rPr lang="tr-TR" dirty="0"/>
                        <a:t>Proje 1</a:t>
                      </a:r>
                    </a:p>
                  </a:txBody>
                  <a:tcPr/>
                </a:tc>
                <a:extLst>
                  <a:ext uri="{0D108BD9-81ED-4DB2-BD59-A6C34878D82A}">
                    <a16:rowId xmlns:a16="http://schemas.microsoft.com/office/drawing/2014/main" xmlns="" val="1380270035"/>
                  </a:ext>
                </a:extLst>
              </a:tr>
            </a:tbl>
          </a:graphicData>
        </a:graphic>
      </p:graphicFrame>
      <p:graphicFrame>
        <p:nvGraphicFramePr>
          <p:cNvPr id="24" name="Tablo 4">
            <a:extLst>
              <a:ext uri="{FF2B5EF4-FFF2-40B4-BE49-F238E27FC236}">
                <a16:creationId xmlns:a16="http://schemas.microsoft.com/office/drawing/2014/main" xmlns="" id="{B6ABFDA0-F9CE-A85E-5DAE-393C87CE9022}"/>
              </a:ext>
            </a:extLst>
          </p:cNvPr>
          <p:cNvGraphicFramePr>
            <a:graphicFrameLocks noGrp="1"/>
          </p:cNvGraphicFramePr>
          <p:nvPr>
            <p:extLst>
              <p:ext uri="{D42A27DB-BD31-4B8C-83A1-F6EECF244321}">
                <p14:modId xmlns:p14="http://schemas.microsoft.com/office/powerpoint/2010/main" val="219531082"/>
              </p:ext>
            </p:extLst>
          </p:nvPr>
        </p:nvGraphicFramePr>
        <p:xfrm>
          <a:off x="7545101" y="4749164"/>
          <a:ext cx="2778792" cy="1483360"/>
        </p:xfrm>
        <a:graphic>
          <a:graphicData uri="http://schemas.openxmlformats.org/drawingml/2006/table">
            <a:tbl>
              <a:tblPr firstRow="1" bandRow="1">
                <a:tableStyleId>{5940675A-B579-460E-94D1-54222C63F5DA}</a:tableStyleId>
              </a:tblPr>
              <a:tblGrid>
                <a:gridCol w="1271905">
                  <a:extLst>
                    <a:ext uri="{9D8B030D-6E8A-4147-A177-3AD203B41FA5}">
                      <a16:colId xmlns:a16="http://schemas.microsoft.com/office/drawing/2014/main" xmlns="" val="2605797356"/>
                    </a:ext>
                  </a:extLst>
                </a:gridCol>
                <a:gridCol w="1506887">
                  <a:extLst>
                    <a:ext uri="{9D8B030D-6E8A-4147-A177-3AD203B41FA5}">
                      <a16:colId xmlns:a16="http://schemas.microsoft.com/office/drawing/2014/main" xmlns="" val="2371310084"/>
                    </a:ext>
                  </a:extLst>
                </a:gridCol>
              </a:tblGrid>
              <a:tr h="370840">
                <a:tc>
                  <a:txBody>
                    <a:bodyPr/>
                    <a:lstStyle/>
                    <a:p>
                      <a:pPr algn="ctr"/>
                      <a:r>
                        <a:rPr lang="tr-TR" b="1" dirty="0"/>
                        <a:t>Tedarikçi</a:t>
                      </a:r>
                    </a:p>
                  </a:txBody>
                  <a:tcPr/>
                </a:tc>
                <a:tc>
                  <a:txBody>
                    <a:bodyPr/>
                    <a:lstStyle/>
                    <a:p>
                      <a:pPr algn="ctr"/>
                      <a:r>
                        <a:rPr lang="tr-TR" b="1" dirty="0"/>
                        <a:t>Proje</a:t>
                      </a:r>
                    </a:p>
                  </a:txBody>
                  <a:tcPr/>
                </a:tc>
                <a:extLst>
                  <a:ext uri="{0D108BD9-81ED-4DB2-BD59-A6C34878D82A}">
                    <a16:rowId xmlns:a16="http://schemas.microsoft.com/office/drawing/2014/main" xmlns="" val="3486477833"/>
                  </a:ext>
                </a:extLst>
              </a:tr>
              <a:tr h="370840">
                <a:tc>
                  <a:txBody>
                    <a:bodyPr/>
                    <a:lstStyle/>
                    <a:p>
                      <a:pPr algn="ctr"/>
                      <a:r>
                        <a:rPr lang="tr-TR" dirty="0"/>
                        <a:t>ABC firması</a:t>
                      </a:r>
                    </a:p>
                  </a:txBody>
                  <a:tcPr/>
                </a:tc>
                <a:tc>
                  <a:txBody>
                    <a:bodyPr/>
                    <a:lstStyle/>
                    <a:p>
                      <a:pPr algn="ctr"/>
                      <a:r>
                        <a:rPr lang="tr-TR" dirty="0"/>
                        <a:t>Proje 1</a:t>
                      </a:r>
                    </a:p>
                  </a:txBody>
                  <a:tcPr/>
                </a:tc>
                <a:extLst>
                  <a:ext uri="{0D108BD9-81ED-4DB2-BD59-A6C34878D82A}">
                    <a16:rowId xmlns:a16="http://schemas.microsoft.com/office/drawing/2014/main" xmlns="" val="1880677185"/>
                  </a:ext>
                </a:extLst>
              </a:tr>
              <a:tr h="370840">
                <a:tc>
                  <a:txBody>
                    <a:bodyPr/>
                    <a:lstStyle/>
                    <a:p>
                      <a:pPr algn="ctr"/>
                      <a:r>
                        <a:rPr lang="tr-TR" dirty="0"/>
                        <a:t>ABC firması</a:t>
                      </a:r>
                    </a:p>
                  </a:txBody>
                  <a:tcPr/>
                </a:tc>
                <a:tc>
                  <a:txBody>
                    <a:bodyPr/>
                    <a:lstStyle/>
                    <a:p>
                      <a:pPr algn="ctr"/>
                      <a:r>
                        <a:rPr lang="tr-TR" dirty="0"/>
                        <a:t>Proje 2</a:t>
                      </a:r>
                    </a:p>
                  </a:txBody>
                  <a:tcPr/>
                </a:tc>
                <a:extLst>
                  <a:ext uri="{0D108BD9-81ED-4DB2-BD59-A6C34878D82A}">
                    <a16:rowId xmlns:a16="http://schemas.microsoft.com/office/drawing/2014/main" xmlns="" val="2578878490"/>
                  </a:ext>
                </a:extLst>
              </a:tr>
              <a:tr h="370840">
                <a:tc>
                  <a:txBody>
                    <a:bodyPr/>
                    <a:lstStyle/>
                    <a:p>
                      <a:pPr algn="ctr"/>
                      <a:r>
                        <a:rPr lang="tr-TR" dirty="0"/>
                        <a:t>XYZ Firması</a:t>
                      </a:r>
                    </a:p>
                  </a:txBody>
                  <a:tcPr/>
                </a:tc>
                <a:tc>
                  <a:txBody>
                    <a:bodyPr/>
                    <a:lstStyle/>
                    <a:p>
                      <a:pPr algn="ctr"/>
                      <a:r>
                        <a:rPr lang="tr-TR" dirty="0"/>
                        <a:t>Proje 1</a:t>
                      </a:r>
                    </a:p>
                  </a:txBody>
                  <a:tcPr/>
                </a:tc>
                <a:extLst>
                  <a:ext uri="{0D108BD9-81ED-4DB2-BD59-A6C34878D82A}">
                    <a16:rowId xmlns:a16="http://schemas.microsoft.com/office/drawing/2014/main" xmlns="" val="1380270035"/>
                  </a:ext>
                </a:extLst>
              </a:tr>
            </a:tbl>
          </a:graphicData>
        </a:graphic>
      </p:graphicFrame>
      <p:sp>
        <p:nvSpPr>
          <p:cNvPr id="26" name="Metin kutusu 25">
            <a:extLst>
              <a:ext uri="{FF2B5EF4-FFF2-40B4-BE49-F238E27FC236}">
                <a16:creationId xmlns:a16="http://schemas.microsoft.com/office/drawing/2014/main" xmlns="" id="{B9BCE7F2-989F-8328-ED20-5F30AB930D16}"/>
              </a:ext>
            </a:extLst>
          </p:cNvPr>
          <p:cNvSpPr txBox="1"/>
          <p:nvPr/>
        </p:nvSpPr>
        <p:spPr>
          <a:xfrm>
            <a:off x="1269470" y="4097743"/>
            <a:ext cx="2739674" cy="646331"/>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Hangi tedarikçi hangi parçaları tedarik eder?</a:t>
            </a:r>
          </a:p>
        </p:txBody>
      </p:sp>
      <p:sp>
        <p:nvSpPr>
          <p:cNvPr id="27" name="Metin kutusu 26">
            <a:extLst>
              <a:ext uri="{FF2B5EF4-FFF2-40B4-BE49-F238E27FC236}">
                <a16:creationId xmlns:a16="http://schemas.microsoft.com/office/drawing/2014/main" xmlns="" id="{7C750223-DE0B-852A-11E9-F4B2C121C631}"/>
              </a:ext>
            </a:extLst>
          </p:cNvPr>
          <p:cNvSpPr txBox="1"/>
          <p:nvPr/>
        </p:nvSpPr>
        <p:spPr>
          <a:xfrm>
            <a:off x="4288463" y="4118644"/>
            <a:ext cx="2739674" cy="646331"/>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Hangi projenin hangi parçalara ihtiyacı vardır?</a:t>
            </a:r>
          </a:p>
        </p:txBody>
      </p:sp>
      <p:sp>
        <p:nvSpPr>
          <p:cNvPr id="28" name="Metin kutusu 27">
            <a:extLst>
              <a:ext uri="{FF2B5EF4-FFF2-40B4-BE49-F238E27FC236}">
                <a16:creationId xmlns:a16="http://schemas.microsoft.com/office/drawing/2014/main" xmlns="" id="{990D6CB9-6F81-38EF-7956-6B3523BA038A}"/>
              </a:ext>
            </a:extLst>
          </p:cNvPr>
          <p:cNvSpPr txBox="1"/>
          <p:nvPr/>
        </p:nvSpPr>
        <p:spPr>
          <a:xfrm>
            <a:off x="7584219" y="4113261"/>
            <a:ext cx="2739674" cy="646331"/>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Hangi projeye hangi tedarikçi parça temin eder?</a:t>
            </a:r>
          </a:p>
        </p:txBody>
      </p:sp>
      <p:sp>
        <p:nvSpPr>
          <p:cNvPr id="29" name="Metin kutusu 28">
            <a:extLst>
              <a:ext uri="{FF2B5EF4-FFF2-40B4-BE49-F238E27FC236}">
                <a16:creationId xmlns:a16="http://schemas.microsoft.com/office/drawing/2014/main" xmlns="" id="{1E081D0D-85CB-1A15-51C9-8C18FF4FEB69}"/>
              </a:ext>
            </a:extLst>
          </p:cNvPr>
          <p:cNvSpPr txBox="1"/>
          <p:nvPr/>
        </p:nvSpPr>
        <p:spPr>
          <a:xfrm>
            <a:off x="4114163" y="3677888"/>
            <a:ext cx="6209730" cy="369332"/>
          </a:xfrm>
          <a:prstGeom prst="rect">
            <a:avLst/>
          </a:prstGeom>
          <a:noFill/>
        </p:spPr>
        <p:txBody>
          <a:bodyPr wrap="square">
            <a:spAutoFit/>
          </a:bodyPr>
          <a:lstStyle/>
          <a:p>
            <a:r>
              <a:rPr lang="tr-TR" dirty="0">
                <a:solidFill>
                  <a:schemeClr val="tx1"/>
                </a:solidFill>
                <a:latin typeface="Times New Roman" panose="02020603050405020304" pitchFamily="18" charset="0"/>
                <a:cs typeface="Times New Roman" panose="02020603050405020304" pitchFamily="18" charset="0"/>
              </a:rPr>
              <a:t>5NF sonrası tedarikçiler tablosu</a:t>
            </a:r>
            <a:endParaRPr lang="tr-TR" dirty="0"/>
          </a:p>
        </p:txBody>
      </p:sp>
    </p:spTree>
    <p:extLst>
      <p:ext uri="{BB962C8B-B14F-4D97-AF65-F5344CB8AC3E}">
        <p14:creationId xmlns:p14="http://schemas.microsoft.com/office/powerpoint/2010/main" val="2310885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6NF </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Bu formda, anahtar haricinde birer nitelik bulunacak şekilde tablolar oluşturulur. Pratik olarak çok fazla tercih edilmez.</a:t>
            </a:r>
          </a:p>
          <a:p>
            <a:pPr algn="just">
              <a:lnSpc>
                <a:spcPct val="100000"/>
              </a:lnSpc>
            </a:pPr>
            <a:r>
              <a:rPr lang="tr-TR" sz="3000" b="1" dirty="0">
                <a:solidFill>
                  <a:schemeClr val="tx1"/>
                </a:solidFill>
                <a:latin typeface="Times New Roman" panose="02020603050405020304" pitchFamily="18" charset="0"/>
                <a:cs typeface="Times New Roman" panose="02020603050405020304" pitchFamily="18" charset="0"/>
              </a:rPr>
              <a:t>ÖZET</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Normalizasyon yapılırken uyulması gereken kurulların her birine normal form adı verilir.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–Birinci Normal Form (1NF)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–İkinci Normal Form (2NF)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–Üçüncü Normal Form (3NF)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Daha yüksek düzey formlar (BCNF, 4NF, 5NF ve 6NF) çok fazla kullanılmıyor.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İlk üç düzey ihlal edilirse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–Kayıt güncelleme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–Kayıt silme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–Kayıt bulmada zorluk çekilir. </a:t>
            </a: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91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ÖZET </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b="1" dirty="0">
                <a:solidFill>
                  <a:schemeClr val="tx1"/>
                </a:solidFill>
                <a:latin typeface="Times New Roman" panose="02020603050405020304" pitchFamily="18" charset="0"/>
                <a:cs typeface="Times New Roman" panose="02020603050405020304" pitchFamily="18" charset="0"/>
              </a:rPr>
              <a:t>1NF</a:t>
            </a:r>
            <a:r>
              <a:rPr lang="tr-TR" dirty="0">
                <a:solidFill>
                  <a:schemeClr val="tx1"/>
                </a:solidFill>
                <a:latin typeface="Times New Roman" panose="02020603050405020304" pitchFamily="18" charset="0"/>
                <a:cs typeface="Times New Roman" panose="02020603050405020304" pitchFamily="18" charset="0"/>
              </a:rPr>
              <a:t>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Tekrarlanan sütun yapıları olmayacak. Birden fazla bilgi tek bir sütunda olmayacak. Bir alan içinde özel karakterlerle ayrılan bilgi olmayacak. 1NF’de bu tarz veriler yeni bir tabloya aktarılarak ilgili olduğu tabloyla birincil anahtar-yabancı anahtar ilişkisi kurulur. </a:t>
            </a:r>
          </a:p>
          <a:p>
            <a:pPr algn="just">
              <a:lnSpc>
                <a:spcPct val="100000"/>
              </a:lnSpc>
            </a:pPr>
            <a:r>
              <a:rPr lang="tr-TR" b="1" dirty="0">
                <a:solidFill>
                  <a:schemeClr val="tx1"/>
                </a:solidFill>
                <a:latin typeface="Times New Roman" panose="02020603050405020304" pitchFamily="18" charset="0"/>
                <a:cs typeface="Times New Roman" panose="02020603050405020304" pitchFamily="18" charset="0"/>
              </a:rPr>
              <a:t>2NF</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Tabloda bir birincil anahtar (PK) olmalı ve anahtar olmayan sütunlar birincil anahtara bağımlı olmalı. Birincil anahtar birden fazla sütundan oluşuyorsa tablodaki veriler her iki sütuna da bağımlı olmalıdır. </a:t>
            </a:r>
          </a:p>
          <a:p>
            <a:pPr algn="just">
              <a:lnSpc>
                <a:spcPct val="100000"/>
              </a:lnSpc>
            </a:pPr>
            <a:r>
              <a:rPr lang="tr-TR" b="1" dirty="0">
                <a:solidFill>
                  <a:schemeClr val="tx1"/>
                </a:solidFill>
                <a:latin typeface="Times New Roman" panose="02020603050405020304" pitchFamily="18" charset="0"/>
                <a:cs typeface="Times New Roman" panose="02020603050405020304" pitchFamily="18" charset="0"/>
              </a:rPr>
              <a:t>3NF</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Anahtar olmayan sütunlar anahtar sütuna tam bağımlı olmalı. Anahtar olmayan sütuna bağımlı olmamalı. </a:t>
            </a: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138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ÖRNEK </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Bir müzik kursundaki kayıtlı öğrenciler, hocalar ve öğrencilerin hocalardan aldıkları dersler aşağıdaki tabloda gösterilmiştir. Buna göre tabloyu 0NF’den 3NF forma getiriniz.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o 4">
            <a:extLst>
              <a:ext uri="{FF2B5EF4-FFF2-40B4-BE49-F238E27FC236}">
                <a16:creationId xmlns:a16="http://schemas.microsoft.com/office/drawing/2014/main" xmlns="" id="{1CCCC28C-E1EE-0AB4-EB96-A4CD6587F83C}"/>
              </a:ext>
            </a:extLst>
          </p:cNvPr>
          <p:cNvGraphicFramePr>
            <a:graphicFrameLocks noGrp="1"/>
          </p:cNvGraphicFramePr>
          <p:nvPr>
            <p:extLst>
              <p:ext uri="{D42A27DB-BD31-4B8C-83A1-F6EECF244321}">
                <p14:modId xmlns:p14="http://schemas.microsoft.com/office/powerpoint/2010/main" val="2150587229"/>
              </p:ext>
            </p:extLst>
          </p:nvPr>
        </p:nvGraphicFramePr>
        <p:xfrm>
          <a:off x="109182" y="1460310"/>
          <a:ext cx="11846786" cy="4599296"/>
        </p:xfrm>
        <a:graphic>
          <a:graphicData uri="http://schemas.openxmlformats.org/drawingml/2006/table">
            <a:tbl>
              <a:tblPr>
                <a:tableStyleId>{5C22544A-7EE6-4342-B048-85BDC9FD1C3A}</a:tableStyleId>
              </a:tblPr>
              <a:tblGrid>
                <a:gridCol w="1276498">
                  <a:extLst>
                    <a:ext uri="{9D8B030D-6E8A-4147-A177-3AD203B41FA5}">
                      <a16:colId xmlns:a16="http://schemas.microsoft.com/office/drawing/2014/main" xmlns="" val="1766616017"/>
                    </a:ext>
                  </a:extLst>
                </a:gridCol>
                <a:gridCol w="1254101">
                  <a:extLst>
                    <a:ext uri="{9D8B030D-6E8A-4147-A177-3AD203B41FA5}">
                      <a16:colId xmlns:a16="http://schemas.microsoft.com/office/drawing/2014/main" xmlns="" val="1566016072"/>
                    </a:ext>
                  </a:extLst>
                </a:gridCol>
                <a:gridCol w="1590022">
                  <a:extLst>
                    <a:ext uri="{9D8B030D-6E8A-4147-A177-3AD203B41FA5}">
                      <a16:colId xmlns:a16="http://schemas.microsoft.com/office/drawing/2014/main" xmlns="" val="3897996413"/>
                    </a:ext>
                  </a:extLst>
                </a:gridCol>
                <a:gridCol w="962971">
                  <a:extLst>
                    <a:ext uri="{9D8B030D-6E8A-4147-A177-3AD203B41FA5}">
                      <a16:colId xmlns:a16="http://schemas.microsoft.com/office/drawing/2014/main" xmlns="" val="1471918242"/>
                    </a:ext>
                  </a:extLst>
                </a:gridCol>
                <a:gridCol w="1321286">
                  <a:extLst>
                    <a:ext uri="{9D8B030D-6E8A-4147-A177-3AD203B41FA5}">
                      <a16:colId xmlns:a16="http://schemas.microsoft.com/office/drawing/2014/main" xmlns="" val="829408211"/>
                    </a:ext>
                  </a:extLst>
                </a:gridCol>
                <a:gridCol w="1007761">
                  <a:extLst>
                    <a:ext uri="{9D8B030D-6E8A-4147-A177-3AD203B41FA5}">
                      <a16:colId xmlns:a16="http://schemas.microsoft.com/office/drawing/2014/main" xmlns="" val="4238813845"/>
                    </a:ext>
                  </a:extLst>
                </a:gridCol>
                <a:gridCol w="1321286">
                  <a:extLst>
                    <a:ext uri="{9D8B030D-6E8A-4147-A177-3AD203B41FA5}">
                      <a16:colId xmlns:a16="http://schemas.microsoft.com/office/drawing/2014/main" xmlns="" val="2100024239"/>
                    </a:ext>
                  </a:extLst>
                </a:gridCol>
                <a:gridCol w="1545233">
                  <a:extLst>
                    <a:ext uri="{9D8B030D-6E8A-4147-A177-3AD203B41FA5}">
                      <a16:colId xmlns:a16="http://schemas.microsoft.com/office/drawing/2014/main" xmlns="" val="3887555051"/>
                    </a:ext>
                  </a:extLst>
                </a:gridCol>
                <a:gridCol w="1567628">
                  <a:extLst>
                    <a:ext uri="{9D8B030D-6E8A-4147-A177-3AD203B41FA5}">
                      <a16:colId xmlns:a16="http://schemas.microsoft.com/office/drawing/2014/main" xmlns="" val="2808007071"/>
                    </a:ext>
                  </a:extLst>
                </a:gridCol>
              </a:tblGrid>
              <a:tr h="574912">
                <a:tc>
                  <a:txBody>
                    <a:bodyPr/>
                    <a:lstStyle/>
                    <a:p>
                      <a:pPr algn="ctr" fontAlgn="ctr"/>
                      <a:r>
                        <a:rPr lang="tr-TR" sz="2000" b="1" u="sng" strike="noStrike" dirty="0" err="1">
                          <a:effectLst/>
                          <a:latin typeface="Times New Roman" panose="02020603050405020304" pitchFamily="18" charset="0"/>
                          <a:cs typeface="Times New Roman" panose="02020603050405020304" pitchFamily="18" charset="0"/>
                        </a:rPr>
                        <a:t>MüşteriNO</a:t>
                      </a:r>
                      <a:endParaRPr lang="tr-TR" sz="2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a:effectLst/>
                          <a:latin typeface="Times New Roman" panose="02020603050405020304" pitchFamily="18" charset="0"/>
                          <a:cs typeface="Times New Roman" panose="02020603050405020304" pitchFamily="18" charset="0"/>
                        </a:rPr>
                        <a:t>Müşteri</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err="1">
                          <a:effectLst/>
                          <a:latin typeface="Times New Roman" panose="02020603050405020304" pitchFamily="18" charset="0"/>
                          <a:cs typeface="Times New Roman" panose="02020603050405020304" pitchFamily="18" charset="0"/>
                        </a:rPr>
                        <a:t>İlKodu</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err="1">
                          <a:effectLst/>
                          <a:latin typeface="Times New Roman" panose="02020603050405020304" pitchFamily="18" charset="0"/>
                          <a:cs typeface="Times New Roman" panose="02020603050405020304" pitchFamily="18" charset="0"/>
                        </a:rPr>
                        <a:t>İlAdı</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sng" strike="noStrike">
                          <a:effectLst/>
                          <a:latin typeface="Times New Roman" panose="02020603050405020304" pitchFamily="18" charset="0"/>
                          <a:cs typeface="Times New Roman" panose="02020603050405020304" pitchFamily="18" charset="0"/>
                        </a:rPr>
                        <a:t>EnsNo</a:t>
                      </a:r>
                      <a:endParaRPr lang="tr-TR" sz="2000" b="1" i="0" u="sng"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err="1">
                          <a:effectLst/>
                          <a:latin typeface="Times New Roman" panose="02020603050405020304" pitchFamily="18" charset="0"/>
                          <a:cs typeface="Times New Roman" panose="02020603050405020304" pitchFamily="18" charset="0"/>
                        </a:rPr>
                        <a:t>EnsAdı</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err="1">
                          <a:effectLst/>
                          <a:latin typeface="Times New Roman" panose="02020603050405020304" pitchFamily="18" charset="0"/>
                          <a:cs typeface="Times New Roman" panose="02020603050405020304" pitchFamily="18" charset="0"/>
                        </a:rPr>
                        <a:t>HocaNo</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err="1">
                          <a:effectLst/>
                          <a:latin typeface="Times New Roman" panose="02020603050405020304" pitchFamily="18" charset="0"/>
                          <a:cs typeface="Times New Roman" panose="02020603050405020304" pitchFamily="18" charset="0"/>
                        </a:rPr>
                        <a:t>HocaADI</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tr-TR" sz="2000" b="1" u="none" strike="noStrike" dirty="0">
                          <a:effectLst/>
                          <a:latin typeface="Times New Roman" panose="02020603050405020304" pitchFamily="18" charset="0"/>
                          <a:cs typeface="Times New Roman" panose="02020603050405020304" pitchFamily="18" charset="0"/>
                        </a:rPr>
                        <a:t>Ücret</a:t>
                      </a:r>
                      <a:endParaRPr lang="tr-TR"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125750986"/>
                  </a:ext>
                </a:extLst>
              </a:tr>
              <a:tr h="574912">
                <a:tc>
                  <a:txBody>
                    <a:bodyPr/>
                    <a:lstStyle/>
                    <a:p>
                      <a:pPr algn="ctr" fontAlgn="b"/>
                      <a:r>
                        <a:rPr lang="tr-TR" sz="2000" u="none" strike="noStrike">
                          <a:effectLst/>
                          <a:latin typeface="Times New Roman" panose="02020603050405020304" pitchFamily="18" charset="0"/>
                          <a:cs typeface="Times New Roman" panose="02020603050405020304" pitchFamily="18" charset="0"/>
                        </a:rPr>
                        <a:t>M001</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Ali Demir</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34</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İstanbul</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piyano</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Ahmet Yılmaz</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200</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1250589102"/>
                  </a:ext>
                </a:extLst>
              </a:tr>
              <a:tr h="574912">
                <a:tc>
                  <a:txBody>
                    <a:bodyPr/>
                    <a:lstStyle/>
                    <a:p>
                      <a:pPr algn="ctr" fontAlgn="b"/>
                      <a:endParaRPr lang="tr-TR" sz="2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 </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 </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2</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keman</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5</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Mehmet Kaya</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175</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3358026121"/>
                  </a:ext>
                </a:extLst>
              </a:tr>
              <a:tr h="574912">
                <a:tc>
                  <a:txBody>
                    <a:bodyPr/>
                    <a:lstStyle/>
                    <a:p>
                      <a:pPr algn="ctr" fontAlgn="b"/>
                      <a:r>
                        <a:rPr lang="tr-TR" sz="2000" u="none" strike="noStrike">
                          <a:effectLst/>
                          <a:latin typeface="Times New Roman" panose="02020603050405020304" pitchFamily="18" charset="0"/>
                          <a:cs typeface="Times New Roman" panose="02020603050405020304" pitchFamily="18" charset="0"/>
                        </a:rPr>
                        <a:t>M002</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Mert Aslan</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55</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Samsun</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piyano</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Ahmet Yılmaz</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200</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43789409"/>
                  </a:ext>
                </a:extLst>
              </a:tr>
              <a:tr h="574912">
                <a:tc>
                  <a:txBody>
                    <a:bodyPr/>
                    <a:lstStyle/>
                    <a:p>
                      <a:pPr algn="ctr" fontAlgn="b"/>
                      <a:endParaRPr lang="tr-TR" sz="2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3</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gitar</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4</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Onur Şahin</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120</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1977787855"/>
                  </a:ext>
                </a:extLst>
              </a:tr>
              <a:tr h="574912">
                <a:tc>
                  <a:txBody>
                    <a:bodyPr/>
                    <a:lstStyle/>
                    <a:p>
                      <a:pPr algn="ctr" fontAlgn="b"/>
                      <a:endParaRPr lang="tr-TR" sz="2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4</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davul</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3</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Ali Temiz</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180</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4026806144"/>
                  </a:ext>
                </a:extLst>
              </a:tr>
              <a:tr h="574912">
                <a:tc>
                  <a:txBody>
                    <a:bodyPr/>
                    <a:lstStyle/>
                    <a:p>
                      <a:pPr algn="ctr" fontAlgn="b"/>
                      <a:r>
                        <a:rPr lang="tr-TR" sz="2000" u="none" strike="noStrike">
                          <a:effectLst/>
                          <a:latin typeface="Times New Roman" panose="02020603050405020304" pitchFamily="18" charset="0"/>
                          <a:cs typeface="Times New Roman" panose="02020603050405020304" pitchFamily="18" charset="0"/>
                        </a:rPr>
                        <a:t>M003</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Zehra Ay</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34</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İstanbul</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2</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keman</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5</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Mehmet Kaya</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175</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3266912155"/>
                  </a:ext>
                </a:extLst>
              </a:tr>
              <a:tr h="574912">
                <a:tc>
                  <a:txBody>
                    <a:bodyPr/>
                    <a:lstStyle/>
                    <a:p>
                      <a:pPr algn="ctr" fontAlgn="b"/>
                      <a:endParaRPr lang="tr-TR" sz="2000" b="1" i="0" u="sng"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 </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5</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flüt</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a:effectLst/>
                          <a:latin typeface="Times New Roman" panose="02020603050405020304" pitchFamily="18" charset="0"/>
                          <a:cs typeface="Times New Roman" panose="02020603050405020304" pitchFamily="18" charset="0"/>
                        </a:rPr>
                        <a:t>2</a:t>
                      </a:r>
                      <a:endParaRPr lang="tr-TR"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Cansu Baş</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b"/>
                      <a:r>
                        <a:rPr lang="tr-TR" sz="2000" u="none" strike="noStrike" dirty="0">
                          <a:effectLst/>
                          <a:latin typeface="Times New Roman" panose="02020603050405020304" pitchFamily="18" charset="0"/>
                          <a:cs typeface="Times New Roman" panose="02020603050405020304" pitchFamily="18" charset="0"/>
                        </a:rPr>
                        <a:t>120</a:t>
                      </a:r>
                      <a:endParaRPr lang="tr-TR"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xmlns="" val="2782138209"/>
                  </a:ext>
                </a:extLst>
              </a:tr>
            </a:tbl>
          </a:graphicData>
        </a:graphic>
      </p:graphicFrame>
    </p:spTree>
    <p:extLst>
      <p:ext uri="{BB962C8B-B14F-4D97-AF65-F5344CB8AC3E}">
        <p14:creationId xmlns:p14="http://schemas.microsoft.com/office/powerpoint/2010/main" val="76880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SORULAR</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ÖDEV 1: Bir lisedeki öğrencilerin, sınıf hocaları, aldıkları seçmeli dersler ve bu derslere ne kadar katılım gösterdikleri aşağıdaki tabloda verilmiştir. Buna göre tabloyu 0NF’den 3NF’ye getiriniz. </a:t>
            </a:r>
          </a:p>
        </p:txBody>
      </p:sp>
      <p:pic>
        <p:nvPicPr>
          <p:cNvPr id="6" name="Resim 5" descr="tablo içeren bir resim&#10;&#10;Açıklama otomatik olarak oluşturuldu">
            <a:extLst>
              <a:ext uri="{FF2B5EF4-FFF2-40B4-BE49-F238E27FC236}">
                <a16:creationId xmlns:a16="http://schemas.microsoft.com/office/drawing/2014/main" xmlns="" id="{F69123F9-017E-3651-8EF8-71D5E27B7420}"/>
              </a:ext>
            </a:extLst>
          </p:cNvPr>
          <p:cNvPicPr>
            <a:picLocks noChangeAspect="1"/>
          </p:cNvPicPr>
          <p:nvPr/>
        </p:nvPicPr>
        <p:blipFill>
          <a:blip r:embed="rId3"/>
          <a:stretch>
            <a:fillRect/>
          </a:stretch>
        </p:blipFill>
        <p:spPr>
          <a:xfrm>
            <a:off x="982638" y="1543738"/>
            <a:ext cx="9795387" cy="4688787"/>
          </a:xfrm>
          <a:prstGeom prst="rect">
            <a:avLst/>
          </a:prstGeom>
        </p:spPr>
      </p:pic>
    </p:spTree>
    <p:extLst>
      <p:ext uri="{BB962C8B-B14F-4D97-AF65-F5344CB8AC3E}">
        <p14:creationId xmlns:p14="http://schemas.microsoft.com/office/powerpoint/2010/main" val="1730491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109182"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SORULAR</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ÖDEV 2: Bir internet alışveriş sitesinden yapılan satışlar aşağıdaki tablodaki gibidir. Buna göre tabloyu 0NF’den 3NF’ye getiriniz. 0NF durumunda tabloda oluşacak anomalileri örneklerle açıklayınız. </a:t>
            </a:r>
          </a:p>
        </p:txBody>
      </p:sp>
      <p:sp>
        <p:nvSpPr>
          <p:cNvPr id="4" name="Alt Başlık 2">
            <a:extLst>
              <a:ext uri="{FF2B5EF4-FFF2-40B4-BE49-F238E27FC236}">
                <a16:creationId xmlns:a16="http://schemas.microsoft.com/office/drawing/2014/main" xmlns="" id="{B063529D-04F8-68A8-5152-AB21F682F6CC}"/>
              </a:ext>
            </a:extLst>
          </p:cNvPr>
          <p:cNvSpPr txBox="1">
            <a:spLocks/>
          </p:cNvSpPr>
          <p:nvPr/>
        </p:nvSpPr>
        <p:spPr>
          <a:xfrm>
            <a:off x="0" y="3313702"/>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pic>
        <p:nvPicPr>
          <p:cNvPr id="5" name="Resim 4" descr="tablo içeren bir resim&#10;&#10;Açıklama otomatik olarak oluşturuldu">
            <a:extLst>
              <a:ext uri="{FF2B5EF4-FFF2-40B4-BE49-F238E27FC236}">
                <a16:creationId xmlns:a16="http://schemas.microsoft.com/office/drawing/2014/main" xmlns="" id="{CE85F338-544A-ED63-31D6-C6500ADFE32A}"/>
              </a:ext>
            </a:extLst>
          </p:cNvPr>
          <p:cNvPicPr>
            <a:picLocks noChangeAspect="1"/>
          </p:cNvPicPr>
          <p:nvPr/>
        </p:nvPicPr>
        <p:blipFill>
          <a:blip r:embed="rId3"/>
          <a:stretch>
            <a:fillRect/>
          </a:stretch>
        </p:blipFill>
        <p:spPr>
          <a:xfrm>
            <a:off x="982356" y="1384297"/>
            <a:ext cx="9943963" cy="4729900"/>
          </a:xfrm>
          <a:prstGeom prst="rect">
            <a:avLst/>
          </a:prstGeom>
        </p:spPr>
      </p:pic>
    </p:spTree>
    <p:extLst>
      <p:ext uri="{BB962C8B-B14F-4D97-AF65-F5344CB8AC3E}">
        <p14:creationId xmlns:p14="http://schemas.microsoft.com/office/powerpoint/2010/main" val="3804115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Kaynakça</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41890" y="501929"/>
            <a:ext cx="1176239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pPr>
            <a:r>
              <a:rPr lang="tr-TR" sz="2400" b="0" i="0" dirty="0" err="1">
                <a:solidFill>
                  <a:srgbClr val="222222"/>
                </a:solidFill>
                <a:effectLst/>
                <a:latin typeface="Arial" panose="020B0604020202020204" pitchFamily="34" charset="0"/>
              </a:rPr>
              <a:t>Silberschatz</a:t>
            </a:r>
            <a:r>
              <a:rPr lang="tr-TR" sz="2400" b="0" i="0" dirty="0">
                <a:solidFill>
                  <a:srgbClr val="222222"/>
                </a:solidFill>
                <a:effectLst/>
                <a:latin typeface="Arial" panose="020B0604020202020204" pitchFamily="34" charset="0"/>
              </a:rPr>
              <a:t>, Abraham, Henry F. </a:t>
            </a:r>
            <a:r>
              <a:rPr lang="tr-TR" sz="2400" b="0" i="0" dirty="0" err="1">
                <a:solidFill>
                  <a:srgbClr val="222222"/>
                </a:solidFill>
                <a:effectLst/>
                <a:latin typeface="Arial" panose="020B0604020202020204" pitchFamily="34" charset="0"/>
              </a:rPr>
              <a:t>Korth</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and</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Shashank</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Sudarshan</a:t>
            </a:r>
            <a:r>
              <a:rPr lang="tr-TR" sz="2400" b="0" i="0" dirty="0">
                <a:solidFill>
                  <a:srgbClr val="222222"/>
                </a:solidFill>
                <a:effectLst/>
                <a:latin typeface="Arial" panose="020B0604020202020204" pitchFamily="34" charset="0"/>
              </a:rPr>
              <a:t>. </a:t>
            </a:r>
            <a:r>
              <a:rPr lang="tr-TR" sz="2400" b="0" i="1" dirty="0">
                <a:solidFill>
                  <a:srgbClr val="222222"/>
                </a:solidFill>
                <a:effectLst/>
                <a:latin typeface="Arial" panose="020B0604020202020204" pitchFamily="34" charset="0"/>
              </a:rPr>
              <a:t>Database </a:t>
            </a:r>
            <a:r>
              <a:rPr lang="tr-TR" sz="2400" b="0" i="1" dirty="0" err="1">
                <a:solidFill>
                  <a:srgbClr val="222222"/>
                </a:solidFill>
                <a:effectLst/>
                <a:latin typeface="Arial" panose="020B0604020202020204" pitchFamily="34" charset="0"/>
              </a:rPr>
              <a:t>system</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concepts</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Vol</a:t>
            </a:r>
            <a:r>
              <a:rPr lang="tr-TR" sz="2400" b="0" i="0" dirty="0">
                <a:solidFill>
                  <a:srgbClr val="222222"/>
                </a:solidFill>
                <a:effectLst/>
                <a:latin typeface="Arial" panose="020B0604020202020204" pitchFamily="34" charset="0"/>
              </a:rPr>
              <a:t>. 5. New York: McGraw-Hill, 2002.</a:t>
            </a:r>
          </a:p>
          <a:p>
            <a:pPr lvl="1" algn="just">
              <a:lnSpc>
                <a:spcPct val="100000"/>
              </a:lnSpc>
            </a:pPr>
            <a:r>
              <a:rPr lang="tr-TR" sz="2400" b="0" i="0" dirty="0" err="1">
                <a:solidFill>
                  <a:srgbClr val="222222"/>
                </a:solidFill>
                <a:effectLst/>
                <a:latin typeface="Arial" panose="020B0604020202020204" pitchFamily="34" charset="0"/>
              </a:rPr>
              <a:t>Sumathi</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Sai</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and</a:t>
            </a:r>
            <a:r>
              <a:rPr lang="tr-TR" sz="2400" b="0" i="0" dirty="0">
                <a:solidFill>
                  <a:srgbClr val="222222"/>
                </a:solidFill>
                <a:effectLst/>
                <a:latin typeface="Arial" panose="020B0604020202020204" pitchFamily="34" charset="0"/>
              </a:rPr>
              <a:t> S. </a:t>
            </a:r>
            <a:r>
              <a:rPr lang="tr-TR" sz="2400" b="0" i="0" dirty="0" err="1">
                <a:solidFill>
                  <a:srgbClr val="222222"/>
                </a:solidFill>
                <a:effectLst/>
                <a:latin typeface="Arial" panose="020B0604020202020204" pitchFamily="34" charset="0"/>
              </a:rPr>
              <a:t>Esakkirajan</a:t>
            </a:r>
            <a:r>
              <a:rPr lang="tr-TR" sz="2400" b="0" i="0" dirty="0">
                <a:solidFill>
                  <a:srgbClr val="222222"/>
                </a:solidFill>
                <a:effectLst/>
                <a:latin typeface="Arial" panose="020B0604020202020204" pitchFamily="34" charset="0"/>
              </a:rPr>
              <a:t>. </a:t>
            </a:r>
            <a:r>
              <a:rPr lang="tr-TR" sz="2400" b="0" i="1" dirty="0">
                <a:solidFill>
                  <a:srgbClr val="222222"/>
                </a:solidFill>
                <a:effectLst/>
                <a:latin typeface="Arial" panose="020B0604020202020204" pitchFamily="34" charset="0"/>
              </a:rPr>
              <a:t>Fundamentals of </a:t>
            </a:r>
            <a:r>
              <a:rPr lang="tr-TR" sz="2400" b="0" i="1" dirty="0" err="1">
                <a:solidFill>
                  <a:srgbClr val="222222"/>
                </a:solidFill>
                <a:effectLst/>
                <a:latin typeface="Arial" panose="020B0604020202020204" pitchFamily="34" charset="0"/>
              </a:rPr>
              <a:t>relational</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database</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management</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systems</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Vol</a:t>
            </a:r>
            <a:r>
              <a:rPr lang="tr-TR" sz="2400" b="0" i="0" dirty="0">
                <a:solidFill>
                  <a:srgbClr val="222222"/>
                </a:solidFill>
                <a:effectLst/>
                <a:latin typeface="Arial" panose="020B0604020202020204" pitchFamily="34" charset="0"/>
              </a:rPr>
              <a:t>. 47. </a:t>
            </a:r>
            <a:r>
              <a:rPr lang="tr-TR" sz="2400" b="0" i="0" dirty="0" err="1">
                <a:solidFill>
                  <a:srgbClr val="222222"/>
                </a:solidFill>
                <a:effectLst/>
                <a:latin typeface="Arial" panose="020B0604020202020204" pitchFamily="34" charset="0"/>
              </a:rPr>
              <a:t>Springer</a:t>
            </a:r>
            <a:r>
              <a:rPr lang="tr-TR" sz="2400" b="0" i="0" dirty="0">
                <a:solidFill>
                  <a:srgbClr val="222222"/>
                </a:solidFill>
                <a:effectLst/>
                <a:latin typeface="Arial" panose="020B0604020202020204" pitchFamily="34" charset="0"/>
              </a:rPr>
              <a:t>, 2007.</a:t>
            </a:r>
          </a:p>
          <a:p>
            <a:pPr lvl="1" algn="just">
              <a:lnSpc>
                <a:spcPct val="100000"/>
              </a:lnSpc>
            </a:pPr>
            <a:endParaRPr lang="tr-TR" sz="2400" b="0" i="0" dirty="0">
              <a:solidFill>
                <a:srgbClr val="222222"/>
              </a:solidFill>
              <a:effectLst/>
              <a:latin typeface="Arial" panose="020B0604020202020204" pitchFamily="34" charset="0"/>
            </a:endParaRPr>
          </a:p>
          <a:p>
            <a:pPr lvl="1" algn="just">
              <a:lnSpc>
                <a:spcPct val="100000"/>
              </a:lnSpc>
            </a:pPr>
            <a:endParaRPr lang="tr-TR"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46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Kargo ürün takip sistemi ER diyagramı - ÇÖZÜM</a:t>
            </a:r>
          </a:p>
        </p:txBody>
      </p:sp>
      <p:pic>
        <p:nvPicPr>
          <p:cNvPr id="4" name="Resim 3">
            <a:extLst>
              <a:ext uri="{FF2B5EF4-FFF2-40B4-BE49-F238E27FC236}">
                <a16:creationId xmlns:a16="http://schemas.microsoft.com/office/drawing/2014/main" xmlns="" id="{6BB00514-AC54-110E-5E71-DC046FBF2BFC}"/>
              </a:ext>
            </a:extLst>
          </p:cNvPr>
          <p:cNvPicPr>
            <a:picLocks noChangeAspect="1"/>
          </p:cNvPicPr>
          <p:nvPr/>
        </p:nvPicPr>
        <p:blipFill>
          <a:blip r:embed="rId3"/>
          <a:stretch>
            <a:fillRect/>
          </a:stretch>
        </p:blipFill>
        <p:spPr>
          <a:xfrm>
            <a:off x="416539" y="625475"/>
            <a:ext cx="9345258" cy="5400000"/>
          </a:xfrm>
          <a:prstGeom prst="rect">
            <a:avLst/>
          </a:prstGeom>
        </p:spPr>
      </p:pic>
      <p:sp>
        <p:nvSpPr>
          <p:cNvPr id="6" name="Metin kutusu 5">
            <a:extLst>
              <a:ext uri="{FF2B5EF4-FFF2-40B4-BE49-F238E27FC236}">
                <a16:creationId xmlns:a16="http://schemas.microsoft.com/office/drawing/2014/main" xmlns="" id="{D115EBED-8926-AA29-4D7C-BFB493F748E6}"/>
              </a:ext>
            </a:extLst>
          </p:cNvPr>
          <p:cNvSpPr txBox="1"/>
          <p:nvPr/>
        </p:nvSpPr>
        <p:spPr>
          <a:xfrm>
            <a:off x="4801738" y="4755197"/>
            <a:ext cx="7390262" cy="1477328"/>
          </a:xfrm>
          <a:prstGeom prst="rect">
            <a:avLst/>
          </a:prstGeom>
          <a:noFill/>
        </p:spPr>
        <p:txBody>
          <a:bodyPr wrap="square">
            <a:spAutoFit/>
          </a:bodyPr>
          <a:lstStyle/>
          <a:p>
            <a:pPr marL="201168" lvl="1" indent="0" algn="just">
              <a:lnSpc>
                <a:spcPct val="100000"/>
              </a:lnSpc>
              <a:buNone/>
            </a:pPr>
            <a:r>
              <a:rPr lang="tr-TR" dirty="0">
                <a:latin typeface="Times New Roman" panose="02020603050405020304" pitchFamily="18" charset="0"/>
                <a:cs typeface="Times New Roman" panose="02020603050405020304" pitchFamily="18" charset="0"/>
              </a:rPr>
              <a:t>SEVK_EDİLEN_ÜRÜNLER (</a:t>
            </a:r>
            <a:r>
              <a:rPr lang="tr-TR" b="1" u="sng" dirty="0" err="1">
                <a:latin typeface="Times New Roman" panose="02020603050405020304" pitchFamily="18" charset="0"/>
                <a:cs typeface="Times New Roman" panose="02020603050405020304" pitchFamily="18" charset="0"/>
              </a:rPr>
              <a:t>ÜrünID</a:t>
            </a:r>
            <a:r>
              <a:rPr lang="tr-TR" dirty="0">
                <a:latin typeface="Times New Roman" panose="02020603050405020304" pitchFamily="18" charset="0"/>
                <a:cs typeface="Times New Roman" panose="02020603050405020304" pitchFamily="18" charset="0"/>
              </a:rPr>
              <a:t>, Ağırlık, Boyutlar, </a:t>
            </a:r>
            <a:r>
              <a:rPr lang="tr-TR" dirty="0" err="1">
                <a:latin typeface="Times New Roman" panose="02020603050405020304" pitchFamily="18" charset="0"/>
                <a:cs typeface="Times New Roman" panose="02020603050405020304" pitchFamily="18" charset="0"/>
              </a:rPr>
              <a:t>SigortaTutarı</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TeslimatTarihi</a:t>
            </a:r>
            <a:r>
              <a:rPr lang="tr-TR" dirty="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VarışYeri</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marL="201168" lvl="1" indent="0" algn="just">
              <a:lnSpc>
                <a:spcPct val="100000"/>
              </a:lnSpc>
              <a:buNone/>
            </a:pPr>
            <a:r>
              <a:rPr lang="tr-TR" sz="1800" dirty="0">
                <a:solidFill>
                  <a:schemeClr val="tx1"/>
                </a:solidFill>
                <a:latin typeface="Times New Roman" panose="02020603050405020304" pitchFamily="18" charset="0"/>
                <a:cs typeface="Times New Roman" panose="02020603050405020304" pitchFamily="18" charset="0"/>
              </a:rPr>
              <a:t>ULAŞIM_OLAYLARI(</a:t>
            </a:r>
            <a:r>
              <a:rPr lang="tr-TR" sz="1800" b="1" u="sng" dirty="0" err="1">
                <a:solidFill>
                  <a:schemeClr val="tx1"/>
                </a:solidFill>
                <a:latin typeface="Times New Roman" panose="02020603050405020304" pitchFamily="18" charset="0"/>
                <a:cs typeface="Times New Roman" panose="02020603050405020304" pitchFamily="18" charset="0"/>
              </a:rPr>
              <a:t>TaşımaID</a:t>
            </a:r>
            <a:r>
              <a:rPr lang="tr-TR" sz="1800" dirty="0" err="1">
                <a:solidFill>
                  <a:schemeClr val="tx1"/>
                </a:solidFill>
                <a:latin typeface="Times New Roman" panose="02020603050405020304" pitchFamily="18" charset="0"/>
                <a:cs typeface="Times New Roman" panose="02020603050405020304" pitchFamily="18" charset="0"/>
              </a:rPr>
              <a:t>,TaşımaTürü,TeslimatRotası</a:t>
            </a:r>
            <a:r>
              <a:rPr lang="tr-TR" sz="1800" dirty="0">
                <a:solidFill>
                  <a:schemeClr val="tx1"/>
                </a:solidFill>
                <a:latin typeface="Times New Roman" panose="02020603050405020304" pitchFamily="18" charset="0"/>
                <a:cs typeface="Times New Roman" panose="02020603050405020304" pitchFamily="18" charset="0"/>
              </a:rPr>
              <a:t>)</a:t>
            </a:r>
          </a:p>
          <a:p>
            <a:pPr marL="201168" lvl="1" indent="0" algn="just">
              <a:lnSpc>
                <a:spcPct val="100000"/>
              </a:lnSpc>
              <a:buNone/>
            </a:pPr>
            <a:r>
              <a:rPr lang="tr-TR" dirty="0">
                <a:latin typeface="Times New Roman" panose="02020603050405020304" pitchFamily="18" charset="0"/>
                <a:cs typeface="Times New Roman" panose="02020603050405020304" pitchFamily="18" charset="0"/>
              </a:rPr>
              <a:t>TRANSFER_EDİLİR(</a:t>
            </a:r>
            <a:r>
              <a:rPr lang="tr-TR" b="1" u="sng" dirty="0" err="1">
                <a:latin typeface="Times New Roman" panose="02020603050405020304" pitchFamily="18" charset="0"/>
                <a:cs typeface="Times New Roman" panose="02020603050405020304" pitchFamily="18" charset="0"/>
              </a:rPr>
              <a:t>ÜrünID</a:t>
            </a:r>
            <a:r>
              <a:rPr lang="tr-TR" b="1" u="sng" dirty="0">
                <a:latin typeface="Times New Roman" panose="02020603050405020304" pitchFamily="18" charset="0"/>
                <a:cs typeface="Times New Roman" panose="02020603050405020304" pitchFamily="18" charset="0"/>
              </a:rPr>
              <a:t>,</a:t>
            </a:r>
            <a:r>
              <a:rPr lang="tr-TR" sz="1800" b="1" u="sng" dirty="0">
                <a:solidFill>
                  <a:schemeClr val="tx1"/>
                </a:solidFill>
                <a:latin typeface="Times New Roman" panose="02020603050405020304" pitchFamily="18" charset="0"/>
                <a:cs typeface="Times New Roman" panose="02020603050405020304" pitchFamily="18" charset="0"/>
              </a:rPr>
              <a:t> </a:t>
            </a:r>
            <a:r>
              <a:rPr lang="tr-TR" sz="1800" b="1" u="sng" dirty="0" err="1">
                <a:solidFill>
                  <a:schemeClr val="tx1"/>
                </a:solidFill>
                <a:latin typeface="Times New Roman" panose="02020603050405020304" pitchFamily="18" charset="0"/>
                <a:cs typeface="Times New Roman" panose="02020603050405020304" pitchFamily="18" charset="0"/>
              </a:rPr>
              <a:t>TaşımaID</a:t>
            </a:r>
            <a:r>
              <a:rPr lang="tr-TR" dirty="0">
                <a:latin typeface="Times New Roman" panose="02020603050405020304" pitchFamily="18" charset="0"/>
                <a:cs typeface="Times New Roman" panose="02020603050405020304" pitchFamily="18" charset="0"/>
              </a:rPr>
              <a:t>)</a:t>
            </a:r>
          </a:p>
          <a:p>
            <a:pPr marL="201168" lvl="1" indent="0" algn="just">
              <a:lnSpc>
                <a:spcPct val="100000"/>
              </a:lnSpc>
              <a:buNone/>
            </a:pPr>
            <a:r>
              <a:rPr lang="tr-TR" sz="1800" dirty="0" smtClean="0">
                <a:solidFill>
                  <a:schemeClr val="tx1"/>
                </a:solidFill>
                <a:latin typeface="Times New Roman" panose="02020603050405020304" pitchFamily="18" charset="0"/>
                <a:cs typeface="Times New Roman" panose="02020603050405020304" pitchFamily="18" charset="0"/>
              </a:rPr>
              <a:t>DAĞITIM_MERKEZLERİ(</a:t>
            </a:r>
            <a:r>
              <a:rPr lang="tr-TR" sz="1800" b="1" u="sng" dirty="0" err="1" smtClean="0">
                <a:solidFill>
                  <a:schemeClr val="tx1"/>
                </a:solidFill>
                <a:latin typeface="Times New Roman" panose="02020603050405020304" pitchFamily="18" charset="0"/>
                <a:cs typeface="Times New Roman" panose="02020603050405020304" pitchFamily="18" charset="0"/>
              </a:rPr>
              <a:t>ID</a:t>
            </a:r>
            <a:r>
              <a:rPr lang="tr-TR" sz="1800" dirty="0" err="1" smtClean="0">
                <a:solidFill>
                  <a:schemeClr val="tx1"/>
                </a:solidFill>
                <a:latin typeface="Times New Roman" panose="02020603050405020304" pitchFamily="18" charset="0"/>
                <a:cs typeface="Times New Roman" panose="02020603050405020304" pitchFamily="18" charset="0"/>
              </a:rPr>
              <a:t>,Tür,Adres,</a:t>
            </a:r>
            <a:r>
              <a:rPr lang="tr-TR" sz="1800" b="1" dirty="0" err="1" smtClean="0">
                <a:solidFill>
                  <a:srgbClr val="FF0000"/>
                </a:solidFill>
                <a:latin typeface="Times New Roman" panose="02020603050405020304" pitchFamily="18" charset="0"/>
                <a:cs typeface="Times New Roman" panose="02020603050405020304" pitchFamily="18" charset="0"/>
              </a:rPr>
              <a:t>ÜrünID</a:t>
            </a:r>
            <a:r>
              <a:rPr lang="tr-TR" sz="1800" dirty="0" smtClean="0">
                <a:solidFill>
                  <a:schemeClr val="tx1"/>
                </a:solidFill>
                <a:latin typeface="Times New Roman" panose="02020603050405020304" pitchFamily="18" charset="0"/>
                <a:cs typeface="Times New Roman" panose="02020603050405020304" pitchFamily="18" charset="0"/>
              </a:rPr>
              <a:t>)</a:t>
            </a: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946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Araç Sigorta Şirketi ER Diyagramı ve Tablosu</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0" y="625474"/>
            <a:ext cx="12009120" cy="4751743"/>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Müşterilerinin her biri bir veya daha fazla arabaya sahip olan bir araç sigortası şirketi için bir VT oluşturulacaktır. (Müşteri = Araç Sahibi)</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Müşterinin </a:t>
            </a:r>
            <a:r>
              <a:rPr lang="tr-TR" sz="2200" dirty="0" err="1">
                <a:solidFill>
                  <a:schemeClr val="tx1"/>
                </a:solidFill>
                <a:latin typeface="Times New Roman" panose="02020603050405020304" pitchFamily="18" charset="0"/>
                <a:cs typeface="Times New Roman" panose="02020603050405020304" pitchFamily="18" charset="0"/>
              </a:rPr>
              <a:t>SürücüId</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İsimSoyisim</a:t>
            </a:r>
            <a:r>
              <a:rPr lang="tr-TR" sz="2200" dirty="0">
                <a:solidFill>
                  <a:schemeClr val="tx1"/>
                </a:solidFill>
                <a:latin typeface="Times New Roman" panose="02020603050405020304" pitchFamily="18" charset="0"/>
                <a:cs typeface="Times New Roman" panose="02020603050405020304" pitchFamily="18" charset="0"/>
              </a:rPr>
              <a:t>, Adres özellikleri vardır.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Aracın </a:t>
            </a:r>
            <a:r>
              <a:rPr lang="tr-TR" sz="2200" dirty="0" err="1">
                <a:solidFill>
                  <a:schemeClr val="tx1"/>
                </a:solidFill>
                <a:latin typeface="Times New Roman" panose="02020603050405020304" pitchFamily="18" charset="0"/>
                <a:cs typeface="Times New Roman" panose="02020603050405020304" pitchFamily="18" charset="0"/>
              </a:rPr>
              <a:t>LisansID</a:t>
            </a:r>
            <a:r>
              <a:rPr lang="tr-TR" sz="2200" dirty="0">
                <a:solidFill>
                  <a:schemeClr val="tx1"/>
                </a:solidFill>
                <a:latin typeface="Times New Roman" panose="02020603050405020304" pitchFamily="18" charset="0"/>
                <a:cs typeface="Times New Roman" panose="02020603050405020304" pitchFamily="18" charset="0"/>
              </a:rPr>
              <a:t>, Model ve Yıl özellikleri vardır.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Kazanın </a:t>
            </a:r>
            <a:r>
              <a:rPr lang="tr-TR" sz="2200" dirty="0" err="1">
                <a:solidFill>
                  <a:schemeClr val="tx1"/>
                </a:solidFill>
                <a:latin typeface="Times New Roman" panose="02020603050405020304" pitchFamily="18" charset="0"/>
                <a:cs typeface="Times New Roman" panose="02020603050405020304" pitchFamily="18" charset="0"/>
              </a:rPr>
              <a:t>RaporNumarası</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KazaYeri</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KazaTarihi</a:t>
            </a:r>
            <a:r>
              <a:rPr lang="tr-TR" sz="2200" dirty="0">
                <a:solidFill>
                  <a:schemeClr val="tx1"/>
                </a:solidFill>
                <a:latin typeface="Times New Roman" panose="02020603050405020304" pitchFamily="18" charset="0"/>
                <a:cs typeface="Times New Roman" panose="02020603050405020304" pitchFamily="18" charset="0"/>
              </a:rPr>
              <a:t> özellikleri vardır.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Her araç, onunla herhangi bir sayıda kaydedilmiş kazayla ilişkilendirilmiştir.</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Aracın yaptığı herhangi bir kazadan dolayı </a:t>
            </a:r>
            <a:r>
              <a:rPr lang="tr-TR" sz="2200" dirty="0" err="1">
                <a:solidFill>
                  <a:schemeClr val="tx1"/>
                </a:solidFill>
                <a:latin typeface="Times New Roman" panose="02020603050405020304" pitchFamily="18" charset="0"/>
                <a:cs typeface="Times New Roman" panose="02020603050405020304" pitchFamily="18" charset="0"/>
              </a:rPr>
              <a:t>ZararMiktarı</a:t>
            </a:r>
            <a:r>
              <a:rPr lang="tr-TR" sz="2200" dirty="0">
                <a:solidFill>
                  <a:schemeClr val="tx1"/>
                </a:solidFill>
                <a:latin typeface="Times New Roman" panose="02020603050405020304" pitchFamily="18" charset="0"/>
                <a:cs typeface="Times New Roman" panose="02020603050405020304" pitchFamily="18" charset="0"/>
              </a:rPr>
              <a:t> bilgisi oluşur.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Buna göre şirketin ER diyagramını ve karşılık gelen ilişkisel veri tabanını tasarlayınız. </a:t>
            </a: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04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Araç Sigorta Şirketi ER Diyagramı ve Tablosu - ÇÖZÜM</a:t>
            </a:r>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741" y="849213"/>
            <a:ext cx="8628660" cy="5292000"/>
          </a:xfrm>
          <a:prstGeom prst="rect">
            <a:avLst/>
          </a:prstGeom>
        </p:spPr>
      </p:pic>
      <p:sp>
        <p:nvSpPr>
          <p:cNvPr id="6" name="Metin kutusu 5">
            <a:extLst>
              <a:ext uri="{FF2B5EF4-FFF2-40B4-BE49-F238E27FC236}">
                <a16:creationId xmlns:a16="http://schemas.microsoft.com/office/drawing/2014/main" xmlns="" id="{A6843E19-702B-9308-E430-68B958C67E64}"/>
              </a:ext>
            </a:extLst>
          </p:cNvPr>
          <p:cNvSpPr txBox="1"/>
          <p:nvPr/>
        </p:nvSpPr>
        <p:spPr>
          <a:xfrm>
            <a:off x="100860" y="4356109"/>
            <a:ext cx="6213762" cy="1785104"/>
          </a:xfrm>
          <a:prstGeom prst="rect">
            <a:avLst/>
          </a:prstGeom>
          <a:noFill/>
        </p:spPr>
        <p:txBody>
          <a:bodyPr wrap="square">
            <a:spAutoFit/>
          </a:bodyPr>
          <a:lstStyle/>
          <a:p>
            <a:r>
              <a:rPr lang="tr-TR" sz="2200" dirty="0">
                <a:solidFill>
                  <a:schemeClr val="tx1"/>
                </a:solidFill>
                <a:latin typeface="Times New Roman" panose="02020603050405020304" pitchFamily="18" charset="0"/>
                <a:cs typeface="Times New Roman" panose="02020603050405020304" pitchFamily="18" charset="0"/>
              </a:rPr>
              <a:t>SÜRÜCÜ(</a:t>
            </a:r>
            <a:r>
              <a:rPr lang="tr-TR" sz="2200" b="1" u="sng" dirty="0" err="1">
                <a:solidFill>
                  <a:schemeClr val="tx1"/>
                </a:solidFill>
                <a:latin typeface="Times New Roman" panose="02020603050405020304" pitchFamily="18" charset="0"/>
                <a:cs typeface="Times New Roman" panose="02020603050405020304" pitchFamily="18" charset="0"/>
              </a:rPr>
              <a:t>SürücüID</a:t>
            </a:r>
            <a:r>
              <a:rPr lang="tr-TR" sz="2200" dirty="0" err="1">
                <a:solidFill>
                  <a:schemeClr val="tx1"/>
                </a:solidFill>
                <a:latin typeface="Times New Roman" panose="02020603050405020304" pitchFamily="18" charset="0"/>
                <a:cs typeface="Times New Roman" panose="02020603050405020304" pitchFamily="18" charset="0"/>
              </a:rPr>
              <a:t>,İsimSoyisim,Adres</a:t>
            </a:r>
            <a:r>
              <a:rPr lang="tr-TR" sz="2200" dirty="0">
                <a:solidFill>
                  <a:schemeClr val="tx1"/>
                </a:solidFill>
                <a:latin typeface="Times New Roman" panose="02020603050405020304" pitchFamily="18" charset="0"/>
                <a:cs typeface="Times New Roman" panose="02020603050405020304" pitchFamily="18" charset="0"/>
              </a:rPr>
              <a:t>, </a:t>
            </a:r>
            <a:r>
              <a:rPr lang="tr-TR" sz="2200" b="1" dirty="0" err="1">
                <a:solidFill>
                  <a:srgbClr val="FF0000"/>
                </a:solidFill>
                <a:latin typeface="Times New Roman" panose="02020603050405020304" pitchFamily="18" charset="0"/>
                <a:cs typeface="Times New Roman" panose="02020603050405020304" pitchFamily="18" charset="0"/>
              </a:rPr>
              <a:t>LisansID</a:t>
            </a:r>
            <a:r>
              <a:rPr lang="tr-TR" sz="2200" dirty="0">
                <a:solidFill>
                  <a:schemeClr val="tx1"/>
                </a:solidFill>
                <a:latin typeface="Times New Roman" panose="02020603050405020304" pitchFamily="18" charset="0"/>
                <a:cs typeface="Times New Roman" panose="02020603050405020304" pitchFamily="18" charset="0"/>
              </a:rPr>
              <a:t>)</a:t>
            </a:r>
          </a:p>
          <a:p>
            <a:r>
              <a:rPr lang="tr-TR" sz="2200" dirty="0">
                <a:solidFill>
                  <a:schemeClr val="tx1"/>
                </a:solidFill>
                <a:latin typeface="Times New Roman" panose="02020603050405020304" pitchFamily="18" charset="0"/>
                <a:cs typeface="Times New Roman" panose="02020603050405020304" pitchFamily="18" charset="0"/>
              </a:rPr>
              <a:t>ARAÇ(</a:t>
            </a:r>
            <a:r>
              <a:rPr lang="tr-TR" sz="2200" b="1" u="sng" dirty="0" err="1">
                <a:solidFill>
                  <a:schemeClr val="tx1"/>
                </a:solidFill>
                <a:latin typeface="Times New Roman" panose="02020603050405020304" pitchFamily="18" charset="0"/>
                <a:cs typeface="Times New Roman" panose="02020603050405020304" pitchFamily="18" charset="0"/>
              </a:rPr>
              <a:t>LisansID</a:t>
            </a:r>
            <a:r>
              <a:rPr lang="tr-TR" sz="2200" dirty="0" err="1">
                <a:solidFill>
                  <a:schemeClr val="tx1"/>
                </a:solidFill>
                <a:latin typeface="Times New Roman" panose="02020603050405020304" pitchFamily="18" charset="0"/>
                <a:cs typeface="Times New Roman" panose="02020603050405020304" pitchFamily="18" charset="0"/>
              </a:rPr>
              <a:t>,Model,Yıl</a:t>
            </a:r>
            <a:r>
              <a:rPr lang="tr-TR" sz="2200" dirty="0">
                <a:solidFill>
                  <a:schemeClr val="tx1"/>
                </a:solidFill>
                <a:latin typeface="Times New Roman" panose="02020603050405020304" pitchFamily="18" charset="0"/>
                <a:cs typeface="Times New Roman" panose="02020603050405020304" pitchFamily="18" charset="0"/>
              </a:rPr>
              <a:t>)</a:t>
            </a:r>
          </a:p>
          <a:p>
            <a:r>
              <a:rPr lang="tr-TR" sz="2200" dirty="0">
                <a:latin typeface="Times New Roman" panose="02020603050405020304" pitchFamily="18" charset="0"/>
                <a:cs typeface="Times New Roman" panose="02020603050405020304" pitchFamily="18" charset="0"/>
              </a:rPr>
              <a:t>KAZA(</a:t>
            </a:r>
            <a:r>
              <a:rPr lang="tr-TR" sz="2200" b="1" u="sng" dirty="0" err="1">
                <a:latin typeface="Times New Roman" panose="02020603050405020304" pitchFamily="18" charset="0"/>
                <a:cs typeface="Times New Roman" panose="02020603050405020304" pitchFamily="18" charset="0"/>
              </a:rPr>
              <a:t>RaporNo</a:t>
            </a:r>
            <a:r>
              <a:rPr lang="tr-TR" sz="2200" dirty="0" err="1">
                <a:latin typeface="Times New Roman" panose="02020603050405020304" pitchFamily="18" charset="0"/>
                <a:cs typeface="Times New Roman" panose="02020603050405020304" pitchFamily="18" charset="0"/>
              </a:rPr>
              <a:t>,KazaYeri,KazaTarihi</a:t>
            </a:r>
            <a:r>
              <a:rPr lang="tr-TR" sz="2200" dirty="0">
                <a:latin typeface="Times New Roman" panose="02020603050405020304" pitchFamily="18" charset="0"/>
                <a:cs typeface="Times New Roman" panose="02020603050405020304" pitchFamily="18" charset="0"/>
              </a:rPr>
              <a:t>)</a:t>
            </a:r>
          </a:p>
          <a:p>
            <a:r>
              <a:rPr lang="tr-TR" sz="2200" dirty="0">
                <a:latin typeface="Times New Roman" panose="02020603050405020304" pitchFamily="18" charset="0"/>
                <a:cs typeface="Times New Roman" panose="02020603050405020304" pitchFamily="18" charset="0"/>
              </a:rPr>
              <a:t>KARIŞIR(</a:t>
            </a:r>
            <a:r>
              <a:rPr lang="tr-TR" sz="2200" b="1" u="sng" dirty="0" err="1">
                <a:solidFill>
                  <a:schemeClr val="tx1"/>
                </a:solidFill>
                <a:latin typeface="Times New Roman" panose="02020603050405020304" pitchFamily="18" charset="0"/>
                <a:cs typeface="Times New Roman" panose="02020603050405020304" pitchFamily="18" charset="0"/>
              </a:rPr>
              <a:t>LisansID</a:t>
            </a:r>
            <a:r>
              <a:rPr lang="tr-TR" sz="2200" b="1" dirty="0">
                <a:solidFill>
                  <a:schemeClr val="tx1"/>
                </a:solidFill>
                <a:latin typeface="Times New Roman" panose="02020603050405020304" pitchFamily="18" charset="0"/>
                <a:cs typeface="Times New Roman" panose="02020603050405020304" pitchFamily="18" charset="0"/>
              </a:rPr>
              <a:t>,</a:t>
            </a:r>
            <a:r>
              <a:rPr lang="tr-TR" sz="2200" b="1" dirty="0">
                <a:latin typeface="Times New Roman" panose="02020603050405020304" pitchFamily="18" charset="0"/>
                <a:cs typeface="Times New Roman" panose="02020603050405020304" pitchFamily="18" charset="0"/>
              </a:rPr>
              <a:t> </a:t>
            </a:r>
            <a:r>
              <a:rPr lang="tr-TR" sz="2200" b="1" u="sng" dirty="0" err="1">
                <a:latin typeface="Times New Roman" panose="02020603050405020304" pitchFamily="18" charset="0"/>
                <a:cs typeface="Times New Roman" panose="02020603050405020304" pitchFamily="18" charset="0"/>
              </a:rPr>
              <a:t>RaporNo</a:t>
            </a:r>
            <a:r>
              <a:rPr lang="tr-TR" sz="2200" b="1" dirty="0">
                <a:latin typeface="Times New Roman" panose="02020603050405020304" pitchFamily="18" charset="0"/>
                <a:cs typeface="Times New Roman" panose="02020603050405020304" pitchFamily="18" charset="0"/>
              </a:rPr>
              <a:t>, </a:t>
            </a:r>
            <a:r>
              <a:rPr lang="tr-TR" sz="2200" b="1" dirty="0" err="1">
                <a:solidFill>
                  <a:srgbClr val="0070C0"/>
                </a:solidFill>
                <a:latin typeface="Times New Roman" panose="02020603050405020304" pitchFamily="18" charset="0"/>
                <a:cs typeface="Times New Roman" panose="02020603050405020304" pitchFamily="18" charset="0"/>
              </a:rPr>
              <a:t>ZararMiktarı</a:t>
            </a:r>
            <a:r>
              <a:rPr lang="tr-TR" sz="2200" dirty="0">
                <a:latin typeface="Times New Roman" panose="02020603050405020304" pitchFamily="18" charset="0"/>
                <a:cs typeface="Times New Roman" panose="02020603050405020304" pitchFamily="18" charset="0"/>
              </a:rPr>
              <a:t>)</a:t>
            </a:r>
            <a:endParaRPr lang="tr-TR" sz="2200" dirty="0"/>
          </a:p>
          <a:p>
            <a:endParaRPr lang="tr-TR" sz="2200" dirty="0"/>
          </a:p>
        </p:txBody>
      </p:sp>
    </p:spTree>
    <p:extLst>
      <p:ext uri="{BB962C8B-B14F-4D97-AF65-F5344CB8AC3E}">
        <p14:creationId xmlns:p14="http://schemas.microsoft.com/office/powerpoint/2010/main" val="3819095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Üniversite Kayıt Sistemi için ER Diyagramı ve Tablosu</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0" y="625474"/>
            <a:ext cx="12009120" cy="4751743"/>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Bir üniversite kayıt memuru aşağıdaki varlıklar (girdiler) hakkında veri tutar: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 DERSLER: </a:t>
            </a:r>
            <a:r>
              <a:rPr lang="tr-TR" sz="2200" dirty="0" err="1">
                <a:solidFill>
                  <a:schemeClr val="tx1"/>
                </a:solidFill>
                <a:latin typeface="Times New Roman" panose="02020603050405020304" pitchFamily="18" charset="0"/>
                <a:cs typeface="Times New Roman" panose="02020603050405020304" pitchFamily="18" charset="0"/>
              </a:rPr>
              <a:t>DersID</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DersAdı</a:t>
            </a:r>
            <a:r>
              <a:rPr lang="tr-TR" sz="2200" dirty="0">
                <a:solidFill>
                  <a:schemeClr val="tx1"/>
                </a:solidFill>
                <a:latin typeface="Times New Roman" panose="02020603050405020304" pitchFamily="18" charset="0"/>
                <a:cs typeface="Times New Roman" panose="02020603050405020304" pitchFamily="18" charset="0"/>
              </a:rPr>
              <a:t>, Kredi, İçerik.</a:t>
            </a:r>
          </a:p>
          <a:p>
            <a:pPr lvl="1" algn="just">
              <a:lnSpc>
                <a:spcPct val="100000"/>
              </a:lnSpc>
              <a:buFontTx/>
              <a:buChar char="-"/>
            </a:pPr>
            <a:r>
              <a:rPr lang="tr-TR" sz="2200" dirty="0">
                <a:solidFill>
                  <a:schemeClr val="tx1"/>
                </a:solidFill>
                <a:latin typeface="Times New Roman" panose="02020603050405020304" pitchFamily="18" charset="0"/>
                <a:cs typeface="Times New Roman" panose="02020603050405020304" pitchFamily="18" charset="0"/>
              </a:rPr>
              <a:t>DERS ÖNERİLERİ: </a:t>
            </a:r>
            <a:r>
              <a:rPr lang="tr-TR" sz="2200" dirty="0" err="1">
                <a:solidFill>
                  <a:schemeClr val="tx1"/>
                </a:solidFill>
                <a:latin typeface="Times New Roman" panose="02020603050405020304" pitchFamily="18" charset="0"/>
                <a:cs typeface="Times New Roman" panose="02020603050405020304" pitchFamily="18" charset="0"/>
              </a:rPr>
              <a:t>ÖneriKodu</a:t>
            </a:r>
            <a:r>
              <a:rPr lang="tr-TR" sz="2200" dirty="0">
                <a:solidFill>
                  <a:schemeClr val="tx1"/>
                </a:solidFill>
                <a:latin typeface="Times New Roman" panose="02020603050405020304" pitchFamily="18" charset="0"/>
                <a:cs typeface="Times New Roman" panose="02020603050405020304" pitchFamily="18" charset="0"/>
              </a:rPr>
              <a:t>, Yıl, Dönem, </a:t>
            </a:r>
            <a:r>
              <a:rPr lang="tr-TR" sz="2200" dirty="0" err="1">
                <a:solidFill>
                  <a:schemeClr val="tx1"/>
                </a:solidFill>
                <a:latin typeface="Times New Roman" panose="02020603050405020304" pitchFamily="18" charset="0"/>
                <a:cs typeface="Times New Roman" panose="02020603050405020304" pitchFamily="18" charset="0"/>
              </a:rPr>
              <a:t>BölümNo</a:t>
            </a:r>
            <a:r>
              <a:rPr lang="tr-TR" sz="2200" dirty="0">
                <a:solidFill>
                  <a:schemeClr val="tx1"/>
                </a:solidFill>
                <a:latin typeface="Times New Roman" panose="02020603050405020304" pitchFamily="18" charset="0"/>
                <a:cs typeface="Times New Roman" panose="02020603050405020304" pitchFamily="18" charset="0"/>
              </a:rPr>
              <a:t>, Eğitmen(</a:t>
            </a:r>
            <a:r>
              <a:rPr lang="tr-TR" sz="2200" dirty="0" err="1">
                <a:solidFill>
                  <a:schemeClr val="tx1"/>
                </a:solidFill>
                <a:latin typeface="Times New Roman" panose="02020603050405020304" pitchFamily="18" charset="0"/>
                <a:cs typeface="Times New Roman" panose="02020603050405020304" pitchFamily="18" charset="0"/>
              </a:rPr>
              <a:t>ler</a:t>
            </a:r>
            <a:r>
              <a:rPr lang="tr-TR" sz="2200" dirty="0">
                <a:solidFill>
                  <a:schemeClr val="tx1"/>
                </a:solidFill>
                <a:latin typeface="Times New Roman" panose="02020603050405020304" pitchFamily="18" charset="0"/>
                <a:cs typeface="Times New Roman" panose="02020603050405020304" pitchFamily="18" charset="0"/>
              </a:rPr>
              <a:t>), Zaman, Sınıf. </a:t>
            </a:r>
          </a:p>
          <a:p>
            <a:pPr lvl="1" algn="just">
              <a:lnSpc>
                <a:spcPct val="100000"/>
              </a:lnSpc>
              <a:buFontTx/>
              <a:buChar char="-"/>
            </a:pPr>
            <a:r>
              <a:rPr lang="tr-TR" sz="2200" dirty="0">
                <a:solidFill>
                  <a:schemeClr val="tx1"/>
                </a:solidFill>
                <a:latin typeface="Times New Roman" panose="02020603050405020304" pitchFamily="18" charset="0"/>
                <a:cs typeface="Times New Roman" panose="02020603050405020304" pitchFamily="18" charset="0"/>
              </a:rPr>
              <a:t>ÖĞRENCİLER: </a:t>
            </a:r>
            <a:r>
              <a:rPr lang="tr-TR" sz="2200" dirty="0" err="1">
                <a:solidFill>
                  <a:schemeClr val="tx1"/>
                </a:solidFill>
                <a:latin typeface="Times New Roman" panose="02020603050405020304" pitchFamily="18" charset="0"/>
                <a:cs typeface="Times New Roman" panose="02020603050405020304" pitchFamily="18" charset="0"/>
              </a:rPr>
              <a:t>ÖğrID</a:t>
            </a:r>
            <a:r>
              <a:rPr lang="tr-TR" sz="2200"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AdSoyad</a:t>
            </a:r>
            <a:r>
              <a:rPr lang="tr-TR" sz="2200" dirty="0">
                <a:solidFill>
                  <a:schemeClr val="tx1"/>
                </a:solidFill>
                <a:latin typeface="Times New Roman" panose="02020603050405020304" pitchFamily="18" charset="0"/>
                <a:cs typeface="Times New Roman" panose="02020603050405020304" pitchFamily="18" charset="0"/>
              </a:rPr>
              <a:t>, Program</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 ÖĞRETİM ELEMANLARI: ÖEID, </a:t>
            </a:r>
            <a:r>
              <a:rPr lang="tr-TR" sz="2200" dirty="0" err="1">
                <a:solidFill>
                  <a:schemeClr val="tx1"/>
                </a:solidFill>
                <a:latin typeface="Times New Roman" panose="02020603050405020304" pitchFamily="18" charset="0"/>
                <a:cs typeface="Times New Roman" panose="02020603050405020304" pitchFamily="18" charset="0"/>
              </a:rPr>
              <a:t>AdSoyad</a:t>
            </a:r>
            <a:r>
              <a:rPr lang="tr-TR" sz="2200" dirty="0">
                <a:solidFill>
                  <a:schemeClr val="tx1"/>
                </a:solidFill>
                <a:latin typeface="Times New Roman" panose="02020603050405020304" pitchFamily="18" charset="0"/>
                <a:cs typeface="Times New Roman" panose="02020603050405020304" pitchFamily="18" charset="0"/>
              </a:rPr>
              <a:t>, Bölüm, Unvan.</a:t>
            </a: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Eğer kayıt olacak öğrenci mevcutsa, ders önerileri oluşturulur.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Yine bir ders için öğretim elemanı varsa, ders önerileri oluşturulur.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Öğrencilerin derslere kayıt olmaları durumunda, kayıtlı oldukları her ders için Not bilgisi oluşur.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Buna göre tasarlanacak sistemin ER diyagramını ve karşılık gelen ilişkisel veri tabanını tasarlayınız. </a:t>
            </a: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36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Üniversite Kayıt Sistemi için ER Diyagramı ve Tablosu - ÇÖZÜM</a:t>
            </a:r>
          </a:p>
        </p:txBody>
      </p:sp>
      <p:sp>
        <p:nvSpPr>
          <p:cNvPr id="6" name="Metin kutusu 5">
            <a:extLst>
              <a:ext uri="{FF2B5EF4-FFF2-40B4-BE49-F238E27FC236}">
                <a16:creationId xmlns:a16="http://schemas.microsoft.com/office/drawing/2014/main" xmlns="" id="{3F90263F-0C12-4A29-2C25-11E41C14CE46}"/>
              </a:ext>
            </a:extLst>
          </p:cNvPr>
          <p:cNvSpPr txBox="1"/>
          <p:nvPr/>
        </p:nvSpPr>
        <p:spPr>
          <a:xfrm>
            <a:off x="112587" y="4867859"/>
            <a:ext cx="7732955" cy="1477328"/>
          </a:xfrm>
          <a:prstGeom prst="rect">
            <a:avLst/>
          </a:prstGeom>
          <a:noFill/>
        </p:spPr>
        <p:txBody>
          <a:bodyPr wrap="square">
            <a:spAutoFit/>
          </a:bodyPr>
          <a:lstStyle/>
          <a:p>
            <a:r>
              <a:rPr lang="tr-TR" sz="1800" dirty="0">
                <a:solidFill>
                  <a:schemeClr val="tx1"/>
                </a:solidFill>
                <a:latin typeface="Times New Roman" panose="02020603050405020304" pitchFamily="18" charset="0"/>
                <a:cs typeface="Times New Roman" panose="02020603050405020304" pitchFamily="18" charset="0"/>
              </a:rPr>
              <a:t>ÖĞRENCİ(</a:t>
            </a:r>
            <a:r>
              <a:rPr lang="tr-TR" sz="1800" b="1" u="sng" dirty="0" err="1">
                <a:solidFill>
                  <a:schemeClr val="tx1"/>
                </a:solidFill>
                <a:latin typeface="Times New Roman" panose="02020603050405020304" pitchFamily="18" charset="0"/>
                <a:cs typeface="Times New Roman" panose="02020603050405020304" pitchFamily="18" charset="0"/>
              </a:rPr>
              <a:t>OgrID</a:t>
            </a:r>
            <a:r>
              <a:rPr lang="tr-TR" sz="1800" dirty="0" err="1">
                <a:solidFill>
                  <a:schemeClr val="tx1"/>
                </a:solidFill>
                <a:latin typeface="Times New Roman" panose="02020603050405020304" pitchFamily="18" charset="0"/>
                <a:cs typeface="Times New Roman" panose="02020603050405020304" pitchFamily="18" charset="0"/>
              </a:rPr>
              <a:t>,AdSoyad,Program</a:t>
            </a:r>
            <a:r>
              <a:rPr lang="tr-TR" sz="1800" dirty="0">
                <a:solidFill>
                  <a:schemeClr val="tx1"/>
                </a:solidFill>
                <a:latin typeface="Times New Roman" panose="02020603050405020304" pitchFamily="18" charset="0"/>
                <a:cs typeface="Times New Roman" panose="02020603050405020304" pitchFamily="18" charset="0"/>
              </a:rPr>
              <a:t>)</a:t>
            </a:r>
          </a:p>
          <a:p>
            <a:r>
              <a:rPr lang="tr-TR" dirty="0">
                <a:latin typeface="Times New Roman" panose="02020603050405020304" pitchFamily="18" charset="0"/>
                <a:cs typeface="Times New Roman" panose="02020603050405020304" pitchFamily="18" charset="0"/>
              </a:rPr>
              <a:t>DERSONERİSİ</a:t>
            </a:r>
            <a:r>
              <a:rPr lang="tr-TR" sz="1800" dirty="0">
                <a:solidFill>
                  <a:schemeClr val="tx1"/>
                </a:solidFill>
                <a:latin typeface="Times New Roman" panose="02020603050405020304" pitchFamily="18" charset="0"/>
                <a:cs typeface="Times New Roman" panose="02020603050405020304" pitchFamily="18" charset="0"/>
              </a:rPr>
              <a:t>(</a:t>
            </a:r>
            <a:r>
              <a:rPr lang="tr-TR" sz="1800" b="1" u="sng" dirty="0" err="1">
                <a:solidFill>
                  <a:schemeClr val="tx1"/>
                </a:solidFill>
                <a:latin typeface="Times New Roman" panose="02020603050405020304" pitchFamily="18" charset="0"/>
                <a:cs typeface="Times New Roman" panose="02020603050405020304" pitchFamily="18" charset="0"/>
              </a:rPr>
              <a:t>ÖneriKodu</a:t>
            </a:r>
            <a:r>
              <a:rPr lang="tr-TR" sz="1800" dirty="0" err="1">
                <a:solidFill>
                  <a:schemeClr val="tx1"/>
                </a:solidFill>
                <a:latin typeface="Times New Roman" panose="02020603050405020304" pitchFamily="18" charset="0"/>
                <a:cs typeface="Times New Roman" panose="02020603050405020304" pitchFamily="18" charset="0"/>
              </a:rPr>
              <a:t>,Yıl</a:t>
            </a:r>
            <a:r>
              <a:rPr lang="tr-TR" sz="1800" dirty="0">
                <a:solidFill>
                  <a:schemeClr val="tx1"/>
                </a:solidFill>
                <a:latin typeface="Times New Roman" panose="02020603050405020304" pitchFamily="18" charset="0"/>
                <a:cs typeface="Times New Roman" panose="02020603050405020304" pitchFamily="18" charset="0"/>
              </a:rPr>
              <a:t>, Sınıf, Dönem, Eğitmenler, Zaman)</a:t>
            </a:r>
          </a:p>
          <a:p>
            <a:r>
              <a:rPr lang="tr-TR" sz="1800" dirty="0">
                <a:solidFill>
                  <a:schemeClr val="tx1"/>
                </a:solidFill>
                <a:latin typeface="Times New Roman" panose="02020603050405020304" pitchFamily="18" charset="0"/>
                <a:cs typeface="Times New Roman" panose="02020603050405020304" pitchFamily="18" charset="0"/>
              </a:rPr>
              <a:t>KAYDOLUR(</a:t>
            </a:r>
            <a:r>
              <a:rPr lang="tr-TR" sz="1800" b="1" u="sng" dirty="0" err="1">
                <a:solidFill>
                  <a:schemeClr val="tx1"/>
                </a:solidFill>
                <a:latin typeface="Times New Roman" panose="02020603050405020304" pitchFamily="18" charset="0"/>
                <a:cs typeface="Times New Roman" panose="02020603050405020304" pitchFamily="18" charset="0"/>
              </a:rPr>
              <a:t>OgrID</a:t>
            </a:r>
            <a:r>
              <a:rPr lang="tr-TR" sz="1800" b="1" dirty="0">
                <a:solidFill>
                  <a:schemeClr val="tx1"/>
                </a:solidFill>
                <a:latin typeface="Times New Roman" panose="02020603050405020304" pitchFamily="18" charset="0"/>
                <a:cs typeface="Times New Roman" panose="02020603050405020304" pitchFamily="18" charset="0"/>
              </a:rPr>
              <a:t>, </a:t>
            </a:r>
            <a:r>
              <a:rPr lang="tr-TR" sz="1800" b="1" u="sng" dirty="0" err="1">
                <a:solidFill>
                  <a:schemeClr val="tx1"/>
                </a:solidFill>
                <a:latin typeface="Times New Roman" panose="02020603050405020304" pitchFamily="18" charset="0"/>
                <a:cs typeface="Times New Roman" panose="02020603050405020304" pitchFamily="18" charset="0"/>
              </a:rPr>
              <a:t>ÖneriKodu</a:t>
            </a:r>
            <a:r>
              <a:rPr lang="tr-TR" sz="1800" b="1" u="sng" dirty="0">
                <a:solidFill>
                  <a:schemeClr val="tx1"/>
                </a:solidFill>
                <a:latin typeface="Times New Roman" panose="02020603050405020304" pitchFamily="18" charset="0"/>
                <a:cs typeface="Times New Roman" panose="02020603050405020304" pitchFamily="18" charset="0"/>
              </a:rPr>
              <a:t>,</a:t>
            </a:r>
            <a:r>
              <a:rPr lang="tr-TR" sz="1800" b="1" dirty="0">
                <a:solidFill>
                  <a:srgbClr val="0070C0"/>
                </a:solidFill>
                <a:latin typeface="Times New Roman" panose="02020603050405020304" pitchFamily="18" charset="0"/>
                <a:cs typeface="Times New Roman" panose="02020603050405020304" pitchFamily="18" charset="0"/>
              </a:rPr>
              <a:t> Not</a:t>
            </a:r>
            <a:r>
              <a:rPr lang="tr-TR" sz="1800" dirty="0">
                <a:solidFill>
                  <a:schemeClr val="tx1"/>
                </a:solidFill>
                <a:latin typeface="Times New Roman" panose="02020603050405020304" pitchFamily="18" charset="0"/>
                <a:cs typeface="Times New Roman" panose="02020603050405020304" pitchFamily="18" charset="0"/>
              </a:rPr>
              <a:t>)</a:t>
            </a:r>
          </a:p>
          <a:p>
            <a:r>
              <a:rPr lang="tr-TR" sz="1800" dirty="0">
                <a:latin typeface="Times New Roman" panose="02020603050405020304" pitchFamily="18" charset="0"/>
                <a:cs typeface="Times New Roman" panose="02020603050405020304" pitchFamily="18" charset="0"/>
              </a:rPr>
              <a:t>DERS(</a:t>
            </a:r>
            <a:r>
              <a:rPr lang="tr-TR" sz="1800" b="1" u="sng" dirty="0" err="1">
                <a:latin typeface="Times New Roman" panose="02020603050405020304" pitchFamily="18" charset="0"/>
                <a:cs typeface="Times New Roman" panose="02020603050405020304" pitchFamily="18" charset="0"/>
              </a:rPr>
              <a:t>DersID</a:t>
            </a:r>
            <a:r>
              <a:rPr lang="tr-TR" sz="1800" dirty="0" err="1">
                <a:latin typeface="Times New Roman" panose="02020603050405020304" pitchFamily="18" charset="0"/>
                <a:cs typeface="Times New Roman" panose="02020603050405020304" pitchFamily="18" charset="0"/>
              </a:rPr>
              <a:t>,DersAdı,Kredi,İçerik,</a:t>
            </a:r>
            <a:r>
              <a:rPr lang="tr-TR" sz="1800" b="1" dirty="0" err="1">
                <a:solidFill>
                  <a:srgbClr val="FF0000"/>
                </a:solidFill>
                <a:latin typeface="Times New Roman" panose="02020603050405020304" pitchFamily="18" charset="0"/>
                <a:cs typeface="Times New Roman" panose="02020603050405020304" pitchFamily="18" charset="0"/>
              </a:rPr>
              <a:t>ÖneriKodu</a:t>
            </a:r>
            <a:r>
              <a:rPr lang="tr-TR" sz="1800" dirty="0">
                <a:latin typeface="Times New Roman" panose="02020603050405020304" pitchFamily="18" charset="0"/>
                <a:cs typeface="Times New Roman" panose="02020603050405020304" pitchFamily="18" charset="0"/>
              </a:rPr>
              <a:t>)</a:t>
            </a:r>
          </a:p>
          <a:p>
            <a:r>
              <a:rPr lang="tr-TR" sz="1800" dirty="0">
                <a:latin typeface="Times New Roman" panose="02020603050405020304" pitchFamily="18" charset="0"/>
                <a:cs typeface="Times New Roman" panose="02020603050405020304" pitchFamily="18" charset="0"/>
              </a:rPr>
              <a:t>ÖĞRETİMELEMANI(</a:t>
            </a:r>
            <a:r>
              <a:rPr lang="tr-TR" b="1" u="sng" dirty="0">
                <a:latin typeface="Times New Roman" panose="02020603050405020304" pitchFamily="18" charset="0"/>
                <a:cs typeface="Times New Roman" panose="02020603050405020304" pitchFamily="18" charset="0"/>
              </a:rPr>
              <a:t>ÖEID</a:t>
            </a:r>
            <a:r>
              <a:rPr lang="tr-TR" sz="1800" b="1" dirty="0">
                <a:solidFill>
                  <a:schemeClr val="tx1"/>
                </a:solidFill>
                <a:latin typeface="Times New Roman" panose="02020603050405020304" pitchFamily="18" charset="0"/>
                <a:cs typeface="Times New Roman" panose="02020603050405020304" pitchFamily="18" charset="0"/>
              </a:rPr>
              <a:t>,</a:t>
            </a:r>
            <a:r>
              <a:rPr lang="tr-TR" b="1" dirty="0">
                <a:solidFill>
                  <a:schemeClr val="tx1"/>
                </a:solidFill>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AdSoyad</a:t>
            </a:r>
            <a:r>
              <a:rPr lang="tr-TR" dirty="0">
                <a:latin typeface="Times New Roman" panose="02020603050405020304" pitchFamily="18" charset="0"/>
                <a:cs typeface="Times New Roman" panose="02020603050405020304" pitchFamily="18" charset="0"/>
              </a:rPr>
              <a:t>, Bölüm, Unvan, </a:t>
            </a:r>
            <a:r>
              <a:rPr lang="tr-TR" sz="1800" b="1" dirty="0" err="1">
                <a:solidFill>
                  <a:srgbClr val="FF0000"/>
                </a:solidFill>
                <a:latin typeface="Times New Roman" panose="02020603050405020304" pitchFamily="18" charset="0"/>
                <a:cs typeface="Times New Roman" panose="02020603050405020304" pitchFamily="18" charset="0"/>
              </a:rPr>
              <a:t>ÖneriKodu</a:t>
            </a:r>
            <a:r>
              <a:rPr lang="tr-TR" sz="1800" dirty="0">
                <a:latin typeface="Times New Roman" panose="02020603050405020304" pitchFamily="18" charset="0"/>
                <a:cs typeface="Times New Roman" panose="02020603050405020304" pitchFamily="18" charset="0"/>
              </a:rPr>
              <a:t>)</a:t>
            </a:r>
            <a:endParaRPr lang="tr-TR" sz="1800" dirty="0"/>
          </a:p>
        </p:txBody>
      </p:sp>
      <p:pic>
        <p:nvPicPr>
          <p:cNvPr id="9" name="Resim 8">
            <a:extLst>
              <a:ext uri="{FF2B5EF4-FFF2-40B4-BE49-F238E27FC236}">
                <a16:creationId xmlns:a16="http://schemas.microsoft.com/office/drawing/2014/main" xmlns="" id="{DFAAEE21-C98B-7EBE-D528-FDB4D79BB5A8}"/>
              </a:ext>
            </a:extLst>
          </p:cNvPr>
          <p:cNvPicPr>
            <a:picLocks noChangeAspect="1"/>
          </p:cNvPicPr>
          <p:nvPr/>
        </p:nvPicPr>
        <p:blipFill>
          <a:blip r:embed="rId3"/>
          <a:stretch>
            <a:fillRect/>
          </a:stretch>
        </p:blipFill>
        <p:spPr>
          <a:xfrm>
            <a:off x="1572402" y="541389"/>
            <a:ext cx="10619598" cy="4752000"/>
          </a:xfrm>
          <a:prstGeom prst="rect">
            <a:avLst/>
          </a:prstGeom>
        </p:spPr>
      </p:pic>
    </p:spTree>
    <p:extLst>
      <p:ext uri="{BB962C8B-B14F-4D97-AF65-F5344CB8AC3E}">
        <p14:creationId xmlns:p14="http://schemas.microsoft.com/office/powerpoint/2010/main" val="1522243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NORMALİZASYON</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tabanının iyi tasarlanmaması durumunda güncelleme, ekleme ve silme kaynaklı tutarsızlıklar nedeniyle veri tabanı kullanımında birtakım zorluklar meydana gelmektedir.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tabanının tasarım aşamasında veri tekrarını, fazlalığını, kaybını veya yetersizliğini önlemek için gerçekleştirilen işlemlere </a:t>
            </a:r>
            <a:r>
              <a:rPr lang="tr-TR" b="1" dirty="0">
                <a:solidFill>
                  <a:srgbClr val="7030A0"/>
                </a:solidFill>
                <a:latin typeface="Times New Roman" panose="02020603050405020304" pitchFamily="18" charset="0"/>
                <a:cs typeface="Times New Roman" panose="02020603050405020304" pitchFamily="18" charset="0"/>
              </a:rPr>
              <a:t>NORMALİZASYON</a:t>
            </a:r>
            <a:r>
              <a:rPr lang="tr-TR" dirty="0">
                <a:solidFill>
                  <a:schemeClr val="tx1"/>
                </a:solidFill>
                <a:latin typeface="Times New Roman" panose="02020603050405020304" pitchFamily="18" charset="0"/>
                <a:cs typeface="Times New Roman" panose="02020603050405020304" pitchFamily="18" charset="0"/>
              </a:rPr>
              <a:t> denir.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İlişkisel veri tabanı modelinin normalleştirilmesi, normalizasyon kuralları aracılığıyla niteliklerin çeşitli ilişkili tablolara bölünmesi anlamına gelir.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tabanını normalleştirmenin üç hedefi vardır: </a:t>
            </a:r>
          </a:p>
          <a:p>
            <a:pPr lvl="1" algn="just">
              <a:lnSpc>
                <a:spcPct val="100000"/>
              </a:lnSpc>
              <a:buFont typeface="Wingdings" panose="05000000000000000000" pitchFamily="2" charset="2"/>
              <a:buChar char="Ø"/>
            </a:pPr>
            <a:r>
              <a:rPr lang="tr-TR" sz="2000" dirty="0">
                <a:solidFill>
                  <a:schemeClr val="tx1"/>
                </a:solidFill>
                <a:latin typeface="Times New Roman" panose="02020603050405020304" pitchFamily="18" charset="0"/>
                <a:cs typeface="Times New Roman" panose="02020603050405020304" pitchFamily="18" charset="0"/>
              </a:rPr>
              <a:t>fazlalık ve artıkları ortadan kaldırmak, </a:t>
            </a:r>
          </a:p>
          <a:p>
            <a:pPr lvl="1" algn="just">
              <a:lnSpc>
                <a:spcPct val="100000"/>
              </a:lnSpc>
              <a:buFont typeface="Wingdings" panose="05000000000000000000" pitchFamily="2" charset="2"/>
              <a:buChar char="Ø"/>
            </a:pPr>
            <a:r>
              <a:rPr lang="tr-TR" sz="2000" dirty="0">
                <a:solidFill>
                  <a:schemeClr val="tx1"/>
                </a:solidFill>
                <a:latin typeface="Times New Roman" panose="02020603050405020304" pitchFamily="18" charset="0"/>
                <a:cs typeface="Times New Roman" panose="02020603050405020304" pitchFamily="18" charset="0"/>
              </a:rPr>
              <a:t>anomalileri temizlemek,</a:t>
            </a:r>
          </a:p>
          <a:p>
            <a:pPr lvl="1" algn="just">
              <a:lnSpc>
                <a:spcPct val="100000"/>
              </a:lnSpc>
              <a:buFont typeface="Wingdings" panose="05000000000000000000" pitchFamily="2" charset="2"/>
              <a:buChar char="Ø"/>
            </a:pPr>
            <a:r>
              <a:rPr lang="tr-TR" sz="2000" dirty="0">
                <a:solidFill>
                  <a:schemeClr val="tx1"/>
                </a:solidFill>
                <a:latin typeface="Times New Roman" panose="02020603050405020304" pitchFamily="18" charset="0"/>
                <a:cs typeface="Times New Roman" panose="02020603050405020304" pitchFamily="18" charset="0"/>
              </a:rPr>
              <a:t>veri bütünlüğünü korumak.</a:t>
            </a:r>
          </a:p>
          <a:p>
            <a:pPr marL="0" indent="0" algn="just">
              <a:lnSpc>
                <a:spcPct val="100000"/>
              </a:lnSpc>
              <a:buNone/>
            </a:pPr>
            <a:endParaRPr lang="tr-TR" sz="1800"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4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B41DA49-5670-4ECE-A68E-25663738BFB8}"/>
              </a:ext>
            </a:extLst>
          </p:cNvPr>
          <p:cNvSpPr>
            <a:spLocks noGrp="1"/>
          </p:cNvSpPr>
          <p:nvPr>
            <p:ph type="subTitle" idx="4294967295"/>
          </p:nvPr>
        </p:nvSpPr>
        <p:spPr>
          <a:xfrm>
            <a:off x="0" y="0"/>
            <a:ext cx="12192000" cy="625475"/>
          </a:xfrm>
        </p:spPr>
        <p:txBody>
          <a:bodyPr anchor="ctr">
            <a:normAutofit/>
          </a:bodyPr>
          <a:lstStyle/>
          <a:p>
            <a:pPr marL="0" indent="0">
              <a:buNone/>
            </a:pPr>
            <a:r>
              <a:rPr lang="tr-TR" sz="3000" b="1" dirty="0">
                <a:solidFill>
                  <a:schemeClr val="tx1"/>
                </a:solidFill>
                <a:latin typeface="Times New Roman" panose="02020603050405020304" pitchFamily="18" charset="0"/>
                <a:cs typeface="Times New Roman" panose="02020603050405020304" pitchFamily="18" charset="0"/>
              </a:rPr>
              <a:t>Fazlalık ve Bilgi Artıklarını Ortadan Kaldırmak</a:t>
            </a:r>
          </a:p>
        </p:txBody>
      </p:sp>
      <p:sp>
        <p:nvSpPr>
          <p:cNvPr id="7" name="Alt Başlık 2">
            <a:extLst>
              <a:ext uri="{FF2B5EF4-FFF2-40B4-BE49-F238E27FC236}">
                <a16:creationId xmlns:a16="http://schemas.microsoft.com/office/drawing/2014/main" xmlns="" id="{BDA892BC-5A0A-4F2B-ADBF-5B051342995A}"/>
              </a:ext>
            </a:extLst>
          </p:cNvPr>
          <p:cNvSpPr txBox="1">
            <a:spLocks/>
          </p:cNvSpPr>
          <p:nvPr/>
        </p:nvSpPr>
        <p:spPr>
          <a:xfrm>
            <a:off x="1" y="625475"/>
            <a:ext cx="11955966"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Veri tabanını oluşturan tablolarda meydana gelen veri fazlalığı veya veri tekrarı istenmeyen durumlardır.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Bunun için tabloların normalize edilmesi gerekir.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Aynı alanda birden fazla veri bulunması ve tablolarda aynı tipte bilgiyi içerecek alanların bulunması mutlak veri fazlalığı sorunudur. </a:t>
            </a:r>
          </a:p>
          <a:p>
            <a:pPr algn="just">
              <a:lnSpc>
                <a:spcPct val="100000"/>
              </a:lnSpc>
            </a:pPr>
            <a:r>
              <a:rPr lang="tr-TR" dirty="0">
                <a:solidFill>
                  <a:schemeClr val="tx1"/>
                </a:solidFill>
                <a:latin typeface="Times New Roman" panose="02020603050405020304" pitchFamily="18" charset="0"/>
                <a:cs typeface="Times New Roman" panose="02020603050405020304" pitchFamily="18" charset="0"/>
              </a:rPr>
              <a:t>Bunların sebepleri birleşik veri, tekrarlayan alan ve çok değerli alan sorunları olarak üç ayrı grupta toplanabilir. </a:t>
            </a:r>
          </a:p>
          <a:p>
            <a:pPr algn="just">
              <a:lnSpc>
                <a:spcPct val="100000"/>
              </a:lnSpc>
            </a:pPr>
            <a:r>
              <a:rPr lang="tr-TR" b="1" dirty="0">
                <a:solidFill>
                  <a:schemeClr val="tx1"/>
                </a:solidFill>
                <a:latin typeface="Times New Roman" panose="02020603050405020304" pitchFamily="18" charset="0"/>
                <a:cs typeface="Times New Roman" panose="02020603050405020304" pitchFamily="18" charset="0"/>
              </a:rPr>
              <a:t>Birleşik veri sorunu: </a:t>
            </a:r>
            <a:r>
              <a:rPr lang="tr-TR" dirty="0">
                <a:solidFill>
                  <a:schemeClr val="tx1"/>
                </a:solidFill>
                <a:latin typeface="Times New Roman" panose="02020603050405020304" pitchFamily="18" charset="0"/>
                <a:cs typeface="Times New Roman" panose="02020603050405020304" pitchFamily="18" charset="0"/>
              </a:rPr>
              <a:t>Birden fazla verinin birleştirilerek tek alanda bulunmasıdır. Örneğin ad ve soyadın veya sokak ve cadde bilgilerinin aynı alanda olması gibi. Burada her veri kendi başına değerlidir ve tek başına analiz edilmesi gerekebilir. Bu yüzden alanların </a:t>
            </a:r>
            <a:r>
              <a:rPr lang="tr-TR" i="1" dirty="0">
                <a:solidFill>
                  <a:schemeClr val="tx1"/>
                </a:solidFill>
                <a:latin typeface="Times New Roman" panose="02020603050405020304" pitchFamily="18" charset="0"/>
                <a:cs typeface="Times New Roman" panose="02020603050405020304" pitchFamily="18" charset="0"/>
              </a:rPr>
              <a:t>atomik</a:t>
            </a:r>
            <a:r>
              <a:rPr lang="tr-TR" dirty="0">
                <a:solidFill>
                  <a:schemeClr val="tx1"/>
                </a:solidFill>
                <a:latin typeface="Times New Roman" panose="02020603050405020304" pitchFamily="18" charset="0"/>
                <a:cs typeface="Times New Roman" panose="02020603050405020304" pitchFamily="18" charset="0"/>
              </a:rPr>
              <a:t> olması istenir ve bunun için normalizasyon yapılmalıdır. Aşağıdaki tabloyu inceleyelim: </a:t>
            </a:r>
          </a:p>
          <a:p>
            <a:pPr algn="just">
              <a:lnSpc>
                <a:spcPct val="100000"/>
              </a:lnSpc>
            </a:pPr>
            <a:endParaRPr lang="tr-TR"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Right arrow - Free arrows icons">
            <a:extLst>
              <a:ext uri="{FF2B5EF4-FFF2-40B4-BE49-F238E27FC236}">
                <a16:creationId xmlns:a16="http://schemas.microsoft.com/office/drawing/2014/main" xmlns="" id="{34CE2E17-FDDC-7581-E448-090C9E256A1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993984" y="4631593"/>
            <a:ext cx="720000" cy="72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o 3">
            <a:extLst>
              <a:ext uri="{FF2B5EF4-FFF2-40B4-BE49-F238E27FC236}">
                <a16:creationId xmlns:a16="http://schemas.microsoft.com/office/drawing/2014/main" xmlns="" id="{7C66A75C-19AB-D5D9-88C5-7DEF90692D86}"/>
              </a:ext>
            </a:extLst>
          </p:cNvPr>
          <p:cNvGraphicFramePr>
            <a:graphicFrameLocks noGrp="1"/>
          </p:cNvGraphicFramePr>
          <p:nvPr>
            <p:extLst>
              <p:ext uri="{D42A27DB-BD31-4B8C-83A1-F6EECF244321}">
                <p14:modId xmlns:p14="http://schemas.microsoft.com/office/powerpoint/2010/main" val="1525751099"/>
              </p:ext>
            </p:extLst>
          </p:nvPr>
        </p:nvGraphicFramePr>
        <p:xfrm>
          <a:off x="1318601" y="4383405"/>
          <a:ext cx="9318766" cy="1849120"/>
        </p:xfrm>
        <a:graphic>
          <a:graphicData uri="http://schemas.openxmlformats.org/drawingml/2006/table">
            <a:tbl>
              <a:tblPr firstRow="1" bandRow="1">
                <a:tableStyleId>{5940675A-B579-460E-94D1-54222C63F5DA}</a:tableStyleId>
              </a:tblPr>
              <a:tblGrid>
                <a:gridCol w="1428040">
                  <a:extLst>
                    <a:ext uri="{9D8B030D-6E8A-4147-A177-3AD203B41FA5}">
                      <a16:colId xmlns:a16="http://schemas.microsoft.com/office/drawing/2014/main" xmlns="" val="3895516025"/>
                    </a:ext>
                  </a:extLst>
                </a:gridCol>
                <a:gridCol w="1990988">
                  <a:extLst>
                    <a:ext uri="{9D8B030D-6E8A-4147-A177-3AD203B41FA5}">
                      <a16:colId xmlns:a16="http://schemas.microsoft.com/office/drawing/2014/main" xmlns="" val="3139959099"/>
                    </a:ext>
                  </a:extLst>
                </a:gridCol>
                <a:gridCol w="1510030">
                  <a:extLst>
                    <a:ext uri="{9D8B030D-6E8A-4147-A177-3AD203B41FA5}">
                      <a16:colId xmlns:a16="http://schemas.microsoft.com/office/drawing/2014/main" xmlns="" val="2195380395"/>
                    </a:ext>
                  </a:extLst>
                </a:gridCol>
                <a:gridCol w="1510030">
                  <a:extLst>
                    <a:ext uri="{9D8B030D-6E8A-4147-A177-3AD203B41FA5}">
                      <a16:colId xmlns:a16="http://schemas.microsoft.com/office/drawing/2014/main" xmlns="" val="3097779695"/>
                    </a:ext>
                  </a:extLst>
                </a:gridCol>
                <a:gridCol w="2879678">
                  <a:extLst>
                    <a:ext uri="{9D8B030D-6E8A-4147-A177-3AD203B41FA5}">
                      <a16:colId xmlns:a16="http://schemas.microsoft.com/office/drawing/2014/main" xmlns="" val="3352224403"/>
                    </a:ext>
                  </a:extLst>
                </a:gridCol>
              </a:tblGrid>
              <a:tr h="353528">
                <a:tc>
                  <a:txBody>
                    <a:bodyPr/>
                    <a:lstStyle/>
                    <a:p>
                      <a:r>
                        <a:rPr lang="tr-TR" dirty="0"/>
                        <a:t>Öğrenci No</a:t>
                      </a:r>
                    </a:p>
                  </a:txBody>
                  <a:tcPr/>
                </a:tc>
                <a:tc>
                  <a:txBody>
                    <a:bodyPr/>
                    <a:lstStyle/>
                    <a:p>
                      <a:r>
                        <a:rPr lang="tr-TR" dirty="0"/>
                        <a:t>Ad </a:t>
                      </a:r>
                      <a:r>
                        <a:rPr lang="tr-TR" dirty="0" err="1"/>
                        <a:t>Soyad</a:t>
                      </a:r>
                      <a:endParaRPr lang="tr-TR" dirty="0"/>
                    </a:p>
                  </a:txBody>
                  <a:tcPr/>
                </a:tc>
                <a:tc>
                  <a:txBody>
                    <a:bodyPr/>
                    <a:lstStyle/>
                    <a:p>
                      <a:r>
                        <a:rPr lang="tr-TR" dirty="0"/>
                        <a:t>Tel No 1</a:t>
                      </a:r>
                    </a:p>
                  </a:txBody>
                  <a:tcPr/>
                </a:tc>
                <a:tc>
                  <a:txBody>
                    <a:bodyPr/>
                    <a:lstStyle/>
                    <a:p>
                      <a:r>
                        <a:rPr lang="tr-TR" dirty="0"/>
                        <a:t>Tel No 2</a:t>
                      </a:r>
                    </a:p>
                  </a:txBody>
                  <a:tcPr/>
                </a:tc>
                <a:tc>
                  <a:txBody>
                    <a:bodyPr/>
                    <a:lstStyle/>
                    <a:p>
                      <a:r>
                        <a:rPr lang="tr-TR" dirty="0"/>
                        <a:t>Diller</a:t>
                      </a:r>
                    </a:p>
                  </a:txBody>
                  <a:tcPr/>
                </a:tc>
                <a:extLst>
                  <a:ext uri="{0D108BD9-81ED-4DB2-BD59-A6C34878D82A}">
                    <a16:rowId xmlns:a16="http://schemas.microsoft.com/office/drawing/2014/main" xmlns="" val="3284291804"/>
                  </a:ext>
                </a:extLst>
              </a:tr>
              <a:tr h="370840">
                <a:tc>
                  <a:txBody>
                    <a:bodyPr/>
                    <a:lstStyle/>
                    <a:p>
                      <a:r>
                        <a:rPr lang="tr-TR" dirty="0"/>
                        <a:t>123456</a:t>
                      </a:r>
                    </a:p>
                  </a:txBody>
                  <a:tcPr/>
                </a:tc>
                <a:tc>
                  <a:txBody>
                    <a:bodyPr/>
                    <a:lstStyle/>
                    <a:p>
                      <a:r>
                        <a:rPr lang="tr-TR" dirty="0"/>
                        <a:t>Ali Yılmaz</a:t>
                      </a:r>
                    </a:p>
                  </a:txBody>
                  <a:tcPr/>
                </a:tc>
                <a:tc>
                  <a:txBody>
                    <a:bodyPr/>
                    <a:lstStyle/>
                    <a:p>
                      <a:r>
                        <a:rPr lang="tr-TR" dirty="0"/>
                        <a:t>05991112233</a:t>
                      </a:r>
                    </a:p>
                  </a:txBody>
                  <a:tcPr/>
                </a:tc>
                <a:tc>
                  <a:txBody>
                    <a:bodyPr/>
                    <a:lstStyle/>
                    <a:p>
                      <a:endParaRPr lang="tr-TR" dirty="0"/>
                    </a:p>
                  </a:txBody>
                  <a:tcPr/>
                </a:tc>
                <a:tc>
                  <a:txBody>
                    <a:bodyPr/>
                    <a:lstStyle/>
                    <a:p>
                      <a:r>
                        <a:rPr lang="tr-TR" dirty="0"/>
                        <a:t>Almanca, İngilizce</a:t>
                      </a:r>
                    </a:p>
                  </a:txBody>
                  <a:tcPr/>
                </a:tc>
                <a:extLst>
                  <a:ext uri="{0D108BD9-81ED-4DB2-BD59-A6C34878D82A}">
                    <a16:rowId xmlns:a16="http://schemas.microsoft.com/office/drawing/2014/main" xmlns="" val="3823244912"/>
                  </a:ext>
                </a:extLst>
              </a:tr>
              <a:tr h="370840">
                <a:tc>
                  <a:txBody>
                    <a:bodyPr/>
                    <a:lstStyle/>
                    <a:p>
                      <a:r>
                        <a:rPr lang="tr-TR" dirty="0"/>
                        <a:t>123457</a:t>
                      </a:r>
                    </a:p>
                  </a:txBody>
                  <a:tcPr/>
                </a:tc>
                <a:tc>
                  <a:txBody>
                    <a:bodyPr/>
                    <a:lstStyle/>
                    <a:p>
                      <a:r>
                        <a:rPr lang="tr-TR" dirty="0"/>
                        <a:t>Ayşe Güneş</a:t>
                      </a:r>
                    </a:p>
                  </a:txBody>
                  <a:tcPr/>
                </a:tc>
                <a:tc>
                  <a:txBody>
                    <a:bodyPr/>
                    <a:lstStyle/>
                    <a:p>
                      <a:r>
                        <a:rPr lang="tr-TR" dirty="0"/>
                        <a:t>05897854621</a:t>
                      </a:r>
                    </a:p>
                  </a:txBody>
                  <a:tcPr/>
                </a:tc>
                <a:tc>
                  <a:txBody>
                    <a:bodyPr/>
                    <a:lstStyle/>
                    <a:p>
                      <a:r>
                        <a:rPr lang="tr-TR" dirty="0"/>
                        <a:t>05995613231</a:t>
                      </a:r>
                    </a:p>
                  </a:txBody>
                  <a:tcPr/>
                </a:tc>
                <a:tc>
                  <a:txBody>
                    <a:bodyPr/>
                    <a:lstStyle/>
                    <a:p>
                      <a:r>
                        <a:rPr lang="tr-TR" dirty="0"/>
                        <a:t>İngilizce</a:t>
                      </a:r>
                    </a:p>
                  </a:txBody>
                  <a:tcPr/>
                </a:tc>
                <a:extLst>
                  <a:ext uri="{0D108BD9-81ED-4DB2-BD59-A6C34878D82A}">
                    <a16:rowId xmlns:a16="http://schemas.microsoft.com/office/drawing/2014/main" xmlns="" val="262092463"/>
                  </a:ext>
                </a:extLst>
              </a:tr>
              <a:tr h="370840">
                <a:tc>
                  <a:txBody>
                    <a:bodyPr/>
                    <a:lstStyle/>
                    <a:p>
                      <a:r>
                        <a:rPr lang="tr-TR" dirty="0"/>
                        <a:t>214571</a:t>
                      </a:r>
                    </a:p>
                  </a:txBody>
                  <a:tcPr/>
                </a:tc>
                <a:tc>
                  <a:txBody>
                    <a:bodyPr/>
                    <a:lstStyle/>
                    <a:p>
                      <a:r>
                        <a:rPr lang="tr-TR" dirty="0"/>
                        <a:t>Mehmet Avcı</a:t>
                      </a:r>
                    </a:p>
                  </a:txBody>
                  <a:tcPr/>
                </a:tc>
                <a:tc>
                  <a:txBody>
                    <a:bodyPr/>
                    <a:lstStyle/>
                    <a:p>
                      <a:r>
                        <a:rPr lang="tr-TR" dirty="0"/>
                        <a:t>05896214515</a:t>
                      </a:r>
                    </a:p>
                  </a:txBody>
                  <a:tcPr/>
                </a:tc>
                <a:tc>
                  <a:txBody>
                    <a:bodyPr/>
                    <a:lstStyle/>
                    <a:p>
                      <a:endParaRPr lang="tr-TR" dirty="0"/>
                    </a:p>
                  </a:txBody>
                  <a:tcPr/>
                </a:tc>
                <a:tc>
                  <a:txBody>
                    <a:bodyPr/>
                    <a:lstStyle/>
                    <a:p>
                      <a:r>
                        <a:rPr lang="tr-TR" dirty="0"/>
                        <a:t>İngilizce, Rusça, Almanca</a:t>
                      </a:r>
                    </a:p>
                  </a:txBody>
                  <a:tcPr/>
                </a:tc>
                <a:extLst>
                  <a:ext uri="{0D108BD9-81ED-4DB2-BD59-A6C34878D82A}">
                    <a16:rowId xmlns:a16="http://schemas.microsoft.com/office/drawing/2014/main" xmlns="" val="1126275645"/>
                  </a:ext>
                </a:extLst>
              </a:tr>
              <a:tr h="370840">
                <a:tc>
                  <a:txBody>
                    <a:bodyPr/>
                    <a:lstStyle/>
                    <a:p>
                      <a:r>
                        <a:rPr lang="tr-TR" dirty="0"/>
                        <a:t>142571</a:t>
                      </a:r>
                    </a:p>
                  </a:txBody>
                  <a:tcPr/>
                </a:tc>
                <a:tc>
                  <a:txBody>
                    <a:bodyPr/>
                    <a:lstStyle/>
                    <a:p>
                      <a:r>
                        <a:rPr lang="tr-TR" dirty="0"/>
                        <a:t>Zeynep Can</a:t>
                      </a:r>
                    </a:p>
                  </a:txBody>
                  <a:tcPr/>
                </a:tc>
                <a:tc>
                  <a:txBody>
                    <a:bodyPr/>
                    <a:lstStyle/>
                    <a:p>
                      <a:r>
                        <a:rPr lang="tr-TR" dirty="0"/>
                        <a:t>05992223344</a:t>
                      </a:r>
                    </a:p>
                  </a:txBody>
                  <a:tcPr/>
                </a:tc>
                <a:tc>
                  <a:txBody>
                    <a:bodyPr/>
                    <a:lstStyle/>
                    <a:p>
                      <a:r>
                        <a:rPr lang="tr-TR" dirty="0"/>
                        <a:t>05982122312</a:t>
                      </a:r>
                    </a:p>
                  </a:txBody>
                  <a:tcPr/>
                </a:tc>
                <a:tc>
                  <a:txBody>
                    <a:bodyPr/>
                    <a:lstStyle/>
                    <a:p>
                      <a:r>
                        <a:rPr lang="tr-TR" dirty="0"/>
                        <a:t>Almanca</a:t>
                      </a:r>
                    </a:p>
                  </a:txBody>
                  <a:tcPr/>
                </a:tc>
                <a:extLst>
                  <a:ext uri="{0D108BD9-81ED-4DB2-BD59-A6C34878D82A}">
                    <a16:rowId xmlns:a16="http://schemas.microsoft.com/office/drawing/2014/main" xmlns="" val="2123842517"/>
                  </a:ext>
                </a:extLst>
              </a:tr>
            </a:tbl>
          </a:graphicData>
        </a:graphic>
      </p:graphicFrame>
    </p:spTree>
    <p:extLst>
      <p:ext uri="{BB962C8B-B14F-4D97-AF65-F5344CB8AC3E}">
        <p14:creationId xmlns:p14="http://schemas.microsoft.com/office/powerpoint/2010/main" val="147154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Özel 1">
      <a:dk1>
        <a:srgbClr val="2D2D2D"/>
      </a:dk1>
      <a:lt1>
        <a:srgbClr val="2D2D2D"/>
      </a:lt1>
      <a:dk2>
        <a:srgbClr val="FFFFFF"/>
      </a:dk2>
      <a:lt2>
        <a:srgbClr val="FFFFFF"/>
      </a:lt2>
      <a:accent1>
        <a:srgbClr val="AD84C6"/>
      </a:accent1>
      <a:accent2>
        <a:srgbClr val="8784C7"/>
      </a:accent2>
      <a:accent3>
        <a:srgbClr val="5D739A"/>
      </a:accent3>
      <a:accent4>
        <a:srgbClr val="6997AF"/>
      </a:accent4>
      <a:accent5>
        <a:srgbClr val="84ACB6"/>
      </a:accent5>
      <a:accent6>
        <a:srgbClr val="F2F2F2"/>
      </a:accent6>
      <a:hlink>
        <a:srgbClr val="6B9F25"/>
      </a:hlink>
      <a:folHlink>
        <a:srgbClr val="B26B02"/>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CA72677B-2F8C-4192-8EBE-D360BE3B20F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Hafta1</Template>
  <TotalTime>2261</TotalTime>
  <Words>2730</Words>
  <Application>Microsoft Office PowerPoint</Application>
  <PresentationFormat>Özel</PresentationFormat>
  <Paragraphs>692</Paragraphs>
  <Slides>29</Slides>
  <Notes>27</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Geçmişe bakış</vt:lpstr>
      <vt:lpstr>BİL303-VERİ TABANI YÖNETİMİ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BİL102-ALGORİTMA ve PROGRAMLAMA I</dc:title>
  <dc:creator>FUNDA KUTLU ONAY</dc:creator>
  <cp:lastModifiedBy>01</cp:lastModifiedBy>
  <cp:revision>49</cp:revision>
  <dcterms:created xsi:type="dcterms:W3CDTF">2021-02-24T12:37:41Z</dcterms:created>
  <dcterms:modified xsi:type="dcterms:W3CDTF">2025-09-30T12:27:08Z</dcterms:modified>
</cp:coreProperties>
</file>