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26"/>
  </p:notesMasterIdLst>
  <p:sldIdLst>
    <p:sldId id="256" r:id="rId2"/>
    <p:sldId id="334" r:id="rId3"/>
    <p:sldId id="335" r:id="rId4"/>
    <p:sldId id="338" r:id="rId5"/>
    <p:sldId id="336" r:id="rId6"/>
    <p:sldId id="337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8" r:id="rId16"/>
    <p:sldId id="349" r:id="rId17"/>
    <p:sldId id="350" r:id="rId18"/>
    <p:sldId id="351" r:id="rId19"/>
    <p:sldId id="353" r:id="rId20"/>
    <p:sldId id="352" r:id="rId21"/>
    <p:sldId id="354" r:id="rId22"/>
    <p:sldId id="355" r:id="rId23"/>
    <p:sldId id="356" r:id="rId24"/>
    <p:sldId id="35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FF6600"/>
    <a:srgbClr val="66FF33"/>
    <a:srgbClr val="FF339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700" autoAdjust="0"/>
  </p:normalViewPr>
  <p:slideViewPr>
    <p:cSldViewPr snapToGrid="0">
      <p:cViewPr varScale="1">
        <p:scale>
          <a:sx n="106" d="100"/>
          <a:sy n="106" d="100"/>
        </p:scale>
        <p:origin x="8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C61F-CF9C-438D-878D-5F289BFF98B2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F0F1D-777A-4D20-B29A-2D838269CE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0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7553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7022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55987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774789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6578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425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8464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8632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44766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63999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996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7902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7597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2091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4800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1125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0880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40408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2842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990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7481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21669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36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85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F6194B-F41A-4525-AEB3-77447690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62968"/>
            <a:ext cx="12192000" cy="823667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BİL207-NESNE YÖNELİMLİ PROGRAMLAMA 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036685"/>
            <a:ext cx="12192000" cy="1126283"/>
          </a:xfrm>
        </p:spPr>
        <p:txBody>
          <a:bodyPr>
            <a:normAutofit/>
          </a:bodyPr>
          <a:lstStyle/>
          <a:p>
            <a:pPr algn="ctr"/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MÜHENDİSLİK FAKÜLTESİ </a:t>
            </a:r>
          </a:p>
          <a:p>
            <a:pPr algn="ctr"/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 BÖLÜMÜ</a:t>
            </a:r>
          </a:p>
        </p:txBody>
      </p:sp>
      <p:pic>
        <p:nvPicPr>
          <p:cNvPr id="1026" name="Picture 2" descr="Amasya Üniversitesi Logo Vector (.AI) Free Download">
            <a:extLst>
              <a:ext uri="{FF2B5EF4-FFF2-40B4-BE49-F238E27FC236}">
                <a16:creationId xmlns:a16="http://schemas.microsoft.com/office/drawing/2014/main" id="{D0EB15F1-5DFF-44D5-B2FF-50975D94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93" y="159026"/>
            <a:ext cx="1889990" cy="16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396A8088-FB20-4AC5-BF87-A4E322DF3AE5}"/>
              </a:ext>
            </a:extLst>
          </p:cNvPr>
          <p:cNvSpPr txBox="1">
            <a:spLocks/>
          </p:cNvSpPr>
          <p:nvPr/>
        </p:nvSpPr>
        <p:spPr>
          <a:xfrm>
            <a:off x="0" y="4432605"/>
            <a:ext cx="12192000" cy="1104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Hafta 3</a:t>
            </a:r>
          </a:p>
          <a:p>
            <a:pPr algn="ctr"/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Programlama Dili (</a:t>
            </a:r>
            <a:r>
              <a:rPr lang="tr-TR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Sınıfı, </a:t>
            </a:r>
            <a:r>
              <a:rPr lang="tr-TR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C01E9738-1494-44D7-B855-BBD35AF016D4}"/>
              </a:ext>
            </a:extLst>
          </p:cNvPr>
          <p:cNvSpPr txBox="1">
            <a:spLocks/>
          </p:cNvSpPr>
          <p:nvPr/>
        </p:nvSpPr>
        <p:spPr>
          <a:xfrm>
            <a:off x="139485" y="5724630"/>
            <a:ext cx="12191999" cy="507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 Dr</a:t>
            </a:r>
            <a:r>
              <a:rPr lang="tr-T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KUTLU ONAY</a:t>
            </a:r>
          </a:p>
        </p:txBody>
      </p:sp>
    </p:spTree>
    <p:extLst>
      <p:ext uri="{BB962C8B-B14F-4D97-AF65-F5344CB8AC3E}">
        <p14:creationId xmlns:p14="http://schemas.microsoft.com/office/powerpoint/2010/main" val="425124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Örnekleri 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1: İki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karşılaştıran program: 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1D75085-151A-4C34-9718-08BC69C90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045" y="1014600"/>
            <a:ext cx="7390827" cy="5056881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E9D09FD7-EC2C-4A38-89A8-030331894E68}"/>
              </a:ext>
            </a:extLst>
          </p:cNvPr>
          <p:cNvSpPr txBox="1"/>
          <p:nvPr/>
        </p:nvSpPr>
        <p:spPr>
          <a:xfrm>
            <a:off x="4618299" y="1661495"/>
            <a:ext cx="4826643" cy="30777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400" dirty="0">
                <a:latin typeface="Consolas" panose="020B0609020204030204" pitchFamily="49" charset="0"/>
              </a:rPr>
              <a:t>C Programming ve C# Programming eşit değildir.</a:t>
            </a:r>
          </a:p>
        </p:txBody>
      </p:sp>
    </p:spTree>
    <p:extLst>
      <p:ext uri="{BB962C8B-B14F-4D97-AF65-F5344CB8AC3E}">
        <p14:creationId xmlns:p14="http://schemas.microsoft.com/office/powerpoint/2010/main" val="2329776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>
            <a:extLst>
              <a:ext uri="{FF2B5EF4-FFF2-40B4-BE49-F238E27FC236}">
                <a16:creationId xmlns:a16="http://schemas.microsoft.com/office/drawing/2014/main" id="{D731824D-C918-4C75-A1A0-874991C56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824" y="1021113"/>
            <a:ext cx="7248664" cy="4974573"/>
          </a:xfrm>
          <a:prstGeom prst="rect">
            <a:avLst/>
          </a:prstGeom>
        </p:spPr>
      </p:pic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Örnekleri 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2: Bir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başka bir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içerisinde arayan program: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7434453-841E-4EC5-883C-AFF3247FB3CD}"/>
              </a:ext>
            </a:extLst>
          </p:cNvPr>
          <p:cNvSpPr txBox="1"/>
          <p:nvPr/>
        </p:nvSpPr>
        <p:spPr>
          <a:xfrm>
            <a:off x="6150014" y="1654131"/>
            <a:ext cx="2986269" cy="30777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tr-TR" sz="1400" dirty="0"/>
              <a:t> '</a:t>
            </a:r>
            <a:r>
              <a:rPr lang="tr-TR" sz="1400" dirty="0" err="1"/>
              <a:t>programming</a:t>
            </a:r>
            <a:r>
              <a:rPr lang="tr-TR" sz="1400" dirty="0"/>
              <a:t>' </a:t>
            </a:r>
            <a:r>
              <a:rPr lang="tr-TR" sz="1400" dirty="0">
                <a:latin typeface="Consolas" panose="020B0609020204030204" pitchFamily="49" charset="0"/>
              </a:rPr>
              <a:t>sözcüğü bulundu.</a:t>
            </a:r>
          </a:p>
        </p:txBody>
      </p:sp>
    </p:spTree>
    <p:extLst>
      <p:ext uri="{BB962C8B-B14F-4D97-AF65-F5344CB8AC3E}">
        <p14:creationId xmlns:p14="http://schemas.microsoft.com/office/powerpoint/2010/main" val="1980951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D8DFE681-29DB-4B7C-B390-4B8049169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716" y="1174421"/>
            <a:ext cx="7975383" cy="4320000"/>
          </a:xfrm>
          <a:prstGeom prst="rect">
            <a:avLst/>
          </a:prstGeom>
        </p:spPr>
      </p:pic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Örnekleri 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3: Bir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stringten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oluşturmaya yarayan program.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7434453-841E-4EC5-883C-AFF3247FB3CD}"/>
              </a:ext>
            </a:extLst>
          </p:cNvPr>
          <p:cNvSpPr txBox="1"/>
          <p:nvPr/>
        </p:nvSpPr>
        <p:spPr>
          <a:xfrm>
            <a:off x="5918521" y="1629933"/>
            <a:ext cx="3653743" cy="52322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C# is an object oriented programming language.</a:t>
            </a:r>
          </a:p>
          <a:p>
            <a:r>
              <a:rPr lang="en-US" sz="1400" dirty="0"/>
              <a:t>programming language.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357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7C58382-C009-463D-A291-97420728F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512" y="1089868"/>
            <a:ext cx="7745454" cy="5149508"/>
          </a:xfrm>
          <a:prstGeom prst="rect">
            <a:avLst/>
          </a:prstGeom>
        </p:spPr>
      </p:pic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Örnekleri 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Örnek 4: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Stringlerin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birleştirilmesine yönelik program.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47434453-841E-4EC5-883C-AFF3247FB3CD}"/>
              </a:ext>
            </a:extLst>
          </p:cNvPr>
          <p:cNvSpPr txBox="1"/>
          <p:nvPr/>
        </p:nvSpPr>
        <p:spPr>
          <a:xfrm>
            <a:off x="5734262" y="1294268"/>
            <a:ext cx="3607444" cy="116955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Down the way nights are dark</a:t>
            </a:r>
          </a:p>
          <a:p>
            <a:r>
              <a:rPr lang="en-US" sz="1400" dirty="0"/>
              <a:t>And the sun shines daily on the mountain top</a:t>
            </a:r>
          </a:p>
          <a:p>
            <a:r>
              <a:rPr lang="en-US" sz="1400" dirty="0"/>
              <a:t>I took a trip on a sailing ship</a:t>
            </a:r>
          </a:p>
          <a:p>
            <a:r>
              <a:rPr lang="en-US" sz="1400" dirty="0"/>
              <a:t>And when I reached Jamaica</a:t>
            </a:r>
          </a:p>
          <a:p>
            <a:r>
              <a:rPr lang="en-US" sz="1400" dirty="0"/>
              <a:t>I made a stop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519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Yapılar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dilinde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structure’lar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 veri türüdür. Çeşitli veri türlerinin bir araya gelmesiyle elde edilir.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Kullanıcı tanımlı veri türleri olması ve farklı veri türlerini barındırması sebebiyle sınıf türüne benzemektedir.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C#, önceden tanımlanmış veri türlerini kullanma yeteneği sağlar. Ancak bazen kullanıcının, kullanıcı tanımlı (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user-defined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olarak da bilinen kendi veri türlerini tanımlaması gerekebilir. Kullanıcı tanımlı veri tipleri gereksinimlere göre değiştirilebilir.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dilinde yapı (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sz="1800" b="1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anahtar sözcüğü kullanılarak tanımlanır. Genel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syntax’ı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aşağıdaki gibidir: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erişim_belirteci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yapı_adı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Fields 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Parameterized constructor 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Constants 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Properties 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Indexers 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Events </a:t>
            </a: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Methods etc.</a:t>
            </a:r>
            <a:endParaRPr lang="tr-T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2608" lvl="1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 kitaplarla ilgili bir kayıt tutulacağını varsayalım. Bu durumda aşağıdaki özelliklere ihtiyaç duyulur:</a:t>
            </a:r>
          </a:p>
          <a:p>
            <a:pPr marL="829818" lvl="3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Başlık</a:t>
            </a:r>
          </a:p>
          <a:p>
            <a:pPr marL="829818" lvl="3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Yazar</a:t>
            </a:r>
          </a:p>
          <a:p>
            <a:pPr marL="829818" lvl="3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Konu</a:t>
            </a:r>
          </a:p>
          <a:p>
            <a:pPr marL="829818" lvl="3" indent="-17145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tr-T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Kitap Kimlik No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396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Yapılar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6623B5D-0248-42D3-BB01-B1B7F0A442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56" b="4514"/>
          <a:stretch/>
        </p:blipFill>
        <p:spPr>
          <a:xfrm>
            <a:off x="430717" y="868102"/>
            <a:ext cx="2407702" cy="1413946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F287319F-58D0-4184-93FA-4C9C2A358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651" y="868102"/>
            <a:ext cx="5944818" cy="554285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ADBAE1F-BF9E-463B-8D80-353B46B1272F}"/>
              </a:ext>
            </a:extLst>
          </p:cNvPr>
          <p:cNvSpPr txBox="1"/>
          <p:nvPr/>
        </p:nvSpPr>
        <p:spPr>
          <a:xfrm>
            <a:off x="7428493" y="2138835"/>
            <a:ext cx="4386805" cy="181588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Book</a:t>
            </a:r>
            <a:r>
              <a:rPr lang="tr-TR" sz="1400" dirty="0">
                <a:latin typeface="Consolas" panose="020B0609020204030204" pitchFamily="49" charset="0"/>
              </a:rPr>
              <a:t> 1 </a:t>
            </a:r>
            <a:r>
              <a:rPr lang="tr-TR" sz="1400" dirty="0" err="1">
                <a:latin typeface="Consolas" panose="020B0609020204030204" pitchFamily="49" charset="0"/>
              </a:rPr>
              <a:t>title</a:t>
            </a:r>
            <a:r>
              <a:rPr lang="tr-TR" sz="1400" dirty="0">
                <a:latin typeface="Consolas" panose="020B0609020204030204" pitchFamily="49" charset="0"/>
              </a:rPr>
              <a:t> : C Programming</a:t>
            </a:r>
          </a:p>
          <a:p>
            <a:r>
              <a:rPr lang="tr-TR" sz="1400" dirty="0" err="1">
                <a:latin typeface="Consolas" panose="020B0609020204030204" pitchFamily="49" charset="0"/>
              </a:rPr>
              <a:t>Book</a:t>
            </a:r>
            <a:r>
              <a:rPr lang="tr-TR" sz="1400" dirty="0">
                <a:latin typeface="Consolas" panose="020B0609020204030204" pitchFamily="49" charset="0"/>
              </a:rPr>
              <a:t> 1 </a:t>
            </a:r>
            <a:r>
              <a:rPr lang="tr-TR" sz="1400" dirty="0" err="1">
                <a:latin typeface="Consolas" panose="020B0609020204030204" pitchFamily="49" charset="0"/>
              </a:rPr>
              <a:t>author</a:t>
            </a:r>
            <a:r>
              <a:rPr lang="tr-TR" sz="1400" dirty="0">
                <a:latin typeface="Consolas" panose="020B0609020204030204" pitchFamily="49" charset="0"/>
              </a:rPr>
              <a:t> : </a:t>
            </a:r>
            <a:r>
              <a:rPr lang="tr-TR" sz="1400" dirty="0" err="1">
                <a:latin typeface="Consolas" panose="020B0609020204030204" pitchFamily="49" charset="0"/>
              </a:rPr>
              <a:t>Nuha</a:t>
            </a:r>
            <a:r>
              <a:rPr lang="tr-TR" sz="1400" dirty="0">
                <a:latin typeface="Consolas" panose="020B0609020204030204" pitchFamily="49" charset="0"/>
              </a:rPr>
              <a:t> Ali</a:t>
            </a:r>
          </a:p>
          <a:p>
            <a:r>
              <a:rPr lang="tr-TR" sz="1400" dirty="0" err="1">
                <a:latin typeface="Consolas" panose="020B0609020204030204" pitchFamily="49" charset="0"/>
              </a:rPr>
              <a:t>Book</a:t>
            </a:r>
            <a:r>
              <a:rPr lang="tr-TR" sz="1400" dirty="0">
                <a:latin typeface="Consolas" panose="020B0609020204030204" pitchFamily="49" charset="0"/>
              </a:rPr>
              <a:t> 1 </a:t>
            </a:r>
            <a:r>
              <a:rPr lang="tr-TR" sz="1400" dirty="0" err="1">
                <a:latin typeface="Consolas" panose="020B0609020204030204" pitchFamily="49" charset="0"/>
              </a:rPr>
              <a:t>subject</a:t>
            </a:r>
            <a:r>
              <a:rPr lang="tr-TR" sz="1400" dirty="0">
                <a:latin typeface="Consolas" panose="020B0609020204030204" pitchFamily="49" charset="0"/>
              </a:rPr>
              <a:t> : C Programming </a:t>
            </a:r>
            <a:r>
              <a:rPr lang="tr-TR" sz="1400" dirty="0" err="1">
                <a:latin typeface="Consolas" panose="020B0609020204030204" pitchFamily="49" charset="0"/>
              </a:rPr>
              <a:t>Tutorial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tr-TR" sz="1400" dirty="0" err="1">
                <a:latin typeface="Consolas" panose="020B0609020204030204" pitchFamily="49" charset="0"/>
              </a:rPr>
              <a:t>Book</a:t>
            </a:r>
            <a:r>
              <a:rPr lang="tr-TR" sz="1400" dirty="0">
                <a:latin typeface="Consolas" panose="020B0609020204030204" pitchFamily="49" charset="0"/>
              </a:rPr>
              <a:t> 1 </a:t>
            </a:r>
            <a:r>
              <a:rPr lang="tr-TR" sz="1400" dirty="0" err="1">
                <a:latin typeface="Consolas" panose="020B0609020204030204" pitchFamily="49" charset="0"/>
              </a:rPr>
              <a:t>book_id</a:t>
            </a:r>
            <a:r>
              <a:rPr lang="tr-TR" sz="1400" dirty="0">
                <a:latin typeface="Consolas" panose="020B0609020204030204" pitchFamily="49" charset="0"/>
              </a:rPr>
              <a:t> :6495407</a:t>
            </a:r>
          </a:p>
          <a:p>
            <a:r>
              <a:rPr lang="tr-TR" sz="1400" dirty="0" err="1">
                <a:latin typeface="Consolas" panose="020B0609020204030204" pitchFamily="49" charset="0"/>
              </a:rPr>
              <a:t>Book</a:t>
            </a:r>
            <a:r>
              <a:rPr lang="tr-TR" sz="1400" dirty="0">
                <a:latin typeface="Consolas" panose="020B0609020204030204" pitchFamily="49" charset="0"/>
              </a:rPr>
              <a:t> 2 </a:t>
            </a:r>
            <a:r>
              <a:rPr lang="tr-TR" sz="1400" dirty="0" err="1">
                <a:latin typeface="Consolas" panose="020B0609020204030204" pitchFamily="49" charset="0"/>
              </a:rPr>
              <a:t>title</a:t>
            </a:r>
            <a:r>
              <a:rPr lang="tr-TR" sz="1400" dirty="0">
                <a:latin typeface="Consolas" panose="020B0609020204030204" pitchFamily="49" charset="0"/>
              </a:rPr>
              <a:t> : </a:t>
            </a:r>
            <a:r>
              <a:rPr lang="tr-TR" sz="1400" dirty="0" err="1">
                <a:latin typeface="Consolas" panose="020B0609020204030204" pitchFamily="49" charset="0"/>
              </a:rPr>
              <a:t>Telecom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Billing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tr-TR" sz="1400" dirty="0" err="1">
                <a:latin typeface="Consolas" panose="020B0609020204030204" pitchFamily="49" charset="0"/>
              </a:rPr>
              <a:t>Book</a:t>
            </a:r>
            <a:r>
              <a:rPr lang="tr-TR" sz="1400" dirty="0">
                <a:latin typeface="Consolas" panose="020B0609020204030204" pitchFamily="49" charset="0"/>
              </a:rPr>
              <a:t> 2 </a:t>
            </a:r>
            <a:r>
              <a:rPr lang="tr-TR" sz="1400" dirty="0" err="1">
                <a:latin typeface="Consolas" panose="020B0609020204030204" pitchFamily="49" charset="0"/>
              </a:rPr>
              <a:t>author</a:t>
            </a:r>
            <a:r>
              <a:rPr lang="tr-TR" sz="1400" dirty="0">
                <a:latin typeface="Consolas" panose="020B0609020204030204" pitchFamily="49" charset="0"/>
              </a:rPr>
              <a:t> : Zara Ali</a:t>
            </a:r>
          </a:p>
          <a:p>
            <a:r>
              <a:rPr lang="tr-TR" sz="1400" dirty="0" err="1">
                <a:latin typeface="Consolas" panose="020B0609020204030204" pitchFamily="49" charset="0"/>
              </a:rPr>
              <a:t>Book</a:t>
            </a:r>
            <a:r>
              <a:rPr lang="tr-TR" sz="1400" dirty="0">
                <a:latin typeface="Consolas" panose="020B0609020204030204" pitchFamily="49" charset="0"/>
              </a:rPr>
              <a:t> 2 </a:t>
            </a:r>
            <a:r>
              <a:rPr lang="tr-TR" sz="1400" dirty="0" err="1">
                <a:latin typeface="Consolas" panose="020B0609020204030204" pitchFamily="49" charset="0"/>
              </a:rPr>
              <a:t>subject</a:t>
            </a:r>
            <a:r>
              <a:rPr lang="tr-TR" sz="1400" dirty="0">
                <a:latin typeface="Consolas" panose="020B0609020204030204" pitchFamily="49" charset="0"/>
              </a:rPr>
              <a:t> : </a:t>
            </a:r>
            <a:r>
              <a:rPr lang="tr-TR" sz="1400" dirty="0" err="1">
                <a:latin typeface="Consolas" panose="020B0609020204030204" pitchFamily="49" charset="0"/>
              </a:rPr>
              <a:t>Telecom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Billing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Tutorial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tr-TR" sz="1400" dirty="0" err="1">
                <a:latin typeface="Consolas" panose="020B0609020204030204" pitchFamily="49" charset="0"/>
              </a:rPr>
              <a:t>Book</a:t>
            </a:r>
            <a:r>
              <a:rPr lang="tr-TR" sz="1400" dirty="0">
                <a:latin typeface="Consolas" panose="020B0609020204030204" pitchFamily="49" charset="0"/>
              </a:rPr>
              <a:t> 2 </a:t>
            </a:r>
            <a:r>
              <a:rPr lang="tr-TR" sz="1400" dirty="0" err="1">
                <a:latin typeface="Consolas" panose="020B0609020204030204" pitchFamily="49" charset="0"/>
              </a:rPr>
              <a:t>book_id</a:t>
            </a:r>
            <a:r>
              <a:rPr lang="tr-TR" sz="1400" dirty="0">
                <a:latin typeface="Consolas" panose="020B0609020204030204" pitchFamily="49" charset="0"/>
              </a:rPr>
              <a:t> : 6495700</a:t>
            </a:r>
          </a:p>
        </p:txBody>
      </p:sp>
    </p:spTree>
    <p:extLst>
      <p:ext uri="{BB962C8B-B14F-4D97-AF65-F5344CB8AC3E}">
        <p14:creationId xmlns:p14="http://schemas.microsoft.com/office/powerpoint/2010/main" val="1131528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Yapılar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0A6CFD4-936E-4F5A-968A-B364BC3EF1F4}"/>
              </a:ext>
            </a:extLst>
          </p:cNvPr>
          <p:cNvSpPr txBox="1"/>
          <p:nvPr/>
        </p:nvSpPr>
        <p:spPr>
          <a:xfrm>
            <a:off x="1333017" y="5949322"/>
            <a:ext cx="9525965" cy="307777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Data stored in P1 is </a:t>
            </a:r>
            <a:r>
              <a:rPr lang="tr-TR" sz="1400" dirty="0" err="1">
                <a:latin typeface="Consolas" panose="020B0609020204030204" pitchFamily="49" charset="0"/>
              </a:rPr>
              <a:t>Lionel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Messi, age is 34, birthplace is Argentina, and height is 1,69</a:t>
            </a:r>
            <a:endParaRPr lang="tr-TR" sz="1400" dirty="0">
              <a:latin typeface="Consolas" panose="020B0609020204030204" pitchFamily="49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D6FDCA75-EC0D-4FAB-B35A-2DB8DE01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398" y="600901"/>
            <a:ext cx="7615559" cy="52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304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İç İçe Yapılar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C#, bir yapının başka bir yapıya bildirilmesine izin verir ve bu kavram, yapının yuvalanması (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nested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olarak adlandırılır.</a:t>
            </a:r>
            <a:endParaRPr lang="tr-T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1FF41467-3CAA-4372-85DD-BECA1184C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636" y="1009452"/>
            <a:ext cx="3636945" cy="5267902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3BA7EECC-54F5-460C-A65E-27A308135F2E}"/>
              </a:ext>
            </a:extLst>
          </p:cNvPr>
          <p:cNvSpPr txBox="1"/>
          <p:nvPr/>
        </p:nvSpPr>
        <p:spPr>
          <a:xfrm>
            <a:off x="5335928" y="2045047"/>
            <a:ext cx="2083443" cy="116955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>
                <a:latin typeface="Consolas" panose="020B0609020204030204" pitchFamily="49" charset="0"/>
              </a:rPr>
              <a:t>Values</a:t>
            </a:r>
            <a:r>
              <a:rPr lang="tr-TR" sz="1400" dirty="0">
                <a:latin typeface="Consolas" panose="020B0609020204030204" pitchFamily="49" charset="0"/>
              </a:rPr>
              <a:t> </a:t>
            </a:r>
            <a:r>
              <a:rPr lang="tr-TR" sz="1400" dirty="0" err="1">
                <a:latin typeface="Consolas" panose="020B0609020204030204" pitchFamily="49" charset="0"/>
              </a:rPr>
              <a:t>Stored</a:t>
            </a:r>
            <a:r>
              <a:rPr lang="tr-TR" sz="1400" dirty="0">
                <a:latin typeface="Consolas" panose="020B0609020204030204" pitchFamily="49" charset="0"/>
              </a:rPr>
              <a:t> in p1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Name: </a:t>
            </a:r>
            <a:r>
              <a:rPr lang="tr-TR" sz="1400" dirty="0" err="1">
                <a:latin typeface="Consolas" panose="020B0609020204030204" pitchFamily="49" charset="0"/>
              </a:rPr>
              <a:t>Christian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tr-TR" sz="1400" dirty="0">
                <a:latin typeface="Consolas" panose="020B0609020204030204" pitchFamily="49" charset="0"/>
              </a:rPr>
              <a:t>Age: 12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City: </a:t>
            </a:r>
            <a:r>
              <a:rPr lang="tr-TR" sz="1400" dirty="0" err="1">
                <a:latin typeface="Consolas" panose="020B0609020204030204" pitchFamily="49" charset="0"/>
              </a:rPr>
              <a:t>ABC_City</a:t>
            </a:r>
            <a:endParaRPr lang="tr-TR" sz="1400" dirty="0">
              <a:latin typeface="Consolas" panose="020B0609020204030204" pitchFamily="49" charset="0"/>
            </a:endParaRPr>
          </a:p>
          <a:p>
            <a:r>
              <a:rPr lang="tr-TR" sz="1400" dirty="0" err="1">
                <a:latin typeface="Consolas" panose="020B0609020204030204" pitchFamily="49" charset="0"/>
              </a:rPr>
              <a:t>State</a:t>
            </a:r>
            <a:r>
              <a:rPr lang="tr-TR" sz="1400" dirty="0">
                <a:latin typeface="Consolas" panose="020B0609020204030204" pitchFamily="49" charset="0"/>
              </a:rPr>
              <a:t>: </a:t>
            </a:r>
            <a:r>
              <a:rPr lang="tr-TR" sz="1400" dirty="0" err="1">
                <a:latin typeface="Consolas" panose="020B0609020204030204" pitchFamily="49" charset="0"/>
              </a:rPr>
              <a:t>XYZ_State</a:t>
            </a:r>
            <a:endParaRPr lang="tr-TR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544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 - Sınıf İlişkisi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Sınıflar referans türleridir ve yapılar değer türleridir.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Yapılar kalıtımı desteklemez.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Yapılar varsayılan kurucuya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sahip olamaz.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Yapılar diğer yapıları veya sınıfları devralamaz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Yapılar, diğer yapılar veya sınıflar için temel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olarak kullanılamaz.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 üyeleri soyut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sanal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veya korumalı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olarak belirtilemez.</a:t>
            </a:r>
          </a:p>
          <a:p>
            <a:pPr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Yapılar </a:t>
            </a:r>
            <a:r>
              <a:rPr lang="tr-TR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operatörü olmadan başlatılabilir. </a:t>
            </a:r>
          </a:p>
        </p:txBody>
      </p:sp>
    </p:spTree>
    <p:extLst>
      <p:ext uri="{BB962C8B-B14F-4D97-AF65-F5344CB8AC3E}">
        <p14:creationId xmlns:p14="http://schemas.microsoft.com/office/powerpoint/2010/main" val="1363352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Numaralandırma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Numaralandırma (veya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C#'da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bir değer veri türüdür.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Değişkenlerin alabileceği değerlerin sabit (belli) olduğu durumlarda programı daha okunabilir hale getirmek için kullanılır. Programda birçok değişkene tek tek sayısal değer vermek yerine 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tr-TR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tr-TR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kullanılabilir.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Örneğin, bir haftanın 7 günü,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adında numaralandırılmış bir türe ait Sunday,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Monday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Tuesday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Wednesday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isimli 7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numaralandırıcı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olabilir.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Enum'un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temel amacı, kendi veri türlerimizi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Enumerated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Types-Sayılandırılmış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 Türleri) tanımlamaktır. Numaralandırma, doğrudan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sınıf veya yapı içinde </a:t>
            </a:r>
            <a:r>
              <a:rPr lang="tr-TR" b="1" i="1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anahtar sözcüğü kullanılarak bildirilir.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27FE84-6B3E-47BE-BC41-DD8B3B254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41" y="3647792"/>
            <a:ext cx="3264062" cy="181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Enum_variable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string_1...;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string_2...;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 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179423-5F7E-40DC-BDEC-E44838504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5341" y="5474524"/>
            <a:ext cx="6319778" cy="338554"/>
          </a:xfrm>
          <a:prstGeom prst="rect">
            <a:avLst/>
          </a:prstGeom>
          <a:solidFill>
            <a:srgbClr val="EEEE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Days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Sun,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Tue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Thu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Sat };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180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İçin Genel Bir Örnek</a:t>
            </a: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5E9B6414-6B5D-4566-B2C4-CDFBECCE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27" y="613964"/>
            <a:ext cx="6127321" cy="5705555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76F5C0E-49EA-44EA-B301-2C7EFCA20DE5}"/>
              </a:ext>
            </a:extLst>
          </p:cNvPr>
          <p:cNvSpPr txBox="1"/>
          <p:nvPr/>
        </p:nvSpPr>
        <p:spPr>
          <a:xfrm>
            <a:off x="4888514" y="613963"/>
            <a:ext cx="7195458" cy="1077218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</p:spPr>
        <p:txBody>
          <a:bodyPr wrap="square">
            <a:spAutoFit/>
          </a:bodyPr>
          <a:lstStyle/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Full Name: </a:t>
            </a:r>
            <a:r>
              <a:rPr lang="tr-T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BillGates</a:t>
            </a:r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Greetings: </a:t>
            </a:r>
            <a:r>
              <a:rPr lang="tr-T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endParaRPr lang="tr-T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Message: </a:t>
            </a:r>
            <a:r>
              <a:rPr lang="tr-T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r-T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C# Programming</a:t>
            </a:r>
          </a:p>
          <a:p>
            <a:r>
              <a:rPr lang="tr-T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Message: Message sent at 11:30 on 14 Ekim 2021 Perşembe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5427A3D1-0D89-4117-8860-43E50EACE06C}"/>
              </a:ext>
            </a:extLst>
          </p:cNvPr>
          <p:cNvSpPr txBox="1"/>
          <p:nvPr/>
        </p:nvSpPr>
        <p:spPr>
          <a:xfrm>
            <a:off x="7068457" y="1933879"/>
            <a:ext cx="50155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String.Join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metodu ile </a:t>
            </a:r>
            <a:r>
              <a:rPr lang="tr-T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dizi içerisinde bulunan her üye elemanı için ayırıcı kullanarak birleştirir. Dizi elemanları, tanımlanan ayırıcı değer eklenerek geriye 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türünde döner. "</a:t>
            </a:r>
            <a:r>
              <a:rPr lang="tr-TR" b="0" i="0" dirty="0" err="1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separator</a:t>
            </a:r>
            <a:r>
              <a:rPr lang="tr-TR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 değişkeninde herhangi bir değer yok ise dizi elemanları yan yana yazılarak geriye döner. 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uploads exclamation mark exclamation mark PNG35 - Png Press - Transparent  png free download">
            <a:extLst>
              <a:ext uri="{FF2B5EF4-FFF2-40B4-BE49-F238E27FC236}">
                <a16:creationId xmlns:a16="http://schemas.microsoft.com/office/drawing/2014/main" id="{A933D3B6-21DF-420B-9EDC-EA22B0FCB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343" y="1933878"/>
            <a:ext cx="1573285" cy="136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376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Numaralandırma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24578A2-11B8-4960-8375-028CF4C3D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60" y="747972"/>
            <a:ext cx="7850629" cy="5142617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B2BEEE34-2E38-4521-BA29-0BF01C7949B2}"/>
              </a:ext>
            </a:extLst>
          </p:cNvPr>
          <p:cNvSpPr txBox="1"/>
          <p:nvPr/>
        </p:nvSpPr>
        <p:spPr>
          <a:xfrm>
            <a:off x="5949389" y="863239"/>
            <a:ext cx="1412112" cy="6463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Monday</a:t>
            </a:r>
            <a:r>
              <a:rPr lang="tr-TR" dirty="0">
                <a:latin typeface="Consolas" panose="020B0609020204030204" pitchFamily="49" charset="0"/>
                <a:cs typeface="Times New Roman" panose="02020603050405020304" pitchFamily="18" charset="0"/>
              </a:rPr>
              <a:t>: 1</a:t>
            </a:r>
          </a:p>
          <a:p>
            <a:r>
              <a:rPr lang="tr-TR" dirty="0" err="1">
                <a:latin typeface="Consolas" panose="020B0609020204030204" pitchFamily="49" charset="0"/>
                <a:cs typeface="Times New Roman" panose="02020603050405020304" pitchFamily="18" charset="0"/>
              </a:rPr>
              <a:t>Friday</a:t>
            </a:r>
            <a:r>
              <a:rPr lang="tr-TR" dirty="0">
                <a:latin typeface="Consolas" panose="020B0609020204030204" pitchFamily="49" charset="0"/>
                <a:cs typeface="Times New Roman" panose="02020603050405020304" pitchFamily="18" charset="0"/>
              </a:rPr>
              <a:t>: 5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ECD603F-EF06-4B76-86C3-EC9E5B082A2D}"/>
              </a:ext>
            </a:extLst>
          </p:cNvPr>
          <p:cNvSpPr txBox="1"/>
          <p:nvPr/>
        </p:nvSpPr>
        <p:spPr>
          <a:xfrm>
            <a:off x="8681012" y="2755688"/>
            <a:ext cx="3462328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türünden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 değere erişmek için açık tip dönüşümü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explicit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gerekir. </a:t>
            </a:r>
          </a:p>
        </p:txBody>
      </p:sp>
      <p:pic>
        <p:nvPicPr>
          <p:cNvPr id="1028" name="Picture 4" descr="Exclamation Mark Icon - Download in Line Style">
            <a:extLst>
              <a:ext uri="{FF2B5EF4-FFF2-40B4-BE49-F238E27FC236}">
                <a16:creationId xmlns:a16="http://schemas.microsoft.com/office/drawing/2014/main" id="{B301DF84-B997-480A-A580-78E52515B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945" y="2521147"/>
            <a:ext cx="1392411" cy="139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1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696D8A0-0575-42D7-A3BA-CC8DC9DB8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530" y="1481845"/>
            <a:ext cx="6792273" cy="3286584"/>
          </a:xfrm>
          <a:prstGeom prst="rect">
            <a:avLst/>
          </a:prstGeom>
        </p:spPr>
      </p:pic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Numaralandırma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2BEEE34-2E38-4521-BA29-0BF01C7949B2}"/>
              </a:ext>
            </a:extLst>
          </p:cNvPr>
          <p:cNvSpPr txBox="1"/>
          <p:nvPr/>
        </p:nvSpPr>
        <p:spPr>
          <a:xfrm>
            <a:off x="7488822" y="1777639"/>
            <a:ext cx="1412112" cy="369332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>
                <a:latin typeface="Consolas" panose="020B0609020204030204" pitchFamily="49" charset="0"/>
                <a:cs typeface="Times New Roman" panose="02020603050405020304" pitchFamily="18" charset="0"/>
              </a:rPr>
              <a:t>Amasya: 5</a:t>
            </a:r>
          </a:p>
        </p:txBody>
      </p:sp>
    </p:spTree>
    <p:extLst>
      <p:ext uri="{BB962C8B-B14F-4D97-AF65-F5344CB8AC3E}">
        <p14:creationId xmlns:p14="http://schemas.microsoft.com/office/powerpoint/2010/main" val="1747572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Resim 2">
            <a:extLst>
              <a:ext uri="{FF2B5EF4-FFF2-40B4-BE49-F238E27FC236}">
                <a16:creationId xmlns:a16="http://schemas.microsoft.com/office/drawing/2014/main" id="{EB5F7C39-9D00-420A-8DAD-C2F37C84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617" y="703262"/>
            <a:ext cx="6481822" cy="5451475"/>
          </a:xfrm>
          <a:prstGeom prst="rect">
            <a:avLst/>
          </a:prstGeom>
        </p:spPr>
      </p:pic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Numaralandırma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B2BEEE34-2E38-4521-BA29-0BF01C7949B2}"/>
              </a:ext>
            </a:extLst>
          </p:cNvPr>
          <p:cNvSpPr txBox="1"/>
          <p:nvPr/>
        </p:nvSpPr>
        <p:spPr>
          <a:xfrm>
            <a:off x="6150014" y="1071583"/>
            <a:ext cx="4872945" cy="646331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Circumference of the circle is 18,84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Perimeter of the square is 16</a:t>
            </a:r>
          </a:p>
        </p:txBody>
      </p:sp>
    </p:spTree>
    <p:extLst>
      <p:ext uri="{BB962C8B-B14F-4D97-AF65-F5344CB8AC3E}">
        <p14:creationId xmlns:p14="http://schemas.microsoft.com/office/powerpoint/2010/main" val="772778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Numaralandırma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İlk numaralandırma (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üyesinin varsayılan değeri 0'a ayarlanır ve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enum'un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diğer veri üyeleri için 1 artar. Ancak, kullanıcı bu varsayılan değerleri de değiştirebilir.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EFC07E-74C7-4257-99D6-0445D4BB3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527" y="1615711"/>
            <a:ext cx="2326512" cy="181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days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day1 = 1,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day2 = day1 + 1,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day3 = day1 + 2,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273239"/>
                </a:solidFill>
                <a:latin typeface="Consolas" panose="020B0609020204030204" pitchFamily="49" charset="0"/>
              </a:rPr>
              <a:t>.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9361866-1701-4C6F-B59F-4C6319852E50}"/>
              </a:ext>
            </a:extLst>
          </p:cNvPr>
          <p:cNvSpPr txBox="1"/>
          <p:nvPr/>
        </p:nvSpPr>
        <p:spPr>
          <a:xfrm>
            <a:off x="108028" y="3543041"/>
            <a:ext cx="118640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day1’e kullanıcı tarafından '1' değeri atanır, day2’ ye '2' değeri atanır ve benzer şekilde 1 artarak devam eder. </a:t>
            </a:r>
          </a:p>
          <a:p>
            <a:pPr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nedenle,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enum'un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ilk veri üyesinin değerini değiştirmek yeterlidir, </a:t>
            </a:r>
            <a:r>
              <a:rPr lang="tr-T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enumların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diğer veri üyeleri otomatik olarak 1 artacaktır.</a:t>
            </a:r>
          </a:p>
        </p:txBody>
      </p:sp>
    </p:spTree>
    <p:extLst>
      <p:ext uri="{BB962C8B-B14F-4D97-AF65-F5344CB8AC3E}">
        <p14:creationId xmlns:p14="http://schemas.microsoft.com/office/powerpoint/2010/main" val="391837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Numaralandırma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Enumeration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üyesinin veri üyesi başlatılmamışsa, değeri aşağıda belirtilen kurallara göre ayarlanır: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ilk üye ise, değer 0'a ayarlanır, </a:t>
            </a:r>
          </a:p>
          <a:p>
            <a:pPr lvl="1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aksi takdirde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 üyesinin önceki değerine 1 eklenerek değeri belirlenir.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Örneğin;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EFC07E-74C7-4257-99D6-0445D4BB3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0148" y="2502359"/>
            <a:ext cx="2326512" cy="1320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A,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tr-TR" sz="1600" dirty="0">
                <a:solidFill>
                  <a:srgbClr val="273239"/>
                </a:solidFill>
                <a:latin typeface="Consolas" panose="020B0609020204030204" pitchFamily="49" charset="0"/>
              </a:rPr>
              <a:t>B,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C=5,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D}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9361866-1701-4C6F-B59F-4C6319852E50}"/>
              </a:ext>
            </a:extLst>
          </p:cNvPr>
          <p:cNvSpPr txBox="1"/>
          <p:nvPr/>
        </p:nvSpPr>
        <p:spPr>
          <a:xfrm>
            <a:off x="0" y="4079110"/>
            <a:ext cx="1186405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Burada A varsayılan olarak 0'a ayarlanmıştır, B 1 olacaktır. </a:t>
            </a:r>
          </a:p>
          <a:p>
            <a:pPr algn="just"/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Ancak, C 6 ile başlatıldığından D'nin değeri 7 olacaktır.</a:t>
            </a:r>
          </a:p>
        </p:txBody>
      </p:sp>
    </p:spTree>
    <p:extLst>
      <p:ext uri="{BB962C8B-B14F-4D97-AF65-F5344CB8AC3E}">
        <p14:creationId xmlns:p14="http://schemas.microsoft.com/office/powerpoint/2010/main" val="335033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Sınıfının Özellikleri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sınıfının iki özelliği vardır: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Chars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→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Mevcut </a:t>
            </a:r>
            <a:r>
              <a:rPr lang="tr-TR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nesnesinde belirtilen bir konumdaki </a:t>
            </a:r>
            <a:r>
              <a:rPr lang="tr-TR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nesnesini almak için kullanılır.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tr-T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→ 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Mevcut </a:t>
            </a:r>
            <a:r>
              <a:rPr lang="tr-TR" sz="18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nesnesindeki karakter sayısını almak için kullanılır.</a:t>
            </a:r>
            <a:endParaRPr lang="tr-T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23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String.Chars</a:t>
            </a:r>
            <a:r>
              <a:rPr lang="tr-TR" sz="3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(Int32) 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Özelliği 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tr-T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DFD09D-16D7-4FD9-885C-E6773B5A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35" y="803502"/>
            <a:ext cx="4016416" cy="107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26CFFD0-5DFB-4EA6-BA32-23E33F45FC59}"/>
              </a:ext>
            </a:extLst>
          </p:cNvPr>
          <p:cNvSpPr txBox="1"/>
          <p:nvPr/>
        </p:nvSpPr>
        <p:spPr>
          <a:xfrm>
            <a:off x="4232481" y="613965"/>
            <a:ext cx="76084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Parametreler: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metot yalnızca bir parametre alır (yani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mevcut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string’teki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konumu ifade eder ve türü System.Int32’dir.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sıfır tabanlıdır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zero-based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Dönüş Değeri: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yöntem,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parametresi tarafından belirtilen konumdaki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nesnesini döndürür ve özellik değeri türü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System.Char'dır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46C9C54-37C9-4992-BBCA-EA5DF57B2812}"/>
              </a:ext>
            </a:extLst>
          </p:cNvPr>
          <p:cNvSpPr txBox="1"/>
          <p:nvPr/>
        </p:nvSpPr>
        <p:spPr>
          <a:xfrm>
            <a:off x="0" y="2198699"/>
            <a:ext cx="1135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String’teki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her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nesnesine aşağıdaki gibi bir kod kullanılarak erişilebilir: </a:t>
            </a:r>
          </a:p>
        </p:txBody>
      </p:sp>
      <p:pic>
        <p:nvPicPr>
          <p:cNvPr id="12" name="Resim 11">
            <a:extLst>
              <a:ext uri="{FF2B5EF4-FFF2-40B4-BE49-F238E27FC236}">
                <a16:creationId xmlns:a16="http://schemas.microsoft.com/office/drawing/2014/main" id="{9A09B271-6733-4495-9A49-34CEC6919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062" y="2675437"/>
            <a:ext cx="4626502" cy="252000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0F01EEC7-A9AF-457C-9193-FD1902859052}"/>
              </a:ext>
            </a:extLst>
          </p:cNvPr>
          <p:cNvSpPr txBox="1"/>
          <p:nvPr/>
        </p:nvSpPr>
        <p:spPr>
          <a:xfrm>
            <a:off x="5679313" y="2752715"/>
            <a:ext cx="2243802" cy="338554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1600" dirty="0"/>
              <a:t>C #   P r o g r a m </a:t>
            </a:r>
            <a:r>
              <a:rPr lang="tr-TR" sz="1600" dirty="0" err="1"/>
              <a:t>m</a:t>
            </a:r>
            <a:r>
              <a:rPr lang="tr-TR" sz="1600" dirty="0"/>
              <a:t> i n g</a:t>
            </a:r>
          </a:p>
        </p:txBody>
      </p:sp>
    </p:spTree>
    <p:extLst>
      <p:ext uri="{BB962C8B-B14F-4D97-AF65-F5344CB8AC3E}">
        <p14:creationId xmlns:p14="http://schemas.microsoft.com/office/powerpoint/2010/main" val="211333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String.Chars</a:t>
            </a:r>
            <a:r>
              <a:rPr lang="tr-TR" sz="3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(Int32)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Özelliği için Örnek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İndeksleyici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indexer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kullanarak bir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elemanlarını kontrol eden örnek ise aşağıdaki gibidir: </a:t>
            </a:r>
            <a:endParaRPr lang="tr-T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836F2513-7361-4CA6-BB98-B4D5BE1E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23" y="1234465"/>
            <a:ext cx="6825207" cy="4195665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8CEA12F2-7AC8-4DD9-A505-25BF41E62384}"/>
              </a:ext>
            </a:extLst>
          </p:cNvPr>
          <p:cNvSpPr txBox="1"/>
          <p:nvPr/>
        </p:nvSpPr>
        <p:spPr>
          <a:xfrm>
            <a:off x="8072111" y="1241382"/>
            <a:ext cx="2176041" cy="4185761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1400" dirty="0">
                <a:latin typeface="Consolas" panose="020B0609020204030204" pitchFamily="49" charset="0"/>
              </a:rPr>
              <a:t>c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#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4 bir sayıdır.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5 bir sayıdır.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p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r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o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g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7 bir sayıdır.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8 bir sayıdır.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r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a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m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1 bir sayıdır.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2 bir sayıdır.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m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i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n bir karakterdir.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g bir karakterdir.</a:t>
            </a:r>
          </a:p>
        </p:txBody>
      </p:sp>
    </p:spTree>
    <p:extLst>
      <p:ext uri="{BB962C8B-B14F-4D97-AF65-F5344CB8AC3E}">
        <p14:creationId xmlns:p14="http://schemas.microsoft.com/office/powerpoint/2010/main" val="4141896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String.Chars</a:t>
            </a:r>
            <a:r>
              <a:rPr lang="tr-TR" sz="3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(Int32)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Özelliği için Örnek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önceki örnekteki diziden sadece harfleri alarak, bu harfleri büyük harfe dönüştüren ve yeni bir karakter dizisine atan örnek: </a:t>
            </a:r>
            <a:endParaRPr lang="tr-T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5B328A7F-DFDB-4409-9F79-C584BC262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079" y="1115729"/>
            <a:ext cx="4877481" cy="5506218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1EF50928-3945-42E0-B064-3B71D78A2148}"/>
              </a:ext>
            </a:extLst>
          </p:cNvPr>
          <p:cNvSpPr txBox="1"/>
          <p:nvPr/>
        </p:nvSpPr>
        <p:spPr>
          <a:xfrm>
            <a:off x="6150014" y="4734580"/>
            <a:ext cx="2928395" cy="52322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>
                <a:latin typeface="Consolas" panose="020B0609020204030204" pitchFamily="49" charset="0"/>
              </a:rPr>
              <a:t>Toplam karakter sayısı: 13</a:t>
            </a:r>
          </a:p>
          <a:p>
            <a:r>
              <a:rPr lang="tr-TR" sz="1400" dirty="0">
                <a:latin typeface="Consolas" panose="020B0609020204030204" pitchFamily="49" charset="0"/>
              </a:rPr>
              <a:t>CPROGRAMMİNG</a:t>
            </a:r>
          </a:p>
        </p:txBody>
      </p:sp>
    </p:spTree>
    <p:extLst>
      <p:ext uri="{BB962C8B-B14F-4D97-AF65-F5344CB8AC3E}">
        <p14:creationId xmlns:p14="http://schemas.microsoft.com/office/powerpoint/2010/main" val="293949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String.Length</a:t>
            </a:r>
            <a:r>
              <a:rPr lang="tr-TR" sz="3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Özelliği 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tr-T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EDFD09D-16D7-4FD9-885C-E6773B5AA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028" y="1364893"/>
            <a:ext cx="2669890" cy="1074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88872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tr-TR" altLang="tr-T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526CFFD0-5DFB-4EA6-BA32-23E33F45FC59}"/>
              </a:ext>
            </a:extLst>
          </p:cNvPr>
          <p:cNvSpPr txBox="1"/>
          <p:nvPr/>
        </p:nvSpPr>
        <p:spPr>
          <a:xfrm>
            <a:off x="0" y="613965"/>
            <a:ext cx="11840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özelliği bir örnekteki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nesnelerin sayısını döndürür. </a:t>
            </a:r>
          </a:p>
          <a:p>
            <a:pPr algn="just"/>
            <a:r>
              <a:rPr lang="tr-TR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string_adı.Length</a:t>
            </a:r>
            <a:r>
              <a:rPr lang="tr-TR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şeklinde kullanılır. 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946C9C54-37C9-4992-BBCA-EA5DF57B2812}"/>
              </a:ext>
            </a:extLst>
          </p:cNvPr>
          <p:cNvSpPr txBox="1"/>
          <p:nvPr/>
        </p:nvSpPr>
        <p:spPr>
          <a:xfrm>
            <a:off x="108028" y="2935896"/>
            <a:ext cx="1135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durumu aşağıdaki gibi kodlayabiliriz. </a:t>
            </a: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3FF759E7-F92C-45EA-9536-56C4AD21F747}"/>
              </a:ext>
            </a:extLst>
          </p:cNvPr>
          <p:cNvSpPr txBox="1"/>
          <p:nvPr/>
        </p:nvSpPr>
        <p:spPr>
          <a:xfrm>
            <a:off x="2884025" y="1250946"/>
            <a:ext cx="907262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tr-T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NOT!!!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ve C++’da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karakter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sonunu işaret eder. Ancak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C#’ta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karakter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içinde gömülüdür.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Eğer bir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birden fazla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karakter içeriyorsa,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toplam uzunluğuna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dahail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olduğu düşünülür. </a:t>
            </a:r>
          </a:p>
          <a:p>
            <a:pPr algn="just"/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Örneğin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ve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stringleri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karakteri ile "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\0abc" olarak birleştirilirse bu dizinin toplam uzunluğu 7 olarak döner. 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787683A-D540-4668-8F5B-71E79207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76" y="3364035"/>
            <a:ext cx="4694567" cy="2880000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0F01EEC7-A9AF-457C-9193-FD1902859052}"/>
              </a:ext>
            </a:extLst>
          </p:cNvPr>
          <p:cNvSpPr txBox="1"/>
          <p:nvPr/>
        </p:nvSpPr>
        <p:spPr>
          <a:xfrm>
            <a:off x="4186179" y="3715507"/>
            <a:ext cx="501568" cy="430887"/>
          </a:xfrm>
          <a:prstGeom prst="rect">
            <a:avLst/>
          </a:prstGeom>
          <a:solidFill>
            <a:schemeClr val="bg2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tr-TR" sz="22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4304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String.Length</a:t>
            </a:r>
            <a:r>
              <a:rPr lang="tr-TR" sz="30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Özelliği için Örnek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Stringin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farklı şekillerde uzunluğuna erişebilmeyi gösteren örnek:</a:t>
            </a:r>
            <a:endParaRPr lang="tr-TR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8452B9D-8FA1-478C-892B-32FD74BFA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327" y="1163341"/>
            <a:ext cx="8693503" cy="4185761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A2C732A3-6F35-42EC-BA26-BB80EFB0A7B9}"/>
              </a:ext>
            </a:extLst>
          </p:cNvPr>
          <p:cNvSpPr txBox="1"/>
          <p:nvPr/>
        </p:nvSpPr>
        <p:spPr>
          <a:xfrm>
            <a:off x="6394854" y="1338198"/>
            <a:ext cx="3576578" cy="923330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'C# Programming' uzunluğu : 14</a:t>
            </a:r>
          </a:p>
          <a:p>
            <a:r>
              <a:rPr lang="tr-TR" dirty="0"/>
              <a:t>'C# Programming' uzunluğu : 14</a:t>
            </a:r>
          </a:p>
          <a:p>
            <a:r>
              <a:rPr lang="tr-TR" dirty="0"/>
              <a:t>'C# Programming' uzunluğu : 14</a:t>
            </a:r>
          </a:p>
        </p:txBody>
      </p:sp>
    </p:spTree>
    <p:extLst>
      <p:ext uri="{BB962C8B-B14F-4D97-AF65-F5344CB8AC3E}">
        <p14:creationId xmlns:p14="http://schemas.microsoft.com/office/powerpoint/2010/main" val="1217260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Sınıfının Metotları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sınıfında, </a:t>
            </a:r>
            <a:r>
              <a:rPr lang="tr-T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tr-T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nesneleriyle çalışmamıza yardımcı olan çok sayıda yöntem bulunur. Aşağıdaki tabloda en sık kullanılan yöntemlerden bazıları verilmektedir:</a:t>
            </a:r>
          </a:p>
        </p:txBody>
      </p:sp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24B0CEEE-262F-45C4-8B63-746A8BA8B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521382"/>
              </p:ext>
            </p:extLst>
          </p:nvPr>
        </p:nvGraphicFramePr>
        <p:xfrm>
          <a:off x="808297" y="1531361"/>
          <a:ext cx="10683433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46970">
                  <a:extLst>
                    <a:ext uri="{9D8B030D-6E8A-4147-A177-3AD203B41FA5}">
                      <a16:colId xmlns:a16="http://schemas.microsoft.com/office/drawing/2014/main" val="2640504313"/>
                    </a:ext>
                  </a:extLst>
                </a:gridCol>
                <a:gridCol w="6936463">
                  <a:extLst>
                    <a:ext uri="{9D8B030D-6E8A-4147-A177-3AD203B41FA5}">
                      <a16:colId xmlns:a16="http://schemas.microsoft.com/office/drawing/2014/main" val="1890091941"/>
                    </a:ext>
                  </a:extLst>
                </a:gridCol>
              </a:tblGrid>
              <a:tr h="178092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 Compare(string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strB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tr-T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str0,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str1)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294736"/>
                  </a:ext>
                </a:extLst>
              </a:tr>
              <a:tr h="3027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CopyTo</a:t>
                      </a:r>
                      <a:r>
                        <a:rPr lang="fr-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fr-F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sourceIndex</a:t>
                      </a:r>
                      <a:r>
                        <a:rPr lang="fr-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char[] destination, </a:t>
                      </a:r>
                      <a:r>
                        <a:rPr lang="fr-F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destinationIndex</a:t>
                      </a:r>
                      <a:r>
                        <a:rPr lang="fr-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fr-F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fr-F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count)</a:t>
                      </a:r>
                      <a:endParaRPr lang="tr-T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400849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Equals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 Equals(string a, string b)</a:t>
                      </a:r>
                      <a:endParaRPr lang="tr-T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616822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IndexOfAny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anyOf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Format(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format, Object arg0)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856100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Insert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startIndex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Join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separator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params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4602004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startIndex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oldChar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newChar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3705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StartsWith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string[] Split(params char[] separator)</a:t>
                      </a:r>
                      <a:endParaRPr lang="tr-T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010505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ToCharArray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ToLower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48944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Contains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ToUpper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799110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EndsWith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IsNullOrEmpty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56091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IndexOf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LastIndexOf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  <a:r>
                        <a:rPr lang="tr-TR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362536"/>
                  </a:ext>
                </a:extLst>
              </a:tr>
              <a:tr h="1780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tr-TR" sz="160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Trim</a:t>
                      </a:r>
                      <a:r>
                        <a:rPr lang="tr-TR" sz="16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tr-TR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74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4849997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Özel 1">
      <a:dk1>
        <a:srgbClr val="2D2D2D"/>
      </a:dk1>
      <a:lt1>
        <a:srgbClr val="2D2D2D"/>
      </a:lt1>
      <a:dk2>
        <a:srgbClr val="FFFFFF"/>
      </a:dk2>
      <a:lt2>
        <a:srgbClr val="FFFFFF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F2F2F2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Hafta1</Template>
  <TotalTime>2769</TotalTime>
  <Words>1561</Words>
  <Application>Microsoft Office PowerPoint</Application>
  <PresentationFormat>Geniş ekran</PresentationFormat>
  <Paragraphs>223</Paragraphs>
  <Slides>24</Slides>
  <Notes>23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Geçmişe bakış</vt:lpstr>
      <vt:lpstr>BİL207-NESNE YÖNELİMLİ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BİL102-ALGORİTMA ve PROGRAMLAMA I</dc:title>
  <dc:creator>FUNDA KUTLU ONAY</dc:creator>
  <cp:lastModifiedBy>FUNDA KUTLU ONAY</cp:lastModifiedBy>
  <cp:revision>46</cp:revision>
  <dcterms:created xsi:type="dcterms:W3CDTF">2021-02-24T12:37:41Z</dcterms:created>
  <dcterms:modified xsi:type="dcterms:W3CDTF">2024-10-16T18:10:37Z</dcterms:modified>
</cp:coreProperties>
</file>