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9" r:id="rId1"/>
  </p:sldMasterIdLst>
  <p:notesMasterIdLst>
    <p:notesMasterId r:id="rId24"/>
  </p:notesMasterIdLst>
  <p:sldIdLst>
    <p:sldId id="256" r:id="rId2"/>
    <p:sldId id="335" r:id="rId3"/>
    <p:sldId id="358" r:id="rId4"/>
    <p:sldId id="361" r:id="rId5"/>
    <p:sldId id="360" r:id="rId6"/>
    <p:sldId id="359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69" r:id="rId15"/>
    <p:sldId id="370" r:id="rId16"/>
    <p:sldId id="371" r:id="rId17"/>
    <p:sldId id="372" r:id="rId18"/>
    <p:sldId id="373" r:id="rId19"/>
    <p:sldId id="374" r:id="rId20"/>
    <p:sldId id="376" r:id="rId21"/>
    <p:sldId id="377" r:id="rId22"/>
    <p:sldId id="378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99"/>
    <a:srgbClr val="33CC33"/>
    <a:srgbClr val="FF6600"/>
    <a:srgbClr val="66FF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Açık Stil 2 - Vurgu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Açık Stil 2 - Vurgu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Açık Stil 3 - Vurgu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Stil Yok, Tablo Kılavuz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ema Uygulanmış Stil 1 - Vurgu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Açık Stil 1 - Vurgu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3296810-A885-4BE3-A3E7-6D5BEEA58F35}" styleName="Orta Stil 2 - Vurgu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45" autoAdjust="0"/>
    <p:restoredTop sz="94700" autoAdjust="0"/>
  </p:normalViewPr>
  <p:slideViewPr>
    <p:cSldViewPr snapToGrid="0">
      <p:cViewPr varScale="1">
        <p:scale>
          <a:sx n="106" d="100"/>
          <a:sy n="106" d="100"/>
        </p:scale>
        <p:origin x="88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2BC61F-CF9C-438D-878D-5F289BFF98B2}" type="datetimeFigureOut">
              <a:rPr lang="tr-TR" smtClean="0"/>
              <a:t>16.10.2024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2F0F1D-777A-4D20-B29A-2D838269CEE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901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17902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729555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07119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66875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61623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056567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226548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49254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2972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703853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9842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3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383035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19171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6587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902701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2507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13437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7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6053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8143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14286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2F0F1D-777A-4D20-B29A-2D838269CEE8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087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245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8891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320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854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9591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42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39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272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19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576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2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985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1F6194B-F41A-4525-AEB3-77447690A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162968"/>
            <a:ext cx="12192000" cy="823667"/>
          </a:xfrm>
        </p:spPr>
        <p:txBody>
          <a:bodyPr>
            <a:normAutofit/>
          </a:bodyPr>
          <a:lstStyle/>
          <a:p>
            <a:pPr algn="ctr"/>
            <a:r>
              <a:rPr lang="tr-T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BİL207-NESNE YÖNELİMLİ PROGRAMLAMA 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CB41DA49-5670-4ECE-A68E-25663738B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" y="2036685"/>
            <a:ext cx="12192000" cy="1126283"/>
          </a:xfrm>
        </p:spPr>
        <p:txBody>
          <a:bodyPr>
            <a:normAutofit/>
          </a:bodyPr>
          <a:lstStyle/>
          <a:p>
            <a:pPr algn="ctr"/>
            <a:r>
              <a:rPr lang="tr-TR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MÜHENDİSLİK FAKÜLTESİ </a:t>
            </a:r>
          </a:p>
          <a:p>
            <a:pPr algn="ctr"/>
            <a:r>
              <a:rPr lang="tr-TR" sz="3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BİLGİSAYAR MÜHENDİSLİĞİ BÖLÜMÜ</a:t>
            </a:r>
          </a:p>
        </p:txBody>
      </p:sp>
      <p:pic>
        <p:nvPicPr>
          <p:cNvPr id="1026" name="Picture 2" descr="Amasya Üniversitesi Logo Vector (.AI) Free Download">
            <a:extLst>
              <a:ext uri="{FF2B5EF4-FFF2-40B4-BE49-F238E27FC236}">
                <a16:creationId xmlns:a16="http://schemas.microsoft.com/office/drawing/2014/main" id="{D0EB15F1-5DFF-44D5-B2FF-50975D94DE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9293" y="159026"/>
            <a:ext cx="1889990" cy="1656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Başlık 1">
            <a:extLst>
              <a:ext uri="{FF2B5EF4-FFF2-40B4-BE49-F238E27FC236}">
                <a16:creationId xmlns:a16="http://schemas.microsoft.com/office/drawing/2014/main" id="{396A8088-FB20-4AC5-BF87-A4E322DF3AE5}"/>
              </a:ext>
            </a:extLst>
          </p:cNvPr>
          <p:cNvSpPr txBox="1">
            <a:spLocks/>
          </p:cNvSpPr>
          <p:nvPr/>
        </p:nvSpPr>
        <p:spPr>
          <a:xfrm>
            <a:off x="0" y="4432605"/>
            <a:ext cx="12192000" cy="11041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tr-TR" sz="2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Hafta 4</a:t>
            </a:r>
          </a:p>
          <a:p>
            <a:pPr algn="ctr"/>
            <a:r>
              <a:rPr lang="tr-TR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- Sınıflar ve Kalıtım  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C01E9738-1494-44D7-B855-BBD35AF016D4}"/>
              </a:ext>
            </a:extLst>
          </p:cNvPr>
          <p:cNvSpPr txBox="1">
            <a:spLocks/>
          </p:cNvSpPr>
          <p:nvPr/>
        </p:nvSpPr>
        <p:spPr>
          <a:xfrm>
            <a:off x="139485" y="5724630"/>
            <a:ext cx="12191999" cy="5074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Doç. Dr</a:t>
            </a:r>
            <a:r>
              <a:rPr lang="tr-TR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Funda 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KUTLU ONAY</a:t>
            </a:r>
          </a:p>
        </p:txBody>
      </p:sp>
    </p:spTree>
    <p:extLst>
      <p:ext uri="{BB962C8B-B14F-4D97-AF65-F5344CB8AC3E}">
        <p14:creationId xmlns:p14="http://schemas.microsoft.com/office/powerpoint/2010/main" val="4251242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Yapıcılar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(Örnek Kod)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A465BC03-9212-4DCE-9634-0AFE55594CEA}"/>
              </a:ext>
            </a:extLst>
          </p:cNvPr>
          <p:cNvSpPr txBox="1"/>
          <p:nvPr/>
        </p:nvSpPr>
        <p:spPr>
          <a:xfrm>
            <a:off x="108028" y="613965"/>
            <a:ext cx="7713609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LineApplication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length;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Length of a line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 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Parameterized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constructor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"Object is being created, length = {0}"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tr-TR" sz="14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DE20DC7-758B-4F45-92FE-51C85F6F4550}"/>
              </a:ext>
            </a:extLst>
          </p:cNvPr>
          <p:cNvSpPr txBox="1"/>
          <p:nvPr/>
        </p:nvSpPr>
        <p:spPr>
          <a:xfrm>
            <a:off x="4478391" y="3566379"/>
            <a:ext cx="771360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Line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Line(10.0);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"Length of line : {0}"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line.getLength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set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line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length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line.setLength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(6.0);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"Length of line : {0}"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line.getLength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D4D106A-2240-4B61-9B4C-CE7C829FFC41}"/>
              </a:ext>
            </a:extLst>
          </p:cNvPr>
          <p:cNvSpPr txBox="1"/>
          <p:nvPr/>
        </p:nvSpPr>
        <p:spPr>
          <a:xfrm>
            <a:off x="8046720" y="613965"/>
            <a:ext cx="3474719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dirty="0"/>
              <a:t>Object is </a:t>
            </a:r>
            <a:r>
              <a:rPr lang="tr-TR" dirty="0" err="1"/>
              <a:t>being</a:t>
            </a:r>
            <a:r>
              <a:rPr lang="tr-TR" dirty="0"/>
              <a:t> </a:t>
            </a:r>
            <a:r>
              <a:rPr lang="tr-TR" dirty="0" err="1"/>
              <a:t>created</a:t>
            </a:r>
            <a:r>
              <a:rPr lang="tr-TR" dirty="0"/>
              <a:t>, </a:t>
            </a:r>
            <a:r>
              <a:rPr lang="tr-TR" dirty="0" err="1"/>
              <a:t>length</a:t>
            </a:r>
            <a:r>
              <a:rPr lang="tr-TR" dirty="0"/>
              <a:t> = 10</a:t>
            </a:r>
          </a:p>
          <a:p>
            <a:r>
              <a:rPr lang="tr-TR" dirty="0" err="1"/>
              <a:t>Length</a:t>
            </a:r>
            <a:r>
              <a:rPr lang="tr-TR" dirty="0"/>
              <a:t> of </a:t>
            </a:r>
            <a:r>
              <a:rPr lang="tr-TR" dirty="0" err="1"/>
              <a:t>line</a:t>
            </a:r>
            <a:r>
              <a:rPr lang="tr-TR" dirty="0"/>
              <a:t> : 10</a:t>
            </a:r>
          </a:p>
          <a:p>
            <a:r>
              <a:rPr lang="tr-TR" dirty="0" err="1"/>
              <a:t>Length</a:t>
            </a:r>
            <a:r>
              <a:rPr lang="tr-TR" dirty="0"/>
              <a:t> of </a:t>
            </a:r>
            <a:r>
              <a:rPr lang="tr-TR" dirty="0" err="1"/>
              <a:t>line</a:t>
            </a:r>
            <a:r>
              <a:rPr lang="tr-TR" dirty="0"/>
              <a:t> : 6</a:t>
            </a:r>
          </a:p>
        </p:txBody>
      </p:sp>
    </p:spTree>
    <p:extLst>
      <p:ext uri="{BB962C8B-B14F-4D97-AF65-F5344CB8AC3E}">
        <p14:creationId xmlns:p14="http://schemas.microsoft.com/office/powerpoint/2010/main" val="3470226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Yıkıcılar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Destructors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513367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Yıkıcı, sınıfının bir nesnesi kapsam dışına çıktığında yürütülen sınıfın özel bir üye fonksiyonudur.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Yıkıcı, ön ekli </a:t>
            </a:r>
            <a:r>
              <a:rPr lang="tr-TR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tilde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(~) olan sınıfla tam olarak aynı ada sahiptir ve ne bir değer döndürebilir ne de herhangi bir parametre alabilir.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Yıkıcı, programdan çıkmadan önce bellek kaynaklarını serbest bırakmak için çok yararlı olabilir.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Yıkıcılar miras alınamaz veya aşırı yüklenemez.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örnek ile yıkıcı kavramını inceleyelim:</a:t>
            </a:r>
          </a:p>
        </p:txBody>
      </p:sp>
    </p:spTree>
    <p:extLst>
      <p:ext uri="{BB962C8B-B14F-4D97-AF65-F5344CB8AC3E}">
        <p14:creationId xmlns:p14="http://schemas.microsoft.com/office/powerpoint/2010/main" val="3642793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Yıkıcılar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Destructors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(Örnek Kod)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9EF0E9F-590E-4BDE-9EF6-56D3E788B658}"/>
              </a:ext>
            </a:extLst>
          </p:cNvPr>
          <p:cNvSpPr txBox="1"/>
          <p:nvPr/>
        </p:nvSpPr>
        <p:spPr>
          <a:xfrm>
            <a:off x="108027" y="479709"/>
            <a:ext cx="6686667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LineApplication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length;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Length of a line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constructor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"Object is being created"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~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  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destructor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"Object is being deleted"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tr-TR" sz="14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282E27C5-6C75-4AA1-B9C3-D5C44C3480DD}"/>
              </a:ext>
            </a:extLst>
          </p:cNvPr>
          <p:cNvSpPr txBox="1"/>
          <p:nvPr/>
        </p:nvSpPr>
        <p:spPr>
          <a:xfrm>
            <a:off x="4909626" y="4015898"/>
            <a:ext cx="771847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set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line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length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line.setLength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(6.0);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"Length of line : {0}"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line.getLength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A633A816-A055-4D2F-A69B-39C57E82F288}"/>
              </a:ext>
            </a:extLst>
          </p:cNvPr>
          <p:cNvSpPr txBox="1"/>
          <p:nvPr/>
        </p:nvSpPr>
        <p:spPr>
          <a:xfrm>
            <a:off x="8768862" y="238039"/>
            <a:ext cx="3032760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dirty="0"/>
              <a:t>Object is </a:t>
            </a:r>
            <a:r>
              <a:rPr lang="tr-TR" dirty="0" err="1"/>
              <a:t>being</a:t>
            </a:r>
            <a:r>
              <a:rPr lang="tr-TR" dirty="0"/>
              <a:t> </a:t>
            </a:r>
            <a:r>
              <a:rPr lang="tr-TR" dirty="0" err="1"/>
              <a:t>created</a:t>
            </a:r>
            <a:endParaRPr lang="tr-TR" dirty="0"/>
          </a:p>
          <a:p>
            <a:r>
              <a:rPr lang="tr-TR" dirty="0" err="1"/>
              <a:t>Length</a:t>
            </a:r>
            <a:r>
              <a:rPr lang="tr-TR" dirty="0"/>
              <a:t> of </a:t>
            </a:r>
            <a:r>
              <a:rPr lang="tr-TR" dirty="0" err="1"/>
              <a:t>line</a:t>
            </a:r>
            <a:r>
              <a:rPr lang="tr-TR" dirty="0"/>
              <a:t> : 6</a:t>
            </a:r>
          </a:p>
          <a:p>
            <a:r>
              <a:rPr lang="tr-TR" dirty="0"/>
              <a:t>Object is </a:t>
            </a:r>
            <a:r>
              <a:rPr lang="tr-TR" dirty="0" err="1"/>
              <a:t>being</a:t>
            </a:r>
            <a:r>
              <a:rPr lang="tr-TR" dirty="0"/>
              <a:t> </a:t>
            </a:r>
            <a:r>
              <a:rPr lang="tr-TR" dirty="0" err="1"/>
              <a:t>deleted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3802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Sınıfın </a:t>
            </a:r>
            <a:r>
              <a:rPr lang="tr-TR" sz="30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Üyeleri 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513367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2200" b="1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anahtar kelimesini kullanarak sınıf üyelerini statik olarak tanımlayabiliriz.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sınıfın bir üyesini </a:t>
            </a:r>
            <a:r>
              <a:rPr lang="tr-TR" sz="2200" b="1" i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olarak tanımladığımızda, sınıfın kaç tane nesnesi yaratılırsa yaratılsın, statik üyenin yalnızca bir kopyası olduğu anlamına gelir. Yani bir </a:t>
            </a:r>
            <a:r>
              <a:rPr lang="tr-TR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değişken tüm nesneler tarafından paylaşılır.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Statik değişkenler, sabitleri tanımlamak için kullanılır, çünkü değerleri, sınıfın bir örneğini oluşturmadan çağrılarak alınabilir. (Sınıfın adı ile erişilebilir.)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Statik değişkenler, üye fonksiyonun veya sınıf tanımının dışında başlatılabilir. Ayrıca sınıf tanımı içinde statik değişkenleri başlatılabilir.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Statik değişkenlerin kullanımını gösteren bir örnek inceleyelim: </a:t>
            </a:r>
          </a:p>
        </p:txBody>
      </p:sp>
    </p:spTree>
    <p:extLst>
      <p:ext uri="{BB962C8B-B14F-4D97-AF65-F5344CB8AC3E}">
        <p14:creationId xmlns:p14="http://schemas.microsoft.com/office/powerpoint/2010/main" val="38796198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Sınıfın </a:t>
            </a:r>
            <a:r>
              <a:rPr lang="tr-TR" sz="30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Üyeleri (Örnek Kod) 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98A1C9D6-822E-4216-8A65-73782A4BCC67}"/>
              </a:ext>
            </a:extLst>
          </p:cNvPr>
          <p:cNvSpPr txBox="1"/>
          <p:nvPr/>
        </p:nvSpPr>
        <p:spPr>
          <a:xfrm>
            <a:off x="108028" y="613965"/>
            <a:ext cx="901739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StaticVarApplication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StaticVar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getNum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endParaRPr lang="tr-TR" sz="14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5150312-A3F2-4D20-91B4-F8F1F44CD17F}"/>
              </a:ext>
            </a:extLst>
          </p:cNvPr>
          <p:cNvSpPr txBox="1"/>
          <p:nvPr/>
        </p:nvSpPr>
        <p:spPr>
          <a:xfrm>
            <a:off x="3657168" y="551296"/>
            <a:ext cx="838434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StaticTester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StaticVar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s1 =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StaticVar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StaticVar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s2 =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StaticVar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s1.count();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s1.count();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s1.count();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s2.count();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s2.count();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s2.count();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Variable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num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s1: {0}"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s1.getNum());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Variable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num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for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s2: {0}"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s2.getNum());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		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Variable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num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: {0}"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StaticVar.num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tr-TR" sz="1400" dirty="0"/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CD222279-F050-427E-A185-E6F178219D43}"/>
              </a:ext>
            </a:extLst>
          </p:cNvPr>
          <p:cNvSpPr txBox="1"/>
          <p:nvPr/>
        </p:nvSpPr>
        <p:spPr>
          <a:xfrm>
            <a:off x="9125418" y="707421"/>
            <a:ext cx="234930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dirty="0"/>
              <a:t>Variable num for s1: 6</a:t>
            </a:r>
          </a:p>
          <a:p>
            <a:r>
              <a:rPr lang="pt-BR" dirty="0"/>
              <a:t>Variable num for s2: 6</a:t>
            </a:r>
          </a:p>
          <a:p>
            <a:r>
              <a:rPr lang="pt-BR" dirty="0"/>
              <a:t>Variable num: 6</a:t>
            </a:r>
            <a:endParaRPr lang="tr-TR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07AD563F-F421-4CB4-8C41-1DFCE34530BD}"/>
              </a:ext>
            </a:extLst>
          </p:cNvPr>
          <p:cNvSpPr txBox="1"/>
          <p:nvPr/>
        </p:nvSpPr>
        <p:spPr>
          <a:xfrm>
            <a:off x="108028" y="5372645"/>
            <a:ext cx="6442049" cy="954107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bir değişken olduğu için, sınıfın farklı nesneleri tarafından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değeri 1 arttırılmıştır. Bu durumda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değişkeni 6 kez 1 arttırılmıştır. En sonunda iki nesne için de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=6 olarak elde edilmiştir. </a:t>
            </a:r>
            <a:endParaRPr lang="tr-TR" sz="1400" dirty="0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B4BC3A9A-C4D8-4D58-B47F-A74F33549222}"/>
              </a:ext>
            </a:extLst>
          </p:cNvPr>
          <p:cNvSpPr txBox="1"/>
          <p:nvPr/>
        </p:nvSpPr>
        <p:spPr>
          <a:xfrm>
            <a:off x="7999396" y="5203368"/>
            <a:ext cx="4042116" cy="92333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StaticVar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sınıf adı ile </a:t>
            </a:r>
            <a:r>
              <a:rPr lang="tr-TR" sz="18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bir </a:t>
            </a:r>
            <a:r>
              <a:rPr lang="tr-TR" dirty="0">
                <a:solidFill>
                  <a:srgbClr val="000000"/>
                </a:solidFill>
                <a:latin typeface="Consolas" panose="020B0609020204030204" pitchFamily="49" charset="0"/>
              </a:rPr>
              <a:t>d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eğişkene Main() içinden erişilebilir. </a:t>
            </a:r>
            <a:endParaRPr lang="tr-TR" dirty="0"/>
          </a:p>
        </p:txBody>
      </p:sp>
      <p:cxnSp>
        <p:nvCxnSpPr>
          <p:cNvPr id="16" name="Düz Ok Bağlayıcısı 15">
            <a:extLst>
              <a:ext uri="{FF2B5EF4-FFF2-40B4-BE49-F238E27FC236}">
                <a16:creationId xmlns:a16="http://schemas.microsoft.com/office/drawing/2014/main" id="{02F9FF77-7BA6-4881-83AD-E9AA4B1233A3}"/>
              </a:ext>
            </a:extLst>
          </p:cNvPr>
          <p:cNvCxnSpPr/>
          <p:nvPr/>
        </p:nvCxnSpPr>
        <p:spPr>
          <a:xfrm>
            <a:off x="9340948" y="4584283"/>
            <a:ext cx="192171" cy="619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3391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Sınıfın </a:t>
            </a:r>
            <a:r>
              <a:rPr lang="tr-TR" sz="30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Üyeleri 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513367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Ayrıca bir üye fonksiyonu da statik olarak bildirilebilir.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tür fonksiyonlar yalnızca statik değişkenlere erişebilir.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Statik fonksiyonlar, nesne oluşturulmadan önce bile mevcuttur.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Statik fonksiyonların kullanımını gösteren bir örnek inceleyelim: </a:t>
            </a:r>
          </a:p>
        </p:txBody>
      </p:sp>
    </p:spTree>
    <p:extLst>
      <p:ext uri="{BB962C8B-B14F-4D97-AF65-F5344CB8AC3E}">
        <p14:creationId xmlns:p14="http://schemas.microsoft.com/office/powerpoint/2010/main" val="37229346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Sınıfın </a:t>
            </a:r>
            <a:r>
              <a:rPr lang="tr-TR" sz="30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Üyeleri (Örnek Kod) 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A00307E-0FA6-4A86-BFFB-BE36A55F4A79}"/>
              </a:ext>
            </a:extLst>
          </p:cNvPr>
          <p:cNvSpPr txBox="1"/>
          <p:nvPr/>
        </p:nvSpPr>
        <p:spPr>
          <a:xfrm>
            <a:off x="108028" y="613965"/>
            <a:ext cx="8374790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StaticVarApplication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StaticVar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getNum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num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tr-TR" sz="14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940B3EB6-7B49-47D9-BBDD-2A3DA0A5F4F7}"/>
              </a:ext>
            </a:extLst>
          </p:cNvPr>
          <p:cNvSpPr txBox="1"/>
          <p:nvPr/>
        </p:nvSpPr>
        <p:spPr>
          <a:xfrm>
            <a:off x="4543865" y="545734"/>
            <a:ext cx="742774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StaticTester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StaticVar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s =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StaticVar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s.count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s.count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s.count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Variable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num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: {0}"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StaticVar.getNum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35F37BF5-2DDE-4080-9A18-C2B6094A39A0}"/>
              </a:ext>
            </a:extLst>
          </p:cNvPr>
          <p:cNvSpPr txBox="1"/>
          <p:nvPr/>
        </p:nvSpPr>
        <p:spPr>
          <a:xfrm>
            <a:off x="9354840" y="1157766"/>
            <a:ext cx="244777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dirty="0" err="1"/>
              <a:t>Variable</a:t>
            </a:r>
            <a:r>
              <a:rPr lang="tr-TR" dirty="0"/>
              <a:t> </a:t>
            </a:r>
            <a:r>
              <a:rPr lang="tr-TR" dirty="0" err="1"/>
              <a:t>num</a:t>
            </a:r>
            <a:r>
              <a:rPr lang="tr-TR" dirty="0"/>
              <a:t>: 3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E3E22510-3651-4E5C-BAE4-B32994587AE3}"/>
              </a:ext>
            </a:extLst>
          </p:cNvPr>
          <p:cNvSpPr txBox="1"/>
          <p:nvPr/>
        </p:nvSpPr>
        <p:spPr>
          <a:xfrm>
            <a:off x="6600180" y="4589474"/>
            <a:ext cx="5202438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StaticVar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sınıf adı ile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static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bir üyeye (değişken veya fonksiyon) erişilebilir. </a:t>
            </a:r>
            <a:endParaRPr lang="tr-TR" dirty="0"/>
          </a:p>
        </p:txBody>
      </p:sp>
      <p:cxnSp>
        <p:nvCxnSpPr>
          <p:cNvPr id="13" name="Düz Ok Bağlayıcısı 12">
            <a:extLst>
              <a:ext uri="{FF2B5EF4-FFF2-40B4-BE49-F238E27FC236}">
                <a16:creationId xmlns:a16="http://schemas.microsoft.com/office/drawing/2014/main" id="{D76E8EBA-ABDB-4137-83EB-F6F8B610EF92}"/>
              </a:ext>
            </a:extLst>
          </p:cNvPr>
          <p:cNvCxnSpPr/>
          <p:nvPr/>
        </p:nvCxnSpPr>
        <p:spPr>
          <a:xfrm flipH="1">
            <a:off x="10016197" y="2924885"/>
            <a:ext cx="316524" cy="1664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045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Kalıtım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513367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Nesne yönelimli programlamadaki en önemli kavramlardan biri kalıtımdır.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Kalıtım, bir sınıfı başka bir sınıf açısından tanımlamamızı sağlar, bu da bir uygulamanın oluşturulmasını ve sürdürülmesini kolaylaştırır.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durum aynı zamanda kod işlevselliğini yeniden kullanma fırsatı sağlar ve uygulama süresini hızlandırır.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sınıf oluştururken, tamamen yeni veri üyeleri ve üye işlevleri yazmak yerine, programcı yeni sınıfın mevcut bir sınıfın üyelerini devralması gerektiğini belirleyebilir.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mevcut sınıfa temel sınıf (</a:t>
            </a:r>
            <a:r>
              <a:rPr lang="tr-TR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denir ve yeni sınıfa türetilmiş sınıf (</a:t>
            </a:r>
            <a:r>
              <a:rPr lang="tr-TR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derived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denir.</a:t>
            </a:r>
          </a:p>
        </p:txBody>
      </p:sp>
    </p:spTree>
    <p:extLst>
      <p:ext uri="{BB962C8B-B14F-4D97-AF65-F5344CB8AC3E}">
        <p14:creationId xmlns:p14="http://schemas.microsoft.com/office/powerpoint/2010/main" val="18308922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Temel ve Türetilmiş Sınıflar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513367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sınıf, birden fazla sınıftan veya arabirimden (</a:t>
            </a:r>
            <a:r>
              <a:rPr lang="tr-TR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türetilebilir; bu, birden çok temel sınıftan veya arabirimden veri ve fonksiyon (metot) devralabileceği anlamına gelir.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C#'ta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türetilmiş sınıflar oluşturmak için kullanılan sözdizimi aşağıdaki gibidir: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tr-TR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DB744AB-84DA-4AE4-BF45-6ED8D7EDD7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4641" y="2048138"/>
            <a:ext cx="6415315" cy="2862322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access-specifier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base_class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sz="2000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derived_class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: &lt;</a:t>
            </a:r>
            <a:r>
              <a:rPr kumimoji="0" lang="tr-TR" altLang="tr-T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base_class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tr-TR" altLang="tr-T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83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Temel ve Türetilmiş Sınıflar (Örnek Kod)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91A846A-9ACC-48B1-8774-F448C7C2DC8C}"/>
              </a:ext>
            </a:extLst>
          </p:cNvPr>
          <p:cNvSpPr txBox="1"/>
          <p:nvPr/>
        </p:nvSpPr>
        <p:spPr>
          <a:xfrm>
            <a:off x="108028" y="569720"/>
            <a:ext cx="61648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InheritanceApplication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Shape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setWidth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w)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w;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h;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67233F5-E990-4C4B-BAF9-D4B6D8FE6D94}"/>
              </a:ext>
            </a:extLst>
          </p:cNvPr>
          <p:cNvSpPr txBox="1"/>
          <p:nvPr/>
        </p:nvSpPr>
        <p:spPr>
          <a:xfrm>
            <a:off x="3996814" y="569720"/>
            <a:ext cx="7595418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Derived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Shape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RectangleTester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Rect.setWidth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(5);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Rect.setHeight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(7);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Print the area of the object.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"Total area: {0}"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Rect.getArea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B1528EF-B7D3-469E-B709-1BBCD821BD92}"/>
              </a:ext>
            </a:extLst>
          </p:cNvPr>
          <p:cNvSpPr txBox="1"/>
          <p:nvPr/>
        </p:nvSpPr>
        <p:spPr>
          <a:xfrm>
            <a:off x="8391833" y="812420"/>
            <a:ext cx="166656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/>
              <a:t>Total </a:t>
            </a:r>
            <a:r>
              <a:rPr lang="tr-TR" dirty="0" err="1"/>
              <a:t>area</a:t>
            </a:r>
            <a:r>
              <a:rPr lang="tr-TR" dirty="0"/>
              <a:t>: 35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51E694D7-5E56-4352-BDE7-3D119CA004DB}"/>
              </a:ext>
            </a:extLst>
          </p:cNvPr>
          <p:cNvSpPr txBox="1"/>
          <p:nvPr/>
        </p:nvSpPr>
        <p:spPr>
          <a:xfrm>
            <a:off x="978310" y="5306036"/>
            <a:ext cx="111301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tr-TR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erişim belirteci ile bir sınıf içindeki değişken ve metotlara alt-sınıfların erişebilmesini, ama program içindeki başka kodların erişmesini engelleyebiliriz. </a:t>
            </a:r>
          </a:p>
        </p:txBody>
      </p:sp>
      <p:pic>
        <p:nvPicPr>
          <p:cNvPr id="2050" name="Picture 2" descr="Exclamation, mark icon - Download on Iconfinder">
            <a:extLst>
              <a:ext uri="{FF2B5EF4-FFF2-40B4-BE49-F238E27FC236}">
                <a16:creationId xmlns:a16="http://schemas.microsoft.com/office/drawing/2014/main" id="{DC48992E-2116-48B6-843B-17EFAB15F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574" y="5082231"/>
            <a:ext cx="1032387" cy="1032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142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 ve Nesne Kavramları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</a:t>
            </a:r>
            <a:r>
              <a:rPr lang="tr-T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 </a:t>
            </a:r>
            <a:r>
              <a:rPr lang="tr-TR" sz="2400" b="1" i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Nesne</a:t>
            </a:r>
            <a:r>
              <a:rPr lang="tr-T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Nesne Yönelimli Programlamanın temel kavramlarıdır.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Sınıf, nesnelerin oluşturulduğu kullanıcı tanımlı bir plan veya prototiptir.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Temel olarak, bir sınıf, alanları ve metotları (eylemleri tanımlayan üye fonksiyonu) tek bir çatı altında birleştirir.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C#'ta</a:t>
            </a:r>
            <a:r>
              <a:rPr lang="tr-T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sınıflar </a:t>
            </a:r>
            <a:r>
              <a:rPr lang="tr-TR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polimorfizmi</a:t>
            </a:r>
            <a:r>
              <a:rPr lang="tr-T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 kalıtımı destekler ve ayrıca türetilmiş sınıflar ve temel sınıflar kavramını sağlar.</a:t>
            </a:r>
          </a:p>
        </p:txBody>
      </p:sp>
    </p:spTree>
    <p:extLst>
      <p:ext uri="{BB962C8B-B14F-4D97-AF65-F5344CB8AC3E}">
        <p14:creationId xmlns:p14="http://schemas.microsoft.com/office/powerpoint/2010/main" val="287323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Temel Sınıfların Başlatılması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Initializing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513367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Türetilmiş sınıf, temel sınıf üye değişkenlerini ve üye fonksiyonlarını devralır.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nedenle, alt sınıf oluşturulmadan önce </a:t>
            </a:r>
            <a:r>
              <a:rPr lang="tr-TR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sınıf nesnesi oluşturulmalıdır.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Üye başlatma listesiyle temel sınıf başlatılabilir. Bunu bir örnekle açıklayalım: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tr-TR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659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Temel Sınıfların Başlatılması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Initializing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(Örnek Kod)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E4DEE20-141A-41A1-8475-73E5F425AF26}"/>
              </a:ext>
            </a:extLst>
          </p:cNvPr>
          <p:cNvSpPr txBox="1"/>
          <p:nvPr/>
        </p:nvSpPr>
        <p:spPr>
          <a:xfrm>
            <a:off x="108028" y="613965"/>
            <a:ext cx="616131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RectangleApplication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member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variables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400" dirty="0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l, </a:t>
            </a:r>
            <a:r>
              <a:rPr lang="fr-FR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400" dirty="0">
                <a:solidFill>
                  <a:srgbClr val="000000"/>
                </a:solidFill>
                <a:latin typeface="Consolas" panose="020B0609020204030204" pitchFamily="49" charset="0"/>
              </a:rPr>
              <a:t> w)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l;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w;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"Length: {0}"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length);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Width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: {0}"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width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tr-TR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tr-TR" sz="1400" dirty="0">
                <a:solidFill>
                  <a:srgbClr val="A31515"/>
                </a:solidFill>
                <a:latin typeface="Consolas" panose="020B0609020204030204" pitchFamily="49" charset="0"/>
              </a:rPr>
              <a:t>: {0}"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end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Rectangle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 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D6F246A6-A423-494B-8106-AF631007254F}"/>
              </a:ext>
            </a:extLst>
          </p:cNvPr>
          <p:cNvSpPr txBox="1"/>
          <p:nvPr/>
        </p:nvSpPr>
        <p:spPr>
          <a:xfrm>
            <a:off x="5519057" y="474345"/>
            <a:ext cx="6161314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Tabletop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Tabletop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l,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w) :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(l, w) { }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GetCost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* 70;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.Display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"Cost: {0}"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ExecuteRectangle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Tabletop t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Tabletop(4.5, 7.5);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t.Display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D7F06A2-0FC1-445A-B6B4-C1FBBF7CDA49}"/>
              </a:ext>
            </a:extLst>
          </p:cNvPr>
          <p:cNvSpPr txBox="1"/>
          <p:nvPr/>
        </p:nvSpPr>
        <p:spPr>
          <a:xfrm>
            <a:off x="10052957" y="1875848"/>
            <a:ext cx="1825172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 err="1"/>
              <a:t>Length</a:t>
            </a:r>
            <a:r>
              <a:rPr lang="tr-TR" dirty="0"/>
              <a:t>: 4,5</a:t>
            </a:r>
          </a:p>
          <a:p>
            <a:r>
              <a:rPr lang="tr-TR" dirty="0" err="1"/>
              <a:t>Width</a:t>
            </a:r>
            <a:r>
              <a:rPr lang="tr-TR" dirty="0"/>
              <a:t>: 7,5</a:t>
            </a:r>
          </a:p>
          <a:p>
            <a:r>
              <a:rPr lang="tr-TR" dirty="0" err="1"/>
              <a:t>Area</a:t>
            </a:r>
            <a:r>
              <a:rPr lang="tr-TR" dirty="0"/>
              <a:t>: 33,75</a:t>
            </a:r>
          </a:p>
          <a:p>
            <a:r>
              <a:rPr lang="tr-TR" dirty="0" err="1"/>
              <a:t>Cost</a:t>
            </a:r>
            <a:r>
              <a:rPr lang="tr-TR" dirty="0"/>
              <a:t>: 2362,5</a:t>
            </a:r>
          </a:p>
        </p:txBody>
      </p:sp>
    </p:spTree>
    <p:extLst>
      <p:ext uri="{BB962C8B-B14F-4D97-AF65-F5344CB8AC3E}">
        <p14:creationId xmlns:p14="http://schemas.microsoft.com/office/powerpoint/2010/main" val="31825327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Temel Sınıfların Başlatılması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Initializing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(Örnek Kod)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E4DEE20-141A-41A1-8475-73E5F425AF26}"/>
              </a:ext>
            </a:extLst>
          </p:cNvPr>
          <p:cNvSpPr txBox="1"/>
          <p:nvPr/>
        </p:nvSpPr>
        <p:spPr>
          <a:xfrm>
            <a:off x="108028" y="613965"/>
            <a:ext cx="616131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Tabletop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Rectangle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Tabletop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l,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w) :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(l, w) { }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GetCost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GetArea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 * 70;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cost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Display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.Display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"Cost: {0}"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GetCost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0D7F06A2-0FC1-445A-B6B4-C1FBBF7CDA49}"/>
              </a:ext>
            </a:extLst>
          </p:cNvPr>
          <p:cNvSpPr txBox="1"/>
          <p:nvPr/>
        </p:nvSpPr>
        <p:spPr>
          <a:xfrm>
            <a:off x="5816962" y="3173968"/>
            <a:ext cx="3720531" cy="73866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base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anahtar sözcüğü türetilmiş bir sınıf içerisinden temel sınıfın üyelerine erişmek için kullanılır.</a:t>
            </a:r>
          </a:p>
        </p:txBody>
      </p:sp>
      <p:sp>
        <p:nvSpPr>
          <p:cNvPr id="3" name="Dikdörtgen 2">
            <a:extLst>
              <a:ext uri="{FF2B5EF4-FFF2-40B4-BE49-F238E27FC236}">
                <a16:creationId xmlns:a16="http://schemas.microsoft.com/office/drawing/2014/main" id="{A6D15632-AC7C-4B8B-B708-691190CDB212}"/>
              </a:ext>
            </a:extLst>
          </p:cNvPr>
          <p:cNvSpPr/>
          <p:nvPr/>
        </p:nvSpPr>
        <p:spPr>
          <a:xfrm>
            <a:off x="1277257" y="3429000"/>
            <a:ext cx="1698172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6" name="Düz Ok Bağlayıcısı 5">
            <a:extLst>
              <a:ext uri="{FF2B5EF4-FFF2-40B4-BE49-F238E27FC236}">
                <a16:creationId xmlns:a16="http://schemas.microsoft.com/office/drawing/2014/main" id="{CE9E2931-D517-4197-A831-3813BDAB43F1}"/>
              </a:ext>
            </a:extLst>
          </p:cNvPr>
          <p:cNvCxnSpPr/>
          <p:nvPr/>
        </p:nvCxnSpPr>
        <p:spPr>
          <a:xfrm>
            <a:off x="2975429" y="3545116"/>
            <a:ext cx="281577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lt Başlık 2">
            <a:extLst>
              <a:ext uri="{FF2B5EF4-FFF2-40B4-BE49-F238E27FC236}">
                <a16:creationId xmlns:a16="http://schemas.microsoft.com/office/drawing/2014/main" id="{BB131AEC-A21A-49D1-B52D-0A65C0F00904}"/>
              </a:ext>
            </a:extLst>
          </p:cNvPr>
          <p:cNvSpPr txBox="1">
            <a:spLocks/>
          </p:cNvSpPr>
          <p:nvPr/>
        </p:nvSpPr>
        <p:spPr>
          <a:xfrm>
            <a:off x="108028" y="4368839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Çoklu Kalıtım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Inheritance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" name="Alt Başlık 2">
            <a:extLst>
              <a:ext uri="{FF2B5EF4-FFF2-40B4-BE49-F238E27FC236}">
                <a16:creationId xmlns:a16="http://schemas.microsoft.com/office/drawing/2014/main" id="{2A08DC0A-245D-4DDB-8370-57C71E913A02}"/>
              </a:ext>
            </a:extLst>
          </p:cNvPr>
          <p:cNvSpPr txBox="1">
            <a:spLocks/>
          </p:cNvSpPr>
          <p:nvPr/>
        </p:nvSpPr>
        <p:spPr>
          <a:xfrm>
            <a:off x="162043" y="4980872"/>
            <a:ext cx="11975942" cy="1086100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C# çoklu kalıtımı </a:t>
            </a:r>
            <a:r>
              <a:rPr lang="tr-T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desteklemez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Çoklu kalıtımı uygulamak için </a:t>
            </a:r>
            <a:r>
              <a:rPr lang="tr-TR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arayüz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kullanılır. (İlerleyen zamanda detaylandırılacak.) </a:t>
            </a:r>
          </a:p>
        </p:txBody>
      </p:sp>
    </p:spTree>
    <p:extLst>
      <p:ext uri="{BB962C8B-B14F-4D97-AF65-F5344CB8AC3E}">
        <p14:creationId xmlns:p14="http://schemas.microsoft.com/office/powerpoint/2010/main" val="2580269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 Bildirimi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Genellikle, bir sınıf bildirimi yalnızca </a:t>
            </a:r>
            <a:r>
              <a:rPr lang="tr-TR" sz="2400" b="1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anahtar kelimesi ve ardından </a:t>
            </a:r>
            <a:r>
              <a:rPr lang="tr-TR" sz="2400" b="1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sınıfın adını </a:t>
            </a:r>
            <a:r>
              <a:rPr lang="tr-TR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içerir. Bir sınıfın genel şekli aşağıdaki gibidir: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tr-TR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7B66F68-5BBD-43C4-9915-5E225FD89B3E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85422" y="1692205"/>
            <a:ext cx="11329183" cy="4247317"/>
          </a:xfrm>
          <a:prstGeom prst="rect">
            <a:avLst/>
          </a:prstGeom>
          <a:solidFill>
            <a:schemeClr val="tx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specifier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class_name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{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//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member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variables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latin typeface="Courier New" panose="020703090202050204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specifier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&lt;data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variable1;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latin typeface="Courier New" panose="020703090202050204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specifier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&lt;data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variable2;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latin typeface="Courier New" panose="020703090202050204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latin typeface="Courier New" panose="020703090202050204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specifier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&lt;data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variableN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r-TR" altLang="tr-TR" dirty="0"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	//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member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methods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&lt;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specifier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method1(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parameter_list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	{ //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method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body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latin typeface="Courier New" panose="020703090202050204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specifier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method2(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parameter_list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latin typeface="Courier New" panose="020703090202050204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{ //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method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body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latin typeface="Courier New" panose="020703090202050204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...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latin typeface="Courier New" panose="020703090202050204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access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specifier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&lt;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type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&gt;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methodN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parameter_list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r-TR" altLang="tr-TR" dirty="0">
                <a:latin typeface="Courier New" panose="02070309020205020404" pitchFamily="49" charset="0"/>
              </a:rPr>
              <a:t>	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{ // </a:t>
            </a:r>
            <a:r>
              <a:rPr kumimoji="0" lang="tr-TR" altLang="tr-T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method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 body }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kumimoji="0" lang="tr-TR" altLang="tr-T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tr-TR" altLang="tr-T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760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 Bildirimi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Erişim belirteçleri, üyelerin yanı sıra sınıfın kendisi için erişim kurallarını belirtir. 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Belirtilmezse, bir sınıf türü için varsayılan erişim belirteci </a:t>
            </a:r>
            <a:r>
              <a:rPr lang="tr-TR" sz="2200" b="1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(dahili)</a:t>
            </a:r>
            <a:r>
              <a:rPr lang="tr-TR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Üyeler için varsayılan erişim </a:t>
            </a:r>
            <a:r>
              <a:rPr lang="tr-TR" sz="2200" b="1" i="1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(özel) </a:t>
            </a:r>
            <a:r>
              <a:rPr lang="tr-TR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dir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Internal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olarak tanımlanan bir değer; aynı program içerisinden erişilebilir, fakat farklı bir program içerisinden erişilemez durumdadır. Program içerisinde herhangi bir kısıtlaması yoktur.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türü, değişkenin türünü belirtir ve dönüş türü, varsa, yöntemin döndürdüğü verilerin veri türünü belirtir.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 üyelerine erişmek için sınıf nesnesi ile birlikte nokta (.) operatörü kullanılır.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Tüm bunları bir örnekle açıklayacak olursak;</a:t>
            </a:r>
          </a:p>
        </p:txBody>
      </p:sp>
    </p:spTree>
    <p:extLst>
      <p:ext uri="{BB962C8B-B14F-4D97-AF65-F5344CB8AC3E}">
        <p14:creationId xmlns:p14="http://schemas.microsoft.com/office/powerpoint/2010/main" val="309347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Sınıf Bildirimi (Örnek Kod)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627408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endParaRPr lang="tr-TR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12E824F1-A81A-406F-9201-0850EDB78AA2}"/>
              </a:ext>
            </a:extLst>
          </p:cNvPr>
          <p:cNvSpPr txBox="1"/>
          <p:nvPr/>
        </p:nvSpPr>
        <p:spPr>
          <a:xfrm>
            <a:off x="0" y="613965"/>
            <a:ext cx="564114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BoxApplication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2B91AF"/>
                </a:solidFill>
                <a:latin typeface="Consolas" panose="020B0609020204030204" pitchFamily="49" charset="0"/>
              </a:rPr>
              <a:t>Box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length;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Length of a box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breadth;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Breadth of a box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height;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Height of a box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Boxtester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 Box1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Box();   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Declare Box1 of type Box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 Box2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Box();   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Declare Box2 of type Box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volume = 0.0;    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			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Store the volume of a box here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box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1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specification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Box1.height = 5.0;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Box1.length = 6.0;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Box1.breadth = 7.0;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AE5150FD-3B4D-488C-BCB3-F3C793CAB8A0}"/>
              </a:ext>
            </a:extLst>
          </p:cNvPr>
          <p:cNvSpPr txBox="1"/>
          <p:nvPr/>
        </p:nvSpPr>
        <p:spPr>
          <a:xfrm>
            <a:off x="6272288" y="422448"/>
            <a:ext cx="5427519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box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2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specification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Box2.height = 10.0;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Box2.length = 12.0;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Box2.breadth = 13.0;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volume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of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box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1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volume = Box1.height * Box1.length * Box1.breadth;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"Volume of Box1 : {0}"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volume);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volume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of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box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2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volume = Box2.height * Box2.length * Box2.breadth;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"Volume of Box2 : {0}"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volume);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cxnSp>
        <p:nvCxnSpPr>
          <p:cNvPr id="9" name="Düz Bağlayıcı 8">
            <a:extLst>
              <a:ext uri="{FF2B5EF4-FFF2-40B4-BE49-F238E27FC236}">
                <a16:creationId xmlns:a16="http://schemas.microsoft.com/office/drawing/2014/main" id="{E3A721A6-282A-419A-B312-CDB6917F3F0D}"/>
              </a:ext>
            </a:extLst>
          </p:cNvPr>
          <p:cNvCxnSpPr/>
          <p:nvPr/>
        </p:nvCxnSpPr>
        <p:spPr>
          <a:xfrm>
            <a:off x="5903917" y="436197"/>
            <a:ext cx="0" cy="5400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5A704F4-C947-4908-8EB7-5049C3D66697}"/>
              </a:ext>
            </a:extLst>
          </p:cNvPr>
          <p:cNvSpPr txBox="1"/>
          <p:nvPr/>
        </p:nvSpPr>
        <p:spPr>
          <a:xfrm>
            <a:off x="9373771" y="328568"/>
            <a:ext cx="251811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/>
              <a:t>Volume of Box1 : 210</a:t>
            </a:r>
          </a:p>
          <a:p>
            <a:r>
              <a:rPr lang="tr-TR" dirty="0"/>
              <a:t>Volume of Box2 : 1560</a:t>
            </a:r>
          </a:p>
        </p:txBody>
      </p:sp>
      <p:sp>
        <p:nvSpPr>
          <p:cNvPr id="12" name="Dikdörtgen: Köşeleri Yuvarlatılmış 11">
            <a:extLst>
              <a:ext uri="{FF2B5EF4-FFF2-40B4-BE49-F238E27FC236}">
                <a16:creationId xmlns:a16="http://schemas.microsoft.com/office/drawing/2014/main" id="{29F071C8-5340-43A9-A760-280CF20E257C}"/>
              </a:ext>
            </a:extLst>
          </p:cNvPr>
          <p:cNvSpPr/>
          <p:nvPr/>
        </p:nvSpPr>
        <p:spPr>
          <a:xfrm>
            <a:off x="731520" y="1838256"/>
            <a:ext cx="801859" cy="834606"/>
          </a:xfrm>
          <a:prstGeom prst="round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4" name="Metin kutusu 13">
            <a:extLst>
              <a:ext uri="{FF2B5EF4-FFF2-40B4-BE49-F238E27FC236}">
                <a16:creationId xmlns:a16="http://schemas.microsoft.com/office/drawing/2014/main" id="{875D02D5-7A16-4159-8FAE-3786EEBF88AD}"/>
              </a:ext>
            </a:extLst>
          </p:cNvPr>
          <p:cNvSpPr txBox="1"/>
          <p:nvPr/>
        </p:nvSpPr>
        <p:spPr>
          <a:xfrm>
            <a:off x="8581292" y="4786110"/>
            <a:ext cx="3221847" cy="1200329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chemeClr val="bg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Üye değişkenler </a:t>
            </a:r>
            <a:r>
              <a:rPr lang="tr-TR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800" dirty="0">
                <a:solidFill>
                  <a:schemeClr val="bg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 olduğu için doğrudan Box1 ve Box2 nesneleri tarafından erişildi. </a:t>
            </a:r>
            <a:endParaRPr lang="tr-TR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5" name="Dikdörtgen: Köşeleri Yuvarlatılmış 14">
            <a:extLst>
              <a:ext uri="{FF2B5EF4-FFF2-40B4-BE49-F238E27FC236}">
                <a16:creationId xmlns:a16="http://schemas.microsoft.com/office/drawing/2014/main" id="{F4D8B18C-A970-4E4D-9776-A3F974F02DF9}"/>
              </a:ext>
            </a:extLst>
          </p:cNvPr>
          <p:cNvSpPr/>
          <p:nvPr/>
        </p:nvSpPr>
        <p:spPr>
          <a:xfrm>
            <a:off x="7114426" y="1637810"/>
            <a:ext cx="4346054" cy="400891"/>
          </a:xfrm>
          <a:prstGeom prst="round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6" name="Dikdörtgen: Köşeleri Yuvarlatılmış 15">
            <a:extLst>
              <a:ext uri="{FF2B5EF4-FFF2-40B4-BE49-F238E27FC236}">
                <a16:creationId xmlns:a16="http://schemas.microsoft.com/office/drawing/2014/main" id="{E11EABEC-7182-41EC-9E45-C6DB2E8AA220}"/>
              </a:ext>
            </a:extLst>
          </p:cNvPr>
          <p:cNvSpPr/>
          <p:nvPr/>
        </p:nvSpPr>
        <p:spPr>
          <a:xfrm>
            <a:off x="7158111" y="2423819"/>
            <a:ext cx="4346054" cy="400891"/>
          </a:xfrm>
          <a:prstGeom prst="roundRect">
            <a:avLst/>
          </a:prstGeom>
          <a:noFill/>
          <a:ln>
            <a:solidFill>
              <a:srgbClr val="FF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cxnSp>
        <p:nvCxnSpPr>
          <p:cNvPr id="18" name="Düz Ok Bağlayıcısı 17">
            <a:extLst>
              <a:ext uri="{FF2B5EF4-FFF2-40B4-BE49-F238E27FC236}">
                <a16:creationId xmlns:a16="http://schemas.microsoft.com/office/drawing/2014/main" id="{03943DA8-6D51-4326-A3CF-EB91BD63739C}"/>
              </a:ext>
            </a:extLst>
          </p:cNvPr>
          <p:cNvCxnSpPr>
            <a:cxnSpLocks/>
          </p:cNvCxnSpPr>
          <p:nvPr/>
        </p:nvCxnSpPr>
        <p:spPr>
          <a:xfrm flipH="1">
            <a:off x="11052164" y="2009428"/>
            <a:ext cx="339550" cy="2790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Düz Ok Bağlayıcısı 18">
            <a:extLst>
              <a:ext uri="{FF2B5EF4-FFF2-40B4-BE49-F238E27FC236}">
                <a16:creationId xmlns:a16="http://schemas.microsoft.com/office/drawing/2014/main" id="{95996ED2-5F65-4336-BC3B-9DDF8796AB21}"/>
              </a:ext>
            </a:extLst>
          </p:cNvPr>
          <p:cNvCxnSpPr>
            <a:cxnSpLocks/>
          </p:cNvCxnSpPr>
          <p:nvPr/>
        </p:nvCxnSpPr>
        <p:spPr>
          <a:xfrm flipH="1">
            <a:off x="11248945" y="2793245"/>
            <a:ext cx="225603" cy="1992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6300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Üye Fonksiyonları ve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Kapsülleme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513367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sınıfın üye fonksiyonu, tanımı veya prototipi, diğer herhangi bir değişkene benzer şekilde sınıf tanımı içinde bulunan bir fonksiyondur.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Üyesi olduğu sınıfın herhangi bir nesnesi üzerinde çalışır ve o nesne için bir sınıfın tüm üyelerine erişimi vardır.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Üye değişkenler bir nesnenin öznitelikleridir ve </a:t>
            </a:r>
            <a:r>
              <a:rPr lang="tr-TR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kapsüllemeyi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sağlamak için </a:t>
            </a:r>
            <a:r>
              <a:rPr lang="tr-TR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(özel) tutulurlar. Bu değişkenlere yalnızca </a:t>
            </a:r>
            <a:r>
              <a:rPr lang="tr-TR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(genel) üye fonksiyonları kullanılarak erişilebilir.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sınıftaki farklı sınıf üyelerinin değerini belirlemek (set) ve elde etmek (</a:t>
            </a:r>
            <a:r>
              <a:rPr lang="tr-TR" sz="22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için yukarıdaki kavramları kullandığımız bir örnek inceleyelim:</a:t>
            </a:r>
          </a:p>
        </p:txBody>
      </p:sp>
    </p:spTree>
    <p:extLst>
      <p:ext uri="{BB962C8B-B14F-4D97-AF65-F5344CB8AC3E}">
        <p14:creationId xmlns:p14="http://schemas.microsoft.com/office/powerpoint/2010/main" val="388334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Üye Fonksiyonları ve 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Kapsülleme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Encapsulation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(Örnek Kod)</a:t>
            </a: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B402B52A-05A1-49EA-948C-B8CC84C12764}"/>
              </a:ext>
            </a:extLst>
          </p:cNvPr>
          <p:cNvSpPr txBox="1"/>
          <p:nvPr/>
        </p:nvSpPr>
        <p:spPr>
          <a:xfrm>
            <a:off x="108028" y="613965"/>
            <a:ext cx="1208397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BoxApplication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>
                <a:solidFill>
                  <a:srgbClr val="2B91AF"/>
                </a:solidFill>
                <a:latin typeface="Consolas" panose="020B0609020204030204" pitchFamily="49" charset="0"/>
              </a:rPr>
              <a:t>Box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length; 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breadth;  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height;   </a:t>
            </a:r>
          </a:p>
          <a:p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		//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private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member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variables</a:t>
            </a:r>
            <a:endParaRPr lang="tr-TR" sz="1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setBreadth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breadth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bre;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setHeight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hei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hei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getVolume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breadth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height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tr-TR" sz="1400" dirty="0"/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7121712C-03D1-4F44-B9A1-4805611DD8C7}"/>
              </a:ext>
            </a:extLst>
          </p:cNvPr>
          <p:cNvSpPr txBox="1"/>
          <p:nvPr/>
        </p:nvSpPr>
        <p:spPr>
          <a:xfrm>
            <a:off x="4792395" y="515870"/>
            <a:ext cx="7057291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Boxtester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 Box1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Box();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Declare Box1 of type Box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 Box2 =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Box();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volume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Declare Box2 of type Box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box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1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specification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Box1.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setLength(6.0);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Box1.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setBreadth(7.0);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Box1.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setHeight(5.0);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box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2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specification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Box2.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setLength(12.0);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Box2.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setBreadth(13.0);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Box2.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setHeight(10.0);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volume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of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box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1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volume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Box1.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getVolume();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"Volume of Box1 : {0}"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volume);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volume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of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box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2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volume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Box2.</a:t>
            </a:r>
            <a:r>
              <a:rPr lang="tr-TR" sz="1400" b="1" dirty="0">
                <a:solidFill>
                  <a:srgbClr val="FF0000"/>
                </a:solidFill>
                <a:latin typeface="Consolas" panose="020B0609020204030204" pitchFamily="49" charset="0"/>
              </a:rPr>
              <a:t>getVolume();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"Volume of Box2 : {0}"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volume);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sp>
        <p:nvSpPr>
          <p:cNvPr id="15" name="Metin kutusu 14">
            <a:extLst>
              <a:ext uri="{FF2B5EF4-FFF2-40B4-BE49-F238E27FC236}">
                <a16:creationId xmlns:a16="http://schemas.microsoft.com/office/drawing/2014/main" id="{F35A69F3-D952-4347-848E-09464C9B61CD}"/>
              </a:ext>
            </a:extLst>
          </p:cNvPr>
          <p:cNvSpPr txBox="1"/>
          <p:nvPr/>
        </p:nvSpPr>
        <p:spPr>
          <a:xfrm>
            <a:off x="9331568" y="613965"/>
            <a:ext cx="2518118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tr-TR" dirty="0"/>
              <a:t>Volume of Box1 : 210</a:t>
            </a:r>
          </a:p>
          <a:p>
            <a:r>
              <a:rPr lang="tr-TR" dirty="0"/>
              <a:t>Volume of Box2 : 1560</a:t>
            </a:r>
          </a:p>
        </p:txBody>
      </p:sp>
      <p:sp>
        <p:nvSpPr>
          <p:cNvPr id="16" name="Metin kutusu 15">
            <a:extLst>
              <a:ext uri="{FF2B5EF4-FFF2-40B4-BE49-F238E27FC236}">
                <a16:creationId xmlns:a16="http://schemas.microsoft.com/office/drawing/2014/main" id="{6F9BED7B-5594-4A99-9F15-5A42AF1A169D}"/>
              </a:ext>
            </a:extLst>
          </p:cNvPr>
          <p:cNvSpPr txBox="1"/>
          <p:nvPr/>
        </p:nvSpPr>
        <p:spPr>
          <a:xfrm>
            <a:off x="8970153" y="2191233"/>
            <a:ext cx="3221847" cy="1600438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sz="1400" dirty="0">
                <a:solidFill>
                  <a:schemeClr val="bg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Üye değişkenler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tr-TR" sz="1400" dirty="0">
                <a:solidFill>
                  <a:schemeClr val="bg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 olduğu için doğrudan Box1 ve Box2 nesneleri tarafından erişilemez.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chemeClr val="bg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 olan üye fonksiyonları aracılığı ile değer atama ve değere erişme işlemleri </a:t>
            </a:r>
            <a:r>
              <a:rPr lang="tr-TR" sz="1400" dirty="0" err="1">
                <a:solidFill>
                  <a:schemeClr val="bg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gerçekletirilir</a:t>
            </a:r>
            <a:r>
              <a:rPr lang="tr-TR" sz="1400" dirty="0">
                <a:solidFill>
                  <a:schemeClr val="bg1">
                    <a:lumMod val="90000"/>
                    <a:lumOff val="10000"/>
                  </a:schemeClr>
                </a:solidFill>
                <a:latin typeface="Consolas" panose="020B0609020204030204" pitchFamily="49" charset="0"/>
              </a:rPr>
              <a:t>.  </a:t>
            </a:r>
            <a:endParaRPr lang="tr-TR" sz="1400" dirty="0">
              <a:solidFill>
                <a:schemeClr val="bg1">
                  <a:lumMod val="90000"/>
                  <a:lumOff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873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Yapıcılar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513367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sınıf yapıcısı, o sınıfın yeni nesnelerini her oluşturduğumuzda yürütülen sınıfa ait özel bir üye fonksiyondur.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yapıcı, sınıfınkiyle tamamen aynı ada sahiptir ve herhangi bir dönüş tipine sahip değildir.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Aşağıdaki örnek ile yapıcı kavramını inceleyelim: </a:t>
            </a:r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1DF9B76-6D20-4625-A026-FD7ABE0D29EC}"/>
              </a:ext>
            </a:extLst>
          </p:cNvPr>
          <p:cNvSpPr txBox="1"/>
          <p:nvPr/>
        </p:nvSpPr>
        <p:spPr>
          <a:xfrm>
            <a:off x="108028" y="2273841"/>
            <a:ext cx="9115687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LineApplication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length;   </a:t>
            </a:r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 Length of a line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"Object is being created"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setLength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getLength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tr-TR" sz="1400" dirty="0"/>
          </a:p>
        </p:txBody>
      </p:sp>
      <p:sp>
        <p:nvSpPr>
          <p:cNvPr id="8" name="Metin kutusu 7">
            <a:extLst>
              <a:ext uri="{FF2B5EF4-FFF2-40B4-BE49-F238E27FC236}">
                <a16:creationId xmlns:a16="http://schemas.microsoft.com/office/drawing/2014/main" id="{E997372D-E41B-4EAE-8BDF-557AF01FE18B}"/>
              </a:ext>
            </a:extLst>
          </p:cNvPr>
          <p:cNvSpPr txBox="1"/>
          <p:nvPr/>
        </p:nvSpPr>
        <p:spPr>
          <a:xfrm>
            <a:off x="5906946" y="2273841"/>
            <a:ext cx="604198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tr-TR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// set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line</a:t>
            </a:r>
            <a:r>
              <a:rPr lang="tr-TR" sz="1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tr-TR" sz="1400" dirty="0" err="1">
                <a:solidFill>
                  <a:srgbClr val="008000"/>
                </a:solidFill>
                <a:latin typeface="Consolas" panose="020B0609020204030204" pitchFamily="49" charset="0"/>
              </a:rPr>
              <a:t>length</a:t>
            </a:r>
            <a:endParaRPr lang="tr-TR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line.setLength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(6.0);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"Length of line : {0}"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line.getLength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tr-TR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Console.ReadKey</a:t>
            </a:r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tr-TR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tr-TR" sz="1400" dirty="0"/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42E91DA8-A86C-4626-B920-DE6643CC529B}"/>
              </a:ext>
            </a:extLst>
          </p:cNvPr>
          <p:cNvSpPr txBox="1"/>
          <p:nvPr/>
        </p:nvSpPr>
        <p:spPr>
          <a:xfrm>
            <a:off x="4318781" y="5462931"/>
            <a:ext cx="2686929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tr-TR" dirty="0"/>
              <a:t>Object is </a:t>
            </a:r>
            <a:r>
              <a:rPr lang="tr-TR" dirty="0" err="1"/>
              <a:t>being</a:t>
            </a:r>
            <a:r>
              <a:rPr lang="tr-TR" dirty="0"/>
              <a:t> </a:t>
            </a:r>
            <a:r>
              <a:rPr lang="tr-TR" dirty="0" err="1"/>
              <a:t>created</a:t>
            </a:r>
            <a:endParaRPr lang="tr-TR" dirty="0"/>
          </a:p>
          <a:p>
            <a:r>
              <a:rPr lang="tr-TR" dirty="0" err="1"/>
              <a:t>Length</a:t>
            </a:r>
            <a:r>
              <a:rPr lang="tr-TR" dirty="0"/>
              <a:t> of </a:t>
            </a:r>
            <a:r>
              <a:rPr lang="tr-TR" dirty="0" err="1"/>
              <a:t>line</a:t>
            </a:r>
            <a:r>
              <a:rPr lang="tr-TR" dirty="0"/>
              <a:t> : 6</a:t>
            </a: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3345A59F-7753-4E87-9E35-DAC29053AED5}"/>
              </a:ext>
            </a:extLst>
          </p:cNvPr>
          <p:cNvSpPr txBox="1"/>
          <p:nvPr/>
        </p:nvSpPr>
        <p:spPr>
          <a:xfrm>
            <a:off x="8070208" y="5465419"/>
            <a:ext cx="45250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Burada </a:t>
            </a:r>
            <a:r>
              <a:rPr lang="tr-TR" sz="18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tr-TR" sz="1800" dirty="0" err="1">
                <a:solidFill>
                  <a:srgbClr val="2B91AF"/>
                </a:solidFill>
                <a:latin typeface="Consolas" panose="020B0609020204030204" pitchFamily="49" charset="0"/>
              </a:rPr>
              <a:t>Line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() fonksiyonu </a:t>
            </a:r>
            <a:r>
              <a:rPr lang="tr-TR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</a:t>
            </a:r>
            <a:r>
              <a:rPr lang="tr-TR" sz="1800" dirty="0">
                <a:solidFill>
                  <a:srgbClr val="000000"/>
                </a:solidFill>
                <a:latin typeface="Consolas" panose="020B0609020204030204" pitchFamily="49" charset="0"/>
              </a:rPr>
              <a:t> sınıfının yapıcısıdır. 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06681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lt Başlık 2">
            <a:extLst>
              <a:ext uri="{FF2B5EF4-FFF2-40B4-BE49-F238E27FC236}">
                <a16:creationId xmlns:a16="http://schemas.microsoft.com/office/drawing/2014/main" id="{4DE85122-41A6-43DF-A9E4-E5B2F9B7FA4D}"/>
              </a:ext>
            </a:extLst>
          </p:cNvPr>
          <p:cNvSpPr txBox="1">
            <a:spLocks/>
          </p:cNvSpPr>
          <p:nvPr/>
        </p:nvSpPr>
        <p:spPr>
          <a:xfrm>
            <a:off x="108028" y="1933"/>
            <a:ext cx="12083972" cy="612032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Calibri" panose="020F0502020204030204" pitchFamily="34" charset="0"/>
              <a:buNone/>
            </a:pP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Yapıcılar (</a:t>
            </a:r>
            <a:r>
              <a:rPr lang="tr-TR" sz="3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Constructors</a:t>
            </a:r>
            <a:r>
              <a:rPr lang="tr-TR" sz="3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6" name="Alt Başlık 2">
            <a:extLst>
              <a:ext uri="{FF2B5EF4-FFF2-40B4-BE49-F238E27FC236}">
                <a16:creationId xmlns:a16="http://schemas.microsoft.com/office/drawing/2014/main" id="{615FDF6B-391F-4184-B633-E113FEF09731}"/>
              </a:ext>
            </a:extLst>
          </p:cNvPr>
          <p:cNvSpPr txBox="1">
            <a:spLocks/>
          </p:cNvSpPr>
          <p:nvPr/>
        </p:nvSpPr>
        <p:spPr>
          <a:xfrm>
            <a:off x="108028" y="513367"/>
            <a:ext cx="11975942" cy="5831266"/>
          </a:xfrm>
          <a:prstGeom prst="rect">
            <a:avLst/>
          </a:prstGeom>
        </p:spPr>
        <p:txBody>
          <a:bodyPr vert="horz" lIns="0" tIns="45720" rIns="0" bIns="45720" rtlCol="0" anchor="t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Varsayılan bir yapıcının herhangi bir parametresi yoktur, ancak gerekirse bir yapıcının parametreleri olabilir.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tür yapıcılara </a:t>
            </a:r>
            <a:r>
              <a:rPr lang="tr-TR" sz="22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parametreli yapıcılar </a:t>
            </a: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denir.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 teknik, oluşturulduğu sırada bir nesneye başlangıç değeri atamamıza yardımcı olur.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tr-TR" sz="2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Bir önceki örneği parametreli yapıcı ile gerçekleştirelim: 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tr-TR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endParaRPr lang="tr-TR" sz="2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5236859"/>
      </p:ext>
    </p:extLst>
  </p:cSld>
  <p:clrMapOvr>
    <a:masterClrMapping/>
  </p:clrMapOvr>
</p:sld>
</file>

<file path=ppt/theme/theme1.xml><?xml version="1.0" encoding="utf-8"?>
<a:theme xmlns:a="http://schemas.openxmlformats.org/drawingml/2006/main" name="Geçmişe bakış">
  <a:themeElements>
    <a:clrScheme name="Özel 1">
      <a:dk1>
        <a:srgbClr val="2D2D2D"/>
      </a:dk1>
      <a:lt1>
        <a:srgbClr val="2D2D2D"/>
      </a:lt1>
      <a:dk2>
        <a:srgbClr val="FFFFFF"/>
      </a:dk2>
      <a:lt2>
        <a:srgbClr val="FFFFFF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F2F2F2"/>
      </a:accent6>
      <a:hlink>
        <a:srgbClr val="6B9F25"/>
      </a:hlink>
      <a:folHlink>
        <a:srgbClr val="B26B02"/>
      </a:folHlink>
    </a:clrScheme>
    <a:fontScheme name="Geçmişe bakış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eçmişe bakış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CA72677B-2F8C-4192-8EBE-D360BE3B20F6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Hafta1</Template>
  <TotalTime>3284</TotalTime>
  <Words>2960</Words>
  <Application>Microsoft Office PowerPoint</Application>
  <PresentationFormat>Geniş ekran</PresentationFormat>
  <Paragraphs>525</Paragraphs>
  <Slides>22</Slides>
  <Notes>21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7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Courier New</vt:lpstr>
      <vt:lpstr>Times New Roman</vt:lpstr>
      <vt:lpstr>Wingdings</vt:lpstr>
      <vt:lpstr>Geçmişe bakış</vt:lpstr>
      <vt:lpstr>BİL207-NESNE YÖNELİMLİ PROGRAMLAMA I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BİL102-ALGORİTMA ve PROGRAMLAMA I</dc:title>
  <dc:creator>FUNDA KUTLU ONAY</dc:creator>
  <cp:lastModifiedBy>FUNDA KUTLU ONAY</cp:lastModifiedBy>
  <cp:revision>56</cp:revision>
  <dcterms:created xsi:type="dcterms:W3CDTF">2021-02-24T12:37:41Z</dcterms:created>
  <dcterms:modified xsi:type="dcterms:W3CDTF">2024-10-16T18:10:51Z</dcterms:modified>
</cp:coreProperties>
</file>