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notesMasterIdLst>
    <p:notesMasterId r:id="rId16"/>
  </p:notesMasterIdLst>
  <p:sldIdLst>
    <p:sldId id="256" r:id="rId2"/>
    <p:sldId id="335" r:id="rId3"/>
    <p:sldId id="374" r:id="rId4"/>
    <p:sldId id="373" r:id="rId5"/>
    <p:sldId id="376" r:id="rId6"/>
    <p:sldId id="377" r:id="rId7"/>
    <p:sldId id="375" r:id="rId8"/>
    <p:sldId id="358" r:id="rId9"/>
    <p:sldId id="379" r:id="rId10"/>
    <p:sldId id="378" r:id="rId11"/>
    <p:sldId id="380" r:id="rId12"/>
    <p:sldId id="381" r:id="rId13"/>
    <p:sldId id="382" r:id="rId14"/>
    <p:sldId id="383"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33"/>
    <a:srgbClr val="FF6600"/>
    <a:srgbClr val="66FF33"/>
    <a:srgbClr val="FF339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Açık Stil 2 - Vurgu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Açık Stil 3 - Vurgu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ema Uygulanmış Stil 1 - Vurgu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Açık Stil 1 - Vurgu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5" autoAdjust="0"/>
    <p:restoredTop sz="94700" autoAdjust="0"/>
  </p:normalViewPr>
  <p:slideViewPr>
    <p:cSldViewPr snapToGrid="0">
      <p:cViewPr varScale="1">
        <p:scale>
          <a:sx n="106" d="100"/>
          <a:sy n="106" d="100"/>
        </p:scale>
        <p:origin x="882"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2BC61F-CF9C-438D-878D-5F289BFF98B2}" type="datetimeFigureOut">
              <a:rPr lang="tr-TR" smtClean="0"/>
              <a:t>16.10.2024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F0F1D-777A-4D20-B29A-2D838269CEE8}" type="slidenum">
              <a:rPr lang="tr-TR" smtClean="0"/>
              <a:t>‹#›</a:t>
            </a:fld>
            <a:endParaRPr lang="tr-TR"/>
          </a:p>
        </p:txBody>
      </p:sp>
    </p:spTree>
    <p:extLst>
      <p:ext uri="{BB962C8B-B14F-4D97-AF65-F5344CB8AC3E}">
        <p14:creationId xmlns:p14="http://schemas.microsoft.com/office/powerpoint/2010/main" val="51901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a:t>
            </a:fld>
            <a:endParaRPr lang="tr-TR"/>
          </a:p>
        </p:txBody>
      </p:sp>
    </p:spTree>
    <p:extLst>
      <p:ext uri="{BB962C8B-B14F-4D97-AF65-F5344CB8AC3E}">
        <p14:creationId xmlns:p14="http://schemas.microsoft.com/office/powerpoint/2010/main" val="2135657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10</a:t>
            </a:fld>
            <a:endParaRPr lang="tr-TR"/>
          </a:p>
        </p:txBody>
      </p:sp>
    </p:spTree>
    <p:extLst>
      <p:ext uri="{BB962C8B-B14F-4D97-AF65-F5344CB8AC3E}">
        <p14:creationId xmlns:p14="http://schemas.microsoft.com/office/powerpoint/2010/main" val="1155392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11</a:t>
            </a:fld>
            <a:endParaRPr lang="tr-TR"/>
          </a:p>
        </p:txBody>
      </p:sp>
    </p:spTree>
    <p:extLst>
      <p:ext uri="{BB962C8B-B14F-4D97-AF65-F5344CB8AC3E}">
        <p14:creationId xmlns:p14="http://schemas.microsoft.com/office/powerpoint/2010/main" val="2391828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12</a:t>
            </a:fld>
            <a:endParaRPr lang="tr-TR"/>
          </a:p>
        </p:txBody>
      </p:sp>
    </p:spTree>
    <p:extLst>
      <p:ext uri="{BB962C8B-B14F-4D97-AF65-F5344CB8AC3E}">
        <p14:creationId xmlns:p14="http://schemas.microsoft.com/office/powerpoint/2010/main" val="29170465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13</a:t>
            </a:fld>
            <a:endParaRPr lang="tr-TR"/>
          </a:p>
        </p:txBody>
      </p:sp>
    </p:spTree>
    <p:extLst>
      <p:ext uri="{BB962C8B-B14F-4D97-AF65-F5344CB8AC3E}">
        <p14:creationId xmlns:p14="http://schemas.microsoft.com/office/powerpoint/2010/main" val="10565493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14</a:t>
            </a:fld>
            <a:endParaRPr lang="tr-TR"/>
          </a:p>
        </p:txBody>
      </p:sp>
    </p:spTree>
    <p:extLst>
      <p:ext uri="{BB962C8B-B14F-4D97-AF65-F5344CB8AC3E}">
        <p14:creationId xmlns:p14="http://schemas.microsoft.com/office/powerpoint/2010/main" val="1504365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2</a:t>
            </a:fld>
            <a:endParaRPr lang="tr-TR"/>
          </a:p>
        </p:txBody>
      </p:sp>
    </p:spTree>
    <p:extLst>
      <p:ext uri="{BB962C8B-B14F-4D97-AF65-F5344CB8AC3E}">
        <p14:creationId xmlns:p14="http://schemas.microsoft.com/office/powerpoint/2010/main" val="841790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3</a:t>
            </a:fld>
            <a:endParaRPr lang="tr-TR"/>
          </a:p>
        </p:txBody>
      </p:sp>
    </p:spTree>
    <p:extLst>
      <p:ext uri="{BB962C8B-B14F-4D97-AF65-F5344CB8AC3E}">
        <p14:creationId xmlns:p14="http://schemas.microsoft.com/office/powerpoint/2010/main" val="3362411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4</a:t>
            </a:fld>
            <a:endParaRPr lang="tr-TR"/>
          </a:p>
        </p:txBody>
      </p:sp>
    </p:spTree>
    <p:extLst>
      <p:ext uri="{BB962C8B-B14F-4D97-AF65-F5344CB8AC3E}">
        <p14:creationId xmlns:p14="http://schemas.microsoft.com/office/powerpoint/2010/main" val="872507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5</a:t>
            </a:fld>
            <a:endParaRPr lang="tr-TR"/>
          </a:p>
        </p:txBody>
      </p:sp>
    </p:spTree>
    <p:extLst>
      <p:ext uri="{BB962C8B-B14F-4D97-AF65-F5344CB8AC3E}">
        <p14:creationId xmlns:p14="http://schemas.microsoft.com/office/powerpoint/2010/main" val="4959063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6</a:t>
            </a:fld>
            <a:endParaRPr lang="tr-TR"/>
          </a:p>
        </p:txBody>
      </p:sp>
    </p:spTree>
    <p:extLst>
      <p:ext uri="{BB962C8B-B14F-4D97-AF65-F5344CB8AC3E}">
        <p14:creationId xmlns:p14="http://schemas.microsoft.com/office/powerpoint/2010/main" val="313056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7</a:t>
            </a:fld>
            <a:endParaRPr lang="tr-TR"/>
          </a:p>
        </p:txBody>
      </p:sp>
    </p:spTree>
    <p:extLst>
      <p:ext uri="{BB962C8B-B14F-4D97-AF65-F5344CB8AC3E}">
        <p14:creationId xmlns:p14="http://schemas.microsoft.com/office/powerpoint/2010/main" val="6679481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8</a:t>
            </a:fld>
            <a:endParaRPr lang="tr-TR"/>
          </a:p>
        </p:txBody>
      </p:sp>
    </p:spTree>
    <p:extLst>
      <p:ext uri="{BB962C8B-B14F-4D97-AF65-F5344CB8AC3E}">
        <p14:creationId xmlns:p14="http://schemas.microsoft.com/office/powerpoint/2010/main" val="4890185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342F0F1D-777A-4D20-B29A-2D838269CEE8}" type="slidenum">
              <a:rPr lang="tr-TR" smtClean="0"/>
              <a:t>9</a:t>
            </a:fld>
            <a:endParaRPr lang="tr-TR"/>
          </a:p>
        </p:txBody>
      </p:sp>
    </p:spTree>
    <p:extLst>
      <p:ext uri="{BB962C8B-B14F-4D97-AF65-F5344CB8AC3E}">
        <p14:creationId xmlns:p14="http://schemas.microsoft.com/office/powerpoint/2010/main" val="25526756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24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891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832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885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591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7423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09728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920" y="2582334"/>
            <a:ext cx="4937760" cy="33782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2390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12724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0319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576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10/16/2024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7029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10/16/2024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8985783"/>
      </p:ext>
    </p:extLst>
  </p:cSld>
  <p:clrMap bg1="dk1" tx1="lt1" bg2="dk2" tx2="lt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1F6194B-F41A-4525-AEB3-77447690ACBB}"/>
              </a:ext>
            </a:extLst>
          </p:cNvPr>
          <p:cNvSpPr>
            <a:spLocks noGrp="1"/>
          </p:cNvSpPr>
          <p:nvPr>
            <p:ph type="ctrTitle"/>
          </p:nvPr>
        </p:nvSpPr>
        <p:spPr>
          <a:xfrm>
            <a:off x="0" y="3162968"/>
            <a:ext cx="12192000" cy="823667"/>
          </a:xfrm>
        </p:spPr>
        <p:txBody>
          <a:bodyPr>
            <a:normAutofit/>
          </a:bodyPr>
          <a:lstStyle/>
          <a:p>
            <a:pPr algn="ctr"/>
            <a:r>
              <a:rPr lang="tr-TR" sz="4000" dirty="0">
                <a:solidFill>
                  <a:schemeClr val="bg1"/>
                </a:solidFill>
                <a:latin typeface="Times New Roman" panose="02020603050405020304" pitchFamily="18" charset="0"/>
                <a:cs typeface="Times New Roman" panose="02020603050405020304" pitchFamily="18" charset="0"/>
              </a:rPr>
              <a:t>BİL207-NESNE YÖNELİMLİ PROGRAMLAMA I</a:t>
            </a:r>
          </a:p>
        </p:txBody>
      </p:sp>
      <p:sp>
        <p:nvSpPr>
          <p:cNvPr id="3" name="Alt Başlık 2">
            <a:extLst>
              <a:ext uri="{FF2B5EF4-FFF2-40B4-BE49-F238E27FC236}">
                <a16:creationId xmlns:a16="http://schemas.microsoft.com/office/drawing/2014/main" id="{CB41DA49-5670-4ECE-A68E-25663738BFB8}"/>
              </a:ext>
            </a:extLst>
          </p:cNvPr>
          <p:cNvSpPr>
            <a:spLocks noGrp="1"/>
          </p:cNvSpPr>
          <p:nvPr>
            <p:ph type="subTitle" idx="1"/>
          </p:nvPr>
        </p:nvSpPr>
        <p:spPr>
          <a:xfrm>
            <a:off x="1" y="2036685"/>
            <a:ext cx="12192000" cy="1126283"/>
          </a:xfrm>
        </p:spPr>
        <p:txBody>
          <a:bodyPr>
            <a:normAutofit/>
          </a:bodyPr>
          <a:lstStyle/>
          <a:p>
            <a:pPr algn="ctr"/>
            <a:r>
              <a:rPr lang="tr-TR" sz="3000" dirty="0">
                <a:solidFill>
                  <a:schemeClr val="bg1"/>
                </a:solidFill>
                <a:latin typeface="Times New Roman" panose="02020603050405020304" pitchFamily="18" charset="0"/>
                <a:cs typeface="Times New Roman" panose="02020603050405020304" pitchFamily="18" charset="0"/>
              </a:rPr>
              <a:t>MÜHENDİSLİK FAKÜLTESİ </a:t>
            </a:r>
          </a:p>
          <a:p>
            <a:pPr algn="ctr"/>
            <a:r>
              <a:rPr lang="tr-TR" sz="3000" dirty="0">
                <a:solidFill>
                  <a:schemeClr val="bg1"/>
                </a:solidFill>
                <a:latin typeface="Times New Roman" panose="02020603050405020304" pitchFamily="18" charset="0"/>
                <a:cs typeface="Times New Roman" panose="02020603050405020304" pitchFamily="18" charset="0"/>
              </a:rPr>
              <a:t>BİLGİSAYAR MÜHENDİSLİĞİ BÖLÜMÜ</a:t>
            </a:r>
          </a:p>
        </p:txBody>
      </p:sp>
      <p:pic>
        <p:nvPicPr>
          <p:cNvPr id="1026" name="Picture 2" descr="Amasya Üniversitesi Logo Vector (.AI) Free Download">
            <a:extLst>
              <a:ext uri="{FF2B5EF4-FFF2-40B4-BE49-F238E27FC236}">
                <a16:creationId xmlns:a16="http://schemas.microsoft.com/office/drawing/2014/main" id="{D0EB15F1-5DFF-44D5-B2FF-50975D94D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9293" y="159026"/>
            <a:ext cx="1889990" cy="1656891"/>
          </a:xfrm>
          <a:prstGeom prst="rect">
            <a:avLst/>
          </a:prstGeom>
          <a:noFill/>
          <a:extLst>
            <a:ext uri="{909E8E84-426E-40DD-AFC4-6F175D3DCCD1}">
              <a14:hiddenFill xmlns:a14="http://schemas.microsoft.com/office/drawing/2010/main">
                <a:solidFill>
                  <a:srgbClr val="FFFFFF"/>
                </a:solidFill>
              </a14:hiddenFill>
            </a:ext>
          </a:extLst>
        </p:spPr>
      </p:pic>
      <p:sp>
        <p:nvSpPr>
          <p:cNvPr id="5" name="Başlık 1">
            <a:extLst>
              <a:ext uri="{FF2B5EF4-FFF2-40B4-BE49-F238E27FC236}">
                <a16:creationId xmlns:a16="http://schemas.microsoft.com/office/drawing/2014/main" id="{396A8088-FB20-4AC5-BF87-A4E322DF3AE5}"/>
              </a:ext>
            </a:extLst>
          </p:cNvPr>
          <p:cNvSpPr txBox="1">
            <a:spLocks/>
          </p:cNvSpPr>
          <p:nvPr/>
        </p:nvSpPr>
        <p:spPr>
          <a:xfrm>
            <a:off x="0" y="4432605"/>
            <a:ext cx="12192000" cy="1104129"/>
          </a:xfrm>
          <a:prstGeom prst="rect">
            <a:avLst/>
          </a:prstGeom>
        </p:spPr>
        <p:txBody>
          <a:bodyPr vert="horz" lIns="91440" tIns="45720" rIns="91440" bIns="45720" rtlCol="0" anchor="b">
            <a:normAutofit fontScale="850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tr-TR" sz="2500" dirty="0">
                <a:solidFill>
                  <a:schemeClr val="bg1"/>
                </a:solidFill>
                <a:latin typeface="Times New Roman" panose="02020603050405020304" pitchFamily="18" charset="0"/>
                <a:cs typeface="Times New Roman" panose="02020603050405020304" pitchFamily="18" charset="0"/>
              </a:rPr>
              <a:t>Hafta 6</a:t>
            </a:r>
          </a:p>
          <a:p>
            <a:pPr algn="ctr"/>
            <a:r>
              <a:rPr lang="tr-TR" sz="3200" dirty="0" err="1">
                <a:solidFill>
                  <a:schemeClr val="bg1"/>
                </a:solidFill>
                <a:latin typeface="Times New Roman" panose="02020603050405020304" pitchFamily="18" charset="0"/>
                <a:cs typeface="Times New Roman" panose="02020603050405020304" pitchFamily="18" charset="0"/>
              </a:rPr>
              <a:t>Arayüzler</a:t>
            </a:r>
            <a:r>
              <a:rPr lang="tr-TR" sz="3200" dirty="0">
                <a:solidFill>
                  <a:schemeClr val="bg1"/>
                </a:solidFill>
                <a:latin typeface="Times New Roman" panose="02020603050405020304" pitchFamily="18" charset="0"/>
                <a:cs typeface="Times New Roman" panose="02020603050405020304" pitchFamily="18" charset="0"/>
              </a:rPr>
              <a:t> (</a:t>
            </a:r>
            <a:r>
              <a:rPr lang="tr-TR" sz="3200" dirty="0" err="1">
                <a:solidFill>
                  <a:schemeClr val="bg1"/>
                </a:solidFill>
                <a:latin typeface="Times New Roman" panose="02020603050405020304" pitchFamily="18" charset="0"/>
                <a:cs typeface="Times New Roman" panose="02020603050405020304" pitchFamily="18" charset="0"/>
              </a:rPr>
              <a:t>Interfaces</a:t>
            </a:r>
            <a:r>
              <a:rPr lang="tr-TR" sz="3200" dirty="0">
                <a:solidFill>
                  <a:schemeClr val="bg1"/>
                </a:solidFill>
                <a:latin typeface="Times New Roman" panose="02020603050405020304" pitchFamily="18" charset="0"/>
                <a:cs typeface="Times New Roman" panose="02020603050405020304" pitchFamily="18" charset="0"/>
              </a:rPr>
              <a:t>), Özellikler (</a:t>
            </a:r>
            <a:r>
              <a:rPr lang="tr-TR" sz="3200" dirty="0" err="1">
                <a:solidFill>
                  <a:schemeClr val="bg1"/>
                </a:solidFill>
                <a:latin typeface="Times New Roman" panose="02020603050405020304" pitchFamily="18" charset="0"/>
                <a:cs typeface="Times New Roman" panose="02020603050405020304" pitchFamily="18" charset="0"/>
              </a:rPr>
              <a:t>Properties</a:t>
            </a:r>
            <a:r>
              <a:rPr lang="tr-TR" sz="3200" dirty="0">
                <a:solidFill>
                  <a:schemeClr val="bg1"/>
                </a:solidFill>
                <a:latin typeface="Times New Roman" panose="02020603050405020304" pitchFamily="18" charset="0"/>
                <a:cs typeface="Times New Roman" panose="02020603050405020304" pitchFamily="18" charset="0"/>
              </a:rPr>
              <a:t>),</a:t>
            </a:r>
          </a:p>
          <a:p>
            <a:pPr algn="ctr"/>
            <a:r>
              <a:rPr lang="tr-TR" sz="3200" dirty="0" err="1">
                <a:solidFill>
                  <a:schemeClr val="bg1"/>
                </a:solidFill>
                <a:latin typeface="Times New Roman" panose="02020603050405020304" pitchFamily="18" charset="0"/>
                <a:cs typeface="Times New Roman" panose="02020603050405020304" pitchFamily="18" charset="0"/>
              </a:rPr>
              <a:t>Önişlemci</a:t>
            </a:r>
            <a:r>
              <a:rPr lang="tr-TR" sz="3200" dirty="0">
                <a:solidFill>
                  <a:schemeClr val="bg1"/>
                </a:solidFill>
                <a:latin typeface="Times New Roman" panose="02020603050405020304" pitchFamily="18" charset="0"/>
                <a:cs typeface="Times New Roman" panose="02020603050405020304" pitchFamily="18" charset="0"/>
              </a:rPr>
              <a:t> Direktifleri (</a:t>
            </a:r>
            <a:r>
              <a:rPr lang="tr-TR" sz="3200" dirty="0" err="1">
                <a:solidFill>
                  <a:schemeClr val="bg1"/>
                </a:solidFill>
                <a:latin typeface="Times New Roman" panose="02020603050405020304" pitchFamily="18" charset="0"/>
                <a:cs typeface="Times New Roman" panose="02020603050405020304" pitchFamily="18" charset="0"/>
              </a:rPr>
              <a:t>Preprocessor</a:t>
            </a:r>
            <a:r>
              <a:rPr lang="tr-TR" sz="3200" dirty="0">
                <a:solidFill>
                  <a:schemeClr val="bg1"/>
                </a:solidFill>
                <a:latin typeface="Times New Roman" panose="02020603050405020304" pitchFamily="18" charset="0"/>
                <a:cs typeface="Times New Roman" panose="02020603050405020304" pitchFamily="18" charset="0"/>
              </a:rPr>
              <a:t> </a:t>
            </a:r>
            <a:r>
              <a:rPr lang="tr-TR" sz="3200" dirty="0" err="1">
                <a:solidFill>
                  <a:schemeClr val="bg1"/>
                </a:solidFill>
                <a:latin typeface="Times New Roman" panose="02020603050405020304" pitchFamily="18" charset="0"/>
                <a:cs typeface="Times New Roman" panose="02020603050405020304" pitchFamily="18" charset="0"/>
              </a:rPr>
              <a:t>Directives</a:t>
            </a:r>
            <a:r>
              <a:rPr lang="tr-TR" sz="3200" dirty="0">
                <a:solidFill>
                  <a:schemeClr val="bg1"/>
                </a:solidFill>
                <a:latin typeface="Times New Roman" panose="02020603050405020304" pitchFamily="18" charset="0"/>
                <a:cs typeface="Times New Roman" panose="02020603050405020304" pitchFamily="18" charset="0"/>
              </a:rPr>
              <a:t>)</a:t>
            </a:r>
          </a:p>
        </p:txBody>
      </p:sp>
      <p:sp>
        <p:nvSpPr>
          <p:cNvPr id="6" name="Alt Başlık 2">
            <a:extLst>
              <a:ext uri="{FF2B5EF4-FFF2-40B4-BE49-F238E27FC236}">
                <a16:creationId xmlns:a16="http://schemas.microsoft.com/office/drawing/2014/main" id="{C01E9738-1494-44D7-B855-BBD35AF016D4}"/>
              </a:ext>
            </a:extLst>
          </p:cNvPr>
          <p:cNvSpPr txBox="1">
            <a:spLocks/>
          </p:cNvSpPr>
          <p:nvPr/>
        </p:nvSpPr>
        <p:spPr>
          <a:xfrm>
            <a:off x="139485" y="5724630"/>
            <a:ext cx="12191999" cy="507484"/>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Font typeface="Wingdings 3" charset="2"/>
              <a:buNone/>
              <a:defRPr sz="1800" kern="1200">
                <a:solidFill>
                  <a:schemeClr val="tx1">
                    <a:lumMod val="65000"/>
                    <a:lumOff val="35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Font typeface="Wingdings 3" charset="2"/>
              <a:buNone/>
              <a:defRPr sz="1200" kern="1200">
                <a:solidFill>
                  <a:schemeClr val="tx1">
                    <a:tint val="75000"/>
                  </a:schemeClr>
                </a:solidFill>
                <a:latin typeface="+mn-lt"/>
                <a:ea typeface="+mn-ea"/>
                <a:cs typeface="+mn-cs"/>
              </a:defRPr>
            </a:lvl9pPr>
          </a:lstStyle>
          <a:p>
            <a:pPr algn="ctr"/>
            <a:r>
              <a:rPr lang="tr-TR" sz="2400" dirty="0">
                <a:solidFill>
                  <a:schemeClr val="bg1"/>
                </a:solidFill>
                <a:latin typeface="Times New Roman" panose="02020603050405020304" pitchFamily="18" charset="0"/>
                <a:cs typeface="Times New Roman" panose="02020603050405020304" pitchFamily="18" charset="0"/>
              </a:rPr>
              <a:t>Doç. </a:t>
            </a:r>
            <a:r>
              <a:rPr lang="tr-TR" sz="2400">
                <a:solidFill>
                  <a:schemeClr val="bg1"/>
                </a:solidFill>
                <a:latin typeface="Times New Roman" panose="02020603050405020304" pitchFamily="18" charset="0"/>
                <a:cs typeface="Times New Roman" panose="02020603050405020304" pitchFamily="18" charset="0"/>
              </a:rPr>
              <a:t>Dr. </a:t>
            </a:r>
            <a:r>
              <a:rPr lang="tr-TR" sz="2400" dirty="0">
                <a:solidFill>
                  <a:schemeClr val="bg1"/>
                </a:solidFill>
                <a:latin typeface="Times New Roman" panose="02020603050405020304" pitchFamily="18" charset="0"/>
                <a:cs typeface="Times New Roman" panose="02020603050405020304" pitchFamily="18" charset="0"/>
              </a:rPr>
              <a:t>Funda KUTLU ONAY</a:t>
            </a:r>
          </a:p>
        </p:txBody>
      </p:sp>
    </p:spTree>
    <p:extLst>
      <p:ext uri="{BB962C8B-B14F-4D97-AF65-F5344CB8AC3E}">
        <p14:creationId xmlns:p14="http://schemas.microsoft.com/office/powerpoint/2010/main" val="4251242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Özellikler (</a:t>
            </a:r>
            <a:r>
              <a:rPr lang="tr-TR" sz="3000" b="1" dirty="0" err="1">
                <a:solidFill>
                  <a:schemeClr val="tx1"/>
                </a:solidFill>
                <a:latin typeface="Times New Roman" panose="02020603050405020304" pitchFamily="18" charset="0"/>
                <a:cs typeface="Times New Roman" panose="02020603050405020304" pitchFamily="18" charset="0"/>
              </a:rPr>
              <a:t>Properties</a:t>
            </a:r>
            <a:r>
              <a:rPr lang="tr-TR" sz="3000" b="1" dirty="0">
                <a:solidFill>
                  <a:schemeClr val="tx1"/>
                </a:solidFill>
                <a:latin typeface="Times New Roman" panose="02020603050405020304" pitchFamily="18" charset="0"/>
                <a:cs typeface="Times New Roman" panose="02020603050405020304" pitchFamily="18" charset="0"/>
              </a:rPr>
              <a:t>) – Örnek Kod</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endParaRPr lang="tr-TR" sz="1400" dirty="0">
              <a:solidFill>
                <a:schemeClr val="tx1"/>
              </a:solidFill>
              <a:latin typeface="Courier New" panose="02070309020205020404" pitchFamily="49" charset="0"/>
              <a:cs typeface="Courier New" panose="02070309020205020404" pitchFamily="49" charset="0"/>
            </a:endParaRPr>
          </a:p>
        </p:txBody>
      </p:sp>
      <p:sp>
        <p:nvSpPr>
          <p:cNvPr id="8" name="Metin kutusu 7">
            <a:extLst>
              <a:ext uri="{FF2B5EF4-FFF2-40B4-BE49-F238E27FC236}">
                <a16:creationId xmlns:a16="http://schemas.microsoft.com/office/drawing/2014/main" id="{9833AFF9-4E4C-4E36-A426-D73AEE04164C}"/>
              </a:ext>
            </a:extLst>
          </p:cNvPr>
          <p:cNvSpPr txBox="1"/>
          <p:nvPr/>
        </p:nvSpPr>
        <p:spPr>
          <a:xfrm>
            <a:off x="108027" y="517448"/>
            <a:ext cx="7427091" cy="5816977"/>
          </a:xfrm>
          <a:prstGeom prst="rect">
            <a:avLst/>
          </a:prstGeom>
          <a:noFill/>
        </p:spPr>
        <p:txBody>
          <a:bodyPr wrap="square">
            <a:spAutoFit/>
          </a:bodyPr>
          <a:lstStyle/>
          <a:p>
            <a:r>
              <a:rPr lang="tr-TR" sz="1200" dirty="0" err="1">
                <a:solidFill>
                  <a:srgbClr val="0000FF"/>
                </a:solidFill>
                <a:latin typeface="Consolas" panose="020B0609020204030204" pitchFamily="49" charset="0"/>
              </a:rPr>
              <a:t>using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System</a:t>
            </a:r>
            <a:r>
              <a:rPr lang="tr-TR" sz="1200" dirty="0">
                <a:solidFill>
                  <a:srgbClr val="000000"/>
                </a:solidFill>
                <a:latin typeface="Consolas" panose="020B0609020204030204" pitchFamily="49" charset="0"/>
              </a:rPr>
              <a:t>;</a:t>
            </a:r>
          </a:p>
          <a:p>
            <a:r>
              <a:rPr lang="tr-TR" sz="1200" dirty="0" err="1">
                <a:solidFill>
                  <a:srgbClr val="0000FF"/>
                </a:solidFill>
                <a:latin typeface="Consolas" panose="020B0609020204030204" pitchFamily="49" charset="0"/>
              </a:rPr>
              <a:t>namespace</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propertiesExample</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class</a:t>
            </a:r>
            <a:r>
              <a:rPr lang="tr-TR" sz="1200" dirty="0">
                <a:solidFill>
                  <a:srgbClr val="000000"/>
                </a:solidFill>
                <a:latin typeface="Consolas" panose="020B0609020204030204" pitchFamily="49" charset="0"/>
              </a:rPr>
              <a:t> </a:t>
            </a:r>
            <a:r>
              <a:rPr lang="tr-TR" sz="1200" dirty="0" err="1">
                <a:solidFill>
                  <a:srgbClr val="2B91AF"/>
                </a:solidFill>
                <a:latin typeface="Consolas" panose="020B0609020204030204" pitchFamily="49" charset="0"/>
              </a:rPr>
              <a:t>Student</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private</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code</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private</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name = </a:t>
            </a:r>
            <a:r>
              <a:rPr lang="tr-TR" sz="1200" dirty="0">
                <a:solidFill>
                  <a:srgbClr val="A31515"/>
                </a:solidFill>
                <a:latin typeface="Consolas" panose="020B0609020204030204" pitchFamily="49" charset="0"/>
              </a:rPr>
              <a:t>"-"</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private</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int</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age</a:t>
            </a:r>
            <a:r>
              <a:rPr lang="tr-TR" sz="1200" dirty="0">
                <a:solidFill>
                  <a:srgbClr val="000000"/>
                </a:solidFill>
                <a:latin typeface="Consolas" panose="020B0609020204030204" pitchFamily="49" charset="0"/>
              </a:rPr>
              <a:t> = 0;</a:t>
            </a:r>
          </a:p>
          <a:p>
            <a:endParaRPr lang="tr-T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Declare a Code property of type string:</a:t>
            </a:r>
            <a:endParaRPr lang="en-US"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Code</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return</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code</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 </a:t>
            </a:r>
            <a:r>
              <a:rPr lang="tr-TR" sz="1200" dirty="0" err="1">
                <a:solidFill>
                  <a:srgbClr val="000000"/>
                </a:solidFill>
                <a:latin typeface="Consolas" panose="020B0609020204030204" pitchFamily="49" charset="0"/>
              </a:rPr>
              <a:t>code</a:t>
            </a:r>
            <a:r>
              <a:rPr lang="tr-TR" sz="1200" dirty="0">
                <a:solidFill>
                  <a:srgbClr val="000000"/>
                </a:solidFill>
                <a:latin typeface="Consolas" panose="020B0609020204030204" pitchFamily="49" charset="0"/>
              </a:rPr>
              <a:t> = </a:t>
            </a:r>
            <a:r>
              <a:rPr lang="tr-TR" sz="1200" dirty="0" err="1">
                <a:solidFill>
                  <a:srgbClr val="000000"/>
                </a:solidFill>
                <a:latin typeface="Consolas" panose="020B0609020204030204" pitchFamily="49" charset="0"/>
              </a:rPr>
              <a:t>value</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Declare a Name property of type string:</a:t>
            </a:r>
            <a:endParaRPr lang="en-US"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Name</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return</a:t>
            </a:r>
            <a:r>
              <a:rPr lang="tr-TR" sz="1200" dirty="0">
                <a:solidFill>
                  <a:srgbClr val="000000"/>
                </a:solidFill>
                <a:latin typeface="Consolas" panose="020B0609020204030204" pitchFamily="49" charset="0"/>
              </a:rPr>
              <a:t> name; }</a:t>
            </a:r>
          </a:p>
          <a:p>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 name = </a:t>
            </a:r>
            <a:r>
              <a:rPr lang="tr-TR" sz="1200" dirty="0" err="1">
                <a:solidFill>
                  <a:srgbClr val="000000"/>
                </a:solidFill>
                <a:latin typeface="Consolas" panose="020B0609020204030204" pitchFamily="49" charset="0"/>
              </a:rPr>
              <a:t>value</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Declare a Age property of type int:</a:t>
            </a:r>
            <a:endParaRPr lang="en-US"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int</a:t>
            </a:r>
            <a:r>
              <a:rPr lang="tr-TR" sz="1200" dirty="0">
                <a:solidFill>
                  <a:srgbClr val="000000"/>
                </a:solidFill>
                <a:latin typeface="Consolas" panose="020B0609020204030204" pitchFamily="49" charset="0"/>
              </a:rPr>
              <a:t> Age</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return</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age</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 </a:t>
            </a:r>
            <a:r>
              <a:rPr lang="tr-TR" sz="1200" dirty="0" err="1">
                <a:solidFill>
                  <a:srgbClr val="000000"/>
                </a:solidFill>
                <a:latin typeface="Consolas" panose="020B0609020204030204" pitchFamily="49" charset="0"/>
              </a:rPr>
              <a:t>age</a:t>
            </a:r>
            <a:r>
              <a:rPr lang="tr-TR" sz="1200" dirty="0">
                <a:solidFill>
                  <a:srgbClr val="000000"/>
                </a:solidFill>
                <a:latin typeface="Consolas" panose="020B0609020204030204" pitchFamily="49" charset="0"/>
              </a:rPr>
              <a:t> = </a:t>
            </a:r>
            <a:r>
              <a:rPr lang="tr-TR" sz="1200" dirty="0" err="1">
                <a:solidFill>
                  <a:srgbClr val="000000"/>
                </a:solidFill>
                <a:latin typeface="Consolas" panose="020B0609020204030204" pitchFamily="49" charset="0"/>
              </a:rPr>
              <a:t>value</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endParaRPr lang="tr-TR" sz="1200" dirty="0"/>
          </a:p>
        </p:txBody>
      </p:sp>
      <p:sp>
        <p:nvSpPr>
          <p:cNvPr id="10" name="Metin kutusu 9">
            <a:extLst>
              <a:ext uri="{FF2B5EF4-FFF2-40B4-BE49-F238E27FC236}">
                <a16:creationId xmlns:a16="http://schemas.microsoft.com/office/drawing/2014/main" id="{A0D5088C-4788-41E8-ACD0-28B350160493}"/>
              </a:ext>
            </a:extLst>
          </p:cNvPr>
          <p:cNvSpPr txBox="1"/>
          <p:nvPr/>
        </p:nvSpPr>
        <p:spPr>
          <a:xfrm>
            <a:off x="4775201" y="517448"/>
            <a:ext cx="7308770" cy="5262979"/>
          </a:xfrm>
          <a:prstGeom prst="rect">
            <a:avLst/>
          </a:prstGeom>
          <a:noFill/>
        </p:spPr>
        <p:txBody>
          <a:bodyPr wrap="square">
            <a:spAutoFit/>
          </a:bodyPr>
          <a:lstStyle/>
          <a:p>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override</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ToString</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return</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"Code = "</a:t>
            </a:r>
            <a:r>
              <a:rPr lang="en-US" sz="1200" dirty="0">
                <a:solidFill>
                  <a:srgbClr val="000000"/>
                </a:solidFill>
                <a:latin typeface="Consolas" panose="020B0609020204030204" pitchFamily="49" charset="0"/>
              </a:rPr>
              <a:t> + Code + </a:t>
            </a:r>
            <a:r>
              <a:rPr lang="en-US" sz="1200" dirty="0">
                <a:solidFill>
                  <a:srgbClr val="A31515"/>
                </a:solidFill>
                <a:latin typeface="Consolas" panose="020B0609020204030204" pitchFamily="49" charset="0"/>
              </a:rPr>
              <a:t>", Name = "</a:t>
            </a:r>
            <a:r>
              <a:rPr lang="en-US" sz="1200" dirty="0">
                <a:solidFill>
                  <a:srgbClr val="000000"/>
                </a:solidFill>
                <a:latin typeface="Consolas" panose="020B0609020204030204" pitchFamily="49" charset="0"/>
              </a:rPr>
              <a:t> + Name + </a:t>
            </a:r>
            <a:r>
              <a:rPr lang="en-US" sz="1200" dirty="0">
                <a:solidFill>
                  <a:srgbClr val="A31515"/>
                </a:solidFill>
                <a:latin typeface="Consolas" panose="020B0609020204030204" pitchFamily="49" charset="0"/>
              </a:rPr>
              <a:t>", Age = "</a:t>
            </a:r>
            <a:r>
              <a:rPr lang="en-US" sz="1200" dirty="0">
                <a:solidFill>
                  <a:srgbClr val="000000"/>
                </a:solidFill>
                <a:latin typeface="Consolas" panose="020B0609020204030204" pitchFamily="49" charset="0"/>
              </a:rPr>
              <a:t> + Age;</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 </a:t>
            </a:r>
          </a:p>
          <a:p>
            <a:endParaRPr lang="tr-TR" sz="1200" dirty="0">
              <a:solidFill>
                <a:srgbClr val="0000FF"/>
              </a:solidFill>
              <a:latin typeface="Consolas" panose="020B0609020204030204" pitchFamily="49" charset="0"/>
            </a:endParaRPr>
          </a:p>
          <a:p>
            <a:r>
              <a:rPr lang="tr-TR" sz="1200" dirty="0" err="1">
                <a:solidFill>
                  <a:srgbClr val="0000FF"/>
                </a:solidFill>
                <a:latin typeface="Consolas" panose="020B0609020204030204" pitchFamily="49" charset="0"/>
              </a:rPr>
              <a:t>class</a:t>
            </a:r>
            <a:r>
              <a:rPr lang="tr-TR" sz="1200" dirty="0">
                <a:solidFill>
                  <a:srgbClr val="000000"/>
                </a:solidFill>
                <a:latin typeface="Consolas" panose="020B0609020204030204" pitchFamily="49" charset="0"/>
              </a:rPr>
              <a:t> </a:t>
            </a:r>
            <a:r>
              <a:rPr lang="tr-TR" sz="1200" dirty="0" err="1">
                <a:solidFill>
                  <a:srgbClr val="2B91AF"/>
                </a:solidFill>
                <a:latin typeface="Consolas" panose="020B0609020204030204" pitchFamily="49" charset="0"/>
              </a:rPr>
              <a:t>mainClass</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static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void</a:t>
            </a:r>
            <a:r>
              <a:rPr lang="tr-TR" sz="1200" dirty="0">
                <a:solidFill>
                  <a:srgbClr val="000000"/>
                </a:solidFill>
                <a:latin typeface="Consolas" panose="020B0609020204030204" pitchFamily="49" charset="0"/>
              </a:rPr>
              <a:t> Main()</a:t>
            </a:r>
          </a:p>
          <a:p>
            <a:r>
              <a:rPr lang="tr-TR"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Student</a:t>
            </a:r>
            <a:r>
              <a:rPr lang="tr-TR" sz="1200" dirty="0">
                <a:solidFill>
                  <a:srgbClr val="000000"/>
                </a:solidFill>
                <a:latin typeface="Consolas" panose="020B0609020204030204" pitchFamily="49" charset="0"/>
              </a:rPr>
              <a:t> s = </a:t>
            </a:r>
            <a:r>
              <a:rPr lang="tr-TR" sz="1200" dirty="0" err="1">
                <a:solidFill>
                  <a:srgbClr val="0000FF"/>
                </a:solidFill>
                <a:latin typeface="Consolas" panose="020B0609020204030204" pitchFamily="49" charset="0"/>
              </a:rPr>
              <a:t>new</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Student</a:t>
            </a:r>
            <a:r>
              <a:rPr lang="tr-TR" sz="1200" dirty="0">
                <a:solidFill>
                  <a:srgbClr val="000000"/>
                </a:solidFill>
                <a:latin typeface="Consolas" panose="020B0609020204030204" pitchFamily="49" charset="0"/>
              </a:rPr>
              <a:t>();</a:t>
            </a:r>
          </a:p>
          <a:p>
            <a:endParaRPr lang="tr-TR" sz="1200" dirty="0">
              <a:solidFill>
                <a:srgbClr val="000000"/>
              </a:solidFill>
              <a:latin typeface="Consolas" panose="020B0609020204030204" pitchFamily="49" charset="0"/>
            </a:endParaRPr>
          </a:p>
          <a:p>
            <a:r>
              <a:rPr lang="nl-NL" sz="1200" dirty="0">
                <a:solidFill>
                  <a:srgbClr val="000000"/>
                </a:solidFill>
                <a:latin typeface="Consolas" panose="020B0609020204030204" pitchFamily="49" charset="0"/>
              </a:rPr>
              <a:t>            Console.WriteLine(</a:t>
            </a:r>
            <a:r>
              <a:rPr lang="nl-NL" sz="1200" dirty="0">
                <a:solidFill>
                  <a:srgbClr val="A31515"/>
                </a:solidFill>
                <a:latin typeface="Consolas" panose="020B0609020204030204" pitchFamily="49" charset="0"/>
              </a:rPr>
              <a:t>"Student Info: {0}"</a:t>
            </a:r>
            <a:r>
              <a:rPr lang="nl-NL" sz="1200" dirty="0">
                <a:solidFill>
                  <a:srgbClr val="000000"/>
                </a:solidFill>
                <a:latin typeface="Consolas" panose="020B0609020204030204" pitchFamily="49" charset="0"/>
              </a:rPr>
              <a:t>, s);</a:t>
            </a:r>
          </a:p>
          <a:p>
            <a:endParaRPr lang="tr-TR"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Setting code, name and the age of the student</a:t>
            </a:r>
            <a:endParaRPr lang="en-US"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s.Code</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"001"</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s.Name</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"Michelle"</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s.Age</a:t>
            </a:r>
            <a:r>
              <a:rPr lang="tr-TR" sz="1200" dirty="0">
                <a:solidFill>
                  <a:srgbClr val="000000"/>
                </a:solidFill>
                <a:latin typeface="Consolas" panose="020B0609020204030204" pitchFamily="49" charset="0"/>
              </a:rPr>
              <a:t> = 9;</a:t>
            </a:r>
          </a:p>
          <a:p>
            <a:r>
              <a:rPr lang="nl-NL" sz="1200" dirty="0">
                <a:solidFill>
                  <a:srgbClr val="000000"/>
                </a:solidFill>
                <a:latin typeface="Consolas" panose="020B0609020204030204" pitchFamily="49" charset="0"/>
              </a:rPr>
              <a:t>            Console.WriteLine(</a:t>
            </a:r>
            <a:r>
              <a:rPr lang="nl-NL" sz="1200" dirty="0">
                <a:solidFill>
                  <a:srgbClr val="A31515"/>
                </a:solidFill>
                <a:latin typeface="Consolas" panose="020B0609020204030204" pitchFamily="49" charset="0"/>
              </a:rPr>
              <a:t>"Student Info: {0}"</a:t>
            </a:r>
            <a:r>
              <a:rPr lang="nl-NL" sz="1200" dirty="0">
                <a:solidFill>
                  <a:srgbClr val="000000"/>
                </a:solidFill>
                <a:latin typeface="Consolas" panose="020B0609020204030204" pitchFamily="49" charset="0"/>
              </a:rPr>
              <a:t>, s);</a:t>
            </a:r>
          </a:p>
          <a:p>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a:solidFill>
                  <a:srgbClr val="008000"/>
                </a:solidFill>
                <a:latin typeface="Consolas" panose="020B0609020204030204" pitchFamily="49" charset="0"/>
              </a:rPr>
              <a:t>//</a:t>
            </a:r>
            <a:r>
              <a:rPr lang="tr-TR" sz="1200" dirty="0" err="1">
                <a:solidFill>
                  <a:srgbClr val="008000"/>
                </a:solidFill>
                <a:latin typeface="Consolas" panose="020B0609020204030204" pitchFamily="49" charset="0"/>
              </a:rPr>
              <a:t>let</a:t>
            </a:r>
            <a:r>
              <a:rPr lang="tr-TR" sz="1200" dirty="0">
                <a:solidFill>
                  <a:srgbClr val="008000"/>
                </a:solidFill>
                <a:latin typeface="Consolas" panose="020B0609020204030204" pitchFamily="49" charset="0"/>
              </a:rPr>
              <a:t> us </a:t>
            </a:r>
            <a:r>
              <a:rPr lang="tr-TR" sz="1200" dirty="0" err="1">
                <a:solidFill>
                  <a:srgbClr val="008000"/>
                </a:solidFill>
                <a:latin typeface="Consolas" panose="020B0609020204030204" pitchFamily="49" charset="0"/>
              </a:rPr>
              <a:t>increase</a:t>
            </a:r>
            <a:r>
              <a:rPr lang="tr-TR" sz="1200" dirty="0">
                <a:solidFill>
                  <a:srgbClr val="008000"/>
                </a:solidFill>
                <a:latin typeface="Consolas" panose="020B0609020204030204" pitchFamily="49" charset="0"/>
              </a:rPr>
              <a:t> </a:t>
            </a:r>
            <a:r>
              <a:rPr lang="tr-TR" sz="1200" dirty="0" err="1">
                <a:solidFill>
                  <a:srgbClr val="008000"/>
                </a:solidFill>
                <a:latin typeface="Consolas" panose="020B0609020204030204" pitchFamily="49" charset="0"/>
              </a:rPr>
              <a:t>age</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s.Age</a:t>
            </a:r>
            <a:r>
              <a:rPr lang="tr-TR" sz="1200" dirty="0">
                <a:solidFill>
                  <a:srgbClr val="000000"/>
                </a:solidFill>
                <a:latin typeface="Consolas" panose="020B0609020204030204" pitchFamily="49" charset="0"/>
              </a:rPr>
              <a:t> += 1; </a:t>
            </a:r>
          </a:p>
          <a:p>
            <a:r>
              <a:rPr lang="nl-NL" sz="1200" dirty="0">
                <a:solidFill>
                  <a:srgbClr val="000000"/>
                </a:solidFill>
                <a:latin typeface="Consolas" panose="020B0609020204030204" pitchFamily="49" charset="0"/>
              </a:rPr>
              <a:t>            Console.WriteLine(</a:t>
            </a:r>
            <a:r>
              <a:rPr lang="nl-NL" sz="1200" dirty="0">
                <a:solidFill>
                  <a:srgbClr val="A31515"/>
                </a:solidFill>
                <a:latin typeface="Consolas" panose="020B0609020204030204" pitchFamily="49" charset="0"/>
              </a:rPr>
              <a:t>"Student Info: {0}"</a:t>
            </a:r>
            <a:r>
              <a:rPr lang="nl-NL" sz="1200" dirty="0">
                <a:solidFill>
                  <a:srgbClr val="000000"/>
                </a:solidFill>
                <a:latin typeface="Consolas" panose="020B0609020204030204" pitchFamily="49" charset="0"/>
              </a:rPr>
              <a:t>, s);</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Console.ReadKey</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endParaRPr lang="tr-TR" sz="1200" dirty="0"/>
          </a:p>
        </p:txBody>
      </p:sp>
      <p:sp>
        <p:nvSpPr>
          <p:cNvPr id="12" name="Metin kutusu 11">
            <a:extLst>
              <a:ext uri="{FF2B5EF4-FFF2-40B4-BE49-F238E27FC236}">
                <a16:creationId xmlns:a16="http://schemas.microsoft.com/office/drawing/2014/main" id="{0ADEFA18-D449-4028-A66F-6EDF6D0824ED}"/>
              </a:ext>
            </a:extLst>
          </p:cNvPr>
          <p:cNvSpPr txBox="1"/>
          <p:nvPr/>
        </p:nvSpPr>
        <p:spPr>
          <a:xfrm>
            <a:off x="6644741" y="5380887"/>
            <a:ext cx="5439229" cy="738664"/>
          </a:xfrm>
          <a:prstGeom prst="rect">
            <a:avLst/>
          </a:prstGeom>
          <a:solidFill>
            <a:schemeClr val="accent1">
              <a:lumMod val="20000"/>
              <a:lumOff val="80000"/>
            </a:schemeClr>
          </a:solidFill>
          <a:ln>
            <a:solidFill>
              <a:schemeClr val="accent1"/>
            </a:solidFill>
          </a:ln>
        </p:spPr>
        <p:txBody>
          <a:bodyPr wrap="square">
            <a:spAutoFit/>
          </a:bodyPr>
          <a:lstStyle/>
          <a:p>
            <a:r>
              <a:rPr lang="tr-TR" sz="1400" dirty="0" err="1">
                <a:latin typeface="Consolas" panose="020B0609020204030204" pitchFamily="49" charset="0"/>
              </a:rPr>
              <a:t>Student</a:t>
            </a:r>
            <a:r>
              <a:rPr lang="tr-TR" sz="1400" dirty="0">
                <a:latin typeface="Consolas" panose="020B0609020204030204" pitchFamily="49" charset="0"/>
              </a:rPr>
              <a:t> </a:t>
            </a:r>
            <a:r>
              <a:rPr lang="tr-TR" sz="1400" dirty="0" err="1">
                <a:latin typeface="Consolas" panose="020B0609020204030204" pitchFamily="49" charset="0"/>
              </a:rPr>
              <a:t>Info</a:t>
            </a:r>
            <a:r>
              <a:rPr lang="tr-TR" sz="1400" dirty="0">
                <a:latin typeface="Consolas" panose="020B0609020204030204" pitchFamily="49" charset="0"/>
              </a:rPr>
              <a:t>: </a:t>
            </a:r>
            <a:r>
              <a:rPr lang="tr-TR" sz="1400" dirty="0" err="1">
                <a:latin typeface="Consolas" panose="020B0609020204030204" pitchFamily="49" charset="0"/>
              </a:rPr>
              <a:t>Code</a:t>
            </a:r>
            <a:r>
              <a:rPr lang="tr-TR" sz="1400" dirty="0">
                <a:latin typeface="Consolas" panose="020B0609020204030204" pitchFamily="49" charset="0"/>
              </a:rPr>
              <a:t> = -, Name = -, Age = 0</a:t>
            </a:r>
          </a:p>
          <a:p>
            <a:r>
              <a:rPr lang="tr-TR" sz="1400" dirty="0" err="1">
                <a:latin typeface="Consolas" panose="020B0609020204030204" pitchFamily="49" charset="0"/>
              </a:rPr>
              <a:t>Student</a:t>
            </a:r>
            <a:r>
              <a:rPr lang="tr-TR" sz="1400" dirty="0">
                <a:latin typeface="Consolas" panose="020B0609020204030204" pitchFamily="49" charset="0"/>
              </a:rPr>
              <a:t> </a:t>
            </a:r>
            <a:r>
              <a:rPr lang="tr-TR" sz="1400" dirty="0" err="1">
                <a:latin typeface="Consolas" panose="020B0609020204030204" pitchFamily="49" charset="0"/>
              </a:rPr>
              <a:t>Info</a:t>
            </a:r>
            <a:r>
              <a:rPr lang="tr-TR" sz="1400" dirty="0">
                <a:latin typeface="Consolas" panose="020B0609020204030204" pitchFamily="49" charset="0"/>
              </a:rPr>
              <a:t>: </a:t>
            </a:r>
            <a:r>
              <a:rPr lang="tr-TR" sz="1400" dirty="0" err="1">
                <a:latin typeface="Consolas" panose="020B0609020204030204" pitchFamily="49" charset="0"/>
              </a:rPr>
              <a:t>Code</a:t>
            </a:r>
            <a:r>
              <a:rPr lang="tr-TR" sz="1400" dirty="0">
                <a:latin typeface="Consolas" panose="020B0609020204030204" pitchFamily="49" charset="0"/>
              </a:rPr>
              <a:t> = 001, Name = Michelle, Age = 9</a:t>
            </a:r>
          </a:p>
          <a:p>
            <a:r>
              <a:rPr lang="tr-TR" sz="1400" dirty="0" err="1">
                <a:latin typeface="Consolas" panose="020B0609020204030204" pitchFamily="49" charset="0"/>
              </a:rPr>
              <a:t>Student</a:t>
            </a:r>
            <a:r>
              <a:rPr lang="tr-TR" sz="1400" dirty="0">
                <a:latin typeface="Consolas" panose="020B0609020204030204" pitchFamily="49" charset="0"/>
              </a:rPr>
              <a:t> </a:t>
            </a:r>
            <a:r>
              <a:rPr lang="tr-TR" sz="1400" dirty="0" err="1">
                <a:latin typeface="Consolas" panose="020B0609020204030204" pitchFamily="49" charset="0"/>
              </a:rPr>
              <a:t>Info</a:t>
            </a:r>
            <a:r>
              <a:rPr lang="tr-TR" sz="1400" dirty="0">
                <a:latin typeface="Consolas" panose="020B0609020204030204" pitchFamily="49" charset="0"/>
              </a:rPr>
              <a:t>: </a:t>
            </a:r>
            <a:r>
              <a:rPr lang="tr-TR" sz="1400" dirty="0" err="1">
                <a:latin typeface="Consolas" panose="020B0609020204030204" pitchFamily="49" charset="0"/>
              </a:rPr>
              <a:t>Code</a:t>
            </a:r>
            <a:r>
              <a:rPr lang="tr-TR" sz="1400" dirty="0">
                <a:latin typeface="Consolas" panose="020B0609020204030204" pitchFamily="49" charset="0"/>
              </a:rPr>
              <a:t> = 001, Name = Michelle, Age = 10</a:t>
            </a:r>
          </a:p>
        </p:txBody>
      </p:sp>
    </p:spTree>
    <p:extLst>
      <p:ext uri="{BB962C8B-B14F-4D97-AF65-F5344CB8AC3E}">
        <p14:creationId xmlns:p14="http://schemas.microsoft.com/office/powerpoint/2010/main" val="2905971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Önişlemci</a:t>
            </a:r>
            <a:r>
              <a:rPr lang="tr-TR" sz="3000" b="1" dirty="0">
                <a:solidFill>
                  <a:schemeClr val="tx1"/>
                </a:solidFill>
                <a:latin typeface="Times New Roman" panose="02020603050405020304" pitchFamily="18" charset="0"/>
                <a:cs typeface="Times New Roman" panose="02020603050405020304" pitchFamily="18" charset="0"/>
              </a:rPr>
              <a:t> Direktifleri (</a:t>
            </a:r>
            <a:r>
              <a:rPr lang="tr-TR" sz="3000" b="1" dirty="0" err="1">
                <a:solidFill>
                  <a:schemeClr val="tx1"/>
                </a:solidFill>
                <a:latin typeface="Times New Roman" panose="02020603050405020304" pitchFamily="18" charset="0"/>
                <a:cs typeface="Times New Roman" panose="02020603050405020304" pitchFamily="18" charset="0"/>
              </a:rPr>
              <a:t>Preprocessor</a:t>
            </a:r>
            <a:r>
              <a:rPr lang="tr-TR" sz="3000" b="1" dirty="0">
                <a:solidFill>
                  <a:schemeClr val="tx1"/>
                </a:solidFill>
                <a:latin typeface="Times New Roman" panose="02020603050405020304" pitchFamily="18" charset="0"/>
                <a:cs typeface="Times New Roman" panose="02020603050405020304" pitchFamily="18" charset="0"/>
              </a:rPr>
              <a:t> </a:t>
            </a:r>
            <a:r>
              <a:rPr lang="tr-TR" sz="3000" b="1" dirty="0" err="1">
                <a:solidFill>
                  <a:schemeClr val="tx1"/>
                </a:solidFill>
                <a:latin typeface="Times New Roman" panose="02020603050405020304" pitchFamily="18" charset="0"/>
                <a:cs typeface="Times New Roman" panose="02020603050405020304" pitchFamily="18" charset="0"/>
              </a:rPr>
              <a:t>Directives</a:t>
            </a:r>
            <a:r>
              <a:rPr lang="tr-TR" sz="3000" b="1" dirty="0">
                <a:solidFill>
                  <a:schemeClr val="tx1"/>
                </a:solidFill>
                <a:latin typeface="Times New Roman" panose="02020603050405020304" pitchFamily="18" charset="0"/>
                <a:cs typeface="Times New Roman" panose="02020603050405020304" pitchFamily="18" charset="0"/>
              </a:rPr>
              <a:t>)</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err="1">
                <a:solidFill>
                  <a:schemeClr val="tx1"/>
                </a:solidFill>
                <a:latin typeface="Times New Roman" panose="02020603050405020304" pitchFamily="18" charset="0"/>
                <a:cs typeface="Times New Roman" panose="02020603050405020304" pitchFamily="18" charset="0"/>
              </a:rPr>
              <a:t>Önişlemci</a:t>
            </a:r>
            <a:r>
              <a:rPr lang="tr-TR" sz="1800" dirty="0">
                <a:solidFill>
                  <a:schemeClr val="tx1"/>
                </a:solidFill>
                <a:latin typeface="Times New Roman" panose="02020603050405020304" pitchFamily="18" charset="0"/>
                <a:cs typeface="Times New Roman" panose="02020603050405020304" pitchFamily="18" charset="0"/>
              </a:rPr>
              <a:t> direktifleri, derleme başlamadan önce bilgileri önceden işlemesi için derleyiciye emir verir.</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Tüm </a:t>
            </a:r>
            <a:r>
              <a:rPr lang="tr-TR" sz="1800" dirty="0" err="1">
                <a:solidFill>
                  <a:schemeClr val="tx1"/>
                </a:solidFill>
                <a:latin typeface="Times New Roman" panose="02020603050405020304" pitchFamily="18" charset="0"/>
                <a:cs typeface="Times New Roman" panose="02020603050405020304" pitchFamily="18" charset="0"/>
              </a:rPr>
              <a:t>önişlemci</a:t>
            </a:r>
            <a:r>
              <a:rPr lang="tr-TR" sz="1800" dirty="0">
                <a:solidFill>
                  <a:schemeClr val="tx1"/>
                </a:solidFill>
                <a:latin typeface="Times New Roman" panose="02020603050405020304" pitchFamily="18" charset="0"/>
                <a:cs typeface="Times New Roman" panose="02020603050405020304" pitchFamily="18" charset="0"/>
              </a:rPr>
              <a:t> direktifleri # ile başlar. </a:t>
            </a:r>
            <a:r>
              <a:rPr lang="tr-TR" sz="1800" dirty="0" err="1">
                <a:solidFill>
                  <a:schemeClr val="tx1"/>
                </a:solidFill>
                <a:latin typeface="Times New Roman" panose="02020603050405020304" pitchFamily="18" charset="0"/>
                <a:cs typeface="Times New Roman" panose="02020603050405020304" pitchFamily="18" charset="0"/>
              </a:rPr>
              <a:t>Önişlemci</a:t>
            </a:r>
            <a:r>
              <a:rPr lang="tr-TR" sz="1800" dirty="0">
                <a:solidFill>
                  <a:schemeClr val="tx1"/>
                </a:solidFill>
                <a:latin typeface="Times New Roman" panose="02020603050405020304" pitchFamily="18" charset="0"/>
                <a:cs typeface="Times New Roman" panose="02020603050405020304" pitchFamily="18" charset="0"/>
              </a:rPr>
              <a:t> direktifleri ifade değildir, bu nedenle noktalı virgül (;) ile bitmezler.</a:t>
            </a:r>
          </a:p>
          <a:p>
            <a:pPr algn="just">
              <a:lnSpc>
                <a:spcPct val="100000"/>
              </a:lnSpc>
              <a:buFont typeface="Wingdings" panose="05000000000000000000" pitchFamily="2" charset="2"/>
              <a:buChar char="Ø"/>
            </a:pPr>
            <a:r>
              <a:rPr lang="tr-TR" sz="1800" dirty="0" err="1">
                <a:solidFill>
                  <a:schemeClr val="tx1"/>
                </a:solidFill>
                <a:latin typeface="Times New Roman" panose="02020603050405020304" pitchFamily="18" charset="0"/>
                <a:cs typeface="Times New Roman" panose="02020603050405020304" pitchFamily="18" charset="0"/>
              </a:rPr>
              <a:t>C#'da</a:t>
            </a:r>
            <a:r>
              <a:rPr lang="tr-TR" sz="1800" dirty="0">
                <a:solidFill>
                  <a:schemeClr val="tx1"/>
                </a:solidFill>
                <a:latin typeface="Times New Roman" panose="02020603050405020304" pitchFamily="18" charset="0"/>
                <a:cs typeface="Times New Roman" panose="02020603050405020304" pitchFamily="18" charset="0"/>
              </a:rPr>
              <a:t> bulunan </a:t>
            </a:r>
            <a:r>
              <a:rPr lang="tr-TR" sz="1800" dirty="0" err="1">
                <a:solidFill>
                  <a:schemeClr val="tx1"/>
                </a:solidFill>
                <a:latin typeface="Times New Roman" panose="02020603050405020304" pitchFamily="18" charset="0"/>
                <a:cs typeface="Times New Roman" panose="02020603050405020304" pitchFamily="18" charset="0"/>
              </a:rPr>
              <a:t>önişlemciler</a:t>
            </a:r>
            <a:r>
              <a:rPr lang="tr-TR" sz="1800" dirty="0">
                <a:solidFill>
                  <a:schemeClr val="tx1"/>
                </a:solidFill>
                <a:latin typeface="Times New Roman" panose="02020603050405020304" pitchFamily="18" charset="0"/>
                <a:cs typeface="Times New Roman" panose="02020603050405020304" pitchFamily="18" charset="0"/>
              </a:rPr>
              <a:t> tabloda verilmiştir:</a:t>
            </a:r>
          </a:p>
          <a:p>
            <a:pPr marL="0" indent="0" algn="just">
              <a:lnSpc>
                <a:spcPct val="100000"/>
              </a:lnSpc>
              <a:buNone/>
            </a:pPr>
            <a:endParaRPr lang="tr-TR" sz="1800" dirty="0">
              <a:solidFill>
                <a:schemeClr val="tx1"/>
              </a:solidFill>
              <a:latin typeface="Times New Roman" panose="02020603050405020304" pitchFamily="18" charset="0"/>
              <a:cs typeface="Times New Roman" panose="02020603050405020304" pitchFamily="18" charset="0"/>
            </a:endParaRPr>
          </a:p>
          <a:p>
            <a:pPr marL="0" indent="0" algn="just">
              <a:lnSpc>
                <a:spcPct val="100000"/>
              </a:lnSpc>
              <a:buNone/>
            </a:pPr>
            <a:endParaRPr lang="tr-TR"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2" name="Tablo 2">
            <a:extLst>
              <a:ext uri="{FF2B5EF4-FFF2-40B4-BE49-F238E27FC236}">
                <a16:creationId xmlns:a16="http://schemas.microsoft.com/office/drawing/2014/main" id="{CFAD2380-98E3-43BD-92D8-AF32BE181F97}"/>
              </a:ext>
            </a:extLst>
          </p:cNvPr>
          <p:cNvGraphicFramePr>
            <a:graphicFrameLocks noGrp="1"/>
          </p:cNvGraphicFramePr>
          <p:nvPr>
            <p:extLst>
              <p:ext uri="{D42A27DB-BD31-4B8C-83A1-F6EECF244321}">
                <p14:modId xmlns:p14="http://schemas.microsoft.com/office/powerpoint/2010/main" val="2868975866"/>
              </p:ext>
            </p:extLst>
          </p:nvPr>
        </p:nvGraphicFramePr>
        <p:xfrm>
          <a:off x="297542" y="1990106"/>
          <a:ext cx="11596913" cy="4754880"/>
        </p:xfrm>
        <a:graphic>
          <a:graphicData uri="http://schemas.openxmlformats.org/drawingml/2006/table">
            <a:tbl>
              <a:tblPr firstRow="1" bandRow="1">
                <a:tableStyleId>{5940675A-B579-460E-94D1-54222C63F5DA}</a:tableStyleId>
              </a:tblPr>
              <a:tblGrid>
                <a:gridCol w="1756229">
                  <a:extLst>
                    <a:ext uri="{9D8B030D-6E8A-4147-A177-3AD203B41FA5}">
                      <a16:colId xmlns:a16="http://schemas.microsoft.com/office/drawing/2014/main" val="2571471965"/>
                    </a:ext>
                  </a:extLst>
                </a:gridCol>
                <a:gridCol w="9840684">
                  <a:extLst>
                    <a:ext uri="{9D8B030D-6E8A-4147-A177-3AD203B41FA5}">
                      <a16:colId xmlns:a16="http://schemas.microsoft.com/office/drawing/2014/main" val="1005798770"/>
                    </a:ext>
                  </a:extLst>
                </a:gridCol>
              </a:tblGrid>
              <a:tr h="228496">
                <a:tc>
                  <a:txBody>
                    <a:bodyPr/>
                    <a:lstStyle/>
                    <a:p>
                      <a:r>
                        <a:rPr lang="tr-TR" sz="1600" b="1" dirty="0" err="1"/>
                        <a:t>Önişlemci</a:t>
                      </a:r>
                      <a:r>
                        <a:rPr lang="tr-TR" sz="1600" b="1" dirty="0"/>
                        <a:t> Direktifi</a:t>
                      </a:r>
                    </a:p>
                  </a:txBody>
                  <a:tcPr>
                    <a:solidFill>
                      <a:schemeClr val="accent1">
                        <a:lumMod val="20000"/>
                        <a:lumOff val="80000"/>
                      </a:schemeClr>
                    </a:solidFill>
                  </a:tcPr>
                </a:tc>
                <a:tc>
                  <a:txBody>
                    <a:bodyPr/>
                    <a:lstStyle/>
                    <a:p>
                      <a:r>
                        <a:rPr lang="tr-TR" sz="1600" b="1" dirty="0"/>
                        <a:t>Tanımı</a:t>
                      </a:r>
                    </a:p>
                  </a:txBody>
                  <a:tcPr>
                    <a:solidFill>
                      <a:schemeClr val="accent1">
                        <a:lumMod val="20000"/>
                        <a:lumOff val="80000"/>
                      </a:schemeClr>
                    </a:solidFill>
                  </a:tcPr>
                </a:tc>
                <a:extLst>
                  <a:ext uri="{0D108BD9-81ED-4DB2-BD59-A6C34878D82A}">
                    <a16:rowId xmlns:a16="http://schemas.microsoft.com/office/drawing/2014/main" val="3349067196"/>
                  </a:ext>
                </a:extLst>
              </a:tr>
              <a:tr h="228496">
                <a:tc>
                  <a:txBody>
                    <a:bodyPr/>
                    <a:lstStyle/>
                    <a:p>
                      <a:r>
                        <a:rPr lang="tr-TR" sz="1600" dirty="0"/>
                        <a:t>#define</a:t>
                      </a:r>
                    </a:p>
                  </a:txBody>
                  <a:tcPr>
                    <a:solidFill>
                      <a:schemeClr val="accent1">
                        <a:lumMod val="20000"/>
                        <a:lumOff val="80000"/>
                      </a:schemeClr>
                    </a:solidFill>
                  </a:tcPr>
                </a:tc>
                <a:tc>
                  <a:txBody>
                    <a:bodyPr/>
                    <a:lstStyle/>
                    <a:p>
                      <a:r>
                        <a:rPr lang="tr-TR" sz="1600" dirty="0"/>
                        <a:t>Sembol adı verilen bir karakter dizisini tanımlar.</a:t>
                      </a:r>
                    </a:p>
                  </a:txBody>
                  <a:tcPr>
                    <a:solidFill>
                      <a:schemeClr val="accent1">
                        <a:lumMod val="20000"/>
                        <a:lumOff val="80000"/>
                      </a:schemeClr>
                    </a:solidFill>
                  </a:tcPr>
                </a:tc>
                <a:extLst>
                  <a:ext uri="{0D108BD9-81ED-4DB2-BD59-A6C34878D82A}">
                    <a16:rowId xmlns:a16="http://schemas.microsoft.com/office/drawing/2014/main" val="3863652853"/>
                  </a:ext>
                </a:extLst>
              </a:tr>
              <a:tr h="228496">
                <a:tc>
                  <a:txBody>
                    <a:bodyPr/>
                    <a:lstStyle/>
                    <a:p>
                      <a:r>
                        <a:rPr lang="tr-TR" sz="1600" dirty="0"/>
                        <a:t>#undef</a:t>
                      </a:r>
                    </a:p>
                  </a:txBody>
                  <a:tcPr>
                    <a:solidFill>
                      <a:schemeClr val="accent1">
                        <a:lumMod val="20000"/>
                        <a:lumOff val="80000"/>
                      </a:schemeClr>
                    </a:solidFill>
                  </a:tcPr>
                </a:tc>
                <a:tc>
                  <a:txBody>
                    <a:bodyPr/>
                    <a:lstStyle/>
                    <a:p>
                      <a:r>
                        <a:rPr lang="tr-TR" sz="1600" dirty="0"/>
                        <a:t>Bir sembolün tanımını kaldırmanıza izin verir.</a:t>
                      </a:r>
                    </a:p>
                  </a:txBody>
                  <a:tcPr>
                    <a:solidFill>
                      <a:schemeClr val="accent1">
                        <a:lumMod val="20000"/>
                        <a:lumOff val="80000"/>
                      </a:schemeClr>
                    </a:solidFill>
                  </a:tcPr>
                </a:tc>
                <a:extLst>
                  <a:ext uri="{0D108BD9-81ED-4DB2-BD59-A6C34878D82A}">
                    <a16:rowId xmlns:a16="http://schemas.microsoft.com/office/drawing/2014/main" val="424515514"/>
                  </a:ext>
                </a:extLst>
              </a:tr>
              <a:tr h="228496">
                <a:tc>
                  <a:txBody>
                    <a:bodyPr/>
                    <a:lstStyle/>
                    <a:p>
                      <a:r>
                        <a:rPr lang="tr-TR" sz="1600" dirty="0"/>
                        <a:t>#if</a:t>
                      </a:r>
                    </a:p>
                  </a:txBody>
                  <a:tcPr>
                    <a:solidFill>
                      <a:schemeClr val="accent1">
                        <a:lumMod val="20000"/>
                        <a:lumOff val="80000"/>
                      </a:schemeClr>
                    </a:solidFill>
                  </a:tcPr>
                </a:tc>
                <a:tc>
                  <a:txBody>
                    <a:bodyPr/>
                    <a:lstStyle/>
                    <a:p>
                      <a:r>
                        <a:rPr lang="tr-TR" sz="1600" dirty="0"/>
                        <a:t>Doğru olarak değerlendirilip değerlendirilmediklerini görmek için bir sembolün veya sembollerin test edilmesini sağlar.</a:t>
                      </a:r>
                    </a:p>
                  </a:txBody>
                  <a:tcPr>
                    <a:solidFill>
                      <a:schemeClr val="accent1">
                        <a:lumMod val="20000"/>
                        <a:lumOff val="80000"/>
                      </a:schemeClr>
                    </a:solidFill>
                  </a:tcPr>
                </a:tc>
                <a:extLst>
                  <a:ext uri="{0D108BD9-81ED-4DB2-BD59-A6C34878D82A}">
                    <a16:rowId xmlns:a16="http://schemas.microsoft.com/office/drawing/2014/main" val="2008188846"/>
                  </a:ext>
                </a:extLst>
              </a:tr>
              <a:tr h="228496">
                <a:tc>
                  <a:txBody>
                    <a:bodyPr/>
                    <a:lstStyle/>
                    <a:p>
                      <a:r>
                        <a:rPr lang="tr-TR" sz="1600" dirty="0"/>
                        <a:t>#else</a:t>
                      </a:r>
                    </a:p>
                  </a:txBody>
                  <a:tcPr>
                    <a:solidFill>
                      <a:schemeClr val="accent1">
                        <a:lumMod val="20000"/>
                        <a:lumOff val="80000"/>
                      </a:schemeClr>
                    </a:solidFill>
                  </a:tcPr>
                </a:tc>
                <a:tc>
                  <a:txBody>
                    <a:bodyPr/>
                    <a:lstStyle/>
                    <a:p>
                      <a:r>
                        <a:rPr lang="tr-TR" sz="1600" dirty="0"/>
                        <a:t>#if ile birlikte bir bileşik koşullu direktif oluşturmaya izin verir.</a:t>
                      </a:r>
                    </a:p>
                  </a:txBody>
                  <a:tcPr>
                    <a:solidFill>
                      <a:schemeClr val="accent1">
                        <a:lumMod val="20000"/>
                        <a:lumOff val="80000"/>
                      </a:schemeClr>
                    </a:solidFill>
                  </a:tcPr>
                </a:tc>
                <a:extLst>
                  <a:ext uri="{0D108BD9-81ED-4DB2-BD59-A6C34878D82A}">
                    <a16:rowId xmlns:a16="http://schemas.microsoft.com/office/drawing/2014/main" val="2242299419"/>
                  </a:ext>
                </a:extLst>
              </a:tr>
              <a:tr h="228496">
                <a:tc>
                  <a:txBody>
                    <a:bodyPr/>
                    <a:lstStyle/>
                    <a:p>
                      <a:r>
                        <a:rPr lang="tr-TR" sz="1600" dirty="0"/>
                        <a:t>#elif</a:t>
                      </a:r>
                    </a:p>
                  </a:txBody>
                  <a:tcPr>
                    <a:solidFill>
                      <a:schemeClr val="accent1">
                        <a:lumMod val="20000"/>
                        <a:lumOff val="80000"/>
                      </a:schemeClr>
                    </a:solidFill>
                  </a:tcPr>
                </a:tc>
                <a:tc>
                  <a:txBody>
                    <a:bodyPr/>
                    <a:lstStyle/>
                    <a:p>
                      <a:r>
                        <a:rPr lang="tr-TR" sz="1600" dirty="0"/>
                        <a:t>Bileşik bir koşullu direktif oluşturmaya izin verir.</a:t>
                      </a:r>
                    </a:p>
                  </a:txBody>
                  <a:tcPr>
                    <a:solidFill>
                      <a:schemeClr val="accent1">
                        <a:lumMod val="20000"/>
                        <a:lumOff val="80000"/>
                      </a:schemeClr>
                    </a:solidFill>
                  </a:tcPr>
                </a:tc>
                <a:extLst>
                  <a:ext uri="{0D108BD9-81ED-4DB2-BD59-A6C34878D82A}">
                    <a16:rowId xmlns:a16="http://schemas.microsoft.com/office/drawing/2014/main" val="1230288361"/>
                  </a:ext>
                </a:extLst>
              </a:tr>
              <a:tr h="228496">
                <a:tc>
                  <a:txBody>
                    <a:bodyPr/>
                    <a:lstStyle/>
                    <a:p>
                      <a:r>
                        <a:rPr lang="tr-TR" sz="1600" dirty="0"/>
                        <a:t>#endif</a:t>
                      </a:r>
                    </a:p>
                  </a:txBody>
                  <a:tcPr>
                    <a:solidFill>
                      <a:schemeClr val="accent1">
                        <a:lumMod val="20000"/>
                        <a:lumOff val="80000"/>
                      </a:schemeClr>
                    </a:solidFill>
                  </a:tcPr>
                </a:tc>
                <a:tc>
                  <a:txBody>
                    <a:bodyPr/>
                    <a:lstStyle/>
                    <a:p>
                      <a:r>
                        <a:rPr lang="tr-TR" sz="1600" dirty="0"/>
                        <a:t>Koşullu direktifin sonunu belirtir.</a:t>
                      </a:r>
                    </a:p>
                  </a:txBody>
                  <a:tcPr>
                    <a:solidFill>
                      <a:schemeClr val="accent1">
                        <a:lumMod val="20000"/>
                        <a:lumOff val="80000"/>
                      </a:schemeClr>
                    </a:solidFill>
                  </a:tcPr>
                </a:tc>
                <a:extLst>
                  <a:ext uri="{0D108BD9-81ED-4DB2-BD59-A6C34878D82A}">
                    <a16:rowId xmlns:a16="http://schemas.microsoft.com/office/drawing/2014/main" val="1135407267"/>
                  </a:ext>
                </a:extLst>
              </a:tr>
              <a:tr h="228496">
                <a:tc>
                  <a:txBody>
                    <a:bodyPr/>
                    <a:lstStyle/>
                    <a:p>
                      <a:r>
                        <a:rPr lang="tr-TR" sz="1600" dirty="0"/>
                        <a:t>#line</a:t>
                      </a:r>
                    </a:p>
                  </a:txBody>
                  <a:tcPr>
                    <a:solidFill>
                      <a:schemeClr val="accent1">
                        <a:lumMod val="20000"/>
                        <a:lumOff val="80000"/>
                      </a:schemeClr>
                    </a:solidFill>
                  </a:tcPr>
                </a:tc>
                <a:tc>
                  <a:txBody>
                    <a:bodyPr/>
                    <a:lstStyle/>
                    <a:p>
                      <a:r>
                        <a:rPr lang="tr-TR" sz="1600" dirty="0"/>
                        <a:t>Hatalar ve uyarılar için derleyicinin satır numarasını ve (isteğe bağlı olarak) dosya adı çıktısını değiştirmenize olanak tanır.</a:t>
                      </a:r>
                    </a:p>
                  </a:txBody>
                  <a:tcPr>
                    <a:solidFill>
                      <a:schemeClr val="accent1">
                        <a:lumMod val="20000"/>
                        <a:lumOff val="80000"/>
                      </a:schemeClr>
                    </a:solidFill>
                  </a:tcPr>
                </a:tc>
                <a:extLst>
                  <a:ext uri="{0D108BD9-81ED-4DB2-BD59-A6C34878D82A}">
                    <a16:rowId xmlns:a16="http://schemas.microsoft.com/office/drawing/2014/main" val="3665554214"/>
                  </a:ext>
                </a:extLst>
              </a:tr>
              <a:tr h="228496">
                <a:tc>
                  <a:txBody>
                    <a:bodyPr/>
                    <a:lstStyle/>
                    <a:p>
                      <a:r>
                        <a:rPr lang="tr-TR" sz="1600" dirty="0"/>
                        <a:t>#error</a:t>
                      </a:r>
                    </a:p>
                  </a:txBody>
                  <a:tcPr>
                    <a:solidFill>
                      <a:schemeClr val="accent1">
                        <a:lumMod val="20000"/>
                        <a:lumOff val="80000"/>
                      </a:schemeClr>
                    </a:solidFill>
                  </a:tcPr>
                </a:tc>
                <a:tc>
                  <a:txBody>
                    <a:bodyPr/>
                    <a:lstStyle/>
                    <a:p>
                      <a:r>
                        <a:rPr lang="tr-TR" sz="1600" dirty="0"/>
                        <a:t>Kodunuzdaki belirli bir konumdan hata oluşturmaya izin verir.</a:t>
                      </a:r>
                    </a:p>
                  </a:txBody>
                  <a:tcPr>
                    <a:solidFill>
                      <a:schemeClr val="accent1">
                        <a:lumMod val="20000"/>
                        <a:lumOff val="80000"/>
                      </a:schemeClr>
                    </a:solidFill>
                  </a:tcPr>
                </a:tc>
                <a:extLst>
                  <a:ext uri="{0D108BD9-81ED-4DB2-BD59-A6C34878D82A}">
                    <a16:rowId xmlns:a16="http://schemas.microsoft.com/office/drawing/2014/main" val="2623104670"/>
                  </a:ext>
                </a:extLst>
              </a:tr>
              <a:tr h="228496">
                <a:tc>
                  <a:txBody>
                    <a:bodyPr/>
                    <a:lstStyle/>
                    <a:p>
                      <a:r>
                        <a:rPr lang="tr-TR" sz="1600" dirty="0"/>
                        <a:t>#warning</a:t>
                      </a:r>
                    </a:p>
                  </a:txBody>
                  <a:tcPr>
                    <a:solidFill>
                      <a:schemeClr val="accent1">
                        <a:lumMod val="20000"/>
                        <a:lumOff val="80000"/>
                      </a:schemeClr>
                    </a:solidFill>
                  </a:tcPr>
                </a:tc>
                <a:tc>
                  <a:txBody>
                    <a:bodyPr/>
                    <a:lstStyle/>
                    <a:p>
                      <a:r>
                        <a:rPr lang="tr-TR" sz="1600" dirty="0"/>
                        <a:t>Kodunuzdaki belirli bir konumdan birinci düzey bir uyarı oluşturulmasına izin verir.</a:t>
                      </a:r>
                    </a:p>
                  </a:txBody>
                  <a:tcPr>
                    <a:solidFill>
                      <a:schemeClr val="accent1">
                        <a:lumMod val="20000"/>
                        <a:lumOff val="80000"/>
                      </a:schemeClr>
                    </a:solidFill>
                  </a:tcPr>
                </a:tc>
                <a:extLst>
                  <a:ext uri="{0D108BD9-81ED-4DB2-BD59-A6C34878D82A}">
                    <a16:rowId xmlns:a16="http://schemas.microsoft.com/office/drawing/2014/main" val="4032887699"/>
                  </a:ext>
                </a:extLst>
              </a:tr>
              <a:tr h="228496">
                <a:tc>
                  <a:txBody>
                    <a:bodyPr/>
                    <a:lstStyle/>
                    <a:p>
                      <a:r>
                        <a:rPr lang="tr-TR" sz="1600" dirty="0"/>
                        <a:t>#region</a:t>
                      </a:r>
                    </a:p>
                  </a:txBody>
                  <a:tcPr>
                    <a:solidFill>
                      <a:schemeClr val="accent1">
                        <a:lumMod val="20000"/>
                        <a:lumOff val="80000"/>
                      </a:schemeClr>
                    </a:solidFill>
                  </a:tcPr>
                </a:tc>
                <a:tc>
                  <a:txBody>
                    <a:bodyPr/>
                    <a:lstStyle/>
                    <a:p>
                      <a:r>
                        <a:rPr lang="tr-TR" sz="1600" dirty="0"/>
                        <a:t>Visual </a:t>
                      </a:r>
                      <a:r>
                        <a:rPr lang="tr-TR" sz="1600" dirty="0" err="1"/>
                        <a:t>Studio</a:t>
                      </a:r>
                      <a:r>
                        <a:rPr lang="tr-TR" sz="1600" dirty="0"/>
                        <a:t> </a:t>
                      </a:r>
                      <a:r>
                        <a:rPr lang="tr-TR" sz="1600" dirty="0" err="1"/>
                        <a:t>Code</a:t>
                      </a:r>
                      <a:r>
                        <a:rPr lang="tr-TR" sz="1600" dirty="0"/>
                        <a:t> </a:t>
                      </a:r>
                      <a:r>
                        <a:rPr lang="tr-TR" sz="1600" dirty="0" err="1"/>
                        <a:t>Editor'ün</a:t>
                      </a:r>
                      <a:r>
                        <a:rPr lang="tr-TR" sz="1600" dirty="0"/>
                        <a:t> </a:t>
                      </a:r>
                      <a:r>
                        <a:rPr lang="tr-TR" sz="1600" dirty="0" err="1"/>
                        <a:t>anahat</a:t>
                      </a:r>
                      <a:r>
                        <a:rPr lang="tr-TR" sz="1600" dirty="0"/>
                        <a:t> özelliğini kullanırken genişletebileceğiniz veya daraltabileceğiniz bir kod bloğu belirtmenize olanak tanır.</a:t>
                      </a:r>
                    </a:p>
                  </a:txBody>
                  <a:tcPr>
                    <a:solidFill>
                      <a:schemeClr val="accent1">
                        <a:lumMod val="20000"/>
                        <a:lumOff val="80000"/>
                      </a:schemeClr>
                    </a:solidFill>
                  </a:tcPr>
                </a:tc>
                <a:extLst>
                  <a:ext uri="{0D108BD9-81ED-4DB2-BD59-A6C34878D82A}">
                    <a16:rowId xmlns:a16="http://schemas.microsoft.com/office/drawing/2014/main" val="4252435816"/>
                  </a:ext>
                </a:extLst>
              </a:tr>
              <a:tr h="228496">
                <a:tc>
                  <a:txBody>
                    <a:bodyPr/>
                    <a:lstStyle/>
                    <a:p>
                      <a:r>
                        <a:rPr lang="tr-TR" sz="1600" dirty="0"/>
                        <a:t>#endregion</a:t>
                      </a:r>
                    </a:p>
                  </a:txBody>
                  <a:tcPr>
                    <a:solidFill>
                      <a:schemeClr val="accent1">
                        <a:lumMod val="20000"/>
                        <a:lumOff val="80000"/>
                      </a:schemeClr>
                    </a:solidFill>
                  </a:tcPr>
                </a:tc>
                <a:tc>
                  <a:txBody>
                    <a:bodyPr/>
                    <a:lstStyle/>
                    <a:p>
                      <a:r>
                        <a:rPr lang="de-DE" sz="1600" dirty="0" err="1"/>
                        <a:t>Bir</a:t>
                      </a:r>
                      <a:r>
                        <a:rPr lang="de-DE" sz="1600" dirty="0"/>
                        <a:t> #region </a:t>
                      </a:r>
                      <a:r>
                        <a:rPr lang="de-DE" sz="1600" dirty="0" err="1"/>
                        <a:t>bloğunun</a:t>
                      </a:r>
                      <a:r>
                        <a:rPr lang="de-DE" sz="1600" dirty="0"/>
                        <a:t> </a:t>
                      </a:r>
                      <a:r>
                        <a:rPr lang="de-DE" sz="1600" dirty="0" err="1"/>
                        <a:t>sonunu</a:t>
                      </a:r>
                      <a:r>
                        <a:rPr lang="de-DE" sz="1600" dirty="0"/>
                        <a:t> </a:t>
                      </a:r>
                      <a:r>
                        <a:rPr lang="de-DE" sz="1600" dirty="0" err="1"/>
                        <a:t>işaretler</a:t>
                      </a:r>
                      <a:r>
                        <a:rPr lang="de-DE" sz="1600" dirty="0"/>
                        <a:t>.</a:t>
                      </a:r>
                      <a:endParaRPr lang="tr-TR" sz="1600" dirty="0"/>
                    </a:p>
                  </a:txBody>
                  <a:tcPr>
                    <a:solidFill>
                      <a:schemeClr val="accent1">
                        <a:lumMod val="20000"/>
                        <a:lumOff val="80000"/>
                      </a:schemeClr>
                    </a:solidFill>
                  </a:tcPr>
                </a:tc>
                <a:extLst>
                  <a:ext uri="{0D108BD9-81ED-4DB2-BD59-A6C34878D82A}">
                    <a16:rowId xmlns:a16="http://schemas.microsoft.com/office/drawing/2014/main" val="3810409949"/>
                  </a:ext>
                </a:extLst>
              </a:tr>
            </a:tbl>
          </a:graphicData>
        </a:graphic>
      </p:graphicFrame>
    </p:spTree>
    <p:extLst>
      <p:ext uri="{BB962C8B-B14F-4D97-AF65-F5344CB8AC3E}">
        <p14:creationId xmlns:p14="http://schemas.microsoft.com/office/powerpoint/2010/main" val="2841924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#define </a:t>
            </a:r>
            <a:r>
              <a:rPr lang="tr-TR" sz="3000" b="1" dirty="0" err="1">
                <a:solidFill>
                  <a:schemeClr val="tx1"/>
                </a:solidFill>
                <a:latin typeface="Times New Roman" panose="02020603050405020304" pitchFamily="18" charset="0"/>
                <a:cs typeface="Times New Roman" panose="02020603050405020304" pitchFamily="18" charset="0"/>
              </a:rPr>
              <a:t>Önişlemcisi</a:t>
            </a:r>
            <a:endParaRPr lang="tr-TR" sz="3000" b="1" dirty="0">
              <a:solidFill>
                <a:schemeClr val="tx1"/>
              </a:solidFill>
              <a:latin typeface="Times New Roman" panose="02020603050405020304" pitchFamily="18" charset="0"/>
              <a:cs typeface="Times New Roman" panose="02020603050405020304" pitchFamily="18" charset="0"/>
            </a:endParaRP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#define </a:t>
            </a:r>
            <a:r>
              <a:rPr lang="tr-TR" sz="1800" dirty="0" err="1">
                <a:solidFill>
                  <a:schemeClr val="tx1"/>
                </a:solidFill>
                <a:latin typeface="Times New Roman" panose="02020603050405020304" pitchFamily="18" charset="0"/>
                <a:cs typeface="Times New Roman" panose="02020603050405020304" pitchFamily="18" charset="0"/>
              </a:rPr>
              <a:t>önişlemci</a:t>
            </a:r>
            <a:r>
              <a:rPr lang="tr-TR" sz="1800" dirty="0">
                <a:solidFill>
                  <a:schemeClr val="tx1"/>
                </a:solidFill>
                <a:latin typeface="Times New Roman" panose="02020603050405020304" pitchFamily="18" charset="0"/>
                <a:cs typeface="Times New Roman" panose="02020603050405020304" pitchFamily="18" charset="0"/>
              </a:rPr>
              <a:t> direktifi sembolik sabitler oluşturur.</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#define, #if direktifine iletilen ifade olarak sembolü kullanarak, ifadenin doğru olarak değerlendirileceği şekilde bir sembol tanımlamaya </a:t>
            </a:r>
            <a:r>
              <a:rPr lang="tr-TR" sz="1800" dirty="0" err="1">
                <a:solidFill>
                  <a:schemeClr val="tx1"/>
                </a:solidFill>
                <a:latin typeface="Times New Roman" panose="02020603050405020304" pitchFamily="18" charset="0"/>
                <a:cs typeface="Times New Roman" panose="02020603050405020304" pitchFamily="18" charset="0"/>
              </a:rPr>
              <a:t>zin</a:t>
            </a:r>
            <a:r>
              <a:rPr lang="tr-TR" sz="1800" dirty="0">
                <a:solidFill>
                  <a:schemeClr val="tx1"/>
                </a:solidFill>
                <a:latin typeface="Times New Roman" panose="02020603050405020304" pitchFamily="18" charset="0"/>
                <a:cs typeface="Times New Roman" panose="02020603050405020304" pitchFamily="18" charset="0"/>
              </a:rPr>
              <a:t> verir.</a:t>
            </a:r>
          </a:p>
        </p:txBody>
      </p:sp>
      <p:sp>
        <p:nvSpPr>
          <p:cNvPr id="7" name="Metin kutusu 6">
            <a:extLst>
              <a:ext uri="{FF2B5EF4-FFF2-40B4-BE49-F238E27FC236}">
                <a16:creationId xmlns:a16="http://schemas.microsoft.com/office/drawing/2014/main" id="{D0E7DD91-4C1B-4FA3-BEA0-5BB9811F3190}"/>
              </a:ext>
            </a:extLst>
          </p:cNvPr>
          <p:cNvSpPr txBox="1"/>
          <p:nvPr/>
        </p:nvSpPr>
        <p:spPr>
          <a:xfrm>
            <a:off x="286657" y="2083644"/>
            <a:ext cx="5553704" cy="3754874"/>
          </a:xfrm>
          <a:prstGeom prst="rect">
            <a:avLst/>
          </a:prstGeom>
          <a:solidFill>
            <a:schemeClr val="accent3">
              <a:lumMod val="20000"/>
              <a:lumOff val="80000"/>
            </a:schemeClr>
          </a:solidFill>
        </p:spPr>
        <p:txBody>
          <a:bodyPr wrap="square">
            <a:spAutoFit/>
          </a:bodyPr>
          <a:lstStyle/>
          <a:p>
            <a:r>
              <a:rPr lang="tr-TR" sz="1400" dirty="0">
                <a:solidFill>
                  <a:srgbClr val="808080"/>
                </a:solidFill>
                <a:latin typeface="Consolas" panose="020B0609020204030204" pitchFamily="49" charset="0"/>
              </a:rPr>
              <a:t>#define</a:t>
            </a:r>
            <a:r>
              <a:rPr lang="tr-TR" sz="1400" dirty="0">
                <a:solidFill>
                  <a:srgbClr val="000000"/>
                </a:solidFill>
                <a:latin typeface="Consolas" panose="020B0609020204030204" pitchFamily="49" charset="0"/>
              </a:rPr>
              <a:t> PI </a:t>
            </a:r>
          </a:p>
          <a:p>
            <a:r>
              <a:rPr lang="tr-TR" sz="1400" dirty="0" err="1">
                <a:solidFill>
                  <a:srgbClr val="0000FF"/>
                </a:solidFill>
                <a:latin typeface="Consolas" panose="020B0609020204030204" pitchFamily="49" charset="0"/>
              </a:rPr>
              <a:t>using</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System</a:t>
            </a:r>
            <a:r>
              <a:rPr lang="tr-TR" sz="1400" dirty="0">
                <a:solidFill>
                  <a:srgbClr val="000000"/>
                </a:solidFill>
                <a:latin typeface="Consolas" panose="020B0609020204030204" pitchFamily="49" charset="0"/>
              </a:rPr>
              <a:t>;</a:t>
            </a:r>
          </a:p>
          <a:p>
            <a:endParaRPr lang="tr-TR" sz="1400" dirty="0">
              <a:solidFill>
                <a:srgbClr val="000000"/>
              </a:solidFill>
              <a:latin typeface="Consolas" panose="020B0609020204030204" pitchFamily="49" charset="0"/>
            </a:endParaRPr>
          </a:p>
          <a:p>
            <a:r>
              <a:rPr lang="tr-TR" sz="1400" dirty="0" err="1">
                <a:solidFill>
                  <a:srgbClr val="0000FF"/>
                </a:solidFill>
                <a:latin typeface="Consolas" panose="020B0609020204030204" pitchFamily="49" charset="0"/>
              </a:rPr>
              <a:t>namespace</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PreprocessorDAppl</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a:solidFill>
                  <a:srgbClr val="2B91AF"/>
                </a:solidFill>
                <a:latin typeface="Consolas" panose="020B0609020204030204" pitchFamily="49" charset="0"/>
              </a:rPr>
              <a:t>Program</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a:solidFill>
                  <a:srgbClr val="808080"/>
                </a:solidFill>
                <a:latin typeface="Consolas" panose="020B0609020204030204" pitchFamily="49" charset="0"/>
              </a:rPr>
              <a:t>#if</a:t>
            </a:r>
            <a:r>
              <a:rPr lang="tr-TR" sz="1400" dirty="0">
                <a:solidFill>
                  <a:srgbClr val="000000"/>
                </a:solidFill>
                <a:latin typeface="Consolas" panose="020B0609020204030204" pitchFamily="49" charset="0"/>
              </a:rPr>
              <a:t> (PI)</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Console.WriteLine</a:t>
            </a:r>
            <a:r>
              <a:rPr lang="tr-TR" sz="1400" dirty="0">
                <a:solidFill>
                  <a:srgbClr val="000000"/>
                </a:solidFill>
                <a:latin typeface="Consolas" panose="020B0609020204030204" pitchFamily="49" charset="0"/>
              </a:rPr>
              <a:t>(</a:t>
            </a:r>
            <a:r>
              <a:rPr lang="tr-TR" sz="1400" dirty="0">
                <a:solidFill>
                  <a:srgbClr val="A31515"/>
                </a:solidFill>
                <a:latin typeface="Consolas" panose="020B0609020204030204" pitchFamily="49" charset="0"/>
              </a:rPr>
              <a:t>"PI is </a:t>
            </a:r>
            <a:r>
              <a:rPr lang="tr-TR" sz="1400" dirty="0" err="1">
                <a:solidFill>
                  <a:srgbClr val="A31515"/>
                </a:solidFill>
                <a:latin typeface="Consolas" panose="020B0609020204030204" pitchFamily="49" charset="0"/>
              </a:rPr>
              <a:t>defined</a:t>
            </a:r>
            <a:r>
              <a:rPr lang="tr-TR" sz="1400" dirty="0">
                <a:solidFill>
                  <a:srgbClr val="A31515"/>
                </a:solidFill>
                <a:latin typeface="Consolas" panose="020B0609020204030204" pitchFamily="49" charset="0"/>
              </a:rPr>
              <a:t>"</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a:solidFill>
                  <a:srgbClr val="808080"/>
                </a:solidFill>
                <a:latin typeface="Consolas" panose="020B0609020204030204" pitchFamily="49" charset="0"/>
              </a:rPr>
              <a:t>#else</a:t>
            </a:r>
            <a:endParaRPr lang="tr-TR" sz="1400" dirty="0">
              <a:solidFill>
                <a:srgbClr val="000000"/>
              </a:solidFill>
              <a:latin typeface="Consolas" panose="020B0609020204030204" pitchFamily="49" charset="0"/>
            </a:endParaRPr>
          </a:p>
          <a:p>
            <a:r>
              <a:rPr lang="en-US" sz="1400" dirty="0">
                <a:solidFill>
                  <a:srgbClr val="808080"/>
                </a:solidFill>
                <a:latin typeface="Consolas" panose="020B0609020204030204" pitchFamily="49" charset="0"/>
              </a:rPr>
              <a:t>            </a:t>
            </a:r>
            <a:r>
              <a:rPr lang="en-US" sz="1400" dirty="0" err="1">
                <a:solidFill>
                  <a:srgbClr val="808080"/>
                </a:solidFill>
                <a:latin typeface="Consolas" panose="020B0609020204030204" pitchFamily="49" charset="0"/>
              </a:rPr>
              <a:t>Console.WriteLine</a:t>
            </a:r>
            <a:r>
              <a:rPr lang="en-US" sz="1400" dirty="0">
                <a:solidFill>
                  <a:srgbClr val="808080"/>
                </a:solidFill>
                <a:latin typeface="Consolas" panose="020B0609020204030204" pitchFamily="49" charset="0"/>
              </a:rPr>
              <a:t>("PI is not defined");</a:t>
            </a:r>
          </a:p>
          <a:p>
            <a:r>
              <a:rPr lang="tr-TR" sz="1400" dirty="0">
                <a:solidFill>
                  <a:srgbClr val="000000"/>
                </a:solidFill>
                <a:latin typeface="Consolas" panose="020B0609020204030204" pitchFamily="49" charset="0"/>
              </a:rPr>
              <a:t>            </a:t>
            </a:r>
            <a:r>
              <a:rPr lang="tr-TR" sz="1400" dirty="0">
                <a:solidFill>
                  <a:srgbClr val="808080"/>
                </a:solidFill>
                <a:latin typeface="Consolas" panose="020B0609020204030204" pitchFamily="49" charset="0"/>
              </a:rPr>
              <a:t>#endif</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p:txBody>
      </p:sp>
      <p:sp>
        <p:nvSpPr>
          <p:cNvPr id="8" name="Metin kutusu 7">
            <a:extLst>
              <a:ext uri="{FF2B5EF4-FFF2-40B4-BE49-F238E27FC236}">
                <a16:creationId xmlns:a16="http://schemas.microsoft.com/office/drawing/2014/main" id="{CAB71DF8-6B05-408D-A787-97D00856B845}"/>
              </a:ext>
            </a:extLst>
          </p:cNvPr>
          <p:cNvSpPr txBox="1"/>
          <p:nvPr/>
        </p:nvSpPr>
        <p:spPr>
          <a:xfrm>
            <a:off x="6280829" y="2102514"/>
            <a:ext cx="5362673" cy="3754874"/>
          </a:xfrm>
          <a:prstGeom prst="rect">
            <a:avLst/>
          </a:prstGeom>
          <a:solidFill>
            <a:schemeClr val="accent3">
              <a:lumMod val="20000"/>
              <a:lumOff val="80000"/>
            </a:schemeClr>
          </a:solidFill>
        </p:spPr>
        <p:txBody>
          <a:bodyPr wrap="square">
            <a:spAutoFit/>
          </a:bodyPr>
          <a:lstStyle/>
          <a:p>
            <a:r>
              <a:rPr lang="tr-TR" sz="1400" dirty="0">
                <a:solidFill>
                  <a:srgbClr val="808080"/>
                </a:solidFill>
                <a:latin typeface="Consolas" panose="020B0609020204030204" pitchFamily="49" charset="0"/>
              </a:rPr>
              <a:t>#undef</a:t>
            </a:r>
            <a:r>
              <a:rPr lang="tr-TR" sz="1400" dirty="0">
                <a:solidFill>
                  <a:srgbClr val="000000"/>
                </a:solidFill>
                <a:latin typeface="Consolas" panose="020B0609020204030204" pitchFamily="49" charset="0"/>
              </a:rPr>
              <a:t> PI </a:t>
            </a:r>
          </a:p>
          <a:p>
            <a:r>
              <a:rPr lang="tr-TR" sz="1400" dirty="0" err="1">
                <a:solidFill>
                  <a:srgbClr val="0000FF"/>
                </a:solidFill>
                <a:latin typeface="Consolas" panose="020B0609020204030204" pitchFamily="49" charset="0"/>
              </a:rPr>
              <a:t>using</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System</a:t>
            </a:r>
            <a:r>
              <a:rPr lang="tr-TR" sz="1400" dirty="0">
                <a:solidFill>
                  <a:srgbClr val="000000"/>
                </a:solidFill>
                <a:latin typeface="Consolas" panose="020B0609020204030204" pitchFamily="49" charset="0"/>
              </a:rPr>
              <a:t>;</a:t>
            </a:r>
          </a:p>
          <a:p>
            <a:endParaRPr lang="tr-TR" sz="1400" dirty="0">
              <a:solidFill>
                <a:srgbClr val="000000"/>
              </a:solidFill>
              <a:latin typeface="Consolas" panose="020B0609020204030204" pitchFamily="49" charset="0"/>
            </a:endParaRPr>
          </a:p>
          <a:p>
            <a:r>
              <a:rPr lang="tr-TR" sz="1400" dirty="0" err="1">
                <a:solidFill>
                  <a:srgbClr val="0000FF"/>
                </a:solidFill>
                <a:latin typeface="Consolas" panose="020B0609020204030204" pitchFamily="49" charset="0"/>
              </a:rPr>
              <a:t>namespace</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PreprocessorDAppl</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a:solidFill>
                  <a:srgbClr val="2B91AF"/>
                </a:solidFill>
                <a:latin typeface="Consolas" panose="020B0609020204030204" pitchFamily="49" charset="0"/>
              </a:rPr>
              <a:t>Program</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a:t>
            </a:r>
            <a:r>
              <a:rPr lang="en-US" sz="1400" dirty="0">
                <a:solidFill>
                  <a:srgbClr val="0000FF"/>
                </a:solidFill>
                <a:latin typeface="Consolas" panose="020B0609020204030204" pitchFamily="49" charset="0"/>
              </a:rPr>
              <a:t>string</a:t>
            </a:r>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a:solidFill>
                  <a:srgbClr val="808080"/>
                </a:solidFill>
                <a:latin typeface="Consolas" panose="020B0609020204030204" pitchFamily="49" charset="0"/>
              </a:rPr>
              <a:t>#if</a:t>
            </a:r>
            <a:r>
              <a:rPr lang="tr-TR" sz="1400" dirty="0">
                <a:solidFill>
                  <a:srgbClr val="000000"/>
                </a:solidFill>
                <a:latin typeface="Consolas" panose="020B0609020204030204" pitchFamily="49" charset="0"/>
              </a:rPr>
              <a:t> (PI)</a:t>
            </a:r>
          </a:p>
          <a:p>
            <a:r>
              <a:rPr lang="tr-TR" sz="1400" dirty="0">
                <a:solidFill>
                  <a:srgbClr val="808080"/>
                </a:solidFill>
                <a:latin typeface="Consolas" panose="020B0609020204030204" pitchFamily="49" charset="0"/>
              </a:rPr>
              <a:t>            </a:t>
            </a:r>
            <a:r>
              <a:rPr lang="tr-TR" sz="1400" dirty="0" err="1">
                <a:solidFill>
                  <a:srgbClr val="808080"/>
                </a:solidFill>
                <a:latin typeface="Consolas" panose="020B0609020204030204" pitchFamily="49" charset="0"/>
              </a:rPr>
              <a:t>Console.WriteLine</a:t>
            </a:r>
            <a:r>
              <a:rPr lang="tr-TR" sz="1400" dirty="0">
                <a:solidFill>
                  <a:srgbClr val="808080"/>
                </a:solidFill>
                <a:latin typeface="Consolas" panose="020B0609020204030204" pitchFamily="49" charset="0"/>
              </a:rPr>
              <a:t>("PI is </a:t>
            </a:r>
            <a:r>
              <a:rPr lang="tr-TR" sz="1400" dirty="0" err="1">
                <a:solidFill>
                  <a:srgbClr val="808080"/>
                </a:solidFill>
                <a:latin typeface="Consolas" panose="020B0609020204030204" pitchFamily="49" charset="0"/>
              </a:rPr>
              <a:t>defined</a:t>
            </a:r>
            <a:r>
              <a:rPr lang="tr-TR" sz="1400" dirty="0">
                <a:solidFill>
                  <a:srgbClr val="80808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a:solidFill>
                  <a:srgbClr val="808080"/>
                </a:solidFill>
                <a:latin typeface="Consolas" panose="020B0609020204030204" pitchFamily="49" charset="0"/>
              </a:rPr>
              <a:t>#else</a:t>
            </a:r>
            <a:endParaRPr lang="tr-TR"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"PI is not defined"</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a:solidFill>
                  <a:srgbClr val="808080"/>
                </a:solidFill>
                <a:latin typeface="Consolas" panose="020B0609020204030204" pitchFamily="49" charset="0"/>
              </a:rPr>
              <a:t>#endif</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p:txBody>
      </p:sp>
      <p:sp>
        <p:nvSpPr>
          <p:cNvPr id="12" name="Metin kutusu 11">
            <a:extLst>
              <a:ext uri="{FF2B5EF4-FFF2-40B4-BE49-F238E27FC236}">
                <a16:creationId xmlns:a16="http://schemas.microsoft.com/office/drawing/2014/main" id="{A591A218-C388-4F33-B639-559B7CF89AB0}"/>
              </a:ext>
            </a:extLst>
          </p:cNvPr>
          <p:cNvSpPr txBox="1"/>
          <p:nvPr/>
        </p:nvSpPr>
        <p:spPr>
          <a:xfrm>
            <a:off x="9223736" y="2430834"/>
            <a:ext cx="2190135" cy="369332"/>
          </a:xfrm>
          <a:prstGeom prst="rect">
            <a:avLst/>
          </a:prstGeom>
          <a:solidFill>
            <a:schemeClr val="accent1">
              <a:lumMod val="20000"/>
              <a:lumOff val="80000"/>
            </a:schemeClr>
          </a:solidFill>
          <a:ln>
            <a:solidFill>
              <a:schemeClr val="accent1"/>
            </a:solidFill>
          </a:ln>
        </p:spPr>
        <p:txBody>
          <a:bodyPr wrap="square">
            <a:spAutoFit/>
          </a:bodyPr>
          <a:lstStyle/>
          <a:p>
            <a:r>
              <a:rPr lang="tr-TR" dirty="0"/>
              <a:t>PI is not </a:t>
            </a:r>
            <a:r>
              <a:rPr lang="tr-TR" dirty="0" err="1"/>
              <a:t>defined</a:t>
            </a:r>
            <a:endParaRPr lang="tr-TR" dirty="0"/>
          </a:p>
        </p:txBody>
      </p:sp>
      <p:sp>
        <p:nvSpPr>
          <p:cNvPr id="13" name="Metin kutusu 12">
            <a:extLst>
              <a:ext uri="{FF2B5EF4-FFF2-40B4-BE49-F238E27FC236}">
                <a16:creationId xmlns:a16="http://schemas.microsoft.com/office/drawing/2014/main" id="{C67D4238-B261-47B0-B29C-91F505821CDE}"/>
              </a:ext>
            </a:extLst>
          </p:cNvPr>
          <p:cNvSpPr txBox="1"/>
          <p:nvPr/>
        </p:nvSpPr>
        <p:spPr>
          <a:xfrm>
            <a:off x="4037037" y="2430834"/>
            <a:ext cx="1436319" cy="369332"/>
          </a:xfrm>
          <a:prstGeom prst="rect">
            <a:avLst/>
          </a:prstGeom>
          <a:solidFill>
            <a:schemeClr val="accent1">
              <a:lumMod val="20000"/>
              <a:lumOff val="80000"/>
            </a:schemeClr>
          </a:solidFill>
          <a:ln>
            <a:solidFill>
              <a:schemeClr val="accent1"/>
            </a:solidFill>
          </a:ln>
        </p:spPr>
        <p:txBody>
          <a:bodyPr wrap="square">
            <a:spAutoFit/>
          </a:bodyPr>
          <a:lstStyle/>
          <a:p>
            <a:r>
              <a:rPr lang="tr-TR" dirty="0"/>
              <a:t>PI is </a:t>
            </a:r>
            <a:r>
              <a:rPr lang="tr-TR" dirty="0" err="1"/>
              <a:t>defined</a:t>
            </a:r>
            <a:endParaRPr lang="tr-TR" dirty="0"/>
          </a:p>
        </p:txBody>
      </p:sp>
    </p:spTree>
    <p:extLst>
      <p:ext uri="{BB962C8B-B14F-4D97-AF65-F5344CB8AC3E}">
        <p14:creationId xmlns:p14="http://schemas.microsoft.com/office/powerpoint/2010/main" val="2305580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Koşullu Direktifler</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Bir koşullu direktif oluşturmak için #if direktifini kullanabiliriz.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Koşullu direktifler, doğru olarak değerlendirilip değerlendirilmediklerini kontrol etmek için bir sembolü veya sembolleri test etmek için kullanılır.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Doğru olarak değerlendirilirlerse, derleyici #if ve sonraki direktif arasındaki tüm kodu değerlendirir.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Koşullu direktifin sözdizimi aşağıdaki gibidir: </a:t>
            </a:r>
          </a:p>
          <a:p>
            <a:pPr algn="just">
              <a:lnSpc>
                <a:spcPct val="100000"/>
              </a:lnSpc>
              <a:buFont typeface="Wingdings" panose="05000000000000000000" pitchFamily="2" charset="2"/>
              <a:buChar char="Ø"/>
            </a:pPr>
            <a:endParaRPr lang="tr-TR" sz="1800" dirty="0">
              <a:solidFill>
                <a:schemeClr val="tx1"/>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Burada </a:t>
            </a:r>
            <a:r>
              <a:rPr kumimoji="0" lang="tr-TR" altLang="tr-TR" sz="1800" b="0" i="0" u="none" strike="noStrike" cap="none" normalizeH="0" baseline="0" dirty="0" err="1">
                <a:ln>
                  <a:noFill/>
                </a:ln>
                <a:solidFill>
                  <a:schemeClr val="tx1"/>
                </a:solidFill>
                <a:effectLst/>
                <a:latin typeface="Courier New" panose="02070309020205020404" pitchFamily="49" charset="0"/>
              </a:rPr>
              <a:t>symbol</a:t>
            </a:r>
            <a:r>
              <a:rPr lang="tr-TR" sz="1800" dirty="0">
                <a:solidFill>
                  <a:schemeClr val="tx1"/>
                </a:solidFill>
                <a:latin typeface="Times New Roman" panose="02020603050405020304" pitchFamily="18" charset="0"/>
                <a:cs typeface="Times New Roman" panose="02020603050405020304" pitchFamily="18" charset="0"/>
              </a:rPr>
              <a:t>, test etmek istediğimiz sembolün adıdır.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Ayrıca </a:t>
            </a:r>
            <a:r>
              <a:rPr lang="tr-TR" sz="1800" dirty="0" err="1">
                <a:solidFill>
                  <a:schemeClr val="tx1"/>
                </a:solidFill>
                <a:latin typeface="Times New Roman" panose="02020603050405020304" pitchFamily="18" charset="0"/>
                <a:cs typeface="Times New Roman" panose="02020603050405020304" pitchFamily="18" charset="0"/>
              </a:rPr>
              <a:t>true</a:t>
            </a:r>
            <a:r>
              <a:rPr lang="tr-TR" sz="1800" dirty="0">
                <a:solidFill>
                  <a:schemeClr val="tx1"/>
                </a:solidFill>
                <a:latin typeface="Times New Roman" panose="02020603050405020304" pitchFamily="18" charset="0"/>
                <a:cs typeface="Times New Roman" panose="02020603050405020304" pitchFamily="18" charset="0"/>
              </a:rPr>
              <a:t> ve </a:t>
            </a:r>
            <a:r>
              <a:rPr lang="tr-TR" sz="1800" dirty="0" err="1">
                <a:solidFill>
                  <a:schemeClr val="tx1"/>
                </a:solidFill>
                <a:latin typeface="Times New Roman" panose="02020603050405020304" pitchFamily="18" charset="0"/>
                <a:cs typeface="Times New Roman" panose="02020603050405020304" pitchFamily="18" charset="0"/>
              </a:rPr>
              <a:t>false</a:t>
            </a:r>
            <a:r>
              <a:rPr lang="tr-TR" sz="1800" dirty="0">
                <a:solidFill>
                  <a:schemeClr val="tx1"/>
                </a:solidFill>
                <a:latin typeface="Times New Roman" panose="02020603050405020304" pitchFamily="18" charset="0"/>
                <a:cs typeface="Times New Roman" panose="02020603050405020304" pitchFamily="18" charset="0"/>
              </a:rPr>
              <a:t> kullanabilir veya </a:t>
            </a:r>
            <a:r>
              <a:rPr lang="tr-TR" sz="1800" dirty="0" err="1">
                <a:solidFill>
                  <a:schemeClr val="tx1"/>
                </a:solidFill>
                <a:latin typeface="Times New Roman" panose="02020603050405020304" pitchFamily="18" charset="0"/>
                <a:cs typeface="Times New Roman" panose="02020603050405020304" pitchFamily="18" charset="0"/>
              </a:rPr>
              <a:t>olumsuzlama</a:t>
            </a:r>
            <a:r>
              <a:rPr lang="tr-TR" sz="1800" dirty="0">
                <a:solidFill>
                  <a:schemeClr val="tx1"/>
                </a:solidFill>
                <a:latin typeface="Times New Roman" panose="02020603050405020304" pitchFamily="18" charset="0"/>
                <a:cs typeface="Times New Roman" panose="02020603050405020304" pitchFamily="18" charset="0"/>
              </a:rPr>
              <a:t> (!) operatörüyle sembolün başına eklenebilir.</a:t>
            </a:r>
          </a:p>
          <a:p>
            <a:pPr algn="just">
              <a:lnSpc>
                <a:spcPct val="100000"/>
              </a:lnSpc>
              <a:buFont typeface="Wingdings" panose="05000000000000000000" pitchFamily="2" charset="2"/>
              <a:buChar char="Ø"/>
            </a:pPr>
            <a:r>
              <a:rPr kumimoji="0" lang="tr-TR" altLang="tr-TR" sz="1800" b="0" i="0" u="none" strike="noStrike" cap="none" normalizeH="0" baseline="0" dirty="0" err="1">
                <a:ln>
                  <a:noFill/>
                </a:ln>
                <a:solidFill>
                  <a:schemeClr val="tx1"/>
                </a:solidFill>
                <a:effectLst/>
                <a:latin typeface="Courier New" panose="02070309020205020404" pitchFamily="49" charset="0"/>
              </a:rPr>
              <a:t>operator</a:t>
            </a:r>
            <a:r>
              <a:rPr kumimoji="0" lang="tr-TR" altLang="tr-TR" sz="1800" b="0" i="0" u="none" strike="noStrike" cap="none" normalizeH="0" baseline="0" dirty="0">
                <a:ln>
                  <a:noFill/>
                </a:ln>
                <a:solidFill>
                  <a:schemeClr val="tx1"/>
                </a:solidFill>
                <a:effectLst/>
                <a:latin typeface="Courier New" panose="02070309020205020404" pitchFamily="49" charset="0"/>
              </a:rPr>
              <a:t> </a:t>
            </a:r>
            <a:r>
              <a:rPr kumimoji="0" lang="tr-TR" altLang="tr-TR" sz="1800" b="0" i="0" u="none" strike="noStrike" cap="none" normalizeH="0" baseline="0" dirty="0" err="1">
                <a:ln>
                  <a:noFill/>
                </a:ln>
                <a:solidFill>
                  <a:schemeClr val="tx1"/>
                </a:solidFill>
                <a:effectLst/>
                <a:latin typeface="Courier New" panose="02070309020205020404" pitchFamily="49" charset="0"/>
              </a:rPr>
              <a:t>symbol</a:t>
            </a:r>
            <a:r>
              <a:rPr lang="tr-TR" sz="1800" dirty="0">
                <a:solidFill>
                  <a:schemeClr val="tx1"/>
                </a:solidFill>
                <a:latin typeface="Times New Roman" panose="02020603050405020304" pitchFamily="18" charset="0"/>
                <a:cs typeface="Times New Roman" panose="02020603050405020304" pitchFamily="18" charset="0"/>
              </a:rPr>
              <a:t>, sembolü değerlendirmek için kullanılan operatördür. Operatörler aşağıdakilerden biri olabilir:</a:t>
            </a:r>
          </a:p>
          <a:p>
            <a:pPr lvl="2" algn="just">
              <a:lnSpc>
                <a:spcPct val="100000"/>
              </a:lnSpc>
              <a:buFont typeface="Wingdings" panose="05000000000000000000" pitchFamily="2" charset="2"/>
              <a:buChar char="v"/>
            </a:pPr>
            <a:r>
              <a:rPr lang="tr-TR" sz="1600" dirty="0">
                <a:solidFill>
                  <a:schemeClr val="tx1"/>
                </a:solidFill>
                <a:latin typeface="Times New Roman" panose="02020603050405020304" pitchFamily="18" charset="0"/>
                <a:cs typeface="Times New Roman" panose="02020603050405020304" pitchFamily="18" charset="0"/>
              </a:rPr>
              <a:t>==	(eşitlik)</a:t>
            </a:r>
          </a:p>
          <a:p>
            <a:pPr lvl="2" algn="just">
              <a:lnSpc>
                <a:spcPct val="100000"/>
              </a:lnSpc>
              <a:buFont typeface="Wingdings" panose="05000000000000000000" pitchFamily="2" charset="2"/>
              <a:buChar char="v"/>
            </a:pPr>
            <a:r>
              <a:rPr lang="tr-TR" sz="1600" dirty="0">
                <a:solidFill>
                  <a:schemeClr val="tx1"/>
                </a:solidFill>
                <a:latin typeface="Times New Roman" panose="02020603050405020304" pitchFamily="18" charset="0"/>
                <a:cs typeface="Times New Roman" panose="02020603050405020304" pitchFamily="18" charset="0"/>
              </a:rPr>
              <a:t>!= 	(eşitsizlik)</a:t>
            </a:r>
          </a:p>
          <a:p>
            <a:pPr lvl="2" algn="just">
              <a:lnSpc>
                <a:spcPct val="100000"/>
              </a:lnSpc>
              <a:buFont typeface="Wingdings" panose="05000000000000000000" pitchFamily="2" charset="2"/>
              <a:buChar char="v"/>
            </a:pPr>
            <a:r>
              <a:rPr lang="tr-TR" sz="1600" dirty="0">
                <a:solidFill>
                  <a:schemeClr val="tx1"/>
                </a:solidFill>
                <a:latin typeface="Times New Roman" panose="02020603050405020304" pitchFamily="18" charset="0"/>
                <a:cs typeface="Times New Roman" panose="02020603050405020304" pitchFamily="18" charset="0"/>
              </a:rPr>
              <a:t>&amp;&amp; (</a:t>
            </a:r>
            <a:r>
              <a:rPr lang="tr-TR" sz="1600" dirty="0" err="1">
                <a:solidFill>
                  <a:schemeClr val="tx1"/>
                </a:solidFill>
                <a:latin typeface="Times New Roman" panose="02020603050405020304" pitchFamily="18" charset="0"/>
                <a:cs typeface="Times New Roman" panose="02020603050405020304" pitchFamily="18" charset="0"/>
              </a:rPr>
              <a:t>and</a:t>
            </a:r>
            <a:r>
              <a:rPr lang="tr-TR" sz="1600" dirty="0">
                <a:solidFill>
                  <a:schemeClr val="tx1"/>
                </a:solidFill>
                <a:latin typeface="Times New Roman" panose="02020603050405020304" pitchFamily="18" charset="0"/>
                <a:cs typeface="Times New Roman" panose="02020603050405020304" pitchFamily="18" charset="0"/>
              </a:rPr>
              <a:t>)</a:t>
            </a:r>
          </a:p>
          <a:p>
            <a:pPr lvl="2" algn="just">
              <a:lnSpc>
                <a:spcPct val="100000"/>
              </a:lnSpc>
              <a:buFont typeface="Wingdings" panose="05000000000000000000" pitchFamily="2" charset="2"/>
              <a:buChar char="v"/>
            </a:pP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or</a:t>
            </a:r>
            <a:r>
              <a:rPr lang="tr-TR" sz="1600" dirty="0">
                <a:solidFill>
                  <a:schemeClr val="tx1"/>
                </a:solidFill>
                <a:latin typeface="Times New Roman" panose="02020603050405020304" pitchFamily="18" charset="0"/>
                <a:cs typeface="Times New Roman" panose="02020603050405020304" pitchFamily="18" charset="0"/>
              </a:rPr>
              <a:t>)</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#if direktifi ile başlayan bir koşullu yönerge açık bir şekilde #endif direktifi ile sonlandırılmalıdır.</a:t>
            </a:r>
          </a:p>
        </p:txBody>
      </p:sp>
      <p:sp>
        <p:nvSpPr>
          <p:cNvPr id="2" name="Rectangle 1">
            <a:extLst>
              <a:ext uri="{FF2B5EF4-FFF2-40B4-BE49-F238E27FC236}">
                <a16:creationId xmlns:a16="http://schemas.microsoft.com/office/drawing/2014/main" id="{BD508E5B-BD16-41ED-B5E4-B0170215A2BD}"/>
              </a:ext>
            </a:extLst>
          </p:cNvPr>
          <p:cNvSpPr>
            <a:spLocks noChangeArrowheads="1"/>
          </p:cNvSpPr>
          <p:nvPr/>
        </p:nvSpPr>
        <p:spPr bwMode="auto">
          <a:xfrm>
            <a:off x="601641" y="2771929"/>
            <a:ext cx="3984874" cy="307777"/>
          </a:xfrm>
          <a:prstGeom prst="rect">
            <a:avLst/>
          </a:prstGeom>
          <a:solidFill>
            <a:schemeClr val="accent3">
              <a:lumMod val="20000"/>
              <a:lumOff val="80000"/>
            </a:schemeClr>
          </a:solidFill>
          <a:ln w="9525">
            <a:solidFill>
              <a:schemeClr val="tx1"/>
            </a:solid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chemeClr val="tx1"/>
                </a:solidFill>
                <a:effectLst/>
                <a:latin typeface="Courier New" panose="02070309020205020404" pitchFamily="49" charset="0"/>
              </a:rPr>
              <a:t>#if </a:t>
            </a:r>
            <a:r>
              <a:rPr kumimoji="0" lang="tr-TR" altLang="tr-TR" sz="1400" b="0" i="0" u="none" strike="noStrike" cap="none" normalizeH="0" baseline="0" dirty="0" err="1">
                <a:ln>
                  <a:noFill/>
                </a:ln>
                <a:solidFill>
                  <a:schemeClr val="tx1"/>
                </a:solidFill>
                <a:effectLst/>
                <a:latin typeface="Courier New" panose="02070309020205020404" pitchFamily="49" charset="0"/>
              </a:rPr>
              <a:t>symbol</a:t>
            </a:r>
            <a:r>
              <a:rPr kumimoji="0" lang="tr-TR" altLang="tr-TR" sz="1400" b="0" i="0" u="none" strike="noStrike" cap="none" normalizeH="0" baseline="0" dirty="0">
                <a:ln>
                  <a:noFill/>
                </a:ln>
                <a:solidFill>
                  <a:schemeClr val="tx1"/>
                </a:solidFill>
                <a:effectLst/>
                <a:latin typeface="Courier New" panose="02070309020205020404" pitchFamily="49" charset="0"/>
              </a:rPr>
              <a:t> [</a:t>
            </a:r>
            <a:r>
              <a:rPr kumimoji="0" lang="tr-TR" altLang="tr-TR" sz="1400" b="0" i="0" u="none" strike="noStrike" cap="none" normalizeH="0" baseline="0" dirty="0" err="1">
                <a:ln>
                  <a:noFill/>
                </a:ln>
                <a:solidFill>
                  <a:schemeClr val="tx1"/>
                </a:solidFill>
                <a:effectLst/>
                <a:latin typeface="Courier New" panose="02070309020205020404" pitchFamily="49" charset="0"/>
              </a:rPr>
              <a:t>operator</a:t>
            </a:r>
            <a:r>
              <a:rPr kumimoji="0" lang="tr-TR" altLang="tr-TR" sz="1400" b="0" i="0" u="none" strike="noStrike" cap="none" normalizeH="0" baseline="0" dirty="0">
                <a:ln>
                  <a:noFill/>
                </a:ln>
                <a:solidFill>
                  <a:schemeClr val="tx1"/>
                </a:solidFill>
                <a:effectLst/>
                <a:latin typeface="Courier New" panose="02070309020205020404" pitchFamily="49" charset="0"/>
              </a:rPr>
              <a:t> </a:t>
            </a:r>
            <a:r>
              <a:rPr kumimoji="0" lang="tr-TR" altLang="tr-TR" sz="1400" b="0" i="0" u="none" strike="noStrike" cap="none" normalizeH="0" baseline="0" dirty="0" err="1">
                <a:ln>
                  <a:noFill/>
                </a:ln>
                <a:solidFill>
                  <a:schemeClr val="tx1"/>
                </a:solidFill>
                <a:effectLst/>
                <a:latin typeface="Courier New" panose="02070309020205020404" pitchFamily="49" charset="0"/>
              </a:rPr>
              <a:t>symbol</a:t>
            </a:r>
            <a:r>
              <a:rPr kumimoji="0" lang="tr-TR" altLang="tr-TR" sz="1400" b="0" i="0" u="none" strike="noStrike" cap="none" normalizeH="0" baseline="0" dirty="0">
                <a:ln>
                  <a:noFill/>
                </a:ln>
                <a:solidFill>
                  <a:schemeClr val="tx1"/>
                </a:solidFill>
                <a:effectLst/>
                <a:latin typeface="Courier New" panose="02070309020205020404" pitchFamily="49" charset="0"/>
              </a:rPr>
              <a:t>]...</a:t>
            </a:r>
            <a:r>
              <a:rPr kumimoji="0" lang="tr-TR" altLang="tr-TR" sz="1400" b="0" i="0" u="none" strike="noStrike" cap="none" normalizeH="0" baseline="0" dirty="0">
                <a:ln>
                  <a:noFill/>
                </a:ln>
                <a:solidFill>
                  <a:schemeClr val="tx1"/>
                </a:solidFill>
                <a:effectLst/>
              </a:rPr>
              <a:t> </a:t>
            </a:r>
            <a:endParaRPr kumimoji="0" lang="tr-TR" altLang="tr-T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0315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Koşullu Direktifler - Örnek Kod</a:t>
            </a:r>
          </a:p>
        </p:txBody>
      </p:sp>
      <p:sp>
        <p:nvSpPr>
          <p:cNvPr id="7" name="Metin kutusu 6">
            <a:extLst>
              <a:ext uri="{FF2B5EF4-FFF2-40B4-BE49-F238E27FC236}">
                <a16:creationId xmlns:a16="http://schemas.microsoft.com/office/drawing/2014/main" id="{B4C4FBE6-213E-4961-8D47-E48BF1B45A19}"/>
              </a:ext>
            </a:extLst>
          </p:cNvPr>
          <p:cNvSpPr txBox="1"/>
          <p:nvPr/>
        </p:nvSpPr>
        <p:spPr>
          <a:xfrm>
            <a:off x="410028" y="751344"/>
            <a:ext cx="9133944" cy="5355312"/>
          </a:xfrm>
          <a:prstGeom prst="rect">
            <a:avLst/>
          </a:prstGeom>
          <a:noFill/>
        </p:spPr>
        <p:txBody>
          <a:bodyPr wrap="square">
            <a:spAutoFit/>
          </a:bodyPr>
          <a:lstStyle/>
          <a:p>
            <a:r>
              <a:rPr lang="tr-TR" sz="1800" dirty="0">
                <a:solidFill>
                  <a:srgbClr val="808080"/>
                </a:solidFill>
                <a:latin typeface="Consolas" panose="020B0609020204030204" pitchFamily="49" charset="0"/>
              </a:rPr>
              <a:t>#define</a:t>
            </a:r>
            <a:r>
              <a:rPr lang="tr-TR" sz="1800" dirty="0">
                <a:solidFill>
                  <a:srgbClr val="000000"/>
                </a:solidFill>
                <a:latin typeface="Consolas" panose="020B0609020204030204" pitchFamily="49" charset="0"/>
              </a:rPr>
              <a:t> SYM1</a:t>
            </a:r>
          </a:p>
          <a:p>
            <a:r>
              <a:rPr lang="tr-TR" sz="1800" dirty="0">
                <a:solidFill>
                  <a:srgbClr val="808080"/>
                </a:solidFill>
                <a:latin typeface="Consolas" panose="020B0609020204030204" pitchFamily="49" charset="0"/>
              </a:rPr>
              <a:t>#define</a:t>
            </a:r>
            <a:r>
              <a:rPr lang="tr-TR" sz="1800" dirty="0">
                <a:solidFill>
                  <a:srgbClr val="000000"/>
                </a:solidFill>
                <a:latin typeface="Consolas" panose="020B0609020204030204" pitchFamily="49" charset="0"/>
              </a:rPr>
              <a:t> SYM2</a:t>
            </a:r>
          </a:p>
          <a:p>
            <a:r>
              <a:rPr lang="tr-TR" sz="1800" dirty="0" err="1">
                <a:solidFill>
                  <a:srgbClr val="0000FF"/>
                </a:solidFill>
                <a:latin typeface="Consolas" panose="020B0609020204030204" pitchFamily="49" charset="0"/>
              </a:rPr>
              <a:t>using</a:t>
            </a:r>
            <a:r>
              <a:rPr lang="tr-TR" sz="1800" dirty="0">
                <a:solidFill>
                  <a:srgbClr val="000000"/>
                </a:solidFill>
                <a:latin typeface="Consolas" panose="020B0609020204030204" pitchFamily="49" charset="0"/>
              </a:rPr>
              <a:t> </a:t>
            </a:r>
            <a:r>
              <a:rPr lang="tr-TR" sz="1800" dirty="0" err="1">
                <a:solidFill>
                  <a:srgbClr val="000000"/>
                </a:solidFill>
                <a:latin typeface="Consolas" panose="020B0609020204030204" pitchFamily="49" charset="0"/>
              </a:rPr>
              <a:t>System</a:t>
            </a:r>
            <a:r>
              <a:rPr lang="tr-TR" sz="1800" dirty="0">
                <a:solidFill>
                  <a:srgbClr val="000000"/>
                </a:solidFill>
                <a:latin typeface="Consolas" panose="020B0609020204030204" pitchFamily="49" charset="0"/>
              </a:rPr>
              <a:t>;</a:t>
            </a:r>
          </a:p>
          <a:p>
            <a:endParaRPr lang="tr-TR" sz="1800" dirty="0">
              <a:solidFill>
                <a:srgbClr val="000000"/>
              </a:solidFill>
              <a:latin typeface="Consolas" panose="020B0609020204030204" pitchFamily="49" charset="0"/>
            </a:endParaRPr>
          </a:p>
          <a:p>
            <a:r>
              <a:rPr lang="tr-TR" sz="1800" dirty="0" err="1">
                <a:solidFill>
                  <a:srgbClr val="0000FF"/>
                </a:solidFill>
                <a:latin typeface="Consolas" panose="020B0609020204030204" pitchFamily="49" charset="0"/>
              </a:rPr>
              <a:t>public</a:t>
            </a:r>
            <a:r>
              <a:rPr lang="tr-TR" sz="1800" dirty="0">
                <a:solidFill>
                  <a:srgbClr val="000000"/>
                </a:solidFill>
                <a:latin typeface="Consolas" panose="020B0609020204030204" pitchFamily="49" charset="0"/>
              </a:rPr>
              <a:t> </a:t>
            </a:r>
            <a:r>
              <a:rPr lang="tr-TR" sz="1800" dirty="0" err="1">
                <a:solidFill>
                  <a:srgbClr val="0000FF"/>
                </a:solidFill>
                <a:latin typeface="Consolas" panose="020B0609020204030204" pitchFamily="49" charset="0"/>
              </a:rPr>
              <a:t>class</a:t>
            </a:r>
            <a:r>
              <a:rPr lang="tr-TR" sz="1800" dirty="0">
                <a:solidFill>
                  <a:srgbClr val="000000"/>
                </a:solidFill>
                <a:latin typeface="Consolas" panose="020B0609020204030204" pitchFamily="49" charset="0"/>
              </a:rPr>
              <a:t> </a:t>
            </a:r>
            <a:r>
              <a:rPr lang="tr-TR" sz="1800" dirty="0" err="1">
                <a:solidFill>
                  <a:srgbClr val="2B91AF"/>
                </a:solidFill>
                <a:latin typeface="Consolas" panose="020B0609020204030204" pitchFamily="49" charset="0"/>
              </a:rPr>
              <a:t>TestClass</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a:t>
            </a:r>
          </a:p>
          <a:p>
            <a:r>
              <a:rPr lang="tr-TR" sz="1800" dirty="0">
                <a:solidFill>
                  <a:srgbClr val="000000"/>
                </a:solidFill>
                <a:latin typeface="Consolas" panose="020B0609020204030204" pitchFamily="49" charset="0"/>
              </a:rPr>
              <a:t>    </a:t>
            </a:r>
            <a:r>
              <a:rPr lang="tr-TR" sz="1800" dirty="0" err="1">
                <a:solidFill>
                  <a:srgbClr val="0000FF"/>
                </a:solidFill>
                <a:latin typeface="Consolas" panose="020B0609020204030204" pitchFamily="49" charset="0"/>
              </a:rPr>
              <a:t>public</a:t>
            </a:r>
            <a:r>
              <a:rPr lang="tr-TR" sz="1800" dirty="0">
                <a:solidFill>
                  <a:srgbClr val="000000"/>
                </a:solidFill>
                <a:latin typeface="Consolas" panose="020B0609020204030204" pitchFamily="49" charset="0"/>
              </a:rPr>
              <a:t> </a:t>
            </a:r>
            <a:r>
              <a:rPr lang="tr-TR" sz="1800" dirty="0" err="1">
                <a:solidFill>
                  <a:srgbClr val="0000FF"/>
                </a:solidFill>
                <a:latin typeface="Consolas" panose="020B0609020204030204" pitchFamily="49" charset="0"/>
              </a:rPr>
              <a:t>static</a:t>
            </a:r>
            <a:r>
              <a:rPr lang="tr-TR" sz="1800" dirty="0">
                <a:solidFill>
                  <a:srgbClr val="000000"/>
                </a:solidFill>
                <a:latin typeface="Consolas" panose="020B0609020204030204" pitchFamily="49" charset="0"/>
              </a:rPr>
              <a:t> </a:t>
            </a:r>
            <a:r>
              <a:rPr lang="tr-TR" sz="1800" dirty="0" err="1">
                <a:solidFill>
                  <a:srgbClr val="0000FF"/>
                </a:solidFill>
                <a:latin typeface="Consolas" panose="020B0609020204030204" pitchFamily="49" charset="0"/>
              </a:rPr>
              <a:t>void</a:t>
            </a:r>
            <a:r>
              <a:rPr lang="tr-TR" sz="1800" dirty="0">
                <a:solidFill>
                  <a:srgbClr val="000000"/>
                </a:solidFill>
                <a:latin typeface="Consolas" panose="020B0609020204030204" pitchFamily="49" charset="0"/>
              </a:rPr>
              <a:t> Main()</a:t>
            </a:r>
          </a:p>
          <a:p>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#if</a:t>
            </a:r>
            <a:r>
              <a:rPr lang="tr-TR" sz="1800" dirty="0">
                <a:solidFill>
                  <a:srgbClr val="000000"/>
                </a:solidFill>
                <a:latin typeface="Consolas" panose="020B0609020204030204" pitchFamily="49" charset="0"/>
              </a:rPr>
              <a:t> (SYM1 &amp;&amp; !SYM2)</a:t>
            </a:r>
          </a:p>
          <a:p>
            <a:r>
              <a:rPr lang="en-US"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Console.WriteLine</a:t>
            </a:r>
            <a:r>
              <a:rPr lang="en-US" sz="1800" dirty="0">
                <a:solidFill>
                  <a:srgbClr val="808080"/>
                </a:solidFill>
                <a:latin typeface="Consolas" panose="020B0609020204030204" pitchFamily="49" charset="0"/>
              </a:rPr>
              <a:t>("SYM1 is defined");</a:t>
            </a: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#elif</a:t>
            </a:r>
            <a:r>
              <a:rPr lang="tr-TR" sz="1800" dirty="0">
                <a:solidFill>
                  <a:srgbClr val="000000"/>
                </a:solidFill>
                <a:latin typeface="Consolas" panose="020B0609020204030204" pitchFamily="49" charset="0"/>
              </a:rPr>
              <a:t> (!SYM1 &amp;&amp; SYM2)</a:t>
            </a:r>
          </a:p>
          <a:p>
            <a:r>
              <a:rPr lang="en-US"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Console.WriteLine</a:t>
            </a:r>
            <a:r>
              <a:rPr lang="en-US" sz="1800" dirty="0">
                <a:solidFill>
                  <a:srgbClr val="808080"/>
                </a:solidFill>
                <a:latin typeface="Consolas" panose="020B0609020204030204" pitchFamily="49" charset="0"/>
              </a:rPr>
              <a:t>("SYM2 is defined");</a:t>
            </a: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#elif</a:t>
            </a:r>
            <a:r>
              <a:rPr lang="tr-TR" sz="1800" dirty="0">
                <a:solidFill>
                  <a:srgbClr val="000000"/>
                </a:solidFill>
                <a:latin typeface="Consolas" panose="020B0609020204030204" pitchFamily="49" charset="0"/>
              </a:rPr>
              <a:t> (SYM1 &amp;&amp; SYM2)</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Console.WriteLine</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"SYM1 and SYM2 are defined"</a:t>
            </a:r>
            <a:r>
              <a:rPr lang="en-US" sz="1800" dirty="0">
                <a:solidFill>
                  <a:srgbClr val="000000"/>
                </a:solidFill>
                <a:latin typeface="Consolas" panose="020B0609020204030204" pitchFamily="49" charset="0"/>
              </a:rPr>
              <a:t>);</a:t>
            </a: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#else</a:t>
            </a:r>
            <a:endParaRPr lang="tr-TR" sz="1800"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Console.WriteLine</a:t>
            </a:r>
            <a:r>
              <a:rPr lang="en-US" sz="1800" dirty="0">
                <a:solidFill>
                  <a:srgbClr val="808080"/>
                </a:solidFill>
                <a:latin typeface="Consolas" panose="020B0609020204030204" pitchFamily="49" charset="0"/>
              </a:rPr>
              <a:t>("SYM1 and SYM2 are not defined");</a:t>
            </a:r>
          </a:p>
          <a:p>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#endif</a:t>
            </a:r>
            <a:endParaRPr lang="tr-TR" sz="1800" dirty="0">
              <a:solidFill>
                <a:srgbClr val="000000"/>
              </a:solidFill>
              <a:latin typeface="Consolas" panose="020B0609020204030204" pitchFamily="49" charset="0"/>
            </a:endParaRPr>
          </a:p>
          <a:p>
            <a:r>
              <a:rPr lang="tr-TR" sz="1800" dirty="0">
                <a:solidFill>
                  <a:srgbClr val="000000"/>
                </a:solidFill>
                <a:latin typeface="Consolas" panose="020B0609020204030204" pitchFamily="49" charset="0"/>
              </a:rPr>
              <a:t>    }</a:t>
            </a:r>
          </a:p>
          <a:p>
            <a:r>
              <a:rPr lang="tr-TR" sz="1800" dirty="0">
                <a:solidFill>
                  <a:srgbClr val="000000"/>
                </a:solidFill>
                <a:latin typeface="Consolas" panose="020B0609020204030204" pitchFamily="49" charset="0"/>
              </a:rPr>
              <a:t>}</a:t>
            </a:r>
            <a:endParaRPr lang="tr-TR" dirty="0"/>
          </a:p>
        </p:txBody>
      </p:sp>
      <p:sp>
        <p:nvSpPr>
          <p:cNvPr id="8" name="Metin kutusu 7">
            <a:extLst>
              <a:ext uri="{FF2B5EF4-FFF2-40B4-BE49-F238E27FC236}">
                <a16:creationId xmlns:a16="http://schemas.microsoft.com/office/drawing/2014/main" id="{8C5FDC18-AF3E-40EE-8503-44DB30A6E9B5}"/>
              </a:ext>
            </a:extLst>
          </p:cNvPr>
          <p:cNvSpPr txBox="1"/>
          <p:nvPr/>
        </p:nvSpPr>
        <p:spPr>
          <a:xfrm>
            <a:off x="4977000" y="751344"/>
            <a:ext cx="3450772" cy="369332"/>
          </a:xfrm>
          <a:prstGeom prst="rect">
            <a:avLst/>
          </a:prstGeom>
          <a:solidFill>
            <a:schemeClr val="accent3">
              <a:lumMod val="20000"/>
              <a:lumOff val="80000"/>
            </a:schemeClr>
          </a:solidFill>
          <a:ln>
            <a:solidFill>
              <a:schemeClr val="accent1"/>
            </a:solidFill>
          </a:ln>
        </p:spPr>
        <p:txBody>
          <a:bodyPr wrap="square">
            <a:spAutoFit/>
          </a:bodyPr>
          <a:lstStyle/>
          <a:p>
            <a:r>
              <a:rPr lang="tr-TR" dirty="0"/>
              <a:t>SYM1 </a:t>
            </a:r>
            <a:r>
              <a:rPr lang="tr-TR" dirty="0" err="1"/>
              <a:t>and</a:t>
            </a:r>
            <a:r>
              <a:rPr lang="tr-TR" dirty="0"/>
              <a:t> SYM2 </a:t>
            </a:r>
            <a:r>
              <a:rPr lang="tr-TR" dirty="0" err="1"/>
              <a:t>are</a:t>
            </a:r>
            <a:r>
              <a:rPr lang="tr-TR" dirty="0"/>
              <a:t> </a:t>
            </a:r>
            <a:r>
              <a:rPr lang="tr-TR" dirty="0" err="1"/>
              <a:t>defined</a:t>
            </a:r>
            <a:endParaRPr lang="tr-TR" dirty="0"/>
          </a:p>
        </p:txBody>
      </p:sp>
    </p:spTree>
    <p:extLst>
      <p:ext uri="{BB962C8B-B14F-4D97-AF65-F5344CB8AC3E}">
        <p14:creationId xmlns:p14="http://schemas.microsoft.com/office/powerpoint/2010/main" val="2853143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Arayüz</a:t>
            </a:r>
            <a:r>
              <a:rPr lang="tr-TR" sz="3000" b="1" dirty="0">
                <a:solidFill>
                  <a:schemeClr val="tx1"/>
                </a:solidFill>
                <a:latin typeface="Times New Roman" panose="02020603050405020304" pitchFamily="18" charset="0"/>
                <a:cs typeface="Times New Roman" panose="02020603050405020304" pitchFamily="18" charset="0"/>
              </a:rPr>
              <a:t> (</a:t>
            </a:r>
            <a:r>
              <a:rPr lang="tr-TR" sz="3000" b="1" dirty="0" err="1">
                <a:solidFill>
                  <a:schemeClr val="tx1"/>
                </a:solidFill>
                <a:latin typeface="Times New Roman" panose="02020603050405020304" pitchFamily="18" charset="0"/>
                <a:cs typeface="Times New Roman" panose="02020603050405020304" pitchFamily="18" charset="0"/>
              </a:rPr>
              <a:t>Interface</a:t>
            </a:r>
            <a:r>
              <a:rPr lang="tr-TR" sz="3000" b="1" dirty="0">
                <a:solidFill>
                  <a:schemeClr val="tx1"/>
                </a:solidFill>
                <a:latin typeface="Times New Roman" panose="02020603050405020304" pitchFamily="18" charset="0"/>
                <a:cs typeface="Times New Roman" panose="02020603050405020304" pitchFamily="18" charset="0"/>
              </a:rPr>
              <a:t>) Nedir?</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C#'</a:t>
            </a:r>
            <a:r>
              <a:rPr lang="tr-TR" sz="1600" dirty="0" err="1">
                <a:solidFill>
                  <a:schemeClr val="tx1"/>
                </a:solidFill>
                <a:latin typeface="Times New Roman" panose="02020603050405020304" pitchFamily="18" charset="0"/>
                <a:cs typeface="Times New Roman" panose="02020603050405020304" pitchFamily="18" charset="0"/>
              </a:rPr>
              <a:t>daki</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arayüz</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interface</a:t>
            </a:r>
            <a:r>
              <a:rPr lang="tr-TR" sz="1600" dirty="0">
                <a:solidFill>
                  <a:schemeClr val="tx1"/>
                </a:solidFill>
                <a:latin typeface="Times New Roman" panose="02020603050405020304" pitchFamily="18" charset="0"/>
                <a:cs typeface="Times New Roman" panose="02020603050405020304" pitchFamily="18" charset="0"/>
              </a:rPr>
              <a:t>), bir sınıfın planı gibi düşünülebilir.</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Bir başka ifadeyle </a:t>
            </a:r>
            <a:r>
              <a:rPr lang="tr-TR" sz="1600" dirty="0" err="1">
                <a:solidFill>
                  <a:schemeClr val="tx1"/>
                </a:solidFill>
                <a:latin typeface="Times New Roman" panose="02020603050405020304" pitchFamily="18" charset="0"/>
                <a:cs typeface="Times New Roman" panose="02020603050405020304" pitchFamily="18" charset="0"/>
              </a:rPr>
              <a:t>arayüzler</a:t>
            </a:r>
            <a:r>
              <a:rPr lang="tr-TR" sz="1600" dirty="0">
                <a:solidFill>
                  <a:schemeClr val="tx1"/>
                </a:solidFill>
                <a:latin typeface="Times New Roman" panose="02020603050405020304" pitchFamily="18" charset="0"/>
                <a:cs typeface="Times New Roman" panose="02020603050405020304" pitchFamily="18" charset="0"/>
              </a:rPr>
              <a:t>, sınıflara rehberlik etmek üzere oluşturulan nesneye dayalı programlamanın en önemli özelliklerinden biridir. Sınıfların hangi metotları ve özellikleri içermesi gerektiği </a:t>
            </a:r>
            <a:r>
              <a:rPr lang="tr-TR" sz="1600" dirty="0" err="1">
                <a:solidFill>
                  <a:schemeClr val="tx1"/>
                </a:solidFill>
                <a:latin typeface="Times New Roman" panose="02020603050405020304" pitchFamily="18" charset="0"/>
                <a:cs typeface="Times New Roman" panose="02020603050405020304" pitchFamily="18" charset="0"/>
              </a:rPr>
              <a:t>arayüzler</a:t>
            </a:r>
            <a:r>
              <a:rPr lang="tr-TR" sz="1600" dirty="0">
                <a:solidFill>
                  <a:schemeClr val="tx1"/>
                </a:solidFill>
                <a:latin typeface="Times New Roman" panose="02020603050405020304" pitchFamily="18" charset="0"/>
                <a:cs typeface="Times New Roman" panose="02020603050405020304" pitchFamily="18" charset="0"/>
              </a:rPr>
              <a:t> içerisinde bildirilir.</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Soyut sınıf gibidir, çünkü </a:t>
            </a:r>
            <a:r>
              <a:rPr lang="tr-TR" sz="1600" dirty="0" err="1">
                <a:solidFill>
                  <a:schemeClr val="tx1"/>
                </a:solidFill>
                <a:latin typeface="Times New Roman" panose="02020603050405020304" pitchFamily="18" charset="0"/>
                <a:cs typeface="Times New Roman" panose="02020603050405020304" pitchFamily="18" charset="0"/>
              </a:rPr>
              <a:t>arayüzde</a:t>
            </a:r>
            <a:r>
              <a:rPr lang="tr-TR" sz="1600" dirty="0">
                <a:solidFill>
                  <a:schemeClr val="tx1"/>
                </a:solidFill>
                <a:latin typeface="Times New Roman" panose="02020603050405020304" pitchFamily="18" charset="0"/>
                <a:cs typeface="Times New Roman" panose="02020603050405020304" pitchFamily="18" charset="0"/>
              </a:rPr>
              <a:t> bildirilen tüm yöntemler soyut yöntemlerdir. (Örneğin, </a:t>
            </a:r>
            <a:r>
              <a:rPr lang="tr-TR" sz="1600" dirty="0" err="1">
                <a:solidFill>
                  <a:schemeClr val="tx1"/>
                </a:solidFill>
                <a:latin typeface="Times New Roman" panose="02020603050405020304" pitchFamily="18" charset="0"/>
                <a:cs typeface="Times New Roman" panose="02020603050405020304" pitchFamily="18" charset="0"/>
              </a:rPr>
              <a:t>base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class</a:t>
            </a:r>
            <a:r>
              <a:rPr lang="tr-TR" sz="1600" dirty="0">
                <a:solidFill>
                  <a:schemeClr val="tx1"/>
                </a:solidFill>
                <a:latin typeface="Times New Roman" panose="02020603050405020304" pitchFamily="18" charset="0"/>
                <a:cs typeface="Times New Roman" panose="02020603050405020304" pitchFamily="18" charset="0"/>
              </a:rPr>
              <a:t> içindeki bir metoda ait kuralları uygulamıyorsak ama o metodun alt sınıflarda mutlaka olması gerekiyor ise ve kuralları türeyen sınıflara bırakmak gerekiyor ise sınıfı </a:t>
            </a:r>
            <a:r>
              <a:rPr lang="tr-TR" sz="1600" dirty="0" err="1">
                <a:solidFill>
                  <a:schemeClr val="tx1"/>
                </a:solidFill>
                <a:latin typeface="Times New Roman" panose="02020603050405020304" pitchFamily="18" charset="0"/>
                <a:cs typeface="Times New Roman" panose="02020603050405020304" pitchFamily="18" charset="0"/>
              </a:rPr>
              <a:t>abstract</a:t>
            </a:r>
            <a:r>
              <a:rPr lang="tr-TR" sz="1600" dirty="0">
                <a:solidFill>
                  <a:schemeClr val="tx1"/>
                </a:solidFill>
                <a:latin typeface="Times New Roman" panose="02020603050405020304" pitchFamily="18" charset="0"/>
                <a:cs typeface="Times New Roman" panose="02020603050405020304" pitchFamily="18" charset="0"/>
              </a:rPr>
              <a:t> yapmamız gerekir.)</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Metot gövdesine sahip </a:t>
            </a:r>
            <a:r>
              <a:rPr lang="tr-TR" sz="1600" u="sng" dirty="0">
                <a:solidFill>
                  <a:schemeClr val="tx1"/>
                </a:solidFill>
                <a:latin typeface="Times New Roman" panose="02020603050405020304" pitchFamily="18" charset="0"/>
                <a:cs typeface="Times New Roman" panose="02020603050405020304" pitchFamily="18" charset="0"/>
              </a:rPr>
              <a:t>olamaz</a:t>
            </a:r>
            <a:r>
              <a:rPr lang="tr-TR" sz="1600" dirty="0">
                <a:solidFill>
                  <a:schemeClr val="tx1"/>
                </a:solidFill>
                <a:latin typeface="Times New Roman" panose="02020603050405020304" pitchFamily="18" charset="0"/>
                <a:cs typeface="Times New Roman" panose="02020603050405020304" pitchFamily="18" charset="0"/>
              </a:rPr>
              <a:t> ve </a:t>
            </a:r>
            <a:r>
              <a:rPr lang="tr-TR" sz="1600" u="sng" dirty="0">
                <a:solidFill>
                  <a:schemeClr val="tx1"/>
                </a:solidFill>
                <a:latin typeface="Times New Roman" panose="02020603050405020304" pitchFamily="18" charset="0"/>
                <a:cs typeface="Times New Roman" panose="02020603050405020304" pitchFamily="18" charset="0"/>
              </a:rPr>
              <a:t>somutlaştırılamaz</a:t>
            </a:r>
            <a:r>
              <a:rPr lang="tr-TR" sz="1600" dirty="0">
                <a:solidFill>
                  <a:schemeClr val="tx1"/>
                </a:solidFill>
                <a:latin typeface="Times New Roman" panose="02020603050405020304" pitchFamily="18" charset="0"/>
                <a:cs typeface="Times New Roman" panose="02020603050405020304" pitchFamily="18" charset="0"/>
              </a:rPr>
              <a:t>. Bu özelliği ile tam soyutlama elde etmek için kullanılır. Yani </a:t>
            </a:r>
            <a:r>
              <a:rPr lang="tr-TR" sz="1600" dirty="0" err="1">
                <a:solidFill>
                  <a:schemeClr val="tx1"/>
                </a:solidFill>
                <a:latin typeface="Times New Roman" panose="02020603050405020304" pitchFamily="18" charset="0"/>
                <a:cs typeface="Times New Roman" panose="02020603050405020304" pitchFamily="18" charset="0"/>
              </a:rPr>
              <a:t>C#’ta</a:t>
            </a:r>
            <a:r>
              <a:rPr lang="tr-TR" sz="1600" dirty="0">
                <a:solidFill>
                  <a:schemeClr val="tx1"/>
                </a:solidFill>
                <a:latin typeface="Times New Roman" panose="02020603050405020304" pitchFamily="18" charset="0"/>
                <a:cs typeface="Times New Roman" panose="02020603050405020304" pitchFamily="18" charset="0"/>
              </a:rPr>
              <a:t> soyutlamayı (</a:t>
            </a:r>
            <a:r>
              <a:rPr lang="tr-TR" sz="1600" dirty="0" err="1">
                <a:solidFill>
                  <a:schemeClr val="tx1"/>
                </a:solidFill>
                <a:latin typeface="Times New Roman" panose="02020603050405020304" pitchFamily="18" charset="0"/>
                <a:cs typeface="Times New Roman" panose="02020603050405020304" pitchFamily="18" charset="0"/>
              </a:rPr>
              <a:t>abstraction</a:t>
            </a:r>
            <a:r>
              <a:rPr lang="tr-TR" sz="1600" dirty="0">
                <a:solidFill>
                  <a:schemeClr val="tx1"/>
                </a:solidFill>
                <a:latin typeface="Times New Roman" panose="02020603050405020304" pitchFamily="18" charset="0"/>
                <a:cs typeface="Times New Roman" panose="02020603050405020304" pitchFamily="18" charset="0"/>
              </a:rPr>
              <a:t>) gerçekleştirmenin başka bir yoludur. </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Sınıf yapısı tarafından elde edilemeyen </a:t>
            </a:r>
            <a:r>
              <a:rPr lang="tr-TR" sz="1600" u="sng" dirty="0">
                <a:solidFill>
                  <a:schemeClr val="tx1"/>
                </a:solidFill>
                <a:latin typeface="Times New Roman" panose="02020603050405020304" pitchFamily="18" charset="0"/>
                <a:cs typeface="Times New Roman" panose="02020603050405020304" pitchFamily="18" charset="0"/>
              </a:rPr>
              <a:t>çoklu kalıtım (</a:t>
            </a:r>
            <a:r>
              <a:rPr lang="tr-TR" sz="1600" u="sng" dirty="0" err="1">
                <a:solidFill>
                  <a:schemeClr val="tx1"/>
                </a:solidFill>
                <a:latin typeface="Times New Roman" panose="02020603050405020304" pitchFamily="18" charset="0"/>
                <a:cs typeface="Times New Roman" panose="02020603050405020304" pitchFamily="18" charset="0"/>
              </a:rPr>
              <a:t>multiple</a:t>
            </a:r>
            <a:r>
              <a:rPr lang="tr-TR" sz="1600" u="sng" dirty="0">
                <a:solidFill>
                  <a:schemeClr val="tx1"/>
                </a:solidFill>
                <a:latin typeface="Times New Roman" panose="02020603050405020304" pitchFamily="18" charset="0"/>
                <a:cs typeface="Times New Roman" panose="02020603050405020304" pitchFamily="18" charset="0"/>
              </a:rPr>
              <a:t> </a:t>
            </a:r>
            <a:r>
              <a:rPr lang="tr-TR" sz="1600" u="sng" dirty="0" err="1">
                <a:solidFill>
                  <a:schemeClr val="tx1"/>
                </a:solidFill>
                <a:latin typeface="Times New Roman" panose="02020603050405020304" pitchFamily="18" charset="0"/>
                <a:cs typeface="Times New Roman" panose="02020603050405020304" pitchFamily="18" charset="0"/>
              </a:rPr>
              <a:t>inheritance</a:t>
            </a:r>
            <a:r>
              <a:rPr lang="tr-TR" sz="1600" u="sng" dirty="0">
                <a:solidFill>
                  <a:schemeClr val="tx1"/>
                </a:solidFill>
                <a:latin typeface="Times New Roman" panose="02020603050405020304" pitchFamily="18" charset="0"/>
                <a:cs typeface="Times New Roman" panose="02020603050405020304" pitchFamily="18" charset="0"/>
              </a:rPr>
              <a:t>)</a:t>
            </a:r>
            <a:r>
              <a:rPr lang="tr-TR" sz="1600" dirty="0">
                <a:solidFill>
                  <a:schemeClr val="tx1"/>
                </a:solidFill>
                <a:latin typeface="Times New Roman" panose="02020603050405020304" pitchFamily="18" charset="0"/>
                <a:cs typeface="Times New Roman" panose="02020603050405020304" pitchFamily="18" charset="0"/>
              </a:rPr>
              <a:t> yapısını elde etmek için kullanılır. </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Uygulanması sınıf veya </a:t>
            </a:r>
            <a:r>
              <a:rPr lang="tr-TR" sz="1600" dirty="0" err="1">
                <a:solidFill>
                  <a:schemeClr val="tx1"/>
                </a:solidFill>
                <a:latin typeface="Times New Roman" panose="02020603050405020304" pitchFamily="18" charset="0"/>
                <a:cs typeface="Times New Roman" panose="02020603050405020304" pitchFamily="18" charset="0"/>
              </a:rPr>
              <a:t>struct</a:t>
            </a:r>
            <a:r>
              <a:rPr lang="tr-TR" sz="1600" dirty="0">
                <a:solidFill>
                  <a:schemeClr val="tx1"/>
                </a:solidFill>
                <a:latin typeface="Times New Roman" panose="02020603050405020304" pitchFamily="18" charset="0"/>
                <a:cs typeface="Times New Roman" panose="02020603050405020304" pitchFamily="18" charset="0"/>
              </a:rPr>
              <a:t> tarafından sağlanmalıdır. (Tek başına uygulanmaz, sınıf tarafından devralınarak uygulanır.)</a:t>
            </a:r>
          </a:p>
          <a:p>
            <a:pPr algn="just">
              <a:lnSpc>
                <a:spcPct val="100000"/>
              </a:lnSpc>
              <a:buFont typeface="Wingdings" panose="05000000000000000000" pitchFamily="2" charset="2"/>
              <a:buChar char="Ø"/>
            </a:pPr>
            <a:r>
              <a:rPr lang="tr-TR" sz="1600" dirty="0" err="1">
                <a:solidFill>
                  <a:schemeClr val="tx1"/>
                </a:solidFill>
                <a:latin typeface="Times New Roman" panose="02020603050405020304" pitchFamily="18" charset="0"/>
                <a:cs typeface="Times New Roman" panose="02020603050405020304" pitchFamily="18" charset="0"/>
              </a:rPr>
              <a:t>Arayüzü</a:t>
            </a:r>
            <a:r>
              <a:rPr lang="tr-TR" sz="1600" dirty="0">
                <a:solidFill>
                  <a:schemeClr val="tx1"/>
                </a:solidFill>
                <a:latin typeface="Times New Roman" panose="02020603050405020304" pitchFamily="18" charset="0"/>
                <a:cs typeface="Times New Roman" panose="02020603050405020304" pitchFamily="18" charset="0"/>
              </a:rPr>
              <a:t> uygulayan sınıf veya </a:t>
            </a:r>
            <a:r>
              <a:rPr lang="tr-TR" sz="1600" dirty="0" err="1">
                <a:solidFill>
                  <a:schemeClr val="tx1"/>
                </a:solidFill>
                <a:latin typeface="Times New Roman" panose="02020603050405020304" pitchFamily="18" charset="0"/>
                <a:cs typeface="Times New Roman" panose="02020603050405020304" pitchFamily="18" charset="0"/>
              </a:rPr>
              <a:t>struct</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arayüz</a:t>
            </a:r>
            <a:r>
              <a:rPr lang="tr-TR" sz="1600" dirty="0">
                <a:solidFill>
                  <a:schemeClr val="tx1"/>
                </a:solidFill>
                <a:latin typeface="Times New Roman" panose="02020603050405020304" pitchFamily="18" charset="0"/>
                <a:cs typeface="Times New Roman" panose="02020603050405020304" pitchFamily="18" charset="0"/>
              </a:rPr>
              <a:t> içinde bildirilen tüm yöntemlerin uygulanmasını sağlamalıdır.</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Sınıflar birden fazla </a:t>
            </a:r>
            <a:r>
              <a:rPr lang="tr-TR" sz="1600" dirty="0" err="1">
                <a:solidFill>
                  <a:schemeClr val="tx1"/>
                </a:solidFill>
                <a:latin typeface="Times New Roman" panose="02020603050405020304" pitchFamily="18" charset="0"/>
                <a:cs typeface="Times New Roman" panose="02020603050405020304" pitchFamily="18" charset="0"/>
              </a:rPr>
              <a:t>interface</a:t>
            </a:r>
            <a:r>
              <a:rPr lang="tr-TR" sz="1600" dirty="0">
                <a:solidFill>
                  <a:schemeClr val="tx1"/>
                </a:solidFill>
                <a:latin typeface="Times New Roman" panose="02020603050405020304" pitchFamily="18" charset="0"/>
                <a:cs typeface="Times New Roman" panose="02020603050405020304" pitchFamily="18" charset="0"/>
              </a:rPr>
              <a:t> ile uygulanabilir. </a:t>
            </a:r>
          </a:p>
          <a:p>
            <a:pPr algn="just">
              <a:lnSpc>
                <a:spcPct val="100000"/>
              </a:lnSpc>
              <a:buFont typeface="Wingdings" panose="05000000000000000000" pitchFamily="2" charset="2"/>
              <a:buChar char="Ø"/>
            </a:pPr>
            <a:r>
              <a:rPr lang="tr-TR" sz="1600" dirty="0" err="1">
                <a:solidFill>
                  <a:schemeClr val="tx1"/>
                </a:solidFill>
                <a:latin typeface="Times New Roman" panose="02020603050405020304" pitchFamily="18" charset="0"/>
                <a:cs typeface="Times New Roman" panose="02020603050405020304" pitchFamily="18" charset="0"/>
              </a:rPr>
              <a:t>Interface</a:t>
            </a:r>
            <a:r>
              <a:rPr lang="tr-TR" sz="1600" dirty="0">
                <a:solidFill>
                  <a:schemeClr val="tx1"/>
                </a:solidFill>
                <a:latin typeface="Times New Roman" panose="02020603050405020304" pitchFamily="18" charset="0"/>
                <a:cs typeface="Times New Roman" panose="02020603050405020304" pitchFamily="18" charset="0"/>
              </a:rPr>
              <a:t> yapılarındaki tüm özellikler </a:t>
            </a:r>
            <a:r>
              <a:rPr lang="tr-TR" sz="1600" b="1" i="1" dirty="0" err="1">
                <a:solidFill>
                  <a:schemeClr val="tx1"/>
                </a:solidFill>
                <a:latin typeface="Times New Roman" panose="02020603050405020304" pitchFamily="18" charset="0"/>
                <a:cs typeface="Times New Roman" panose="02020603050405020304" pitchFamily="18" charset="0"/>
              </a:rPr>
              <a:t>public</a:t>
            </a:r>
            <a:r>
              <a:rPr lang="tr-TR" sz="1600" dirty="0">
                <a:solidFill>
                  <a:schemeClr val="tx1"/>
                </a:solidFill>
                <a:latin typeface="Times New Roman" panose="02020603050405020304" pitchFamily="18" charset="0"/>
                <a:cs typeface="Times New Roman" panose="02020603050405020304" pitchFamily="18" charset="0"/>
              </a:rPr>
              <a:t> olarak kabul edilir. </a:t>
            </a:r>
          </a:p>
          <a:p>
            <a:pPr algn="just">
              <a:lnSpc>
                <a:spcPct val="100000"/>
              </a:lnSpc>
              <a:buFont typeface="Wingdings" panose="05000000000000000000" pitchFamily="2" charset="2"/>
              <a:buChar char="Ø"/>
            </a:pPr>
            <a:r>
              <a:rPr lang="tr-TR" sz="1600" dirty="0">
                <a:solidFill>
                  <a:schemeClr val="tx1"/>
                </a:solidFill>
                <a:latin typeface="Times New Roman" panose="02020603050405020304" pitchFamily="18" charset="0"/>
                <a:cs typeface="Times New Roman" panose="02020603050405020304" pitchFamily="18" charset="0"/>
              </a:rPr>
              <a:t>Bir </a:t>
            </a:r>
            <a:r>
              <a:rPr lang="tr-TR" sz="1600" dirty="0" err="1">
                <a:solidFill>
                  <a:schemeClr val="tx1"/>
                </a:solidFill>
                <a:latin typeface="Times New Roman" panose="02020603050405020304" pitchFamily="18" charset="0"/>
                <a:cs typeface="Times New Roman" panose="02020603050405020304" pitchFamily="18" charset="0"/>
              </a:rPr>
              <a:t>interface</a:t>
            </a:r>
            <a:r>
              <a:rPr lang="tr-TR" sz="1600" dirty="0">
                <a:solidFill>
                  <a:schemeClr val="tx1"/>
                </a:solidFill>
                <a:latin typeface="Times New Roman" panose="02020603050405020304" pitchFamily="18" charset="0"/>
                <a:cs typeface="Times New Roman" panose="02020603050405020304" pitchFamily="18" charset="0"/>
              </a:rPr>
              <a:t> yapısı başka bir </a:t>
            </a:r>
            <a:r>
              <a:rPr lang="tr-TR" sz="1600" dirty="0" err="1">
                <a:solidFill>
                  <a:schemeClr val="tx1"/>
                </a:solidFill>
                <a:latin typeface="Times New Roman" panose="02020603050405020304" pitchFamily="18" charset="0"/>
                <a:cs typeface="Times New Roman" panose="02020603050405020304" pitchFamily="18" charset="0"/>
              </a:rPr>
              <a:t>interface</a:t>
            </a:r>
            <a:r>
              <a:rPr lang="tr-TR" sz="1600" dirty="0">
                <a:solidFill>
                  <a:schemeClr val="tx1"/>
                </a:solidFill>
                <a:latin typeface="Times New Roman" panose="02020603050405020304" pitchFamily="18" charset="0"/>
                <a:cs typeface="Times New Roman" panose="02020603050405020304" pitchFamily="18" charset="0"/>
              </a:rPr>
              <a:t> tarafından türetilebilir. </a:t>
            </a:r>
          </a:p>
          <a:p>
            <a:pPr algn="just">
              <a:lnSpc>
                <a:spcPct val="100000"/>
              </a:lnSpc>
              <a:buFont typeface="Wingdings" panose="05000000000000000000" pitchFamily="2" charset="2"/>
              <a:buChar char="Ø"/>
            </a:pPr>
            <a:r>
              <a:rPr lang="tr-TR" sz="1600" dirty="0" err="1">
                <a:solidFill>
                  <a:schemeClr val="tx1"/>
                </a:solidFill>
                <a:latin typeface="Times New Roman" panose="02020603050405020304" pitchFamily="18" charset="0"/>
                <a:cs typeface="Times New Roman" panose="02020603050405020304" pitchFamily="18" charset="0"/>
              </a:rPr>
              <a:t>Interface</a:t>
            </a:r>
            <a:r>
              <a:rPr lang="tr-TR" sz="1600" dirty="0">
                <a:solidFill>
                  <a:schemeClr val="tx1"/>
                </a:solidFill>
                <a:latin typeface="Times New Roman" panose="02020603050405020304" pitchFamily="18" charset="0"/>
                <a:cs typeface="Times New Roman" panose="02020603050405020304" pitchFamily="18" charset="0"/>
              </a:rPr>
              <a:t> (</a:t>
            </a:r>
            <a:r>
              <a:rPr lang="tr-TR" sz="1600" dirty="0" err="1">
                <a:solidFill>
                  <a:schemeClr val="tx1"/>
                </a:solidFill>
                <a:latin typeface="Times New Roman" panose="02020603050405020304" pitchFamily="18" charset="0"/>
                <a:cs typeface="Times New Roman" panose="02020603050405020304" pitchFamily="18" charset="0"/>
              </a:rPr>
              <a:t>arayüz</a:t>
            </a:r>
            <a:r>
              <a:rPr lang="tr-TR" sz="1600" dirty="0">
                <a:solidFill>
                  <a:schemeClr val="tx1"/>
                </a:solidFill>
                <a:latin typeface="Times New Roman" panose="02020603050405020304" pitchFamily="18" charset="0"/>
                <a:cs typeface="Times New Roman" panose="02020603050405020304" pitchFamily="18" charset="0"/>
              </a:rPr>
              <a:t>) yapılarımızı kullanarak nesneler oluşturulamaz.</a:t>
            </a:r>
          </a:p>
          <a:p>
            <a:pPr algn="just">
              <a:lnSpc>
                <a:spcPct val="100000"/>
              </a:lnSpc>
              <a:buFont typeface="Wingdings" panose="05000000000000000000" pitchFamily="2" charset="2"/>
              <a:buChar char="Ø"/>
            </a:pPr>
            <a:endParaRPr lang="tr-TR"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323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Arayüz</a:t>
            </a:r>
            <a:r>
              <a:rPr lang="tr-TR" sz="3000" b="1" dirty="0">
                <a:solidFill>
                  <a:schemeClr val="tx1"/>
                </a:solidFill>
                <a:latin typeface="Times New Roman" panose="02020603050405020304" pitchFamily="18" charset="0"/>
                <a:cs typeface="Times New Roman" panose="02020603050405020304" pitchFamily="18" charset="0"/>
              </a:rPr>
              <a:t> Bildirimi ve Uygulanması</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b="0" i="0" dirty="0" err="1">
                <a:solidFill>
                  <a:srgbClr val="222222"/>
                </a:solidFill>
                <a:effectLst/>
                <a:latin typeface="Times New Roman" panose="02020603050405020304" pitchFamily="18" charset="0"/>
                <a:cs typeface="Times New Roman" panose="02020603050405020304" pitchFamily="18" charset="0"/>
              </a:rPr>
              <a:t>Arayüz</a:t>
            </a:r>
            <a:r>
              <a:rPr lang="tr-TR" b="0" i="0" dirty="0">
                <a:solidFill>
                  <a:srgbClr val="222222"/>
                </a:solidFill>
                <a:effectLst/>
                <a:latin typeface="Times New Roman" panose="02020603050405020304" pitchFamily="18" charset="0"/>
                <a:cs typeface="Times New Roman" panose="02020603050405020304" pitchFamily="18" charset="0"/>
              </a:rPr>
              <a:t> tanımlaması aşağıdaki gibidir:</a:t>
            </a:r>
          </a:p>
          <a:p>
            <a:pPr algn="just">
              <a:lnSpc>
                <a:spcPct val="100000"/>
              </a:lnSpc>
              <a:buFont typeface="Wingdings" panose="05000000000000000000" pitchFamily="2" charset="2"/>
              <a:buChar char="Ø"/>
            </a:pPr>
            <a:endParaRPr lang="tr-TR" dirty="0">
              <a:solidFill>
                <a:srgbClr val="222222"/>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tr-TR" b="0" i="0" dirty="0">
              <a:solidFill>
                <a:srgbClr val="222222"/>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tr-TR" dirty="0">
              <a:solidFill>
                <a:srgbClr val="222222"/>
              </a:solidFill>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endParaRPr lang="tr-TR" b="0" i="0" dirty="0">
              <a:solidFill>
                <a:srgbClr val="222222"/>
              </a:solidFill>
              <a:effectLst/>
              <a:latin typeface="Times New Roman" panose="02020603050405020304" pitchFamily="18" charset="0"/>
              <a:cs typeface="Times New Roman" panose="02020603050405020304" pitchFamily="18" charset="0"/>
            </a:endParaRPr>
          </a:p>
          <a:p>
            <a:pPr algn="just">
              <a:lnSpc>
                <a:spcPct val="100000"/>
              </a:lnSpc>
              <a:buFont typeface="Wingdings" panose="05000000000000000000" pitchFamily="2" charset="2"/>
              <a:buChar char="Ø"/>
            </a:pPr>
            <a:r>
              <a:rPr lang="tr-TR" dirty="0" err="1">
                <a:solidFill>
                  <a:srgbClr val="222222"/>
                </a:solidFill>
                <a:latin typeface="Times New Roman" panose="02020603050405020304" pitchFamily="18" charset="0"/>
                <a:cs typeface="Times New Roman" panose="02020603050405020304" pitchFamily="18" charset="0"/>
              </a:rPr>
              <a:t>Arayüzün</a:t>
            </a:r>
            <a:r>
              <a:rPr lang="tr-TR" dirty="0">
                <a:solidFill>
                  <a:srgbClr val="222222"/>
                </a:solidFill>
                <a:latin typeface="Times New Roman" panose="02020603050405020304" pitchFamily="18" charset="0"/>
                <a:cs typeface="Times New Roman" panose="02020603050405020304" pitchFamily="18" charset="0"/>
              </a:rPr>
              <a:t> uygulanması ise aşağıdaki gibidir:</a:t>
            </a:r>
          </a:p>
          <a:p>
            <a:pPr algn="just">
              <a:lnSpc>
                <a:spcPct val="100000"/>
              </a:lnSpc>
              <a:buFont typeface="Wingdings" panose="05000000000000000000" pitchFamily="2" charset="2"/>
              <a:buChar char="Ø"/>
            </a:pPr>
            <a:endParaRPr lang="tr-TR" b="0" i="0" dirty="0">
              <a:solidFill>
                <a:srgbClr val="222222"/>
              </a:solidFill>
              <a:effectLst/>
              <a:latin typeface="Times New Roman" panose="02020603050405020304" pitchFamily="18" charset="0"/>
              <a:cs typeface="Times New Roman" panose="02020603050405020304" pitchFamily="18" charset="0"/>
            </a:endParaRPr>
          </a:p>
          <a:p>
            <a:pPr marL="0" indent="0" algn="just">
              <a:lnSpc>
                <a:spcPct val="100000"/>
              </a:lnSpc>
              <a:buNone/>
            </a:pPr>
            <a:r>
              <a:rPr lang="tr-TR" b="0" i="0" dirty="0">
                <a:solidFill>
                  <a:srgbClr val="222222"/>
                </a:solidFill>
                <a:effectLst/>
                <a:latin typeface="Times New Roman" panose="02020603050405020304" pitchFamily="18" charset="0"/>
                <a:cs typeface="Times New Roman" panose="02020603050405020304" pitchFamily="18" charset="0"/>
              </a:rPr>
              <a:t> </a:t>
            </a:r>
          </a:p>
          <a:p>
            <a:pPr algn="just">
              <a:lnSpc>
                <a:spcPct val="100000"/>
              </a:lnSpc>
              <a:buFont typeface="Wingdings" panose="05000000000000000000" pitchFamily="2" charset="2"/>
              <a:buChar char="Ø"/>
            </a:pPr>
            <a:endParaRPr lang="tr-TR" dirty="0">
              <a:solidFill>
                <a:schemeClr val="tx1"/>
              </a:solidFill>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CC51CA2-DC90-4E59-9C40-0010404D456F}"/>
              </a:ext>
            </a:extLst>
          </p:cNvPr>
          <p:cNvSpPr>
            <a:spLocks noChangeArrowheads="1"/>
          </p:cNvSpPr>
          <p:nvPr/>
        </p:nvSpPr>
        <p:spPr bwMode="auto">
          <a:xfrm>
            <a:off x="3078866" y="1147658"/>
            <a:ext cx="4027990" cy="181328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273239"/>
                </a:solidFill>
                <a:effectLst/>
                <a:latin typeface="Consolas" panose="020B0609020204030204" pitchFamily="49" charset="0"/>
              </a:rPr>
              <a:t>interface</a:t>
            </a:r>
            <a:r>
              <a:rPr kumimoji="0" lang="tr-TR" altLang="tr-TR" sz="1600" b="0" i="0" u="none" strike="noStrike" cap="none" normalizeH="0" baseline="0" dirty="0">
                <a:ln>
                  <a:noFill/>
                </a:ln>
                <a:solidFill>
                  <a:srgbClr val="273239"/>
                </a:solidFill>
                <a:effectLst/>
                <a:latin typeface="Consolas" panose="020B0609020204030204" pitchFamily="49" charset="0"/>
              </a:rPr>
              <a:t> &lt;</a:t>
            </a:r>
            <a:r>
              <a:rPr kumimoji="0" lang="tr-TR" altLang="tr-TR" sz="1600" b="0" i="0" u="none" strike="noStrike" cap="none" normalizeH="0" baseline="0" dirty="0" err="1">
                <a:ln>
                  <a:noFill/>
                </a:ln>
                <a:solidFill>
                  <a:srgbClr val="273239"/>
                </a:solidFill>
                <a:effectLst/>
                <a:latin typeface="Consolas" panose="020B0609020204030204" pitchFamily="49" charset="0"/>
              </a:rPr>
              <a:t>interface_name</a:t>
            </a:r>
            <a:r>
              <a:rPr kumimoji="0" lang="tr-TR" altLang="tr-TR" sz="1600" b="0" i="0" u="none" strike="noStrike" cap="none" normalizeH="0" baseline="0" dirty="0">
                <a:ln>
                  <a:noFill/>
                </a:ln>
                <a:solidFill>
                  <a:srgbClr val="273239"/>
                </a:solidFill>
                <a:effectLst/>
                <a:latin typeface="Consolas" panose="020B0609020204030204" pitchFamily="49" charset="0"/>
              </a:rPr>
              <a:t> &gt;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273239"/>
                </a:solidFill>
                <a:effectLst/>
                <a:latin typeface="Consolas" panose="020B0609020204030204" pitchFamily="49" charset="0"/>
              </a:rPr>
              <a:t>{ </a:t>
            </a:r>
          </a:p>
          <a:p>
            <a:pPr lvl="1" defTabSz="914400" eaLnBrk="0" fontAlgn="base" hangingPunct="0">
              <a:spcBef>
                <a:spcPct val="0"/>
              </a:spcBef>
              <a:spcAft>
                <a:spcPct val="0"/>
              </a:spcAft>
            </a:pP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declare</a:t>
            </a: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Events</a:t>
            </a:r>
            <a:r>
              <a:rPr kumimoji="0" lang="tr-TR" altLang="tr-TR" sz="1600" b="0" i="0" u="none" strike="noStrike" cap="none" normalizeH="0" baseline="0" dirty="0">
                <a:ln>
                  <a:noFill/>
                </a:ln>
                <a:solidFill>
                  <a:srgbClr val="273239"/>
                </a:solidFill>
                <a:effectLst/>
                <a:latin typeface="Consolas" panose="020B0609020204030204" pitchFamily="49" charset="0"/>
              </a:rPr>
              <a:t> </a:t>
            </a:r>
          </a:p>
          <a:p>
            <a:pPr lvl="1" defTabSz="914400" eaLnBrk="0" fontAlgn="base" hangingPunct="0">
              <a:spcBef>
                <a:spcPct val="0"/>
              </a:spcBef>
              <a:spcAft>
                <a:spcPct val="0"/>
              </a:spcAft>
            </a:pP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declare</a:t>
            </a: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indexers</a:t>
            </a:r>
            <a:r>
              <a:rPr kumimoji="0" lang="tr-TR" altLang="tr-TR" sz="1600" b="0" i="0" u="none" strike="noStrike" cap="none" normalizeH="0" baseline="0" dirty="0">
                <a:ln>
                  <a:noFill/>
                </a:ln>
                <a:solidFill>
                  <a:srgbClr val="273239"/>
                </a:solidFill>
                <a:effectLst/>
                <a:latin typeface="Consolas" panose="020B0609020204030204" pitchFamily="49" charset="0"/>
              </a:rPr>
              <a:t> </a:t>
            </a:r>
          </a:p>
          <a:p>
            <a:pPr lvl="1" defTabSz="914400" eaLnBrk="0" fontAlgn="base" hangingPunct="0">
              <a:spcBef>
                <a:spcPct val="0"/>
              </a:spcBef>
              <a:spcAft>
                <a:spcPct val="0"/>
              </a:spcAft>
            </a:pP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declare</a:t>
            </a: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methods</a:t>
            </a:r>
            <a:r>
              <a:rPr kumimoji="0" lang="tr-TR" altLang="tr-TR" sz="1600" b="0" i="0" u="none" strike="noStrike" cap="none" normalizeH="0" baseline="0" dirty="0">
                <a:ln>
                  <a:noFill/>
                </a:ln>
                <a:solidFill>
                  <a:srgbClr val="273239"/>
                </a:solidFill>
                <a:effectLst/>
                <a:latin typeface="Consolas" panose="020B0609020204030204" pitchFamily="49" charset="0"/>
              </a:rPr>
              <a:t> </a:t>
            </a:r>
          </a:p>
          <a:p>
            <a:pPr lvl="1" defTabSz="914400" eaLnBrk="0" fontAlgn="base" hangingPunct="0">
              <a:spcBef>
                <a:spcPct val="0"/>
              </a:spcBef>
              <a:spcAft>
                <a:spcPct val="0"/>
              </a:spcAft>
            </a:pP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declare</a:t>
            </a: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properties</a:t>
            </a:r>
            <a:endParaRPr kumimoji="0" lang="tr-TR" altLang="tr-TR" sz="1600" b="0" i="0" u="none" strike="noStrike" cap="none" normalizeH="0" baseline="0" dirty="0">
              <a:ln>
                <a:noFill/>
              </a:ln>
              <a:solidFill>
                <a:srgbClr val="27323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a:ln>
                  <a:noFill/>
                </a:ln>
                <a:solidFill>
                  <a:schemeClr val="tx1"/>
                </a:solidFill>
                <a:effectLst/>
                <a:latin typeface="Consolas" panose="020B0609020204030204" pitchFamily="49" charset="0"/>
              </a:rPr>
              <a:t> </a:t>
            </a:r>
          </a:p>
        </p:txBody>
      </p:sp>
      <p:sp>
        <p:nvSpPr>
          <p:cNvPr id="3" name="Rectangle 2">
            <a:extLst>
              <a:ext uri="{FF2B5EF4-FFF2-40B4-BE49-F238E27FC236}">
                <a16:creationId xmlns:a16="http://schemas.microsoft.com/office/drawing/2014/main" id="{88723E9D-D413-432D-8FE0-F41E6D8BE22F}"/>
              </a:ext>
            </a:extLst>
          </p:cNvPr>
          <p:cNvSpPr>
            <a:spLocks noChangeArrowheads="1"/>
          </p:cNvSpPr>
          <p:nvPr/>
        </p:nvSpPr>
        <p:spPr bwMode="auto">
          <a:xfrm>
            <a:off x="3078866" y="3561093"/>
            <a:ext cx="3815147" cy="33596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600" b="0" i="0" u="none" strike="noStrike" cap="none" normalizeH="0" baseline="0" dirty="0" err="1">
                <a:ln>
                  <a:noFill/>
                </a:ln>
                <a:solidFill>
                  <a:srgbClr val="273239"/>
                </a:solidFill>
                <a:effectLst/>
                <a:latin typeface="Consolas" panose="020B0609020204030204" pitchFamily="49" charset="0"/>
              </a:rPr>
              <a:t>class</a:t>
            </a:r>
            <a:r>
              <a:rPr kumimoji="0" lang="tr-TR" altLang="tr-TR" sz="1600" b="0" i="0" u="none" strike="noStrike" cap="none" normalizeH="0" baseline="0" dirty="0">
                <a:ln>
                  <a:noFill/>
                </a:ln>
                <a:solidFill>
                  <a:srgbClr val="273239"/>
                </a:solidFill>
                <a:effectLst/>
                <a:latin typeface="Consolas" panose="020B0609020204030204" pitchFamily="49" charset="0"/>
              </a:rPr>
              <a:t> </a:t>
            </a:r>
            <a:r>
              <a:rPr kumimoji="0" lang="tr-TR" altLang="tr-TR" sz="1600" b="0" i="0" u="none" strike="noStrike" cap="none" normalizeH="0" baseline="0" dirty="0" err="1">
                <a:ln>
                  <a:noFill/>
                </a:ln>
                <a:solidFill>
                  <a:srgbClr val="273239"/>
                </a:solidFill>
                <a:effectLst/>
                <a:latin typeface="Consolas" panose="020B0609020204030204" pitchFamily="49" charset="0"/>
              </a:rPr>
              <a:t>class_name</a:t>
            </a:r>
            <a:r>
              <a:rPr kumimoji="0" lang="tr-TR" altLang="tr-TR" sz="1600" b="0" i="0" u="none" strike="noStrike" cap="none" normalizeH="0" baseline="0" dirty="0">
                <a:ln>
                  <a:noFill/>
                </a:ln>
                <a:solidFill>
                  <a:srgbClr val="273239"/>
                </a:solidFill>
                <a:effectLst/>
                <a:latin typeface="Consolas" panose="020B0609020204030204" pitchFamily="49" charset="0"/>
              </a:rPr>
              <a:t> : </a:t>
            </a:r>
            <a:r>
              <a:rPr kumimoji="0" lang="tr-TR" altLang="tr-TR" sz="1600" b="0" i="0" u="none" strike="noStrike" cap="none" normalizeH="0" baseline="0" dirty="0" err="1">
                <a:ln>
                  <a:noFill/>
                </a:ln>
                <a:solidFill>
                  <a:srgbClr val="273239"/>
                </a:solidFill>
                <a:effectLst/>
                <a:latin typeface="Consolas" panose="020B0609020204030204" pitchFamily="49" charset="0"/>
              </a:rPr>
              <a:t>interface_name</a:t>
            </a:r>
            <a:r>
              <a:rPr kumimoji="0" lang="tr-TR" altLang="tr-TR" sz="1600" b="0" i="0" u="none" strike="noStrike" cap="none" normalizeH="0" baseline="0" dirty="0">
                <a:ln>
                  <a:noFill/>
                </a:ln>
                <a:solidFill>
                  <a:schemeClr val="tx1"/>
                </a:solidFill>
                <a:effectLst/>
                <a:latin typeface="Consolas" panose="020B0609020204030204" pitchFamily="49" charset="0"/>
              </a:rPr>
              <a:t> </a:t>
            </a:r>
          </a:p>
        </p:txBody>
      </p:sp>
      <p:sp>
        <p:nvSpPr>
          <p:cNvPr id="7" name="Metin kutusu 6">
            <a:extLst>
              <a:ext uri="{FF2B5EF4-FFF2-40B4-BE49-F238E27FC236}">
                <a16:creationId xmlns:a16="http://schemas.microsoft.com/office/drawing/2014/main" id="{6CB921D2-1017-47EC-8340-C24F66146AA6}"/>
              </a:ext>
            </a:extLst>
          </p:cNvPr>
          <p:cNvSpPr txBox="1"/>
          <p:nvPr/>
        </p:nvSpPr>
        <p:spPr>
          <a:xfrm>
            <a:off x="289366" y="4497200"/>
            <a:ext cx="11493662" cy="923330"/>
          </a:xfrm>
          <a:prstGeom prst="rect">
            <a:avLst/>
          </a:prstGeom>
          <a:noFill/>
          <a:ln>
            <a:solidFill>
              <a:schemeClr val="accent1"/>
            </a:solidFill>
          </a:ln>
        </p:spPr>
        <p:txBody>
          <a:bodyPr wrap="square">
            <a:spAutoFit/>
          </a:bodyPr>
          <a:lstStyle/>
          <a:p>
            <a:r>
              <a:rPr lang="tr-TR" dirty="0">
                <a:latin typeface="Times New Roman" panose="02020603050405020304" pitchFamily="18" charset="0"/>
                <a:cs typeface="Times New Roman" panose="02020603050405020304" pitchFamily="18" charset="0"/>
              </a:rPr>
              <a:t>Bir </a:t>
            </a:r>
            <a:r>
              <a:rPr lang="tr-TR" dirty="0" err="1">
                <a:latin typeface="Times New Roman" panose="02020603050405020304" pitchFamily="18" charset="0"/>
                <a:cs typeface="Times New Roman" panose="02020603050405020304" pitchFamily="18" charset="0"/>
              </a:rPr>
              <a:t>arayüz</a:t>
            </a:r>
            <a:r>
              <a:rPr lang="tr-TR" dirty="0">
                <a:latin typeface="Times New Roman" panose="02020603050405020304" pitchFamily="18" charset="0"/>
                <a:cs typeface="Times New Roman" panose="02020603050405020304" pitchFamily="18" charset="0"/>
              </a:rPr>
              <a:t> bildirmek için </a:t>
            </a:r>
            <a:r>
              <a:rPr lang="tr-TR" b="1" i="1" dirty="0" err="1">
                <a:solidFill>
                  <a:srgbClr val="7030A0"/>
                </a:solidFill>
                <a:latin typeface="Times New Roman" panose="02020603050405020304" pitchFamily="18" charset="0"/>
                <a:cs typeface="Times New Roman" panose="02020603050405020304" pitchFamily="18" charset="0"/>
              </a:rPr>
              <a:t>interface</a:t>
            </a:r>
            <a:r>
              <a:rPr lang="tr-TR" dirty="0">
                <a:latin typeface="Times New Roman" panose="02020603050405020304" pitchFamily="18" charset="0"/>
                <a:cs typeface="Times New Roman" panose="02020603050405020304" pitchFamily="18" charset="0"/>
              </a:rPr>
              <a:t> anahtar sözcüğünü kullanılır. </a:t>
            </a:r>
          </a:p>
          <a:p>
            <a:r>
              <a:rPr lang="tr-TR" dirty="0">
                <a:latin typeface="Times New Roman" panose="02020603050405020304" pitchFamily="18" charset="0"/>
                <a:cs typeface="Times New Roman" panose="02020603050405020304" pitchFamily="18" charset="0"/>
              </a:rPr>
              <a:t>Bu şekilde, </a:t>
            </a:r>
            <a:r>
              <a:rPr lang="tr-TR" dirty="0" err="1">
                <a:latin typeface="Times New Roman" panose="02020603050405020304" pitchFamily="18" charset="0"/>
                <a:cs typeface="Times New Roman" panose="02020603050405020304" pitchFamily="18" charset="0"/>
              </a:rPr>
              <a:t>arayüzdeki</a:t>
            </a:r>
            <a:r>
              <a:rPr lang="tr-TR" dirty="0">
                <a:latin typeface="Times New Roman" panose="02020603050405020304" pitchFamily="18" charset="0"/>
                <a:cs typeface="Times New Roman" panose="02020603050405020304" pitchFamily="18" charset="0"/>
              </a:rPr>
              <a:t> tüm üyelerin boş gövdeyle bildirildiği ve varsayılan olarak genel ve soyut olduğu anlamına gelir. Arabirimi uygulayan bir sınıf, arabirimde bildirilen tüm yöntemleri uygulamalıdır.</a:t>
            </a:r>
          </a:p>
        </p:txBody>
      </p:sp>
    </p:spTree>
    <p:extLst>
      <p:ext uri="{BB962C8B-B14F-4D97-AF65-F5344CB8AC3E}">
        <p14:creationId xmlns:p14="http://schemas.microsoft.com/office/powerpoint/2010/main" val="314755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Örnek Kod – 1: </a:t>
            </a:r>
            <a:r>
              <a:rPr lang="tr-TR" sz="3000" b="1" dirty="0" err="1">
                <a:solidFill>
                  <a:schemeClr val="tx1"/>
                </a:solidFill>
                <a:latin typeface="Times New Roman" panose="02020603050405020304" pitchFamily="18" charset="0"/>
                <a:cs typeface="Times New Roman" panose="02020603050405020304" pitchFamily="18" charset="0"/>
              </a:rPr>
              <a:t>Arayüzün</a:t>
            </a:r>
            <a:r>
              <a:rPr lang="tr-TR" sz="3000" b="1" dirty="0">
                <a:solidFill>
                  <a:schemeClr val="tx1"/>
                </a:solidFill>
                <a:latin typeface="Times New Roman" panose="02020603050405020304" pitchFamily="18" charset="0"/>
                <a:cs typeface="Times New Roman" panose="02020603050405020304" pitchFamily="18" charset="0"/>
              </a:rPr>
              <a:t> sınıfa uygulanması</a:t>
            </a:r>
          </a:p>
        </p:txBody>
      </p:sp>
      <p:sp>
        <p:nvSpPr>
          <p:cNvPr id="9" name="Metin kutusu 8">
            <a:extLst>
              <a:ext uri="{FF2B5EF4-FFF2-40B4-BE49-F238E27FC236}">
                <a16:creationId xmlns:a16="http://schemas.microsoft.com/office/drawing/2014/main" id="{AB099875-2F76-40F1-830B-DDC8181D7AD7}"/>
              </a:ext>
            </a:extLst>
          </p:cNvPr>
          <p:cNvSpPr txBox="1"/>
          <p:nvPr/>
        </p:nvSpPr>
        <p:spPr>
          <a:xfrm>
            <a:off x="4577786" y="700796"/>
            <a:ext cx="3144456" cy="369332"/>
          </a:xfrm>
          <a:prstGeom prst="rect">
            <a:avLst/>
          </a:prstGeom>
          <a:solidFill>
            <a:schemeClr val="accent1">
              <a:lumMod val="20000"/>
              <a:lumOff val="80000"/>
            </a:schemeClr>
          </a:solidFill>
          <a:ln>
            <a:solidFill>
              <a:schemeClr val="accent1"/>
            </a:solidFill>
          </a:ln>
        </p:spPr>
        <p:txBody>
          <a:bodyPr wrap="square">
            <a:spAutoFit/>
          </a:bodyPr>
          <a:lstStyle/>
          <a:p>
            <a:r>
              <a:rPr lang="tr-TR" dirty="0"/>
              <a:t>THIS IS AN INTERFACE EXAMPLE</a:t>
            </a:r>
          </a:p>
        </p:txBody>
      </p:sp>
      <p:sp>
        <p:nvSpPr>
          <p:cNvPr id="11" name="Metin kutusu 10">
            <a:extLst>
              <a:ext uri="{FF2B5EF4-FFF2-40B4-BE49-F238E27FC236}">
                <a16:creationId xmlns:a16="http://schemas.microsoft.com/office/drawing/2014/main" id="{2E0168E7-5DD0-4137-AE00-157F2D20D775}"/>
              </a:ext>
            </a:extLst>
          </p:cNvPr>
          <p:cNvSpPr txBox="1"/>
          <p:nvPr/>
        </p:nvSpPr>
        <p:spPr>
          <a:xfrm>
            <a:off x="408972" y="613965"/>
            <a:ext cx="7820628" cy="5262979"/>
          </a:xfrm>
          <a:prstGeom prst="rect">
            <a:avLst/>
          </a:prstGeom>
          <a:noFill/>
        </p:spPr>
        <p:txBody>
          <a:bodyPr wrap="square">
            <a:spAutoFit/>
          </a:bodyPr>
          <a:lstStyle/>
          <a:p>
            <a:r>
              <a:rPr lang="tr-TR" sz="1400" dirty="0" err="1">
                <a:solidFill>
                  <a:srgbClr val="0000FF"/>
                </a:solidFill>
                <a:latin typeface="Consolas" panose="020B0609020204030204" pitchFamily="49" charset="0"/>
              </a:rPr>
              <a:t>using</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System</a:t>
            </a:r>
            <a:r>
              <a:rPr lang="tr-TR" sz="1400" dirty="0">
                <a:solidFill>
                  <a:srgbClr val="000000"/>
                </a:solidFill>
                <a:latin typeface="Consolas" panose="020B0609020204030204" pitchFamily="49" charset="0"/>
              </a:rPr>
              <a:t>;</a:t>
            </a:r>
          </a:p>
          <a:p>
            <a:endParaRPr lang="tr-TR" sz="1400" dirty="0">
              <a:solidFill>
                <a:srgbClr val="000000"/>
              </a:solidFill>
              <a:latin typeface="Consolas" panose="020B0609020204030204" pitchFamily="49" charset="0"/>
            </a:endParaRPr>
          </a:p>
          <a:p>
            <a:r>
              <a:rPr lang="tr-TR" sz="1400" dirty="0">
                <a:solidFill>
                  <a:srgbClr val="008000"/>
                </a:solidFill>
                <a:latin typeface="Consolas" panose="020B0609020204030204" pitchFamily="49" charset="0"/>
              </a:rPr>
              <a:t>// BASİT BİR INTERFACE</a:t>
            </a:r>
            <a:endParaRPr lang="tr-TR" sz="1400" dirty="0">
              <a:solidFill>
                <a:srgbClr val="000000"/>
              </a:solidFill>
              <a:latin typeface="Consolas" panose="020B0609020204030204" pitchFamily="49" charset="0"/>
            </a:endParaRPr>
          </a:p>
          <a:p>
            <a:r>
              <a:rPr lang="tr-TR" sz="1400" dirty="0" err="1">
                <a:solidFill>
                  <a:srgbClr val="0000FF"/>
                </a:solidFill>
                <a:latin typeface="Consolas" panose="020B0609020204030204" pitchFamily="49" charset="0"/>
              </a:rPr>
              <a:t>interface</a:t>
            </a:r>
            <a:r>
              <a:rPr lang="tr-TR" sz="1400" dirty="0">
                <a:solidFill>
                  <a:srgbClr val="000000"/>
                </a:solidFill>
                <a:latin typeface="Consolas" panose="020B0609020204030204" pitchFamily="49" charset="0"/>
              </a:rPr>
              <a:t> </a:t>
            </a:r>
            <a:r>
              <a:rPr lang="tr-TR" sz="1400" dirty="0">
                <a:solidFill>
                  <a:srgbClr val="2B91AF"/>
                </a:solidFill>
                <a:latin typeface="Consolas" panose="020B0609020204030204" pitchFamily="49" charset="0"/>
              </a:rPr>
              <a:t>inter1</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display</a:t>
            </a:r>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a:solidFill>
                  <a:srgbClr val="008000"/>
                </a:solidFill>
                <a:latin typeface="Consolas" panose="020B0609020204030204" pitchFamily="49" charset="0"/>
              </a:rPr>
              <a:t>// METODUN SADECE BİLDİRİMİ VAR, TANIMLAMASI (GÖVDESİ) YOK.</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endParaRPr lang="tr-TR" sz="1400" dirty="0">
              <a:solidFill>
                <a:srgbClr val="000000"/>
              </a:solidFill>
              <a:latin typeface="Consolas" panose="020B0609020204030204" pitchFamily="49" charset="0"/>
            </a:endParaRPr>
          </a:p>
          <a:p>
            <a:endParaRPr lang="tr-TR" sz="1400" dirty="0">
              <a:solidFill>
                <a:srgbClr val="000000"/>
              </a:solidFill>
              <a:latin typeface="Consolas" panose="020B0609020204030204" pitchFamily="49" charset="0"/>
            </a:endParaRPr>
          </a:p>
          <a:p>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err="1">
                <a:solidFill>
                  <a:srgbClr val="2B91AF"/>
                </a:solidFill>
                <a:latin typeface="Consolas" panose="020B0609020204030204" pitchFamily="49" charset="0"/>
              </a:rPr>
              <a:t>testClass</a:t>
            </a:r>
            <a:r>
              <a:rPr lang="tr-TR" sz="1400" dirty="0">
                <a:solidFill>
                  <a:srgbClr val="000000"/>
                </a:solidFill>
                <a:latin typeface="Consolas" panose="020B0609020204030204" pitchFamily="49" charset="0"/>
              </a:rPr>
              <a:t> : inter1 </a:t>
            </a:r>
            <a:r>
              <a:rPr lang="tr-TR" sz="1400" dirty="0">
                <a:solidFill>
                  <a:srgbClr val="008000"/>
                </a:solidFill>
                <a:latin typeface="Consolas" panose="020B0609020204030204" pitchFamily="49" charset="0"/>
              </a:rPr>
              <a:t>// BİR SINIF ARACILIĞIYLA INTERFACE UYGULANIYOR:</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a:solidFill>
                  <a:srgbClr val="008000"/>
                </a:solidFill>
                <a:latin typeface="Consolas" panose="020B0609020204030204" pitchFamily="49" charset="0"/>
              </a:rPr>
              <a:t>//INTERFACEDEN AKTARILAN FONKSİYONUN GÖVDESİ</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display</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Console.WriteLine</a:t>
            </a:r>
            <a:r>
              <a:rPr lang="en-US" sz="1400" dirty="0">
                <a:solidFill>
                  <a:srgbClr val="000000"/>
                </a:solidFill>
                <a:latin typeface="Consolas" panose="020B0609020204030204" pitchFamily="49" charset="0"/>
              </a:rPr>
              <a:t>(</a:t>
            </a:r>
            <a:r>
              <a:rPr lang="en-US" sz="1400" dirty="0">
                <a:solidFill>
                  <a:srgbClr val="A31515"/>
                </a:solidFill>
                <a:latin typeface="Consolas" panose="020B0609020204030204" pitchFamily="49" charset="0"/>
              </a:rPr>
              <a:t>"THIS IS AN INTERFACE EXAMPLE"</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endParaRPr lang="tr-TR"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public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static</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void</a:t>
            </a:r>
            <a:r>
              <a:rPr lang="en-US" sz="1400" dirty="0">
                <a:solidFill>
                  <a:srgbClr val="000000"/>
                </a:solidFill>
                <a:latin typeface="Consolas" panose="020B0609020204030204" pitchFamily="49" charset="0"/>
              </a:rPr>
              <a:t> Main(String[] </a:t>
            </a:r>
            <a:r>
              <a:rPr lang="en-US" sz="1400" dirty="0" err="1">
                <a:solidFill>
                  <a:srgbClr val="000000"/>
                </a:solidFill>
                <a:latin typeface="Consolas" panose="020B0609020204030204" pitchFamily="49" charset="0"/>
              </a:rPr>
              <a:t>args</a:t>
            </a:r>
            <a:r>
              <a:rPr lang="en-US"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testClass</a:t>
            </a:r>
            <a:r>
              <a:rPr lang="tr-TR" sz="1400" dirty="0">
                <a:solidFill>
                  <a:srgbClr val="000000"/>
                </a:solidFill>
                <a:latin typeface="Consolas" panose="020B0609020204030204" pitchFamily="49" charset="0"/>
              </a:rPr>
              <a:t> t = </a:t>
            </a:r>
            <a:r>
              <a:rPr lang="tr-TR" sz="1400" dirty="0" err="1">
                <a:solidFill>
                  <a:srgbClr val="0000FF"/>
                </a:solidFill>
                <a:latin typeface="Consolas" panose="020B0609020204030204" pitchFamily="49" charset="0"/>
              </a:rPr>
              <a:t>new</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testClass</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t.display</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p:txBody>
      </p:sp>
    </p:spTree>
    <p:extLst>
      <p:ext uri="{BB962C8B-B14F-4D97-AF65-F5344CB8AC3E}">
        <p14:creationId xmlns:p14="http://schemas.microsoft.com/office/powerpoint/2010/main" val="460330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Örnek Kod – 2: Aynı </a:t>
            </a:r>
            <a:r>
              <a:rPr lang="tr-TR" sz="3000" b="1" dirty="0" err="1">
                <a:solidFill>
                  <a:schemeClr val="tx1"/>
                </a:solidFill>
                <a:latin typeface="Times New Roman" panose="02020603050405020304" pitchFamily="18" charset="0"/>
                <a:cs typeface="Times New Roman" panose="02020603050405020304" pitchFamily="18" charset="0"/>
              </a:rPr>
              <a:t>arayüzü</a:t>
            </a:r>
            <a:r>
              <a:rPr lang="tr-TR" sz="3000" b="1" dirty="0">
                <a:solidFill>
                  <a:schemeClr val="tx1"/>
                </a:solidFill>
                <a:latin typeface="Times New Roman" panose="02020603050405020304" pitchFamily="18" charset="0"/>
                <a:cs typeface="Times New Roman" panose="02020603050405020304" pitchFamily="18" charset="0"/>
              </a:rPr>
              <a:t> uygulayan iki farklı sınıf </a:t>
            </a:r>
          </a:p>
        </p:txBody>
      </p:sp>
      <p:sp>
        <p:nvSpPr>
          <p:cNvPr id="11" name="Metin kutusu 10">
            <a:extLst>
              <a:ext uri="{FF2B5EF4-FFF2-40B4-BE49-F238E27FC236}">
                <a16:creationId xmlns:a16="http://schemas.microsoft.com/office/drawing/2014/main" id="{2E0168E7-5DD0-4137-AE00-157F2D20D775}"/>
              </a:ext>
            </a:extLst>
          </p:cNvPr>
          <p:cNvSpPr txBox="1"/>
          <p:nvPr/>
        </p:nvSpPr>
        <p:spPr>
          <a:xfrm>
            <a:off x="108028" y="602897"/>
            <a:ext cx="7820628" cy="4185761"/>
          </a:xfrm>
          <a:prstGeom prst="rect">
            <a:avLst/>
          </a:prstGeom>
          <a:noFill/>
        </p:spPr>
        <p:txBody>
          <a:bodyPr wrap="square">
            <a:spAutoFit/>
          </a:bodyPr>
          <a:lstStyle/>
          <a:p>
            <a:r>
              <a:rPr lang="tr-TR" sz="1400" dirty="0" err="1">
                <a:solidFill>
                  <a:srgbClr val="0000FF"/>
                </a:solidFill>
                <a:latin typeface="Consolas" panose="020B0609020204030204" pitchFamily="49" charset="0"/>
              </a:rPr>
              <a:t>using</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System</a:t>
            </a:r>
            <a:r>
              <a:rPr lang="tr-TR" sz="1400" dirty="0">
                <a:solidFill>
                  <a:srgbClr val="000000"/>
                </a:solidFill>
                <a:latin typeface="Consolas" panose="020B0609020204030204" pitchFamily="49" charset="0"/>
              </a:rPr>
              <a:t>;</a:t>
            </a:r>
          </a:p>
          <a:p>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interface</a:t>
            </a:r>
            <a:r>
              <a:rPr lang="tr-TR" sz="1400" dirty="0">
                <a:solidFill>
                  <a:srgbClr val="000000"/>
                </a:solidFill>
                <a:latin typeface="Consolas" panose="020B0609020204030204" pitchFamily="49" charset="0"/>
              </a:rPr>
              <a:t> </a:t>
            </a:r>
            <a:r>
              <a:rPr lang="tr-TR" sz="1400" dirty="0" err="1">
                <a:solidFill>
                  <a:srgbClr val="2B91AF"/>
                </a:solidFill>
                <a:latin typeface="Consolas" panose="020B0609020204030204" pitchFamily="49" charset="0"/>
              </a:rPr>
              <a:t>Drawable</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draw</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a:t>
            </a:r>
          </a:p>
          <a:p>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err="1">
                <a:solidFill>
                  <a:srgbClr val="2B91AF"/>
                </a:solidFill>
                <a:latin typeface="Consolas" panose="020B0609020204030204" pitchFamily="49" charset="0"/>
              </a:rPr>
              <a:t>Rectangle</a:t>
            </a:r>
            <a:r>
              <a:rPr lang="tr-TR" sz="1400" dirty="0">
                <a:solidFill>
                  <a:srgbClr val="000000"/>
                </a:solidFill>
                <a:latin typeface="Consolas" panose="020B0609020204030204" pitchFamily="49" charset="0"/>
              </a:rPr>
              <a:t> : </a:t>
            </a:r>
            <a:r>
              <a:rPr lang="tr-TR" sz="1400" dirty="0" err="1">
                <a:solidFill>
                  <a:srgbClr val="000000"/>
                </a:solidFill>
                <a:latin typeface="Consolas" panose="020B0609020204030204" pitchFamily="49" charset="0"/>
              </a:rPr>
              <a:t>Drawable</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draw</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Console.WriteLine</a:t>
            </a:r>
            <a:r>
              <a:rPr lang="tr-TR" sz="1400" dirty="0">
                <a:solidFill>
                  <a:srgbClr val="000000"/>
                </a:solidFill>
                <a:latin typeface="Consolas" panose="020B0609020204030204" pitchFamily="49" charset="0"/>
              </a:rPr>
              <a:t>(</a:t>
            </a:r>
            <a:r>
              <a:rPr lang="tr-TR" sz="1400" dirty="0">
                <a:solidFill>
                  <a:srgbClr val="A31515"/>
                </a:solidFill>
                <a:latin typeface="Consolas" panose="020B0609020204030204" pitchFamily="49" charset="0"/>
              </a:rPr>
              <a:t>"</a:t>
            </a:r>
            <a:r>
              <a:rPr lang="tr-TR" sz="1400" dirty="0" err="1">
                <a:solidFill>
                  <a:srgbClr val="A31515"/>
                </a:solidFill>
                <a:latin typeface="Consolas" panose="020B0609020204030204" pitchFamily="49" charset="0"/>
              </a:rPr>
              <a:t>Drawing</a:t>
            </a:r>
            <a:r>
              <a:rPr lang="tr-TR" sz="1400" dirty="0">
                <a:solidFill>
                  <a:srgbClr val="A31515"/>
                </a:solidFill>
                <a:latin typeface="Consolas" panose="020B0609020204030204" pitchFamily="49" charset="0"/>
              </a:rPr>
              <a:t> </a:t>
            </a:r>
            <a:r>
              <a:rPr lang="tr-TR" sz="1400" dirty="0" err="1">
                <a:solidFill>
                  <a:srgbClr val="A31515"/>
                </a:solidFill>
                <a:latin typeface="Consolas" panose="020B0609020204030204" pitchFamily="49" charset="0"/>
              </a:rPr>
              <a:t>rectangle</a:t>
            </a:r>
            <a:r>
              <a:rPr lang="tr-TR" sz="1400" dirty="0">
                <a:solidFill>
                  <a:srgbClr val="A31515"/>
                </a:solidFill>
                <a:latin typeface="Consolas" panose="020B0609020204030204" pitchFamily="49" charset="0"/>
              </a:rPr>
              <a:t>..."</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p>
          <a:p>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err="1">
                <a:solidFill>
                  <a:srgbClr val="2B91AF"/>
                </a:solidFill>
                <a:latin typeface="Consolas" panose="020B0609020204030204" pitchFamily="49" charset="0"/>
              </a:rPr>
              <a:t>Circle</a:t>
            </a:r>
            <a:r>
              <a:rPr lang="tr-TR" sz="1400" dirty="0">
                <a:solidFill>
                  <a:srgbClr val="000000"/>
                </a:solidFill>
                <a:latin typeface="Consolas" panose="020B0609020204030204" pitchFamily="49" charset="0"/>
              </a:rPr>
              <a:t> : </a:t>
            </a:r>
            <a:r>
              <a:rPr lang="tr-TR" sz="1400" dirty="0" err="1">
                <a:solidFill>
                  <a:srgbClr val="000000"/>
                </a:solidFill>
                <a:latin typeface="Consolas" panose="020B0609020204030204" pitchFamily="49" charset="0"/>
              </a:rPr>
              <a:t>Drawable</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draw</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Console.WriteLine</a:t>
            </a:r>
            <a:r>
              <a:rPr lang="tr-TR" sz="1400" dirty="0">
                <a:solidFill>
                  <a:srgbClr val="000000"/>
                </a:solidFill>
                <a:latin typeface="Consolas" panose="020B0609020204030204" pitchFamily="49" charset="0"/>
              </a:rPr>
              <a:t>(</a:t>
            </a:r>
            <a:r>
              <a:rPr lang="tr-TR" sz="1400" dirty="0">
                <a:solidFill>
                  <a:srgbClr val="A31515"/>
                </a:solidFill>
                <a:latin typeface="Consolas" panose="020B0609020204030204" pitchFamily="49" charset="0"/>
              </a:rPr>
              <a:t>"</a:t>
            </a:r>
            <a:r>
              <a:rPr lang="tr-TR" sz="1400" dirty="0" err="1">
                <a:solidFill>
                  <a:srgbClr val="A31515"/>
                </a:solidFill>
                <a:latin typeface="Consolas" panose="020B0609020204030204" pitchFamily="49" charset="0"/>
              </a:rPr>
              <a:t>Drawing</a:t>
            </a:r>
            <a:r>
              <a:rPr lang="tr-TR" sz="1400" dirty="0">
                <a:solidFill>
                  <a:srgbClr val="A31515"/>
                </a:solidFill>
                <a:latin typeface="Consolas" panose="020B0609020204030204" pitchFamily="49" charset="0"/>
              </a:rPr>
              <a:t> </a:t>
            </a:r>
            <a:r>
              <a:rPr lang="tr-TR" sz="1400" dirty="0" err="1">
                <a:solidFill>
                  <a:srgbClr val="A31515"/>
                </a:solidFill>
                <a:latin typeface="Consolas" panose="020B0609020204030204" pitchFamily="49" charset="0"/>
              </a:rPr>
              <a:t>circle</a:t>
            </a:r>
            <a:r>
              <a:rPr lang="tr-TR" sz="1400" dirty="0">
                <a:solidFill>
                  <a:srgbClr val="A31515"/>
                </a:solidFill>
                <a:latin typeface="Consolas" panose="020B0609020204030204" pitchFamily="49" charset="0"/>
              </a:rPr>
              <a:t>..."</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p>
        </p:txBody>
      </p:sp>
      <p:sp>
        <p:nvSpPr>
          <p:cNvPr id="6" name="Metin kutusu 5">
            <a:extLst>
              <a:ext uri="{FF2B5EF4-FFF2-40B4-BE49-F238E27FC236}">
                <a16:creationId xmlns:a16="http://schemas.microsoft.com/office/drawing/2014/main" id="{C737DE7F-2751-4D42-A4BD-0511DB80D9D1}"/>
              </a:ext>
            </a:extLst>
          </p:cNvPr>
          <p:cNvSpPr txBox="1"/>
          <p:nvPr/>
        </p:nvSpPr>
        <p:spPr>
          <a:xfrm>
            <a:off x="5926240" y="602897"/>
            <a:ext cx="6157732" cy="2462213"/>
          </a:xfrm>
          <a:prstGeom prst="rect">
            <a:avLst/>
          </a:prstGeom>
          <a:noFill/>
        </p:spPr>
        <p:txBody>
          <a:bodyPr wrap="square">
            <a:spAutoFit/>
          </a:bodyPr>
          <a:lstStyle/>
          <a:p>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class</a:t>
            </a:r>
            <a:r>
              <a:rPr lang="tr-TR" sz="1400" dirty="0">
                <a:solidFill>
                  <a:srgbClr val="000000"/>
                </a:solidFill>
                <a:latin typeface="Consolas" panose="020B0609020204030204" pitchFamily="49" charset="0"/>
              </a:rPr>
              <a:t> </a:t>
            </a:r>
            <a:r>
              <a:rPr lang="tr-TR" sz="1400" dirty="0" err="1">
                <a:solidFill>
                  <a:srgbClr val="2B91AF"/>
                </a:solidFill>
                <a:latin typeface="Consolas" panose="020B0609020204030204" pitchFamily="49" charset="0"/>
              </a:rPr>
              <a:t>TestInterface</a:t>
            </a:r>
            <a:endParaRPr lang="tr-TR" sz="1400" dirty="0">
              <a:solidFill>
                <a:srgbClr val="000000"/>
              </a:solidFill>
              <a:latin typeface="Consolas" panose="020B0609020204030204" pitchFamily="49" charset="0"/>
            </a:endParaRPr>
          </a:p>
          <a:p>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public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static</a:t>
            </a:r>
            <a:r>
              <a:rPr lang="tr-TR" sz="1400" dirty="0">
                <a:solidFill>
                  <a:srgbClr val="000000"/>
                </a:solidFill>
                <a:latin typeface="Consolas" panose="020B0609020204030204" pitchFamily="49" charset="0"/>
              </a:rPr>
              <a:t> </a:t>
            </a:r>
            <a:r>
              <a:rPr lang="tr-TR" sz="1400" dirty="0" err="1">
                <a:solidFill>
                  <a:srgbClr val="0000FF"/>
                </a:solidFill>
                <a:latin typeface="Consolas" panose="020B0609020204030204" pitchFamily="49" charset="0"/>
              </a:rPr>
              <a:t>void</a:t>
            </a:r>
            <a:r>
              <a:rPr lang="tr-TR" sz="1400" dirty="0">
                <a:solidFill>
                  <a:srgbClr val="000000"/>
                </a:solidFill>
                <a:latin typeface="Consolas" panose="020B0609020204030204" pitchFamily="49" charset="0"/>
              </a:rPr>
              <a:t> Main()</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Drawable</a:t>
            </a:r>
            <a:r>
              <a:rPr lang="tr-TR" sz="1400" dirty="0">
                <a:solidFill>
                  <a:srgbClr val="000000"/>
                </a:solidFill>
                <a:latin typeface="Consolas" panose="020B0609020204030204" pitchFamily="49" charset="0"/>
              </a:rPr>
              <a:t> d;</a:t>
            </a:r>
          </a:p>
          <a:p>
            <a:r>
              <a:rPr lang="tr-TR" sz="1400" dirty="0">
                <a:solidFill>
                  <a:srgbClr val="000000"/>
                </a:solidFill>
                <a:latin typeface="Consolas" panose="020B0609020204030204" pitchFamily="49" charset="0"/>
              </a:rPr>
              <a:t>        d = </a:t>
            </a:r>
            <a:r>
              <a:rPr lang="tr-TR" sz="1400" dirty="0" err="1">
                <a:solidFill>
                  <a:srgbClr val="0000FF"/>
                </a:solidFill>
                <a:latin typeface="Consolas" panose="020B0609020204030204" pitchFamily="49" charset="0"/>
              </a:rPr>
              <a:t>new</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Rectangle</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d.draw</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d = </a:t>
            </a:r>
            <a:r>
              <a:rPr lang="tr-TR" sz="1400" dirty="0" err="1">
                <a:solidFill>
                  <a:srgbClr val="0000FF"/>
                </a:solidFill>
                <a:latin typeface="Consolas" panose="020B0609020204030204" pitchFamily="49" charset="0"/>
              </a:rPr>
              <a:t>new</a:t>
            </a:r>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Circle</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r>
              <a:rPr lang="tr-TR" sz="1400" dirty="0" err="1">
                <a:solidFill>
                  <a:srgbClr val="000000"/>
                </a:solidFill>
                <a:latin typeface="Consolas" panose="020B0609020204030204" pitchFamily="49" charset="0"/>
              </a:rPr>
              <a:t>d.draw</a:t>
            </a:r>
            <a:r>
              <a:rPr lang="tr-TR" sz="1400" dirty="0">
                <a:solidFill>
                  <a:srgbClr val="000000"/>
                </a:solidFill>
                <a:latin typeface="Consolas" panose="020B0609020204030204" pitchFamily="49" charset="0"/>
              </a:rPr>
              <a:t>();</a:t>
            </a:r>
          </a:p>
          <a:p>
            <a:r>
              <a:rPr lang="tr-TR" sz="1400" dirty="0">
                <a:solidFill>
                  <a:srgbClr val="000000"/>
                </a:solidFill>
                <a:latin typeface="Consolas" panose="020B0609020204030204" pitchFamily="49" charset="0"/>
              </a:rPr>
              <a:t>    }</a:t>
            </a:r>
          </a:p>
          <a:p>
            <a:r>
              <a:rPr lang="tr-TR" sz="1400" dirty="0">
                <a:solidFill>
                  <a:srgbClr val="000000"/>
                </a:solidFill>
                <a:latin typeface="Consolas" panose="020B0609020204030204" pitchFamily="49" charset="0"/>
              </a:rPr>
              <a:t>}</a:t>
            </a:r>
            <a:endParaRPr lang="tr-TR" sz="1400" dirty="0"/>
          </a:p>
        </p:txBody>
      </p:sp>
      <p:sp>
        <p:nvSpPr>
          <p:cNvPr id="8" name="Metin kutusu 7">
            <a:extLst>
              <a:ext uri="{FF2B5EF4-FFF2-40B4-BE49-F238E27FC236}">
                <a16:creationId xmlns:a16="http://schemas.microsoft.com/office/drawing/2014/main" id="{88E1F4F6-2775-446F-BF17-805E41239D69}"/>
              </a:ext>
            </a:extLst>
          </p:cNvPr>
          <p:cNvSpPr txBox="1"/>
          <p:nvPr/>
        </p:nvSpPr>
        <p:spPr>
          <a:xfrm>
            <a:off x="6150014" y="3342908"/>
            <a:ext cx="2257064" cy="646331"/>
          </a:xfrm>
          <a:prstGeom prst="rect">
            <a:avLst/>
          </a:prstGeom>
          <a:solidFill>
            <a:schemeClr val="accent1">
              <a:lumMod val="20000"/>
              <a:lumOff val="80000"/>
            </a:schemeClr>
          </a:solidFill>
          <a:ln>
            <a:solidFill>
              <a:schemeClr val="accent1"/>
            </a:solidFill>
          </a:ln>
        </p:spPr>
        <p:txBody>
          <a:bodyPr wrap="square">
            <a:spAutoFit/>
          </a:bodyPr>
          <a:lstStyle/>
          <a:p>
            <a:r>
              <a:rPr lang="tr-TR" dirty="0" err="1"/>
              <a:t>Drawing</a:t>
            </a:r>
            <a:r>
              <a:rPr lang="tr-TR" dirty="0"/>
              <a:t> </a:t>
            </a:r>
            <a:r>
              <a:rPr lang="tr-TR" dirty="0" err="1"/>
              <a:t>rectangle</a:t>
            </a:r>
            <a:r>
              <a:rPr lang="tr-TR" dirty="0"/>
              <a:t>...</a:t>
            </a:r>
          </a:p>
          <a:p>
            <a:r>
              <a:rPr lang="tr-TR" dirty="0" err="1"/>
              <a:t>Drawing</a:t>
            </a:r>
            <a:r>
              <a:rPr lang="tr-TR" dirty="0"/>
              <a:t> </a:t>
            </a:r>
            <a:r>
              <a:rPr lang="tr-TR" dirty="0" err="1"/>
              <a:t>circle</a:t>
            </a:r>
            <a:r>
              <a:rPr lang="tr-TR" dirty="0"/>
              <a:t>...</a:t>
            </a:r>
          </a:p>
        </p:txBody>
      </p:sp>
    </p:spTree>
    <p:extLst>
      <p:ext uri="{BB962C8B-B14F-4D97-AF65-F5344CB8AC3E}">
        <p14:creationId xmlns:p14="http://schemas.microsoft.com/office/powerpoint/2010/main" val="276765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Örnek Kod – 3: </a:t>
            </a:r>
            <a:r>
              <a:rPr lang="tr-TR" sz="3000" b="1" dirty="0" err="1">
                <a:solidFill>
                  <a:schemeClr val="tx1"/>
                </a:solidFill>
                <a:latin typeface="Times New Roman" panose="02020603050405020304" pitchFamily="18" charset="0"/>
                <a:cs typeface="Times New Roman" panose="02020603050405020304" pitchFamily="18" charset="0"/>
              </a:rPr>
              <a:t>Arayüzler</a:t>
            </a:r>
            <a:r>
              <a:rPr lang="tr-TR" sz="3000" b="1" dirty="0">
                <a:solidFill>
                  <a:schemeClr val="tx1"/>
                </a:solidFill>
                <a:latin typeface="Times New Roman" panose="02020603050405020304" pitchFamily="18" charset="0"/>
                <a:cs typeface="Times New Roman" panose="02020603050405020304" pitchFamily="18" charset="0"/>
              </a:rPr>
              <a:t> ile çoklu miras</a:t>
            </a:r>
          </a:p>
        </p:txBody>
      </p:sp>
      <p:sp>
        <p:nvSpPr>
          <p:cNvPr id="11" name="Metin kutusu 10">
            <a:extLst>
              <a:ext uri="{FF2B5EF4-FFF2-40B4-BE49-F238E27FC236}">
                <a16:creationId xmlns:a16="http://schemas.microsoft.com/office/drawing/2014/main" id="{2E0168E7-5DD0-4137-AE00-157F2D20D775}"/>
              </a:ext>
            </a:extLst>
          </p:cNvPr>
          <p:cNvSpPr txBox="1"/>
          <p:nvPr/>
        </p:nvSpPr>
        <p:spPr>
          <a:xfrm>
            <a:off x="108028" y="602897"/>
            <a:ext cx="7820628" cy="5632311"/>
          </a:xfrm>
          <a:prstGeom prst="rect">
            <a:avLst/>
          </a:prstGeom>
          <a:noFill/>
        </p:spPr>
        <p:txBody>
          <a:bodyPr wrap="square">
            <a:spAutoFit/>
          </a:bodyPr>
          <a:lstStyle/>
          <a:p>
            <a:r>
              <a:rPr lang="tr-TR" sz="1200" dirty="0" err="1">
                <a:solidFill>
                  <a:srgbClr val="0000FF"/>
                </a:solidFill>
                <a:latin typeface="Consolas" panose="020B0609020204030204" pitchFamily="49" charset="0"/>
              </a:rPr>
              <a:t>using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System</a:t>
            </a:r>
            <a:r>
              <a:rPr lang="tr-TR" sz="1200" dirty="0">
                <a:solidFill>
                  <a:srgbClr val="000000"/>
                </a:solidFill>
                <a:latin typeface="Consolas" panose="020B0609020204030204" pitchFamily="49" charset="0"/>
              </a:rPr>
              <a:t>;</a:t>
            </a:r>
          </a:p>
          <a:p>
            <a:r>
              <a:rPr lang="tr-TR" sz="1200" dirty="0" err="1">
                <a:solidFill>
                  <a:srgbClr val="0000FF"/>
                </a:solidFill>
                <a:latin typeface="Consolas" panose="020B0609020204030204" pitchFamily="49" charset="0"/>
              </a:rPr>
              <a:t>interface</a:t>
            </a:r>
            <a:r>
              <a:rPr lang="tr-TR" sz="1200" dirty="0">
                <a:solidFill>
                  <a:srgbClr val="000000"/>
                </a:solidFill>
                <a:latin typeface="Consolas" panose="020B0609020204030204" pitchFamily="49" charset="0"/>
              </a:rPr>
              <a:t> </a:t>
            </a:r>
            <a:r>
              <a:rPr lang="tr-TR" sz="1200" dirty="0" err="1">
                <a:solidFill>
                  <a:srgbClr val="2B91AF"/>
                </a:solidFill>
                <a:latin typeface="Consolas" panose="020B0609020204030204" pitchFamily="49" charset="0"/>
              </a:rPr>
              <a:t>IStaff</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int</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id</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department</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int</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totalworktime</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p>
          <a:p>
            <a:r>
              <a:rPr lang="tr-TR" sz="1200" dirty="0" err="1">
                <a:solidFill>
                  <a:srgbClr val="0000FF"/>
                </a:solidFill>
                <a:latin typeface="Consolas" panose="020B0609020204030204" pitchFamily="49" charset="0"/>
              </a:rPr>
              <a:t>interface</a:t>
            </a:r>
            <a:r>
              <a:rPr lang="tr-TR" sz="1200" dirty="0">
                <a:solidFill>
                  <a:srgbClr val="000000"/>
                </a:solidFill>
                <a:latin typeface="Consolas" panose="020B0609020204030204" pitchFamily="49" charset="0"/>
              </a:rPr>
              <a:t> </a:t>
            </a:r>
            <a:r>
              <a:rPr lang="tr-TR" sz="1200" dirty="0" err="1">
                <a:solidFill>
                  <a:srgbClr val="2B91AF"/>
                </a:solidFill>
                <a:latin typeface="Consolas" panose="020B0609020204030204" pitchFamily="49" charset="0"/>
              </a:rPr>
              <a:t>IPerson</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name_surname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string</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address</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double</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salary</a:t>
            </a:r>
            <a:r>
              <a:rPr lang="tr-TR" sz="1200" dirty="0">
                <a:solidFill>
                  <a:srgbClr val="000000"/>
                </a:solidFill>
                <a:latin typeface="Consolas" panose="020B0609020204030204" pitchFamily="49" charset="0"/>
              </a:rPr>
              <a:t> { </a:t>
            </a:r>
            <a:r>
              <a:rPr lang="tr-TR" sz="1200" dirty="0" err="1">
                <a:solidFill>
                  <a:srgbClr val="0000FF"/>
                </a:solidFill>
                <a:latin typeface="Consolas" panose="020B0609020204030204" pitchFamily="49" charset="0"/>
              </a:rPr>
              <a:t>get</a:t>
            </a:r>
            <a:r>
              <a:rPr lang="tr-TR" sz="1200" dirty="0">
                <a:solidFill>
                  <a:srgbClr val="000000"/>
                </a:solidFill>
                <a:latin typeface="Consolas" panose="020B0609020204030204" pitchFamily="49" charset="0"/>
              </a:rPr>
              <a:t>; </a:t>
            </a:r>
            <a:r>
              <a:rPr lang="tr-TR" sz="1200" dirty="0">
                <a:solidFill>
                  <a:srgbClr val="0000FF"/>
                </a:solidFill>
                <a:latin typeface="Consolas" panose="020B0609020204030204" pitchFamily="49" charset="0"/>
              </a:rPr>
              <a:t>set</a:t>
            </a:r>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p>
          <a:p>
            <a:endParaRPr lang="tr-TR" sz="1200" dirty="0">
              <a:solidFill>
                <a:srgbClr val="000000"/>
              </a:solidFill>
              <a:latin typeface="Consolas" panose="020B0609020204030204" pitchFamily="49" charset="0"/>
            </a:endParaRPr>
          </a:p>
          <a:p>
            <a:r>
              <a:rPr lang="tr-TR" sz="1200" dirty="0" err="1">
                <a:solidFill>
                  <a:srgbClr val="0000FF"/>
                </a:solidFill>
                <a:latin typeface="Consolas" panose="020B0609020204030204" pitchFamily="49" charset="0"/>
              </a:rPr>
              <a:t>class</a:t>
            </a:r>
            <a:r>
              <a:rPr lang="tr-TR" sz="1200" dirty="0">
                <a:solidFill>
                  <a:srgbClr val="000000"/>
                </a:solidFill>
                <a:latin typeface="Consolas" panose="020B0609020204030204" pitchFamily="49" charset="0"/>
              </a:rPr>
              <a:t> </a:t>
            </a:r>
            <a:r>
              <a:rPr lang="tr-TR" sz="1200" dirty="0">
                <a:solidFill>
                  <a:srgbClr val="2B91AF"/>
                </a:solidFill>
                <a:latin typeface="Consolas" panose="020B0609020204030204" pitchFamily="49" charset="0"/>
              </a:rPr>
              <a:t>Administrator</a:t>
            </a:r>
            <a:r>
              <a:rPr lang="tr-TR" sz="1200" dirty="0">
                <a:solidFill>
                  <a:srgbClr val="000000"/>
                </a:solidFill>
                <a:latin typeface="Consolas" panose="020B0609020204030204" pitchFamily="49" charset="0"/>
              </a:rPr>
              <a:t> : </a:t>
            </a:r>
            <a:r>
              <a:rPr lang="tr-TR" sz="1200" dirty="0" err="1">
                <a:solidFill>
                  <a:srgbClr val="000000"/>
                </a:solidFill>
                <a:latin typeface="Consolas" panose="020B0609020204030204" pitchFamily="49" charset="0"/>
              </a:rPr>
              <a:t>IStaff</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IPerson</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id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name_surname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address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salary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department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totalworktime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void</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display</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"{0} is an administrator in {1} department</a:t>
            </a:r>
            <a:r>
              <a:rPr lang="tr-TR" sz="1200" dirty="0">
                <a:solidFill>
                  <a:srgbClr val="A31515"/>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name_surname</a:t>
            </a:r>
            <a:r>
              <a:rPr lang="en-US" sz="1200" dirty="0">
                <a:solidFill>
                  <a:srgbClr val="000000"/>
                </a:solidFill>
                <a:latin typeface="Consolas" panose="020B0609020204030204" pitchFamily="49" charset="0"/>
              </a:rPr>
              <a:t>, department);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p>
          <a:p>
            <a:endParaRPr lang="tr-TR" sz="1200" dirty="0">
              <a:solidFill>
                <a:srgbClr val="000000"/>
              </a:solidFill>
              <a:latin typeface="Consolas" panose="020B0609020204030204" pitchFamily="49" charset="0"/>
            </a:endParaRPr>
          </a:p>
        </p:txBody>
      </p:sp>
      <p:sp>
        <p:nvSpPr>
          <p:cNvPr id="6" name="Metin kutusu 5">
            <a:extLst>
              <a:ext uri="{FF2B5EF4-FFF2-40B4-BE49-F238E27FC236}">
                <a16:creationId xmlns:a16="http://schemas.microsoft.com/office/drawing/2014/main" id="{C737DE7F-2751-4D42-A4BD-0511DB80D9D1}"/>
              </a:ext>
            </a:extLst>
          </p:cNvPr>
          <p:cNvSpPr txBox="1"/>
          <p:nvPr/>
        </p:nvSpPr>
        <p:spPr>
          <a:xfrm>
            <a:off x="6150014" y="602897"/>
            <a:ext cx="6157732" cy="6001643"/>
          </a:xfrm>
          <a:prstGeom prst="rect">
            <a:avLst/>
          </a:prstGeom>
          <a:noFill/>
        </p:spPr>
        <p:txBody>
          <a:bodyPr wrap="square">
            <a:spAutoFit/>
          </a:bodyPr>
          <a:lstStyle/>
          <a:p>
            <a:r>
              <a:rPr lang="tr-TR" sz="1200" dirty="0" err="1">
                <a:solidFill>
                  <a:srgbClr val="0000FF"/>
                </a:solidFill>
                <a:latin typeface="Consolas" panose="020B0609020204030204" pitchFamily="49" charset="0"/>
              </a:rPr>
              <a:t>class</a:t>
            </a:r>
            <a:r>
              <a:rPr lang="tr-TR" sz="1200" dirty="0">
                <a:solidFill>
                  <a:srgbClr val="000000"/>
                </a:solidFill>
                <a:latin typeface="Consolas" panose="020B0609020204030204" pitchFamily="49" charset="0"/>
              </a:rPr>
              <a:t> </a:t>
            </a:r>
            <a:r>
              <a:rPr lang="tr-TR" sz="1200" dirty="0" err="1">
                <a:solidFill>
                  <a:srgbClr val="2B91AF"/>
                </a:solidFill>
                <a:latin typeface="Consolas" panose="020B0609020204030204" pitchFamily="49" charset="0"/>
              </a:rPr>
              <a:t>Employee</a:t>
            </a:r>
            <a:r>
              <a:rPr lang="tr-TR" sz="1200" dirty="0">
                <a:solidFill>
                  <a:srgbClr val="000000"/>
                </a:solidFill>
                <a:latin typeface="Consolas" panose="020B0609020204030204" pitchFamily="49" charset="0"/>
              </a:rPr>
              <a:t> : </a:t>
            </a:r>
            <a:r>
              <a:rPr lang="tr-TR" sz="1200" dirty="0" err="1">
                <a:solidFill>
                  <a:srgbClr val="000000"/>
                </a:solidFill>
                <a:latin typeface="Consolas" panose="020B0609020204030204" pitchFamily="49" charset="0"/>
              </a:rPr>
              <a:t>IStaff</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IPerson</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id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name_surname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address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double</a:t>
            </a:r>
            <a:r>
              <a:rPr lang="en-US" sz="1200" dirty="0">
                <a:solidFill>
                  <a:srgbClr val="000000"/>
                </a:solidFill>
                <a:latin typeface="Consolas" panose="020B0609020204030204" pitchFamily="49" charset="0"/>
              </a:rPr>
              <a:t> salary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string</a:t>
            </a:r>
            <a:r>
              <a:rPr lang="en-US" sz="1200" dirty="0">
                <a:solidFill>
                  <a:srgbClr val="000000"/>
                </a:solidFill>
                <a:latin typeface="Consolas" panose="020B0609020204030204" pitchFamily="49" charset="0"/>
              </a:rPr>
              <a:t> department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totalworktime</a:t>
            </a:r>
            <a:r>
              <a:rPr lang="en-US" sz="1200" dirty="0">
                <a:solidFill>
                  <a:srgbClr val="000000"/>
                </a:solidFill>
                <a:latin typeface="Consolas" panose="020B0609020204030204" pitchFamily="49" charset="0"/>
              </a:rPr>
              <a:t> { </a:t>
            </a:r>
            <a:r>
              <a:rPr lang="en-US" sz="1200" dirty="0">
                <a:solidFill>
                  <a:srgbClr val="0000FF"/>
                </a:solidFill>
                <a:latin typeface="Consolas" panose="020B0609020204030204" pitchFamily="49" charset="0"/>
              </a:rPr>
              <a:t>get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set</a:t>
            </a:r>
            <a:r>
              <a:rPr lang="en-US"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public</a:t>
            </a:r>
            <a:r>
              <a:rPr lang="tr-TR" sz="1200" dirty="0">
                <a:solidFill>
                  <a:srgbClr val="000000"/>
                </a:solidFill>
                <a:latin typeface="Consolas" panose="020B0609020204030204" pitchFamily="49" charset="0"/>
              </a:rPr>
              <a:t> </a:t>
            </a:r>
            <a:r>
              <a:rPr lang="tr-TR" sz="1200" dirty="0" err="1">
                <a:solidFill>
                  <a:srgbClr val="0000FF"/>
                </a:solidFill>
                <a:latin typeface="Consolas" panose="020B0609020204030204" pitchFamily="49" charset="0"/>
              </a:rPr>
              <a:t>void</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display</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Console.WriteLine</a:t>
            </a:r>
            <a:r>
              <a:rPr lang="en-US" sz="1200" dirty="0">
                <a:solidFill>
                  <a:srgbClr val="000000"/>
                </a:solidFill>
                <a:latin typeface="Consolas" panose="020B0609020204030204" pitchFamily="49" charset="0"/>
              </a:rPr>
              <a:t>(</a:t>
            </a:r>
            <a:r>
              <a:rPr lang="en-US" sz="1200" dirty="0">
                <a:solidFill>
                  <a:srgbClr val="A31515"/>
                </a:solidFill>
                <a:latin typeface="Consolas" panose="020B0609020204030204" pitchFamily="49" charset="0"/>
              </a:rPr>
              <a:t>"{0} is an employee in {1} department</a:t>
            </a:r>
            <a:r>
              <a:rPr lang="tr-TR" sz="1200" dirty="0">
                <a:solidFill>
                  <a:srgbClr val="A31515"/>
                </a:solidFill>
                <a:latin typeface="Consolas" panose="020B0609020204030204" pitchFamily="49" charset="0"/>
              </a:rPr>
              <a:t>.</a:t>
            </a:r>
            <a:r>
              <a:rPr lang="en-US" sz="1200" dirty="0">
                <a:solidFill>
                  <a:srgbClr val="A31515"/>
                </a:solidFill>
                <a:latin typeface="Consolas" panose="020B0609020204030204" pitchFamily="49" charset="0"/>
              </a:rPr>
              <a:t>"</a:t>
            </a:r>
            <a:r>
              <a:rPr lang="en-US" sz="1200" dirty="0">
                <a:solidFill>
                  <a:srgbClr val="000000"/>
                </a:solidFill>
                <a:latin typeface="Consolas" panose="020B0609020204030204" pitchFamily="49" charset="0"/>
              </a:rPr>
              <a:t>, </a:t>
            </a:r>
            <a:r>
              <a:rPr lang="tr-TR"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name_surname</a:t>
            </a:r>
            <a:r>
              <a:rPr lang="en-US" sz="1200" dirty="0">
                <a:solidFill>
                  <a:srgbClr val="000000"/>
                </a:solidFill>
                <a:latin typeface="Consolas" panose="020B0609020204030204" pitchFamily="49" charset="0"/>
              </a:rPr>
              <a:t>, department);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p>
          <a:p>
            <a:endParaRPr lang="tr-TR" sz="1200" dirty="0">
              <a:solidFill>
                <a:srgbClr val="000000"/>
              </a:solidFill>
              <a:latin typeface="Consolas" panose="020B0609020204030204" pitchFamily="49" charset="0"/>
            </a:endParaRPr>
          </a:p>
          <a:p>
            <a:r>
              <a:rPr lang="tr-TR" sz="1200" dirty="0" err="1">
                <a:solidFill>
                  <a:srgbClr val="0000FF"/>
                </a:solidFill>
                <a:latin typeface="Consolas" panose="020B0609020204030204" pitchFamily="49" charset="0"/>
              </a:rPr>
              <a:t>class</a:t>
            </a:r>
            <a:r>
              <a:rPr lang="tr-TR" sz="1200" dirty="0">
                <a:solidFill>
                  <a:srgbClr val="000000"/>
                </a:solidFill>
                <a:latin typeface="Consolas" panose="020B0609020204030204" pitchFamily="49" charset="0"/>
              </a:rPr>
              <a:t> </a:t>
            </a:r>
            <a:r>
              <a:rPr lang="tr-TR" sz="1200" dirty="0" err="1">
                <a:solidFill>
                  <a:srgbClr val="2B91AF"/>
                </a:solidFill>
                <a:latin typeface="Consolas" panose="020B0609020204030204" pitchFamily="49" charset="0"/>
              </a:rPr>
              <a:t>mainClass</a:t>
            </a:r>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public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static</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Main(String[] </a:t>
            </a:r>
            <a:r>
              <a:rPr lang="en-US" sz="1200" dirty="0" err="1">
                <a:solidFill>
                  <a:srgbClr val="000000"/>
                </a:solidFill>
                <a:latin typeface="Consolas" panose="020B0609020204030204" pitchFamily="49" charset="0"/>
              </a:rPr>
              <a:t>args</a:t>
            </a:r>
            <a:r>
              <a:rPr lang="en-US"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Administrator a = </a:t>
            </a:r>
            <a:r>
              <a:rPr lang="tr-TR" sz="1200" dirty="0" err="1">
                <a:solidFill>
                  <a:srgbClr val="0000FF"/>
                </a:solidFill>
                <a:latin typeface="Consolas" panose="020B0609020204030204" pitchFamily="49" charset="0"/>
              </a:rPr>
              <a:t>new</a:t>
            </a:r>
            <a:r>
              <a:rPr lang="tr-TR" sz="1200" dirty="0">
                <a:solidFill>
                  <a:srgbClr val="000000"/>
                </a:solidFill>
                <a:latin typeface="Consolas" panose="020B0609020204030204" pitchFamily="49" charset="0"/>
              </a:rPr>
              <a:t> Administrator();</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a.name_surname</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"Ahmet Yılmaz"</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a.department</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"Software"</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a.display</a:t>
            </a:r>
            <a:r>
              <a:rPr lang="tr-TR" sz="1200" dirty="0">
                <a:solidFill>
                  <a:srgbClr val="000000"/>
                </a:solidFill>
                <a:latin typeface="Consolas" panose="020B0609020204030204" pitchFamily="49" charset="0"/>
              </a:rPr>
              <a:t>();</a:t>
            </a:r>
          </a:p>
          <a:p>
            <a:endParaRPr lang="tr-TR" sz="1200" dirty="0">
              <a:solidFill>
                <a:srgbClr val="000000"/>
              </a:solidFill>
              <a:latin typeface="Consolas" panose="020B0609020204030204" pitchFamily="49" charset="0"/>
            </a:endParaRP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Employee</a:t>
            </a:r>
            <a:r>
              <a:rPr lang="tr-TR" sz="1200" dirty="0">
                <a:solidFill>
                  <a:srgbClr val="000000"/>
                </a:solidFill>
                <a:latin typeface="Consolas" panose="020B0609020204030204" pitchFamily="49" charset="0"/>
              </a:rPr>
              <a:t> e = </a:t>
            </a:r>
            <a:r>
              <a:rPr lang="tr-TR" sz="1200" dirty="0" err="1">
                <a:solidFill>
                  <a:srgbClr val="0000FF"/>
                </a:solidFill>
                <a:latin typeface="Consolas" panose="020B0609020204030204" pitchFamily="49" charset="0"/>
              </a:rPr>
              <a:t>new</a:t>
            </a:r>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Employee</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e.name_surname</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"Mehmet Yavuz"</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e.department</a:t>
            </a:r>
            <a:r>
              <a:rPr lang="tr-TR" sz="1200" dirty="0">
                <a:solidFill>
                  <a:srgbClr val="000000"/>
                </a:solidFill>
                <a:latin typeface="Consolas" panose="020B0609020204030204" pitchFamily="49" charset="0"/>
              </a:rPr>
              <a:t> = </a:t>
            </a:r>
            <a:r>
              <a:rPr lang="tr-TR" sz="1200" dirty="0">
                <a:solidFill>
                  <a:srgbClr val="A31515"/>
                </a:solidFill>
                <a:latin typeface="Consolas" panose="020B0609020204030204" pitchFamily="49" charset="0"/>
              </a:rPr>
              <a:t>"Network"</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r>
              <a:rPr lang="tr-TR" sz="1200" dirty="0" err="1">
                <a:solidFill>
                  <a:srgbClr val="000000"/>
                </a:solidFill>
                <a:latin typeface="Consolas" panose="020B0609020204030204" pitchFamily="49" charset="0"/>
              </a:rPr>
              <a:t>e.display</a:t>
            </a:r>
            <a:r>
              <a:rPr lang="tr-TR" sz="1200" dirty="0">
                <a:solidFill>
                  <a:srgbClr val="000000"/>
                </a:solidFill>
                <a:latin typeface="Consolas" panose="020B0609020204030204" pitchFamily="49" charset="0"/>
              </a:rPr>
              <a:t>();</a:t>
            </a:r>
          </a:p>
          <a:p>
            <a:r>
              <a:rPr lang="tr-TR" sz="1200" dirty="0">
                <a:solidFill>
                  <a:srgbClr val="000000"/>
                </a:solidFill>
                <a:latin typeface="Consolas" panose="020B0609020204030204" pitchFamily="49" charset="0"/>
              </a:rPr>
              <a:t>    }</a:t>
            </a:r>
          </a:p>
          <a:p>
            <a:r>
              <a:rPr lang="tr-TR" sz="1200" dirty="0">
                <a:solidFill>
                  <a:srgbClr val="000000"/>
                </a:solidFill>
                <a:latin typeface="Consolas" panose="020B0609020204030204" pitchFamily="49" charset="0"/>
              </a:rPr>
              <a:t>}</a:t>
            </a:r>
            <a:endParaRPr lang="tr-TR" sz="1200" dirty="0"/>
          </a:p>
        </p:txBody>
      </p:sp>
      <p:sp>
        <p:nvSpPr>
          <p:cNvPr id="7" name="Metin kutusu 6">
            <a:extLst>
              <a:ext uri="{FF2B5EF4-FFF2-40B4-BE49-F238E27FC236}">
                <a16:creationId xmlns:a16="http://schemas.microsoft.com/office/drawing/2014/main" id="{C48383E1-162C-4B79-8B49-21DC66ED77D3}"/>
              </a:ext>
            </a:extLst>
          </p:cNvPr>
          <p:cNvSpPr txBox="1"/>
          <p:nvPr/>
        </p:nvSpPr>
        <p:spPr>
          <a:xfrm>
            <a:off x="108028" y="6147322"/>
            <a:ext cx="5818210" cy="523220"/>
          </a:xfrm>
          <a:prstGeom prst="rect">
            <a:avLst/>
          </a:prstGeom>
          <a:solidFill>
            <a:schemeClr val="accent1">
              <a:lumMod val="20000"/>
              <a:lumOff val="80000"/>
            </a:schemeClr>
          </a:solidFill>
          <a:ln>
            <a:solidFill>
              <a:schemeClr val="accent1"/>
            </a:solidFill>
          </a:ln>
        </p:spPr>
        <p:txBody>
          <a:bodyPr wrap="square">
            <a:spAutoFit/>
          </a:bodyPr>
          <a:lstStyle/>
          <a:p>
            <a:r>
              <a:rPr lang="tr-TR" sz="1400" dirty="0">
                <a:latin typeface="Consolas" panose="020B0609020204030204" pitchFamily="49" charset="0"/>
              </a:rPr>
              <a:t>Ahmet Yılmaz is an </a:t>
            </a:r>
            <a:r>
              <a:rPr lang="tr-TR" sz="1400" dirty="0" err="1">
                <a:latin typeface="Consolas" panose="020B0609020204030204" pitchFamily="49" charset="0"/>
              </a:rPr>
              <a:t>administrator</a:t>
            </a:r>
            <a:r>
              <a:rPr lang="tr-TR" sz="1400" dirty="0">
                <a:latin typeface="Consolas" panose="020B0609020204030204" pitchFamily="49" charset="0"/>
              </a:rPr>
              <a:t> in Software </a:t>
            </a:r>
            <a:r>
              <a:rPr lang="tr-TR" sz="1400" dirty="0" err="1">
                <a:latin typeface="Consolas" panose="020B0609020204030204" pitchFamily="49" charset="0"/>
              </a:rPr>
              <a:t>department</a:t>
            </a:r>
            <a:r>
              <a:rPr lang="tr-TR" sz="1400" dirty="0">
                <a:latin typeface="Consolas" panose="020B0609020204030204" pitchFamily="49" charset="0"/>
              </a:rPr>
              <a:t>.</a:t>
            </a:r>
          </a:p>
          <a:p>
            <a:r>
              <a:rPr lang="tr-TR" sz="1400" dirty="0">
                <a:latin typeface="Consolas" panose="020B0609020204030204" pitchFamily="49" charset="0"/>
              </a:rPr>
              <a:t>Mehmet Yavuz is an </a:t>
            </a:r>
            <a:r>
              <a:rPr lang="tr-TR" sz="1400" dirty="0" err="1">
                <a:latin typeface="Consolas" panose="020B0609020204030204" pitchFamily="49" charset="0"/>
              </a:rPr>
              <a:t>employee</a:t>
            </a:r>
            <a:r>
              <a:rPr lang="tr-TR" sz="1400" dirty="0">
                <a:latin typeface="Consolas" panose="020B0609020204030204" pitchFamily="49" charset="0"/>
              </a:rPr>
              <a:t> in Network </a:t>
            </a:r>
            <a:r>
              <a:rPr lang="tr-TR" sz="1400" dirty="0" err="1">
                <a:latin typeface="Consolas" panose="020B0609020204030204" pitchFamily="49" charset="0"/>
              </a:rPr>
              <a:t>department</a:t>
            </a:r>
            <a:r>
              <a:rPr lang="tr-TR" sz="1400" dirty="0">
                <a:latin typeface="Consolas" panose="020B0609020204030204" pitchFamily="49" charset="0"/>
              </a:rPr>
              <a:t>.</a:t>
            </a:r>
          </a:p>
        </p:txBody>
      </p:sp>
    </p:spTree>
    <p:extLst>
      <p:ext uri="{BB962C8B-B14F-4D97-AF65-F5344CB8AC3E}">
        <p14:creationId xmlns:p14="http://schemas.microsoft.com/office/powerpoint/2010/main" val="3215501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err="1">
                <a:solidFill>
                  <a:schemeClr val="tx1"/>
                </a:solidFill>
                <a:latin typeface="Times New Roman" panose="02020603050405020304" pitchFamily="18" charset="0"/>
                <a:cs typeface="Times New Roman" panose="02020603050405020304" pitchFamily="18" charset="0"/>
              </a:rPr>
              <a:t>Arayüzün</a:t>
            </a:r>
            <a:r>
              <a:rPr lang="tr-TR" sz="3000" b="1" dirty="0">
                <a:solidFill>
                  <a:schemeClr val="tx1"/>
                </a:solidFill>
                <a:latin typeface="Times New Roman" panose="02020603050405020304" pitchFamily="18" charset="0"/>
                <a:cs typeface="Times New Roman" panose="02020603050405020304" pitchFamily="18" charset="0"/>
              </a:rPr>
              <a:t> Avantajları</a:t>
            </a:r>
          </a:p>
        </p:txBody>
      </p:sp>
      <p:sp>
        <p:nvSpPr>
          <p:cNvPr id="11" name="Metin kutusu 10">
            <a:extLst>
              <a:ext uri="{FF2B5EF4-FFF2-40B4-BE49-F238E27FC236}">
                <a16:creationId xmlns:a16="http://schemas.microsoft.com/office/drawing/2014/main" id="{2E0168E7-5DD0-4137-AE00-157F2D20D775}"/>
              </a:ext>
            </a:extLst>
          </p:cNvPr>
          <p:cNvSpPr txBox="1"/>
          <p:nvPr/>
        </p:nvSpPr>
        <p:spPr>
          <a:xfrm>
            <a:off x="108029" y="654276"/>
            <a:ext cx="7496538" cy="3785652"/>
          </a:xfrm>
          <a:prstGeom prst="rect">
            <a:avLst/>
          </a:prstGeom>
          <a:noFill/>
        </p:spPr>
        <p:txBody>
          <a:bodyPr wrap="square">
            <a:spAutoFit/>
          </a:bodyPr>
          <a:lstStyle/>
          <a:p>
            <a:pPr marL="342900" indent="-342900" algn="just">
              <a:buClr>
                <a:schemeClr val="accent1">
                  <a:lumMod val="75000"/>
                </a:schemeClr>
              </a:buClr>
              <a:buFont typeface="Wingdings" panose="05000000000000000000" pitchFamily="2" charset="2"/>
              <a:buChar char="Ø"/>
            </a:pPr>
            <a:r>
              <a:rPr lang="tr-TR" sz="2000" dirty="0">
                <a:solidFill>
                  <a:schemeClr val="bg1"/>
                </a:solidFill>
                <a:latin typeface="Times New Roman" panose="02020603050405020304" pitchFamily="18" charset="0"/>
                <a:cs typeface="Times New Roman" panose="02020603050405020304" pitchFamily="18" charset="0"/>
              </a:rPr>
              <a:t>Gevşek bağlılık (</a:t>
            </a:r>
            <a:r>
              <a:rPr lang="tr-TR" sz="2000" dirty="0" err="1">
                <a:solidFill>
                  <a:schemeClr val="bg1"/>
                </a:solidFill>
                <a:latin typeface="Times New Roman" panose="02020603050405020304" pitchFamily="18" charset="0"/>
                <a:cs typeface="Times New Roman" panose="02020603050405020304" pitchFamily="18" charset="0"/>
              </a:rPr>
              <a:t>loose</a:t>
            </a:r>
            <a:r>
              <a:rPr lang="tr-TR" sz="2000" dirty="0">
                <a:solidFill>
                  <a:schemeClr val="bg1"/>
                </a:solidFill>
                <a:latin typeface="Times New Roman" panose="02020603050405020304" pitchFamily="18" charset="0"/>
                <a:cs typeface="Times New Roman" panose="02020603050405020304" pitchFamily="18" charset="0"/>
              </a:rPr>
              <a:t> </a:t>
            </a:r>
            <a:r>
              <a:rPr lang="tr-TR" sz="2000" dirty="0" err="1">
                <a:solidFill>
                  <a:schemeClr val="bg1"/>
                </a:solidFill>
                <a:latin typeface="Times New Roman" panose="02020603050405020304" pitchFamily="18" charset="0"/>
                <a:cs typeface="Times New Roman" panose="02020603050405020304" pitchFamily="18" charset="0"/>
              </a:rPr>
              <a:t>coupling</a:t>
            </a:r>
            <a:r>
              <a:rPr lang="tr-TR" sz="2000" dirty="0">
                <a:solidFill>
                  <a:schemeClr val="bg1"/>
                </a:solidFill>
                <a:latin typeface="Times New Roman" panose="02020603050405020304" pitchFamily="18" charset="0"/>
                <a:cs typeface="Times New Roman" panose="02020603050405020304" pitchFamily="18" charset="0"/>
              </a:rPr>
              <a:t>) elde etmek için kullanılır.</a:t>
            </a:r>
          </a:p>
          <a:p>
            <a:pPr lvl="1" algn="just">
              <a:buClr>
                <a:schemeClr val="accent1">
                  <a:lumMod val="75000"/>
                </a:schemeClr>
              </a:buClr>
            </a:pPr>
            <a:r>
              <a:rPr lang="tr-TR" sz="2000" dirty="0">
                <a:solidFill>
                  <a:schemeClr val="bg1"/>
                </a:solidFill>
                <a:latin typeface="Times New Roman" panose="02020603050405020304" pitchFamily="18" charset="0"/>
                <a:cs typeface="Times New Roman" panose="02020603050405020304" pitchFamily="18" charset="0"/>
              </a:rPr>
              <a:t>(Sıkı (</a:t>
            </a:r>
            <a:r>
              <a:rPr lang="tr-TR" sz="2000" dirty="0" err="1">
                <a:solidFill>
                  <a:schemeClr val="bg1"/>
                </a:solidFill>
                <a:latin typeface="Times New Roman" panose="02020603050405020304" pitchFamily="18" charset="0"/>
                <a:cs typeface="Times New Roman" panose="02020603050405020304" pitchFamily="18" charset="0"/>
              </a:rPr>
              <a:t>tight</a:t>
            </a:r>
            <a:r>
              <a:rPr lang="tr-TR" sz="2000" dirty="0">
                <a:solidFill>
                  <a:schemeClr val="bg1"/>
                </a:solidFill>
                <a:latin typeface="Times New Roman" panose="02020603050405020304" pitchFamily="18" charset="0"/>
                <a:cs typeface="Times New Roman" panose="02020603050405020304" pitchFamily="18" charset="0"/>
              </a:rPr>
              <a:t>) ve gevşek (</a:t>
            </a:r>
            <a:r>
              <a:rPr lang="tr-TR" sz="2000" dirty="0" err="1">
                <a:solidFill>
                  <a:schemeClr val="bg1"/>
                </a:solidFill>
                <a:latin typeface="Times New Roman" panose="02020603050405020304" pitchFamily="18" charset="0"/>
                <a:cs typeface="Times New Roman" panose="02020603050405020304" pitchFamily="18" charset="0"/>
              </a:rPr>
              <a:t>loose</a:t>
            </a:r>
            <a:r>
              <a:rPr lang="tr-TR" sz="2000" dirty="0">
                <a:solidFill>
                  <a:schemeClr val="bg1"/>
                </a:solidFill>
                <a:latin typeface="Times New Roman" panose="02020603050405020304" pitchFamily="18" charset="0"/>
                <a:cs typeface="Times New Roman" panose="02020603050405020304" pitchFamily="18" charset="0"/>
              </a:rPr>
              <a:t>) bağlılık şudur: Bir sistem; içerisinde bulunan mekanizmanın çalışabilmesi için belirli bir nesneye mutlaka ihtiyaç duyuyorsa, o nesneye sıkı sıkıya bağlıdır. Ama Gevşek bağımlılık oluşturmak demek, nesneler arası bağların oluşmasına izin vermek, ama sınıflar üzerinde yapılan yapısal değişikliklerin bağımlı sınıflar üzerinde yapısal değişikliğe sebep vermesini engellemek demektir. Sıkı bağlı sistemlerde programın bakımı, geliştirilmesi ve kodun tekrar kullanımı konusunda kısıtlar olabilmektedir. )</a:t>
            </a:r>
          </a:p>
          <a:p>
            <a:pPr algn="just"/>
            <a:endParaRPr lang="tr-TR" sz="2000" dirty="0">
              <a:solidFill>
                <a:schemeClr val="bg1"/>
              </a:solidFill>
              <a:latin typeface="Times New Roman" panose="02020603050405020304" pitchFamily="18" charset="0"/>
              <a:cs typeface="Times New Roman" panose="02020603050405020304" pitchFamily="18" charset="0"/>
            </a:endParaRPr>
          </a:p>
          <a:p>
            <a:pPr algn="just"/>
            <a:endParaRPr lang="tr-TR" sz="2000" dirty="0">
              <a:solidFill>
                <a:schemeClr val="bg1"/>
              </a:solidFill>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D3DACE62-5468-47C2-9D55-5B271DEB5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4567" y="444369"/>
            <a:ext cx="4210050" cy="2733675"/>
          </a:xfrm>
          <a:prstGeom prst="rect">
            <a:avLst/>
          </a:prstGeom>
          <a:noFill/>
          <a:extLst>
            <a:ext uri="{909E8E84-426E-40DD-AFC4-6F175D3DCCD1}">
              <a14:hiddenFill xmlns:a14="http://schemas.microsoft.com/office/drawing/2010/main">
                <a:solidFill>
                  <a:srgbClr val="FFFFFF"/>
                </a:solidFill>
              </a14:hiddenFill>
            </a:ext>
          </a:extLst>
        </p:spPr>
      </p:pic>
      <p:sp>
        <p:nvSpPr>
          <p:cNvPr id="7" name="Metin kutusu 6">
            <a:extLst>
              <a:ext uri="{FF2B5EF4-FFF2-40B4-BE49-F238E27FC236}">
                <a16:creationId xmlns:a16="http://schemas.microsoft.com/office/drawing/2014/main" id="{CD3060F5-B0EC-461E-BD06-57BD2456F1BC}"/>
              </a:ext>
            </a:extLst>
          </p:cNvPr>
          <p:cNvSpPr txBox="1"/>
          <p:nvPr/>
        </p:nvSpPr>
        <p:spPr>
          <a:xfrm>
            <a:off x="108029" y="3682851"/>
            <a:ext cx="11975942" cy="1631216"/>
          </a:xfrm>
          <a:prstGeom prst="rect">
            <a:avLst/>
          </a:prstGeom>
          <a:noFill/>
        </p:spPr>
        <p:txBody>
          <a:bodyPr wrap="square">
            <a:spAutoFit/>
          </a:bodyPr>
          <a:lstStyle/>
          <a:p>
            <a:pPr marL="342900" indent="-342900" algn="just">
              <a:buClr>
                <a:schemeClr val="accent1">
                  <a:lumMod val="75000"/>
                </a:schemeClr>
              </a:buClr>
              <a:buFont typeface="Wingdings" panose="05000000000000000000" pitchFamily="2" charset="2"/>
              <a:buChar char="Ø"/>
            </a:pPr>
            <a:r>
              <a:rPr lang="tr-TR" sz="2000" dirty="0">
                <a:solidFill>
                  <a:schemeClr val="bg1"/>
                </a:solidFill>
                <a:latin typeface="Times New Roman" panose="02020603050405020304" pitchFamily="18" charset="0"/>
                <a:cs typeface="Times New Roman" panose="02020603050405020304" pitchFamily="18" charset="0"/>
              </a:rPr>
              <a:t>Toplam soyutlama elde etmek için kullanılır.</a:t>
            </a:r>
          </a:p>
          <a:p>
            <a:pPr marL="342900" indent="-342900" algn="just">
              <a:buClr>
                <a:schemeClr val="accent1">
                  <a:lumMod val="75000"/>
                </a:schemeClr>
              </a:buClr>
              <a:buFont typeface="Wingdings" panose="05000000000000000000" pitchFamily="2" charset="2"/>
              <a:buChar char="Ø"/>
            </a:pPr>
            <a:r>
              <a:rPr lang="tr-TR" sz="2000" dirty="0">
                <a:solidFill>
                  <a:schemeClr val="bg1"/>
                </a:solidFill>
                <a:latin typeface="Times New Roman" panose="02020603050405020304" pitchFamily="18" charset="0"/>
                <a:cs typeface="Times New Roman" panose="02020603050405020304" pitchFamily="18" charset="0"/>
              </a:rPr>
              <a:t>Bileşen tabanlı (</a:t>
            </a:r>
            <a:r>
              <a:rPr lang="tr-TR" sz="2000" dirty="0" err="1">
                <a:solidFill>
                  <a:schemeClr val="bg1"/>
                </a:solidFill>
                <a:latin typeface="Times New Roman" panose="02020603050405020304" pitchFamily="18" charset="0"/>
                <a:cs typeface="Times New Roman" panose="02020603050405020304" pitchFamily="18" charset="0"/>
              </a:rPr>
              <a:t>component-based</a:t>
            </a:r>
            <a:r>
              <a:rPr lang="tr-TR" sz="2000" dirty="0">
                <a:solidFill>
                  <a:schemeClr val="bg1"/>
                </a:solidFill>
                <a:latin typeface="Times New Roman" panose="02020603050405020304" pitchFamily="18" charset="0"/>
                <a:cs typeface="Times New Roman" panose="02020603050405020304" pitchFamily="18" charset="0"/>
              </a:rPr>
              <a:t>) programlama elde etmek için kullanılır.</a:t>
            </a:r>
          </a:p>
          <a:p>
            <a:pPr marL="342900" indent="-342900" algn="just">
              <a:buClr>
                <a:schemeClr val="accent1">
                  <a:lumMod val="75000"/>
                </a:schemeClr>
              </a:buClr>
              <a:buFont typeface="Wingdings" panose="05000000000000000000" pitchFamily="2" charset="2"/>
              <a:buChar char="Ø"/>
            </a:pPr>
            <a:r>
              <a:rPr lang="tr-TR" sz="2000" dirty="0">
                <a:solidFill>
                  <a:schemeClr val="bg1"/>
                </a:solidFill>
                <a:latin typeface="Times New Roman" panose="02020603050405020304" pitchFamily="18" charset="0"/>
                <a:cs typeface="Times New Roman" panose="02020603050405020304" pitchFamily="18" charset="0"/>
              </a:rPr>
              <a:t>Çoklu kalıtım ve soyutlama elde etmek için kullanılır.</a:t>
            </a:r>
          </a:p>
          <a:p>
            <a:pPr marL="342900" indent="-342900" algn="just">
              <a:buClr>
                <a:schemeClr val="accent1">
                  <a:lumMod val="75000"/>
                </a:schemeClr>
              </a:buClr>
              <a:buFont typeface="Wingdings" panose="05000000000000000000" pitchFamily="2" charset="2"/>
              <a:buChar char="Ø"/>
            </a:pPr>
            <a:r>
              <a:rPr lang="tr-TR" sz="2000" dirty="0" err="1">
                <a:solidFill>
                  <a:schemeClr val="bg1"/>
                </a:solidFill>
                <a:latin typeface="Times New Roman" panose="02020603050405020304" pitchFamily="18" charset="0"/>
                <a:cs typeface="Times New Roman" panose="02020603050405020304" pitchFamily="18" charset="0"/>
              </a:rPr>
              <a:t>Arayüzler</a:t>
            </a:r>
            <a:r>
              <a:rPr lang="tr-TR" sz="2000" dirty="0">
                <a:solidFill>
                  <a:schemeClr val="bg1"/>
                </a:solidFill>
                <a:latin typeface="Times New Roman" panose="02020603050405020304" pitchFamily="18" charset="0"/>
                <a:cs typeface="Times New Roman" panose="02020603050405020304" pitchFamily="18" charset="0"/>
              </a:rPr>
              <a:t>, uygulamalara tak ve çalıştır benzeri bir mimari ekler.</a:t>
            </a:r>
          </a:p>
          <a:p>
            <a:pPr algn="just">
              <a:buClr>
                <a:schemeClr val="accent1">
                  <a:lumMod val="75000"/>
                </a:schemeClr>
              </a:buClr>
            </a:pPr>
            <a:endParaRPr lang="tr-TR"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081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Özellikler (</a:t>
            </a:r>
            <a:r>
              <a:rPr lang="tr-TR" sz="3000" b="1" dirty="0" err="1">
                <a:solidFill>
                  <a:schemeClr val="tx1"/>
                </a:solidFill>
                <a:latin typeface="Times New Roman" panose="02020603050405020304" pitchFamily="18" charset="0"/>
                <a:cs typeface="Times New Roman" panose="02020603050405020304" pitchFamily="18" charset="0"/>
              </a:rPr>
              <a:t>Properties</a:t>
            </a:r>
            <a:r>
              <a:rPr lang="tr-TR" sz="3000" b="1" dirty="0">
                <a:solidFill>
                  <a:schemeClr val="tx1"/>
                </a:solidFill>
                <a:latin typeface="Times New Roman" panose="02020603050405020304" pitchFamily="18" charset="0"/>
                <a:cs typeface="Times New Roman" panose="02020603050405020304" pitchFamily="18" charset="0"/>
              </a:rPr>
              <a:t>)</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a:t>
            </a:r>
            <a:r>
              <a:rPr lang="tr-TR" sz="1800" i="1" dirty="0">
                <a:solidFill>
                  <a:schemeClr val="tx1"/>
                </a:solidFill>
                <a:latin typeface="Times New Roman" panose="02020603050405020304" pitchFamily="18" charset="0"/>
                <a:cs typeface="Times New Roman" panose="02020603050405020304" pitchFamily="18" charset="0"/>
              </a:rPr>
              <a:t>Özellikler (</a:t>
            </a:r>
            <a:r>
              <a:rPr lang="tr-TR" sz="1800" i="1" dirty="0" err="1">
                <a:solidFill>
                  <a:schemeClr val="tx1"/>
                </a:solidFill>
                <a:latin typeface="Times New Roman" panose="02020603050405020304" pitchFamily="18" charset="0"/>
                <a:cs typeface="Times New Roman" panose="02020603050405020304" pitchFamily="18" charset="0"/>
              </a:rPr>
              <a:t>properties</a:t>
            </a:r>
            <a:r>
              <a:rPr lang="tr-TR" sz="1800" i="1" dirty="0">
                <a:solidFill>
                  <a:schemeClr val="tx1"/>
                </a:solidFill>
                <a:latin typeface="Times New Roman" panose="02020603050405020304" pitchFamily="18" charset="0"/>
                <a:cs typeface="Times New Roman" panose="02020603050405020304" pitchFamily="18" charset="0"/>
              </a:rPr>
              <a:t>)</a:t>
            </a:r>
            <a:r>
              <a:rPr lang="tr-TR" sz="1800" dirty="0">
                <a:solidFill>
                  <a:schemeClr val="tx1"/>
                </a:solidFill>
                <a:latin typeface="Times New Roman" panose="02020603050405020304" pitchFamily="18" charset="0"/>
                <a:cs typeface="Times New Roman" panose="02020603050405020304" pitchFamily="18" charset="0"/>
              </a:rPr>
              <a:t>, metotların ve sınıfların görünürlüklerini yönetmek için kullanılır.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Özellik metotları </a:t>
            </a:r>
            <a:r>
              <a:rPr lang="tr-TR" sz="1800" b="1" dirty="0" err="1">
                <a:solidFill>
                  <a:schemeClr val="tx1"/>
                </a:solidFill>
                <a:latin typeface="Times New Roman" panose="02020603050405020304" pitchFamily="18" charset="0"/>
                <a:cs typeface="Times New Roman" panose="02020603050405020304" pitchFamily="18" charset="0"/>
              </a:rPr>
              <a:t>get</a:t>
            </a:r>
            <a:r>
              <a:rPr lang="tr-TR" sz="1800" dirty="0">
                <a:solidFill>
                  <a:schemeClr val="tx1"/>
                </a:solidFill>
                <a:latin typeface="Times New Roman" panose="02020603050405020304" pitchFamily="18" charset="0"/>
                <a:cs typeface="Times New Roman" panose="02020603050405020304" pitchFamily="18" charset="0"/>
              </a:rPr>
              <a:t> ve </a:t>
            </a:r>
            <a:r>
              <a:rPr lang="tr-TR" sz="1800" b="1" dirty="0">
                <a:solidFill>
                  <a:schemeClr val="tx1"/>
                </a:solidFill>
                <a:latin typeface="Times New Roman" panose="02020603050405020304" pitchFamily="18" charset="0"/>
                <a:cs typeface="Times New Roman" panose="02020603050405020304" pitchFamily="18" charset="0"/>
              </a:rPr>
              <a:t>set</a:t>
            </a:r>
            <a:r>
              <a:rPr lang="tr-TR" sz="1800" dirty="0">
                <a:solidFill>
                  <a:schemeClr val="tx1"/>
                </a:solidFill>
                <a:latin typeface="Times New Roman" panose="02020603050405020304" pitchFamily="18" charset="0"/>
                <a:cs typeface="Times New Roman" panose="02020603050405020304" pitchFamily="18" charset="0"/>
              </a:rPr>
              <a:t> anahtar kelimesinden oluşan iki kod bloğundan oluşurlar.</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a:t>
            </a:r>
            <a:r>
              <a:rPr lang="tr-TR" sz="1800" b="1" dirty="0" err="1">
                <a:solidFill>
                  <a:schemeClr val="tx1"/>
                </a:solidFill>
                <a:latin typeface="Times New Roman" panose="02020603050405020304" pitchFamily="18" charset="0"/>
                <a:cs typeface="Times New Roman" panose="02020603050405020304" pitchFamily="18" charset="0"/>
              </a:rPr>
              <a:t>get</a:t>
            </a:r>
            <a:r>
              <a:rPr lang="tr-TR" sz="1800" dirty="0">
                <a:solidFill>
                  <a:schemeClr val="tx1"/>
                </a:solidFill>
                <a:latin typeface="Times New Roman" panose="02020603050405020304" pitchFamily="18" charset="0"/>
                <a:cs typeface="Times New Roman" panose="02020603050405020304" pitchFamily="18" charset="0"/>
              </a:rPr>
              <a:t> metodu veri okunduğu zaman, </a:t>
            </a:r>
            <a:r>
              <a:rPr lang="tr-TR" sz="1800" b="1" dirty="0">
                <a:solidFill>
                  <a:schemeClr val="tx1"/>
                </a:solidFill>
                <a:latin typeface="Times New Roman" panose="02020603050405020304" pitchFamily="18" charset="0"/>
                <a:cs typeface="Times New Roman" panose="02020603050405020304" pitchFamily="18" charset="0"/>
              </a:rPr>
              <a:t>set</a:t>
            </a:r>
            <a:r>
              <a:rPr lang="tr-TR" sz="1800" dirty="0">
                <a:solidFill>
                  <a:schemeClr val="tx1"/>
                </a:solidFill>
                <a:latin typeface="Times New Roman" panose="02020603050405020304" pitchFamily="18" charset="0"/>
                <a:cs typeface="Times New Roman" panose="02020603050405020304" pitchFamily="18" charset="0"/>
              </a:rPr>
              <a:t> metodu ise veri yazıldığı zaman (yani değer ataması yapıldığı zaman) yürütülür.</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Bir sınıf veya yapılardaki üye değişkenler veya yöntemlere </a:t>
            </a:r>
            <a:r>
              <a:rPr lang="tr-TR" sz="1800" i="1" dirty="0">
                <a:solidFill>
                  <a:schemeClr val="tx1"/>
                </a:solidFill>
                <a:latin typeface="Times New Roman" panose="02020603050405020304" pitchFamily="18" charset="0"/>
                <a:cs typeface="Times New Roman" panose="02020603050405020304" pitchFamily="18" charset="0"/>
              </a:rPr>
              <a:t>alanlar</a:t>
            </a:r>
            <a:r>
              <a:rPr lang="tr-TR" sz="1800" dirty="0">
                <a:solidFill>
                  <a:schemeClr val="tx1"/>
                </a:solidFill>
                <a:latin typeface="Times New Roman" panose="02020603050405020304" pitchFamily="18" charset="0"/>
                <a:cs typeface="Times New Roman" panose="02020603050405020304" pitchFamily="18" charset="0"/>
              </a:rPr>
              <a:t> (</a:t>
            </a:r>
            <a:r>
              <a:rPr lang="tr-TR" sz="1800" i="1" dirty="0" err="1">
                <a:solidFill>
                  <a:schemeClr val="tx1"/>
                </a:solidFill>
                <a:latin typeface="Times New Roman" panose="02020603050405020304" pitchFamily="18" charset="0"/>
                <a:cs typeface="Times New Roman" panose="02020603050405020304" pitchFamily="18" charset="0"/>
              </a:rPr>
              <a:t>fields</a:t>
            </a:r>
            <a:r>
              <a:rPr lang="tr-TR" sz="1800" dirty="0">
                <a:solidFill>
                  <a:schemeClr val="tx1"/>
                </a:solidFill>
                <a:latin typeface="Times New Roman" panose="02020603050405020304" pitchFamily="18" charset="0"/>
                <a:cs typeface="Times New Roman" panose="02020603050405020304" pitchFamily="18" charset="0"/>
              </a:rPr>
              <a:t>) denir.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Özellikler, alanların bir uzantısıdır ve aynı sözdizimi kullanılarak erişilir.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Özel alanların değerlerinin okunabileceği (</a:t>
            </a:r>
            <a:r>
              <a:rPr lang="tr-TR" sz="1800" dirty="0" err="1">
                <a:solidFill>
                  <a:schemeClr val="tx1"/>
                </a:solidFill>
                <a:latin typeface="Times New Roman" panose="02020603050405020304" pitchFamily="18" charset="0"/>
                <a:cs typeface="Times New Roman" panose="02020603050405020304" pitchFamily="18" charset="0"/>
              </a:rPr>
              <a:t>read</a:t>
            </a:r>
            <a:r>
              <a:rPr lang="tr-TR" sz="1800" dirty="0">
                <a:solidFill>
                  <a:schemeClr val="tx1"/>
                </a:solidFill>
                <a:latin typeface="Times New Roman" panose="02020603050405020304" pitchFamily="18" charset="0"/>
                <a:cs typeface="Times New Roman" panose="02020603050405020304" pitchFamily="18" charset="0"/>
              </a:rPr>
              <a:t>), yazılabileceği (</a:t>
            </a:r>
            <a:r>
              <a:rPr lang="tr-TR" sz="1800" dirty="0" err="1">
                <a:solidFill>
                  <a:schemeClr val="tx1"/>
                </a:solidFill>
                <a:latin typeface="Times New Roman" panose="02020603050405020304" pitchFamily="18" charset="0"/>
                <a:cs typeface="Times New Roman" panose="02020603050405020304" pitchFamily="18" charset="0"/>
              </a:rPr>
              <a:t>write</a:t>
            </a:r>
            <a:r>
              <a:rPr lang="tr-TR" sz="1800" dirty="0">
                <a:solidFill>
                  <a:schemeClr val="tx1"/>
                </a:solidFill>
                <a:latin typeface="Times New Roman" panose="02020603050405020304" pitchFamily="18" charset="0"/>
                <a:cs typeface="Times New Roman" panose="02020603050405020304" pitchFamily="18" charset="0"/>
              </a:rPr>
              <a:t>) veya değiştirilebileceği (</a:t>
            </a:r>
            <a:r>
              <a:rPr lang="tr-TR" sz="1800" dirty="0" err="1">
                <a:solidFill>
                  <a:schemeClr val="tx1"/>
                </a:solidFill>
                <a:latin typeface="Times New Roman" panose="02020603050405020304" pitchFamily="18" charset="0"/>
                <a:cs typeface="Times New Roman" panose="02020603050405020304" pitchFamily="18" charset="0"/>
              </a:rPr>
              <a:t>manipulate</a:t>
            </a:r>
            <a:r>
              <a:rPr lang="tr-TR" sz="1800" dirty="0">
                <a:solidFill>
                  <a:schemeClr val="tx1"/>
                </a:solidFill>
                <a:latin typeface="Times New Roman" panose="02020603050405020304" pitchFamily="18" charset="0"/>
                <a:cs typeface="Times New Roman" panose="02020603050405020304" pitchFamily="18" charset="0"/>
              </a:rPr>
              <a:t>) erişimcileri (</a:t>
            </a:r>
            <a:r>
              <a:rPr lang="tr-TR" sz="1800" dirty="0" err="1">
                <a:solidFill>
                  <a:schemeClr val="tx1"/>
                </a:solidFill>
                <a:latin typeface="Times New Roman" panose="02020603050405020304" pitchFamily="18" charset="0"/>
                <a:cs typeface="Times New Roman" panose="02020603050405020304" pitchFamily="18" charset="0"/>
              </a:rPr>
              <a:t>accessors</a:t>
            </a:r>
            <a:r>
              <a:rPr lang="tr-TR" sz="1800" dirty="0">
                <a:solidFill>
                  <a:schemeClr val="tx1"/>
                </a:solidFill>
                <a:latin typeface="Times New Roman" panose="02020603050405020304" pitchFamily="18" charset="0"/>
                <a:cs typeface="Times New Roman" panose="02020603050405020304" pitchFamily="18" charset="0"/>
              </a:rPr>
              <a:t>) kullanırlar.</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Örneğin, </a:t>
            </a:r>
            <a:r>
              <a:rPr lang="tr-TR" sz="1800" b="1" i="1" dirty="0" err="1">
                <a:solidFill>
                  <a:schemeClr val="tx1"/>
                </a:solidFill>
                <a:latin typeface="Times New Roman" panose="02020603050405020304" pitchFamily="18" charset="0"/>
                <a:cs typeface="Times New Roman" panose="02020603050405020304" pitchFamily="18" charset="0"/>
              </a:rPr>
              <a:t>age</a:t>
            </a:r>
            <a:r>
              <a:rPr lang="tr-TR" sz="1800" dirty="0">
                <a:solidFill>
                  <a:schemeClr val="tx1"/>
                </a:solidFill>
                <a:latin typeface="Times New Roman" panose="02020603050405020304" pitchFamily="18" charset="0"/>
                <a:cs typeface="Times New Roman" panose="02020603050405020304" pitchFamily="18" charset="0"/>
              </a:rPr>
              <a:t>, </a:t>
            </a:r>
            <a:r>
              <a:rPr lang="tr-TR" sz="1800" b="1" i="1" dirty="0">
                <a:solidFill>
                  <a:schemeClr val="tx1"/>
                </a:solidFill>
                <a:latin typeface="Times New Roman" panose="02020603050405020304" pitchFamily="18" charset="0"/>
                <a:cs typeface="Times New Roman" panose="02020603050405020304" pitchFamily="18" charset="0"/>
              </a:rPr>
              <a:t>name</a:t>
            </a:r>
            <a:r>
              <a:rPr lang="tr-TR" sz="1800" dirty="0">
                <a:solidFill>
                  <a:schemeClr val="tx1"/>
                </a:solidFill>
                <a:latin typeface="Times New Roman" panose="02020603050405020304" pitchFamily="18" charset="0"/>
                <a:cs typeface="Times New Roman" panose="02020603050405020304" pitchFamily="18" charset="0"/>
              </a:rPr>
              <a:t> ve </a:t>
            </a:r>
            <a:r>
              <a:rPr lang="tr-TR" sz="1800" b="1" i="1" dirty="0" err="1">
                <a:solidFill>
                  <a:schemeClr val="tx1"/>
                </a:solidFill>
                <a:latin typeface="Times New Roman" panose="02020603050405020304" pitchFamily="18" charset="0"/>
                <a:cs typeface="Times New Roman" panose="02020603050405020304" pitchFamily="18" charset="0"/>
              </a:rPr>
              <a:t>code</a:t>
            </a:r>
            <a:r>
              <a:rPr lang="tr-TR" sz="1800" dirty="0">
                <a:solidFill>
                  <a:schemeClr val="tx1"/>
                </a:solidFill>
                <a:latin typeface="Times New Roman" panose="02020603050405020304" pitchFamily="18" charset="0"/>
                <a:cs typeface="Times New Roman" panose="02020603050405020304" pitchFamily="18" charset="0"/>
              </a:rPr>
              <a:t> için özel alanları olan </a:t>
            </a:r>
            <a:r>
              <a:rPr lang="tr-TR" sz="1800" b="1" dirty="0" err="1">
                <a:solidFill>
                  <a:schemeClr val="tx1"/>
                </a:solidFill>
                <a:latin typeface="Times New Roman" panose="02020603050405020304" pitchFamily="18" charset="0"/>
                <a:cs typeface="Times New Roman" panose="02020603050405020304" pitchFamily="18" charset="0"/>
              </a:rPr>
              <a:t>Student</a:t>
            </a:r>
            <a:r>
              <a:rPr lang="tr-TR" sz="1800" dirty="0">
                <a:solidFill>
                  <a:schemeClr val="tx1"/>
                </a:solidFill>
                <a:latin typeface="Times New Roman" panose="02020603050405020304" pitchFamily="18" charset="0"/>
                <a:cs typeface="Times New Roman" panose="02020603050405020304" pitchFamily="18" charset="0"/>
              </a:rPr>
              <a:t> adında bir sınıfımız olsun. Bu alanlara sınıf kapsamı dışından doğrudan erişemeyiz, ancak bu özel alanlara erişmek için özelliklerimiz olabilir. </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 Erişimcilerin bildirimi, </a:t>
            </a:r>
            <a:r>
              <a:rPr lang="tr-TR" sz="1800" b="1" i="1" dirty="0" err="1">
                <a:solidFill>
                  <a:schemeClr val="tx1"/>
                </a:solidFill>
                <a:latin typeface="Times New Roman" panose="02020603050405020304" pitchFamily="18" charset="0"/>
                <a:cs typeface="Times New Roman" panose="02020603050405020304" pitchFamily="18" charset="0"/>
              </a:rPr>
              <a:t>get</a:t>
            </a:r>
            <a:r>
              <a:rPr lang="tr-TR" sz="1800" dirty="0">
                <a:solidFill>
                  <a:schemeClr val="tx1"/>
                </a:solidFill>
                <a:latin typeface="Times New Roman" panose="02020603050405020304" pitchFamily="18" charset="0"/>
                <a:cs typeface="Times New Roman" panose="02020603050405020304" pitchFamily="18" charset="0"/>
              </a:rPr>
              <a:t> veya </a:t>
            </a:r>
            <a:r>
              <a:rPr lang="tr-TR" sz="1800" b="1" i="1" dirty="0">
                <a:solidFill>
                  <a:schemeClr val="tx1"/>
                </a:solidFill>
                <a:latin typeface="Times New Roman" panose="02020603050405020304" pitchFamily="18" charset="0"/>
                <a:cs typeface="Times New Roman" panose="02020603050405020304" pitchFamily="18" charset="0"/>
              </a:rPr>
              <a:t>set</a:t>
            </a:r>
            <a:r>
              <a:rPr lang="tr-TR" sz="1800" dirty="0">
                <a:solidFill>
                  <a:schemeClr val="tx1"/>
                </a:solidFill>
                <a:latin typeface="Times New Roman" panose="02020603050405020304" pitchFamily="18" charset="0"/>
                <a:cs typeface="Times New Roman" panose="02020603050405020304" pitchFamily="18" charset="0"/>
              </a:rPr>
              <a:t> erişimcileri veya ikisini birden içerebilir: </a:t>
            </a:r>
          </a:p>
          <a:p>
            <a:pPr lvl="1" algn="just">
              <a:lnSpc>
                <a:spcPct val="100000"/>
              </a:lnSpc>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Sadece </a:t>
            </a:r>
            <a:r>
              <a:rPr lang="tr-TR" sz="1800" b="1" i="1" dirty="0" err="1">
                <a:solidFill>
                  <a:schemeClr val="tx1"/>
                </a:solidFill>
                <a:latin typeface="Times New Roman" panose="02020603050405020304" pitchFamily="18" charset="0"/>
                <a:cs typeface="Times New Roman" panose="02020603050405020304" pitchFamily="18" charset="0"/>
              </a:rPr>
              <a:t>get</a:t>
            </a:r>
            <a:r>
              <a:rPr lang="tr-TR" dirty="0">
                <a:solidFill>
                  <a:schemeClr val="tx1"/>
                </a:solidFill>
                <a:latin typeface="Times New Roman" panose="02020603050405020304" pitchFamily="18" charset="0"/>
                <a:cs typeface="Times New Roman" panose="02020603050405020304" pitchFamily="18" charset="0"/>
              </a:rPr>
              <a:t> metodu ile oluşturduğumuz özellik sadece okunabilir</a:t>
            </a:r>
          </a:p>
          <a:p>
            <a:pPr lvl="1" algn="just">
              <a:lnSpc>
                <a:spcPct val="100000"/>
              </a:lnSpc>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Sadece </a:t>
            </a:r>
            <a:r>
              <a:rPr lang="tr-TR" b="1" i="1" dirty="0">
                <a:solidFill>
                  <a:schemeClr val="tx1"/>
                </a:solidFill>
                <a:latin typeface="Times New Roman" panose="02020603050405020304" pitchFamily="18" charset="0"/>
                <a:cs typeface="Times New Roman" panose="02020603050405020304" pitchFamily="18" charset="0"/>
              </a:rPr>
              <a:t>s</a:t>
            </a:r>
            <a:r>
              <a:rPr lang="tr-TR" sz="1800" b="1" i="1" dirty="0">
                <a:solidFill>
                  <a:schemeClr val="tx1"/>
                </a:solidFill>
                <a:latin typeface="Times New Roman" panose="02020603050405020304" pitchFamily="18" charset="0"/>
                <a:cs typeface="Times New Roman" panose="02020603050405020304" pitchFamily="18" charset="0"/>
              </a:rPr>
              <a:t>et</a:t>
            </a:r>
            <a:r>
              <a:rPr lang="tr-TR" dirty="0">
                <a:solidFill>
                  <a:schemeClr val="tx1"/>
                </a:solidFill>
                <a:latin typeface="Times New Roman" panose="02020603050405020304" pitchFamily="18" charset="0"/>
                <a:cs typeface="Times New Roman" panose="02020603050405020304" pitchFamily="18" charset="0"/>
              </a:rPr>
              <a:t> metodu ile oluşturduğumuz özellik sadece yazılabilir</a:t>
            </a:r>
          </a:p>
          <a:p>
            <a:pPr lvl="1" algn="just">
              <a:lnSpc>
                <a:spcPct val="100000"/>
              </a:lnSpc>
              <a:buFont typeface="Wingdings" panose="05000000000000000000" pitchFamily="2" charset="2"/>
              <a:buChar char="v"/>
            </a:pPr>
            <a:r>
              <a:rPr lang="tr-TR" dirty="0">
                <a:solidFill>
                  <a:schemeClr val="tx1"/>
                </a:solidFill>
                <a:latin typeface="Times New Roman" panose="02020603050405020304" pitchFamily="18" charset="0"/>
                <a:cs typeface="Times New Roman" panose="02020603050405020304" pitchFamily="18" charset="0"/>
              </a:rPr>
              <a:t>Her iki anahtar kelimeyle oluşturduğumuz özellik ise hem okunabilir hem de yazılabilir özelliğe dönüşür.</a:t>
            </a:r>
          </a:p>
          <a:p>
            <a:pPr algn="just">
              <a:lnSpc>
                <a:spcPct val="100000"/>
              </a:lnSpc>
              <a:buFont typeface="Wingdings" panose="05000000000000000000" pitchFamily="2" charset="2"/>
              <a:buChar char="Ø"/>
            </a:pPr>
            <a:endParaRPr lang="tr-TR" sz="1400" dirty="0">
              <a:solidFill>
                <a:schemeClr val="tx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25872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2">
            <a:extLst>
              <a:ext uri="{FF2B5EF4-FFF2-40B4-BE49-F238E27FC236}">
                <a16:creationId xmlns:a16="http://schemas.microsoft.com/office/drawing/2014/main" id="{4DE85122-41A6-43DF-A9E4-E5B2F9B7FA4D}"/>
              </a:ext>
            </a:extLst>
          </p:cNvPr>
          <p:cNvSpPr txBox="1">
            <a:spLocks/>
          </p:cNvSpPr>
          <p:nvPr/>
        </p:nvSpPr>
        <p:spPr>
          <a:xfrm>
            <a:off x="108028" y="1933"/>
            <a:ext cx="12083972" cy="612032"/>
          </a:xfrm>
          <a:prstGeom prst="rect">
            <a:avLst/>
          </a:prstGeom>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tr-TR" sz="3000" b="1" dirty="0">
                <a:solidFill>
                  <a:schemeClr val="tx1"/>
                </a:solidFill>
                <a:latin typeface="Times New Roman" panose="02020603050405020304" pitchFamily="18" charset="0"/>
                <a:cs typeface="Times New Roman" panose="02020603050405020304" pitchFamily="18" charset="0"/>
              </a:rPr>
              <a:t>Özellikler (</a:t>
            </a:r>
            <a:r>
              <a:rPr lang="tr-TR" sz="3000" b="1" dirty="0" err="1">
                <a:solidFill>
                  <a:schemeClr val="tx1"/>
                </a:solidFill>
                <a:latin typeface="Times New Roman" panose="02020603050405020304" pitchFamily="18" charset="0"/>
                <a:cs typeface="Times New Roman" panose="02020603050405020304" pitchFamily="18" charset="0"/>
              </a:rPr>
              <a:t>Properties</a:t>
            </a:r>
            <a:r>
              <a:rPr lang="tr-TR" sz="3000" b="1" dirty="0">
                <a:solidFill>
                  <a:schemeClr val="tx1"/>
                </a:solidFill>
                <a:latin typeface="Times New Roman" panose="02020603050405020304" pitchFamily="18" charset="0"/>
                <a:cs typeface="Times New Roman" panose="02020603050405020304" pitchFamily="18" charset="0"/>
              </a:rPr>
              <a:t>)</a:t>
            </a:r>
          </a:p>
        </p:txBody>
      </p:sp>
      <p:sp>
        <p:nvSpPr>
          <p:cNvPr id="6" name="Alt Başlık 2">
            <a:extLst>
              <a:ext uri="{FF2B5EF4-FFF2-40B4-BE49-F238E27FC236}">
                <a16:creationId xmlns:a16="http://schemas.microsoft.com/office/drawing/2014/main" id="{615FDF6B-391F-4184-B633-E113FEF09731}"/>
              </a:ext>
            </a:extLst>
          </p:cNvPr>
          <p:cNvSpPr txBox="1">
            <a:spLocks/>
          </p:cNvSpPr>
          <p:nvPr/>
        </p:nvSpPr>
        <p:spPr>
          <a:xfrm>
            <a:off x="108028" y="627408"/>
            <a:ext cx="11975942" cy="583126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Kısaca özetlemek gerekirse, bir sınıf içerisinde bulunan bazı alanlara her zaman ulaşmak gerekmez. Çünkü bir nesneyi sürekli ulaşılabilir hale getirmek bilinçsiz kullanım, veri kaybı ve veri güvenliği gibi sorunları ortaya çıkartır. (</a:t>
            </a:r>
            <a:r>
              <a:rPr lang="tr-TR" sz="1800" dirty="0" err="1">
                <a:solidFill>
                  <a:schemeClr val="tx1"/>
                </a:solidFill>
                <a:latin typeface="Times New Roman" panose="02020603050405020304" pitchFamily="18" charset="0"/>
                <a:cs typeface="Times New Roman" panose="02020603050405020304" pitchFamily="18" charset="0"/>
              </a:rPr>
              <a:t>private</a:t>
            </a:r>
            <a:r>
              <a:rPr lang="tr-TR" sz="1800" dirty="0">
                <a:solidFill>
                  <a:schemeClr val="tx1"/>
                </a:solidFill>
                <a:latin typeface="Times New Roman" panose="02020603050405020304" pitchFamily="18" charset="0"/>
                <a:cs typeface="Times New Roman" panose="02020603050405020304" pitchFamily="18" charset="0"/>
              </a:rPr>
              <a:t> kullanmadaki gerekçe gibi)</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İşte tam bu noktada nesnelerimizin erişimini yönetmek için “</a:t>
            </a:r>
            <a:r>
              <a:rPr lang="tr-TR" sz="1800" dirty="0" err="1">
                <a:solidFill>
                  <a:schemeClr val="tx1"/>
                </a:solidFill>
                <a:latin typeface="Times New Roman" panose="02020603050405020304" pitchFamily="18" charset="0"/>
                <a:cs typeface="Times New Roman" panose="02020603050405020304" pitchFamily="18" charset="0"/>
              </a:rPr>
              <a:t>Property</a:t>
            </a:r>
            <a:r>
              <a:rPr lang="tr-TR" sz="1800" dirty="0">
                <a:solidFill>
                  <a:schemeClr val="tx1"/>
                </a:solidFill>
                <a:latin typeface="Times New Roman" panose="02020603050405020304" pitchFamily="18" charset="0"/>
                <a:cs typeface="Times New Roman" panose="02020603050405020304" pitchFamily="18" charset="0"/>
              </a:rPr>
              <a:t>” kavramı devreye girer. “</a:t>
            </a:r>
            <a:r>
              <a:rPr lang="tr-TR" sz="1800" dirty="0" err="1">
                <a:solidFill>
                  <a:schemeClr val="tx1"/>
                </a:solidFill>
                <a:latin typeface="Times New Roman" panose="02020603050405020304" pitchFamily="18" charset="0"/>
                <a:cs typeface="Times New Roman" panose="02020603050405020304" pitchFamily="18" charset="0"/>
              </a:rPr>
              <a:t>Property</a:t>
            </a:r>
            <a:r>
              <a:rPr lang="tr-TR" sz="1800" dirty="0">
                <a:solidFill>
                  <a:schemeClr val="tx1"/>
                </a:solidFill>
                <a:latin typeface="Times New Roman" panose="02020603050405020304" pitchFamily="18" charset="0"/>
                <a:cs typeface="Times New Roman" panose="02020603050405020304" pitchFamily="18" charset="0"/>
              </a:rPr>
              <a:t>” yani Özellik metotları nesnelerimiz üzerinde kontrollü kullanım sağlar.</a:t>
            </a:r>
          </a:p>
          <a:p>
            <a:pPr algn="just">
              <a:lnSpc>
                <a:spcPct val="100000"/>
              </a:lnSpc>
              <a:buFont typeface="Wingdings" panose="05000000000000000000" pitchFamily="2" charset="2"/>
              <a:buChar char="Ø"/>
            </a:pPr>
            <a:r>
              <a:rPr lang="tr-TR" sz="1800" dirty="0">
                <a:solidFill>
                  <a:schemeClr val="tx1"/>
                </a:solidFill>
                <a:latin typeface="Times New Roman" panose="02020603050405020304" pitchFamily="18" charset="0"/>
                <a:cs typeface="Times New Roman" panose="02020603050405020304" pitchFamily="18" charset="0"/>
              </a:rPr>
              <a:t>Örneğin; </a:t>
            </a:r>
            <a:endParaRPr lang="tr-TR" sz="1400" dirty="0">
              <a:solidFill>
                <a:schemeClr val="tx1"/>
              </a:solidFill>
              <a:latin typeface="Courier New" panose="02070309020205020404" pitchFamily="49" charset="0"/>
              <a:cs typeface="Courier New" panose="02070309020205020404" pitchFamily="49" charset="0"/>
            </a:endParaRPr>
          </a:p>
        </p:txBody>
      </p:sp>
      <p:sp>
        <p:nvSpPr>
          <p:cNvPr id="7" name="Rectangle 1">
            <a:extLst>
              <a:ext uri="{FF2B5EF4-FFF2-40B4-BE49-F238E27FC236}">
                <a16:creationId xmlns:a16="http://schemas.microsoft.com/office/drawing/2014/main" id="{B1F6EB67-E940-4E83-89EE-A68E24FD52D4}"/>
              </a:ext>
            </a:extLst>
          </p:cNvPr>
          <p:cNvSpPr>
            <a:spLocks noChangeArrowheads="1"/>
          </p:cNvSpPr>
          <p:nvPr/>
        </p:nvSpPr>
        <p:spPr bwMode="auto">
          <a:xfrm>
            <a:off x="1160038" y="3003783"/>
            <a:ext cx="3125166" cy="1078515"/>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public</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string</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660066"/>
                </a:solidFill>
                <a:effectLst/>
                <a:latin typeface="Courier New" panose="02070309020205020404" pitchFamily="49" charset="0"/>
                <a:cs typeface="Courier New" panose="02070309020205020404" pitchFamily="49" charset="0"/>
              </a:rPr>
              <a:t>Code</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get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return</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code</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tr-TR" altLang="tr-TR"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code</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value</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chemeClr val="tx1"/>
                </a:solidFill>
                <a:effectLst/>
              </a:rPr>
              <a:t> </a:t>
            </a:r>
            <a:endParaRPr kumimoji="0" lang="tr-TR" altLang="tr-TR" sz="14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DB504702-3D44-4A2C-852C-312406DE0F0A}"/>
              </a:ext>
            </a:extLst>
          </p:cNvPr>
          <p:cNvSpPr>
            <a:spLocks noChangeArrowheads="1"/>
          </p:cNvSpPr>
          <p:nvPr/>
        </p:nvSpPr>
        <p:spPr bwMode="auto">
          <a:xfrm flipH="1">
            <a:off x="4489691" y="3003782"/>
            <a:ext cx="2966976" cy="1078515"/>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public</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string</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Name</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get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return</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tr-TR" altLang="tr-TR"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name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value</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chemeClr val="tx1"/>
                </a:solidFill>
                <a:effectLst/>
              </a:rPr>
              <a:t> </a:t>
            </a:r>
            <a:endParaRPr kumimoji="0" lang="tr-TR" altLang="tr-TR" sz="14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27F3C6BF-65A1-4476-BFF9-1C4883F5C81D}"/>
              </a:ext>
            </a:extLst>
          </p:cNvPr>
          <p:cNvSpPr>
            <a:spLocks noChangeArrowheads="1"/>
          </p:cNvSpPr>
          <p:nvPr/>
        </p:nvSpPr>
        <p:spPr bwMode="auto">
          <a:xfrm>
            <a:off x="7661154" y="3003782"/>
            <a:ext cx="2901756" cy="1078515"/>
          </a:xfrm>
          <a:prstGeom prst="rect">
            <a:avLst/>
          </a:prstGeom>
          <a:solidFill>
            <a:srgbClr val="EEEEEE"/>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4436"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public</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int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0066"/>
                </a:solidFill>
                <a:effectLst/>
                <a:latin typeface="Courier New" panose="02070309020205020404" pitchFamily="49" charset="0"/>
                <a:cs typeface="Courier New" panose="02070309020205020404" pitchFamily="49" charset="0"/>
              </a:rPr>
              <a:t>Age</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get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return</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age</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lvl="1" defTabSz="914400" eaLnBrk="0" fontAlgn="base" hangingPunct="0">
              <a:spcBef>
                <a:spcPct val="0"/>
              </a:spcBef>
              <a:spcAft>
                <a:spcPct val="0"/>
              </a:spcAft>
            </a:pPr>
            <a:r>
              <a:rPr kumimoji="0" lang="tr-TR" altLang="tr-TR" sz="1400" b="0" i="0" u="none" strike="noStrike" cap="none" normalizeH="0" baseline="0" dirty="0">
                <a:ln>
                  <a:noFill/>
                </a:ln>
                <a:solidFill>
                  <a:srgbClr val="000088"/>
                </a:solidFill>
                <a:effectLst/>
                <a:latin typeface="Courier New" panose="02070309020205020404" pitchFamily="49" charset="0"/>
                <a:cs typeface="Courier New" panose="02070309020205020404" pitchFamily="49" charset="0"/>
              </a:rPr>
              <a:t>set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age</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err="1">
                <a:ln>
                  <a:noFill/>
                </a:ln>
                <a:solidFill>
                  <a:srgbClr val="000088"/>
                </a:solidFill>
                <a:effectLst/>
                <a:latin typeface="Courier New" panose="02070309020205020404" pitchFamily="49" charset="0"/>
                <a:cs typeface="Courier New" panose="02070309020205020404" pitchFamily="49" charset="0"/>
              </a:rPr>
              <a:t>value</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tr-TR" sz="1400" b="0" i="0" u="none" strike="noStrike" cap="none" normalizeH="0" baseline="0" dirty="0">
                <a:ln>
                  <a:noFill/>
                </a:ln>
                <a:solidFill>
                  <a:srgbClr val="666600"/>
                </a:solidFill>
                <a:effectLst/>
                <a:latin typeface="Courier New" panose="02070309020205020404" pitchFamily="49" charset="0"/>
                <a:cs typeface="Courier New" panose="02070309020205020404" pitchFamily="49" charset="0"/>
              </a:rPr>
              <a:t>}</a:t>
            </a:r>
            <a:r>
              <a:rPr kumimoji="0" lang="tr-TR" altLang="tr-TR" sz="1400" b="0" i="0" u="none" strike="noStrike" cap="none" normalizeH="0" baseline="0" dirty="0">
                <a:ln>
                  <a:noFill/>
                </a:ln>
                <a:solidFill>
                  <a:schemeClr val="tx1"/>
                </a:solidFill>
                <a:effectLst/>
              </a:rPr>
              <a:t> </a:t>
            </a:r>
            <a:endParaRPr kumimoji="0" lang="tr-TR" altLang="tr-T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2339046"/>
      </p:ext>
    </p:extLst>
  </p:cSld>
  <p:clrMapOvr>
    <a:masterClrMapping/>
  </p:clrMapOvr>
</p:sld>
</file>

<file path=ppt/theme/theme1.xml><?xml version="1.0" encoding="utf-8"?>
<a:theme xmlns:a="http://schemas.openxmlformats.org/drawingml/2006/main" name="Geçmişe bakış">
  <a:themeElements>
    <a:clrScheme name="Özel 1">
      <a:dk1>
        <a:srgbClr val="2D2D2D"/>
      </a:dk1>
      <a:lt1>
        <a:srgbClr val="2D2D2D"/>
      </a:lt1>
      <a:dk2>
        <a:srgbClr val="FFFFFF"/>
      </a:dk2>
      <a:lt2>
        <a:srgbClr val="FFFFFF"/>
      </a:lt2>
      <a:accent1>
        <a:srgbClr val="AD84C6"/>
      </a:accent1>
      <a:accent2>
        <a:srgbClr val="8784C7"/>
      </a:accent2>
      <a:accent3>
        <a:srgbClr val="5D739A"/>
      </a:accent3>
      <a:accent4>
        <a:srgbClr val="6997AF"/>
      </a:accent4>
      <a:accent5>
        <a:srgbClr val="84ACB6"/>
      </a:accent5>
      <a:accent6>
        <a:srgbClr val="F2F2F2"/>
      </a:accent6>
      <a:hlink>
        <a:srgbClr val="6B9F25"/>
      </a:hlink>
      <a:folHlink>
        <a:srgbClr val="B26B02"/>
      </a:folHlink>
    </a:clrScheme>
    <a:fontScheme name="Geçmişe bakış">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eçmişe bakış">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CA72677B-2F8C-4192-8EBE-D360BE3B20F6}"/>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Hafta1</Template>
  <TotalTime>4090</TotalTime>
  <Words>2298</Words>
  <Application>Microsoft Office PowerPoint</Application>
  <PresentationFormat>Geniş ekran</PresentationFormat>
  <Paragraphs>376</Paragraphs>
  <Slides>14</Slides>
  <Notes>14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14</vt:i4>
      </vt:variant>
    </vt:vector>
  </HeadingPairs>
  <TitlesOfParts>
    <vt:vector size="22" baseType="lpstr">
      <vt:lpstr>Arial</vt:lpstr>
      <vt:lpstr>Calibri</vt:lpstr>
      <vt:lpstr>Calibri Light</vt:lpstr>
      <vt:lpstr>Consolas</vt:lpstr>
      <vt:lpstr>Courier New</vt:lpstr>
      <vt:lpstr>Times New Roman</vt:lpstr>
      <vt:lpstr>Wingdings</vt:lpstr>
      <vt:lpstr>Geçmişe bakış</vt:lpstr>
      <vt:lpstr>BİL207-NESNE YÖNELİMLİ PROGRAMLAMA 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BİL102-ALGORİTMA ve PROGRAMLAMA I</dc:title>
  <dc:creator>FUNDA KUTLU ONAY</dc:creator>
  <cp:lastModifiedBy>FUNDA KUTLU ONAY</cp:lastModifiedBy>
  <cp:revision>58</cp:revision>
  <dcterms:created xsi:type="dcterms:W3CDTF">2021-02-24T12:37:41Z</dcterms:created>
  <dcterms:modified xsi:type="dcterms:W3CDTF">2024-10-16T18:11:25Z</dcterms:modified>
</cp:coreProperties>
</file>