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7"/>
  </p:notesMasterIdLst>
  <p:sldIdLst>
    <p:sldId id="256"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6600"/>
    <a:srgbClr val="66FF33"/>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5" autoAdjust="0"/>
    <p:restoredTop sz="94700" autoAdjust="0"/>
  </p:normalViewPr>
  <p:slideViewPr>
    <p:cSldViewPr snapToGrid="0">
      <p:cViewPr varScale="1">
        <p:scale>
          <a:sx n="106" d="100"/>
          <a:sy n="106" d="100"/>
        </p:scale>
        <p:origin x="88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BC61F-CF9C-438D-878D-5F289BFF98B2}" type="datetimeFigureOut">
              <a:rPr lang="tr-TR" smtClean="0"/>
              <a:t>16.10.2024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F0F1D-777A-4D20-B29A-2D838269CEE8}" type="slidenum">
              <a:rPr lang="tr-TR" smtClean="0"/>
              <a:t>‹#›</a:t>
            </a:fld>
            <a:endParaRPr lang="tr-TR"/>
          </a:p>
        </p:txBody>
      </p:sp>
    </p:spTree>
    <p:extLst>
      <p:ext uri="{BB962C8B-B14F-4D97-AF65-F5344CB8AC3E}">
        <p14:creationId xmlns:p14="http://schemas.microsoft.com/office/powerpoint/2010/main" val="51901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2</a:t>
            </a:fld>
            <a:endParaRPr lang="tr-TR"/>
          </a:p>
        </p:txBody>
      </p:sp>
    </p:spTree>
    <p:extLst>
      <p:ext uri="{BB962C8B-B14F-4D97-AF65-F5344CB8AC3E}">
        <p14:creationId xmlns:p14="http://schemas.microsoft.com/office/powerpoint/2010/main" val="8417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11</a:t>
            </a:fld>
            <a:endParaRPr lang="tr-TR"/>
          </a:p>
        </p:txBody>
      </p:sp>
    </p:spTree>
    <p:extLst>
      <p:ext uri="{BB962C8B-B14F-4D97-AF65-F5344CB8AC3E}">
        <p14:creationId xmlns:p14="http://schemas.microsoft.com/office/powerpoint/2010/main" val="105175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12</a:t>
            </a:fld>
            <a:endParaRPr lang="tr-TR"/>
          </a:p>
        </p:txBody>
      </p:sp>
    </p:spTree>
    <p:extLst>
      <p:ext uri="{BB962C8B-B14F-4D97-AF65-F5344CB8AC3E}">
        <p14:creationId xmlns:p14="http://schemas.microsoft.com/office/powerpoint/2010/main" val="70396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13</a:t>
            </a:fld>
            <a:endParaRPr lang="tr-TR"/>
          </a:p>
        </p:txBody>
      </p:sp>
    </p:spTree>
    <p:extLst>
      <p:ext uri="{BB962C8B-B14F-4D97-AF65-F5344CB8AC3E}">
        <p14:creationId xmlns:p14="http://schemas.microsoft.com/office/powerpoint/2010/main" val="262338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14</a:t>
            </a:fld>
            <a:endParaRPr lang="tr-TR"/>
          </a:p>
        </p:txBody>
      </p:sp>
    </p:spTree>
    <p:extLst>
      <p:ext uri="{BB962C8B-B14F-4D97-AF65-F5344CB8AC3E}">
        <p14:creationId xmlns:p14="http://schemas.microsoft.com/office/powerpoint/2010/main" val="414177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15</a:t>
            </a:fld>
            <a:endParaRPr lang="tr-TR"/>
          </a:p>
        </p:txBody>
      </p:sp>
    </p:spTree>
    <p:extLst>
      <p:ext uri="{BB962C8B-B14F-4D97-AF65-F5344CB8AC3E}">
        <p14:creationId xmlns:p14="http://schemas.microsoft.com/office/powerpoint/2010/main" val="36888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3</a:t>
            </a:fld>
            <a:endParaRPr lang="tr-TR"/>
          </a:p>
        </p:txBody>
      </p:sp>
    </p:spTree>
    <p:extLst>
      <p:ext uri="{BB962C8B-B14F-4D97-AF65-F5344CB8AC3E}">
        <p14:creationId xmlns:p14="http://schemas.microsoft.com/office/powerpoint/2010/main" val="378006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4</a:t>
            </a:fld>
            <a:endParaRPr lang="tr-TR"/>
          </a:p>
        </p:txBody>
      </p:sp>
    </p:spTree>
    <p:extLst>
      <p:ext uri="{BB962C8B-B14F-4D97-AF65-F5344CB8AC3E}">
        <p14:creationId xmlns:p14="http://schemas.microsoft.com/office/powerpoint/2010/main" val="314542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5</a:t>
            </a:fld>
            <a:endParaRPr lang="tr-TR"/>
          </a:p>
        </p:txBody>
      </p:sp>
    </p:spTree>
    <p:extLst>
      <p:ext uri="{BB962C8B-B14F-4D97-AF65-F5344CB8AC3E}">
        <p14:creationId xmlns:p14="http://schemas.microsoft.com/office/powerpoint/2010/main" val="31259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6</a:t>
            </a:fld>
            <a:endParaRPr lang="tr-TR"/>
          </a:p>
        </p:txBody>
      </p:sp>
    </p:spTree>
    <p:extLst>
      <p:ext uri="{BB962C8B-B14F-4D97-AF65-F5344CB8AC3E}">
        <p14:creationId xmlns:p14="http://schemas.microsoft.com/office/powerpoint/2010/main" val="141325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7</a:t>
            </a:fld>
            <a:endParaRPr lang="tr-TR"/>
          </a:p>
        </p:txBody>
      </p:sp>
    </p:spTree>
    <p:extLst>
      <p:ext uri="{BB962C8B-B14F-4D97-AF65-F5344CB8AC3E}">
        <p14:creationId xmlns:p14="http://schemas.microsoft.com/office/powerpoint/2010/main" val="104738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8</a:t>
            </a:fld>
            <a:endParaRPr lang="tr-TR"/>
          </a:p>
        </p:txBody>
      </p:sp>
    </p:spTree>
    <p:extLst>
      <p:ext uri="{BB962C8B-B14F-4D97-AF65-F5344CB8AC3E}">
        <p14:creationId xmlns:p14="http://schemas.microsoft.com/office/powerpoint/2010/main" val="5326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9</a:t>
            </a:fld>
            <a:endParaRPr lang="tr-TR"/>
          </a:p>
        </p:txBody>
      </p:sp>
    </p:spTree>
    <p:extLst>
      <p:ext uri="{BB962C8B-B14F-4D97-AF65-F5344CB8AC3E}">
        <p14:creationId xmlns:p14="http://schemas.microsoft.com/office/powerpoint/2010/main" val="211450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10</a:t>
            </a:fld>
            <a:endParaRPr lang="tr-TR"/>
          </a:p>
        </p:txBody>
      </p:sp>
    </p:spTree>
    <p:extLst>
      <p:ext uri="{BB962C8B-B14F-4D97-AF65-F5344CB8AC3E}">
        <p14:creationId xmlns:p14="http://schemas.microsoft.com/office/powerpoint/2010/main" val="67025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89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32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85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4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39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2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19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5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2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8578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F6194B-F41A-4525-AEB3-77447690ACBB}"/>
              </a:ext>
            </a:extLst>
          </p:cNvPr>
          <p:cNvSpPr>
            <a:spLocks noGrp="1"/>
          </p:cNvSpPr>
          <p:nvPr>
            <p:ph type="ctrTitle"/>
          </p:nvPr>
        </p:nvSpPr>
        <p:spPr>
          <a:xfrm>
            <a:off x="0" y="3162968"/>
            <a:ext cx="12192000" cy="823667"/>
          </a:xfrm>
        </p:spPr>
        <p:txBody>
          <a:bodyPr>
            <a:normAutofit/>
          </a:bodyPr>
          <a:lstStyle/>
          <a:p>
            <a:pPr algn="ctr"/>
            <a:r>
              <a:rPr lang="tr-TR" sz="4000" dirty="0">
                <a:solidFill>
                  <a:schemeClr val="bg1"/>
                </a:solidFill>
                <a:latin typeface="Times New Roman" panose="02020603050405020304" pitchFamily="18" charset="0"/>
                <a:cs typeface="Times New Roman" panose="02020603050405020304" pitchFamily="18" charset="0"/>
              </a:rPr>
              <a:t>BİL207-NESNE YÖNELİMLİ PROGRAMLAMA I</a:t>
            </a:r>
          </a:p>
        </p:txBody>
      </p:sp>
      <p:sp>
        <p:nvSpPr>
          <p:cNvPr id="3" name="Alt Başlık 2">
            <a:extLst>
              <a:ext uri="{FF2B5EF4-FFF2-40B4-BE49-F238E27FC236}">
                <a16:creationId xmlns:a16="http://schemas.microsoft.com/office/drawing/2014/main" id="{CB41DA49-5670-4ECE-A68E-25663738BFB8}"/>
              </a:ext>
            </a:extLst>
          </p:cNvPr>
          <p:cNvSpPr>
            <a:spLocks noGrp="1"/>
          </p:cNvSpPr>
          <p:nvPr>
            <p:ph type="subTitle" idx="1"/>
          </p:nvPr>
        </p:nvSpPr>
        <p:spPr>
          <a:xfrm>
            <a:off x="1" y="2036685"/>
            <a:ext cx="12192000" cy="1126283"/>
          </a:xfrm>
        </p:spPr>
        <p:txBody>
          <a:bodyPr>
            <a:normAutofit/>
          </a:bodyPr>
          <a:lstStyle/>
          <a:p>
            <a:pPr algn="ctr"/>
            <a:r>
              <a:rPr lang="tr-TR" sz="3000" dirty="0">
                <a:solidFill>
                  <a:schemeClr val="bg1"/>
                </a:solidFill>
                <a:latin typeface="Times New Roman" panose="02020603050405020304" pitchFamily="18" charset="0"/>
                <a:cs typeface="Times New Roman" panose="02020603050405020304" pitchFamily="18" charset="0"/>
              </a:rPr>
              <a:t>MÜHENDİSLİK FAKÜLTESİ </a:t>
            </a:r>
          </a:p>
          <a:p>
            <a:pPr algn="ctr"/>
            <a:r>
              <a:rPr lang="tr-TR" sz="3000" dirty="0">
                <a:solidFill>
                  <a:schemeClr val="bg1"/>
                </a:solidFill>
                <a:latin typeface="Times New Roman" panose="02020603050405020304" pitchFamily="18" charset="0"/>
                <a:cs typeface="Times New Roman" panose="02020603050405020304" pitchFamily="18" charset="0"/>
              </a:rPr>
              <a:t>BİLGİSAYAR MÜHENDİSLİĞİ BÖLÜMÜ</a:t>
            </a:r>
          </a:p>
        </p:txBody>
      </p:sp>
      <p:pic>
        <p:nvPicPr>
          <p:cNvPr id="1026" name="Picture 2" descr="Amasya Üniversitesi Logo Vector (.AI) Free Download">
            <a:extLst>
              <a:ext uri="{FF2B5EF4-FFF2-40B4-BE49-F238E27FC236}">
                <a16:creationId xmlns:a16="http://schemas.microsoft.com/office/drawing/2014/main" id="{D0EB15F1-5DFF-44D5-B2FF-50975D94D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293" y="159026"/>
            <a:ext cx="1889990" cy="1656891"/>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a:extLst>
              <a:ext uri="{FF2B5EF4-FFF2-40B4-BE49-F238E27FC236}">
                <a16:creationId xmlns:a16="http://schemas.microsoft.com/office/drawing/2014/main" id="{396A8088-FB20-4AC5-BF87-A4E322DF3AE5}"/>
              </a:ext>
            </a:extLst>
          </p:cNvPr>
          <p:cNvSpPr txBox="1">
            <a:spLocks/>
          </p:cNvSpPr>
          <p:nvPr/>
        </p:nvSpPr>
        <p:spPr>
          <a:xfrm>
            <a:off x="0" y="4432605"/>
            <a:ext cx="12192000" cy="1104129"/>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500" dirty="0">
                <a:solidFill>
                  <a:schemeClr val="bg1"/>
                </a:solidFill>
                <a:latin typeface="Times New Roman" panose="02020603050405020304" pitchFamily="18" charset="0"/>
                <a:cs typeface="Times New Roman" panose="02020603050405020304" pitchFamily="18" charset="0"/>
              </a:rPr>
              <a:t>Hafta 7</a:t>
            </a:r>
          </a:p>
          <a:p>
            <a:pPr algn="ctr"/>
            <a:r>
              <a:rPr lang="tr-TR" sz="3200" dirty="0">
                <a:solidFill>
                  <a:schemeClr val="bg1"/>
                </a:solidFill>
                <a:latin typeface="Times New Roman" panose="02020603050405020304" pitchFamily="18" charset="0"/>
                <a:cs typeface="Times New Roman" panose="02020603050405020304" pitchFamily="18" charset="0"/>
              </a:rPr>
              <a:t>İstisnai Durum Yönetimi (</a:t>
            </a:r>
            <a:r>
              <a:rPr lang="tr-TR" sz="3200" dirty="0" err="1">
                <a:solidFill>
                  <a:schemeClr val="bg1"/>
                </a:solidFill>
                <a:latin typeface="Times New Roman" panose="02020603050405020304" pitchFamily="18" charset="0"/>
                <a:cs typeface="Times New Roman" panose="02020603050405020304" pitchFamily="18" charset="0"/>
              </a:rPr>
              <a:t>Exception</a:t>
            </a:r>
            <a:r>
              <a:rPr lang="tr-TR" sz="3200" dirty="0">
                <a:solidFill>
                  <a:schemeClr val="bg1"/>
                </a:solidFill>
                <a:latin typeface="Times New Roman" panose="02020603050405020304" pitchFamily="18" charset="0"/>
                <a:cs typeface="Times New Roman" panose="02020603050405020304" pitchFamily="18" charset="0"/>
              </a:rPr>
              <a:t> Handling)</a:t>
            </a:r>
          </a:p>
          <a:p>
            <a:pPr algn="ctr"/>
            <a:r>
              <a:rPr lang="tr-TR" sz="3200" dirty="0">
                <a:solidFill>
                  <a:schemeClr val="bg1"/>
                </a:solidFill>
                <a:latin typeface="Times New Roman" panose="02020603050405020304" pitchFamily="18" charset="0"/>
                <a:cs typeface="Times New Roman" panose="02020603050405020304" pitchFamily="18" charset="0"/>
              </a:rPr>
              <a:t>Dosya İşlemleri (File Operations)</a:t>
            </a:r>
          </a:p>
        </p:txBody>
      </p:sp>
      <p:sp>
        <p:nvSpPr>
          <p:cNvPr id="6" name="Alt Başlık 2">
            <a:extLst>
              <a:ext uri="{FF2B5EF4-FFF2-40B4-BE49-F238E27FC236}">
                <a16:creationId xmlns:a16="http://schemas.microsoft.com/office/drawing/2014/main" id="{C01E9738-1494-44D7-B855-BBD35AF016D4}"/>
              </a:ext>
            </a:extLst>
          </p:cNvPr>
          <p:cNvSpPr txBox="1">
            <a:spLocks/>
          </p:cNvSpPr>
          <p:nvPr/>
        </p:nvSpPr>
        <p:spPr>
          <a:xfrm>
            <a:off x="139485" y="5724630"/>
            <a:ext cx="12191999" cy="50748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sz="2400" dirty="0">
                <a:solidFill>
                  <a:schemeClr val="bg1"/>
                </a:solidFill>
                <a:latin typeface="Times New Roman" panose="02020603050405020304" pitchFamily="18" charset="0"/>
                <a:cs typeface="Times New Roman" panose="02020603050405020304" pitchFamily="18" charset="0"/>
              </a:rPr>
              <a:t>Doç. Dr. Funda KUTLU ONAY</a:t>
            </a:r>
          </a:p>
        </p:txBody>
      </p:sp>
    </p:spTree>
    <p:extLst>
      <p:ext uri="{BB962C8B-B14F-4D97-AF65-F5344CB8AC3E}">
        <p14:creationId xmlns:p14="http://schemas.microsoft.com/office/powerpoint/2010/main" val="42512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Parametreler ve Tanımlamaları</a:t>
            </a:r>
          </a:p>
        </p:txBody>
      </p:sp>
      <p:graphicFrame>
        <p:nvGraphicFramePr>
          <p:cNvPr id="2" name="Tablo 6">
            <a:extLst>
              <a:ext uri="{FF2B5EF4-FFF2-40B4-BE49-F238E27FC236}">
                <a16:creationId xmlns:a16="http://schemas.microsoft.com/office/drawing/2014/main" id="{D9CAFF9A-73F4-E3F2-F931-3452F902FE93}"/>
              </a:ext>
            </a:extLst>
          </p:cNvPr>
          <p:cNvGraphicFramePr>
            <a:graphicFrameLocks noGrp="1"/>
          </p:cNvGraphicFramePr>
          <p:nvPr>
            <p:extLst>
              <p:ext uri="{D42A27DB-BD31-4B8C-83A1-F6EECF244321}">
                <p14:modId xmlns:p14="http://schemas.microsoft.com/office/powerpoint/2010/main" val="280254841"/>
              </p:ext>
            </p:extLst>
          </p:nvPr>
        </p:nvGraphicFramePr>
        <p:xfrm>
          <a:off x="108028" y="749162"/>
          <a:ext cx="11823417" cy="5461000"/>
        </p:xfrm>
        <a:graphic>
          <a:graphicData uri="http://schemas.openxmlformats.org/drawingml/2006/table">
            <a:tbl>
              <a:tblPr firstRow="1" bandRow="1">
                <a:tableStyleId>{5940675A-B579-460E-94D1-54222C63F5DA}</a:tableStyleId>
              </a:tblPr>
              <a:tblGrid>
                <a:gridCol w="2369701">
                  <a:extLst>
                    <a:ext uri="{9D8B030D-6E8A-4147-A177-3AD203B41FA5}">
                      <a16:colId xmlns:a16="http://schemas.microsoft.com/office/drawing/2014/main" val="2014434123"/>
                    </a:ext>
                  </a:extLst>
                </a:gridCol>
                <a:gridCol w="1548581">
                  <a:extLst>
                    <a:ext uri="{9D8B030D-6E8A-4147-A177-3AD203B41FA5}">
                      <a16:colId xmlns:a16="http://schemas.microsoft.com/office/drawing/2014/main" val="2176703922"/>
                    </a:ext>
                  </a:extLst>
                </a:gridCol>
                <a:gridCol w="7905135">
                  <a:extLst>
                    <a:ext uri="{9D8B030D-6E8A-4147-A177-3AD203B41FA5}">
                      <a16:colId xmlns:a16="http://schemas.microsoft.com/office/drawing/2014/main" val="2105292031"/>
                    </a:ext>
                  </a:extLst>
                </a:gridCol>
              </a:tblGrid>
              <a:tr h="370840">
                <a:tc rowSpan="6">
                  <a:txBody>
                    <a:bodyPr/>
                    <a:lstStyle/>
                    <a:p>
                      <a:r>
                        <a:rPr lang="tr-TR" b="1" dirty="0" err="1">
                          <a:latin typeface="Times New Roman" panose="02020603050405020304" pitchFamily="18" charset="0"/>
                          <a:cs typeface="Times New Roman" panose="02020603050405020304" pitchFamily="18" charset="0"/>
                        </a:rPr>
                        <a:t>FileMode</a:t>
                      </a:r>
                      <a:r>
                        <a:rPr lang="tr-TR" b="1" dirty="0">
                          <a:latin typeface="Times New Roman" panose="02020603050405020304" pitchFamily="18" charset="0"/>
                          <a:cs typeface="Times New Roman" panose="02020603050405020304" pitchFamily="18" charset="0"/>
                        </a:rPr>
                        <a:t>: </a:t>
                      </a:r>
                      <a:r>
                        <a:rPr lang="tr-TR" sz="1800" kern="1200" dirty="0">
                          <a:solidFill>
                            <a:schemeClr val="tx1"/>
                          </a:solidFill>
                          <a:latin typeface="Times New Roman" panose="02020603050405020304" pitchFamily="18" charset="0"/>
                          <a:ea typeface="+mn-ea"/>
                          <a:cs typeface="Times New Roman" panose="02020603050405020304" pitchFamily="18" charset="0"/>
                        </a:rPr>
                        <a:t>Dosyaları açmak için çeşitli metotlar tanımlar. Bunlar: </a:t>
                      </a:r>
                    </a:p>
                    <a:p>
                      <a:endParaRPr lang="tr-TR" b="1" dirty="0">
                        <a:latin typeface="Times New Roman" panose="02020603050405020304" pitchFamily="18" charset="0"/>
                        <a:cs typeface="Times New Roman" panose="02020603050405020304" pitchFamily="18" charset="0"/>
                      </a:endParaRPr>
                    </a:p>
                  </a:txBody>
                  <a:tcPr/>
                </a:tc>
                <a:tc>
                  <a:txBody>
                    <a:bodyPr/>
                    <a:lstStyle/>
                    <a:p>
                      <a:r>
                        <a:rPr lang="tr-TR" dirty="0" err="1">
                          <a:latin typeface="Times New Roman" panose="02020603050405020304" pitchFamily="18" charset="0"/>
                          <a:cs typeface="Times New Roman" panose="02020603050405020304" pitchFamily="18" charset="0"/>
                        </a:rPr>
                        <a:t>Append</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Mevcut bir dosyayı açar ve imleci dosyanın sonuna koyar veya dosya yoksa dosyayı oluşturur.</a:t>
                      </a:r>
                    </a:p>
                  </a:txBody>
                  <a:tcPr/>
                </a:tc>
                <a:extLst>
                  <a:ext uri="{0D108BD9-81ED-4DB2-BD59-A6C34878D82A}">
                    <a16:rowId xmlns:a16="http://schemas.microsoft.com/office/drawing/2014/main" val="2124438971"/>
                  </a:ext>
                </a:extLst>
              </a:tr>
              <a:tr h="370840">
                <a:tc vMerge="1">
                  <a:txBody>
                    <a:bodyPr/>
                    <a:lstStyle/>
                    <a:p>
                      <a:endParaRPr lang="tr-TR"/>
                    </a:p>
                  </a:txBody>
                  <a:tcPr/>
                </a:tc>
                <a:tc>
                  <a:txBody>
                    <a:bodyPr/>
                    <a:lstStyle/>
                    <a:p>
                      <a:r>
                        <a:rPr lang="tr-TR" dirty="0" err="1">
                          <a:latin typeface="Times New Roman" panose="02020603050405020304" pitchFamily="18" charset="0"/>
                          <a:cs typeface="Times New Roman" panose="02020603050405020304" pitchFamily="18" charset="0"/>
                        </a:rPr>
                        <a:t>Create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Yeni bir dosya oluşturur. </a:t>
                      </a:r>
                    </a:p>
                  </a:txBody>
                  <a:tcPr/>
                </a:tc>
                <a:extLst>
                  <a:ext uri="{0D108BD9-81ED-4DB2-BD59-A6C34878D82A}">
                    <a16:rowId xmlns:a16="http://schemas.microsoft.com/office/drawing/2014/main" val="3410012191"/>
                  </a:ext>
                </a:extLst>
              </a:tr>
              <a:tr h="370840">
                <a:tc vMerge="1">
                  <a:txBody>
                    <a:bodyPr/>
                    <a:lstStyle/>
                    <a:p>
                      <a:endParaRPr lang="tr-TR" dirty="0"/>
                    </a:p>
                  </a:txBody>
                  <a:tcPr/>
                </a:tc>
                <a:tc>
                  <a:txBody>
                    <a:bodyPr/>
                    <a:lstStyle/>
                    <a:p>
                      <a:r>
                        <a:rPr lang="tr-TR" dirty="0" err="1">
                          <a:latin typeface="Times New Roman" panose="02020603050405020304" pitchFamily="18" charset="0"/>
                          <a:cs typeface="Times New Roman" panose="02020603050405020304" pitchFamily="18" charset="0"/>
                        </a:rPr>
                        <a:t>CreateNew</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İşletim sistemine yeni bir dosya oluşturması gerektiğini belirtir.</a:t>
                      </a:r>
                    </a:p>
                  </a:txBody>
                  <a:tcPr/>
                </a:tc>
                <a:extLst>
                  <a:ext uri="{0D108BD9-81ED-4DB2-BD59-A6C34878D82A}">
                    <a16:rowId xmlns:a16="http://schemas.microsoft.com/office/drawing/2014/main" val="3787136821"/>
                  </a:ext>
                </a:extLst>
              </a:tr>
              <a:tr h="370840">
                <a:tc vMerge="1">
                  <a:txBody>
                    <a:bodyPr/>
                    <a:lstStyle/>
                    <a:p>
                      <a:endParaRPr lang="tr-TR" dirty="0"/>
                    </a:p>
                  </a:txBody>
                  <a:tcPr/>
                </a:tc>
                <a:tc>
                  <a:txBody>
                    <a:bodyPr/>
                    <a:lstStyle/>
                    <a:p>
                      <a:r>
                        <a:rPr lang="tr-TR" dirty="0">
                          <a:latin typeface="Times New Roman" panose="02020603050405020304" pitchFamily="18" charset="0"/>
                          <a:cs typeface="Times New Roman" panose="02020603050405020304" pitchFamily="18" charset="0"/>
                        </a:rPr>
                        <a:t>Open</a:t>
                      </a:r>
                    </a:p>
                  </a:txBody>
                  <a:tcPr/>
                </a:tc>
                <a:tc>
                  <a:txBody>
                    <a:bodyPr/>
                    <a:lstStyle/>
                    <a:p>
                      <a:r>
                        <a:rPr lang="tr-TR" dirty="0">
                          <a:latin typeface="Times New Roman" panose="02020603050405020304" pitchFamily="18" charset="0"/>
                          <a:cs typeface="Times New Roman" panose="02020603050405020304" pitchFamily="18" charset="0"/>
                        </a:rPr>
                        <a:t>Mevcut bir dosyayı açar. </a:t>
                      </a:r>
                    </a:p>
                  </a:txBody>
                  <a:tcPr/>
                </a:tc>
                <a:extLst>
                  <a:ext uri="{0D108BD9-81ED-4DB2-BD59-A6C34878D82A}">
                    <a16:rowId xmlns:a16="http://schemas.microsoft.com/office/drawing/2014/main" val="2571099666"/>
                  </a:ext>
                </a:extLst>
              </a:tr>
              <a:tr h="370840">
                <a:tc vMerge="1">
                  <a:txBody>
                    <a:bodyPr/>
                    <a:lstStyle/>
                    <a:p>
                      <a:endParaRPr lang="tr-TR" dirty="0"/>
                    </a:p>
                  </a:txBody>
                  <a:tcPr/>
                </a:tc>
                <a:tc>
                  <a:txBody>
                    <a:bodyPr/>
                    <a:lstStyle/>
                    <a:p>
                      <a:r>
                        <a:rPr lang="tr-TR" dirty="0" err="1">
                          <a:latin typeface="Times New Roman" panose="02020603050405020304" pitchFamily="18" charset="0"/>
                          <a:cs typeface="Times New Roman" panose="02020603050405020304" pitchFamily="18" charset="0"/>
                        </a:rPr>
                        <a:t>OpenOrCreate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İşletim sistemine dosya varsa açmasını, yoksa yeni dosya oluşturmasını belirtir.</a:t>
                      </a:r>
                    </a:p>
                  </a:txBody>
                  <a:tcPr/>
                </a:tc>
                <a:extLst>
                  <a:ext uri="{0D108BD9-81ED-4DB2-BD59-A6C34878D82A}">
                    <a16:rowId xmlns:a16="http://schemas.microsoft.com/office/drawing/2014/main" val="3022375591"/>
                  </a:ext>
                </a:extLst>
              </a:tr>
              <a:tr h="370840">
                <a:tc vMerge="1">
                  <a:txBody>
                    <a:bodyPr/>
                    <a:lstStyle/>
                    <a:p>
                      <a:endParaRPr lang="tr-TR" dirty="0"/>
                    </a:p>
                  </a:txBody>
                  <a:tcPr/>
                </a:tc>
                <a:tc>
                  <a:txBody>
                    <a:bodyPr/>
                    <a:lstStyle/>
                    <a:p>
                      <a:r>
                        <a:rPr lang="tr-TR" dirty="0" err="1">
                          <a:latin typeface="Times New Roman" panose="02020603050405020304" pitchFamily="18" charset="0"/>
                          <a:cs typeface="Times New Roman" panose="02020603050405020304" pitchFamily="18" charset="0"/>
                        </a:rPr>
                        <a:t>Truncate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err="1">
                          <a:latin typeface="Times New Roman" panose="02020603050405020304" pitchFamily="18" charset="0"/>
                          <a:cs typeface="Times New Roman" panose="02020603050405020304" pitchFamily="18" charset="0"/>
                        </a:rPr>
                        <a:t>Varolan</a:t>
                      </a:r>
                      <a:r>
                        <a:rPr lang="tr-TR" dirty="0">
                          <a:latin typeface="Times New Roman" panose="02020603050405020304" pitchFamily="18" charset="0"/>
                          <a:cs typeface="Times New Roman" panose="02020603050405020304" pitchFamily="18" charset="0"/>
                        </a:rPr>
                        <a:t> bir dosyayı açar ve boyutunu sıfır bayt olarak kısaltır. </a:t>
                      </a:r>
                    </a:p>
                  </a:txBody>
                  <a:tcPr/>
                </a:tc>
                <a:extLst>
                  <a:ext uri="{0D108BD9-81ED-4DB2-BD59-A6C34878D82A}">
                    <a16:rowId xmlns:a16="http://schemas.microsoft.com/office/drawing/2014/main" val="173106019"/>
                  </a:ext>
                </a:extLst>
              </a:tr>
              <a:tr h="370840">
                <a:tc rowSpan="3">
                  <a:txBody>
                    <a:bodyPr/>
                    <a:lstStyle/>
                    <a:p>
                      <a:r>
                        <a:rPr lang="tr-TR" b="1" dirty="0" err="1">
                          <a:latin typeface="Times New Roman" panose="02020603050405020304" pitchFamily="18" charset="0"/>
                          <a:cs typeface="Times New Roman" panose="02020603050405020304" pitchFamily="18" charset="0"/>
                        </a:rPr>
                        <a:t>FileAccess</a:t>
                      </a:r>
                      <a:endParaRPr lang="tr-TR" b="1"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Read</a:t>
                      </a:r>
                    </a:p>
                  </a:txBody>
                  <a:tcPr/>
                </a:tc>
                <a:tc>
                  <a:txBody>
                    <a:bodyPr/>
                    <a:lstStyle/>
                    <a:p>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0234797"/>
                  </a:ext>
                </a:extLst>
              </a:tr>
              <a:tr h="370840">
                <a:tc vMerge="1">
                  <a:txBody>
                    <a:bodyPr/>
                    <a:lstStyle/>
                    <a:p>
                      <a:endParaRPr lang="tr-TR" dirty="0"/>
                    </a:p>
                  </a:txBody>
                  <a:tcPr/>
                </a:tc>
                <a:tc>
                  <a:txBody>
                    <a:bodyPr/>
                    <a:lstStyle/>
                    <a:p>
                      <a:r>
                        <a:rPr lang="tr-TR" dirty="0" err="1">
                          <a:latin typeface="Times New Roman" panose="02020603050405020304" pitchFamily="18" charset="0"/>
                          <a:cs typeface="Times New Roman" panose="02020603050405020304" pitchFamily="18" charset="0"/>
                        </a:rPr>
                        <a:t>ReadWrite</a:t>
                      </a:r>
                      <a:endParaRPr lang="tr-TR" dirty="0">
                        <a:latin typeface="Times New Roman" panose="02020603050405020304" pitchFamily="18" charset="0"/>
                        <a:cs typeface="Times New Roman" panose="02020603050405020304" pitchFamily="18" charset="0"/>
                      </a:endParaRPr>
                    </a:p>
                  </a:txBody>
                  <a:tcPr/>
                </a:tc>
                <a:tc>
                  <a:txBody>
                    <a:bodyPr/>
                    <a:lstStyle/>
                    <a:p>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4025982"/>
                  </a:ext>
                </a:extLst>
              </a:tr>
              <a:tr h="370840">
                <a:tc vMerge="1">
                  <a:txBody>
                    <a:bodyPr/>
                    <a:lstStyle/>
                    <a:p>
                      <a:endParaRPr lang="tr-TR" dirty="0"/>
                    </a:p>
                  </a:txBody>
                  <a:tcPr/>
                </a:tc>
                <a:tc>
                  <a:txBody>
                    <a:bodyPr/>
                    <a:lstStyle/>
                    <a:p>
                      <a:r>
                        <a:rPr lang="tr-TR" dirty="0">
                          <a:latin typeface="Times New Roman" panose="02020603050405020304" pitchFamily="18" charset="0"/>
                          <a:cs typeface="Times New Roman" panose="02020603050405020304" pitchFamily="18" charset="0"/>
                        </a:rPr>
                        <a:t>Write</a:t>
                      </a:r>
                    </a:p>
                  </a:txBody>
                  <a:tcPr/>
                </a:tc>
                <a:tc>
                  <a:txBody>
                    <a:bodyPr/>
                    <a:lstStyle/>
                    <a:p>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2661445"/>
                  </a:ext>
                </a:extLst>
              </a:tr>
              <a:tr h="370840">
                <a:tc rowSpan="5">
                  <a:txBody>
                    <a:bodyPr/>
                    <a:lstStyle/>
                    <a:p>
                      <a:r>
                        <a:rPr lang="tr-TR" b="1" dirty="0" err="1">
                          <a:latin typeface="Times New Roman" panose="02020603050405020304" pitchFamily="18" charset="0"/>
                          <a:cs typeface="Times New Roman" panose="02020603050405020304" pitchFamily="18" charset="0"/>
                        </a:rPr>
                        <a:t>FileShare</a:t>
                      </a:r>
                      <a:endParaRPr lang="tr-TR" b="1" dirty="0">
                        <a:latin typeface="Times New Roman" panose="02020603050405020304" pitchFamily="18" charset="0"/>
                        <a:cs typeface="Times New Roman" panose="02020603050405020304" pitchFamily="18" charset="0"/>
                      </a:endParaRPr>
                    </a:p>
                  </a:txBody>
                  <a:tcPr/>
                </a:tc>
                <a:tc>
                  <a:txBody>
                    <a:bodyPr/>
                    <a:lstStyle/>
                    <a:p>
                      <a:r>
                        <a:rPr lang="tr-TR" dirty="0" err="1">
                          <a:latin typeface="Times New Roman" panose="02020603050405020304" pitchFamily="18" charset="0"/>
                          <a:cs typeface="Times New Roman" panose="02020603050405020304" pitchFamily="18" charset="0"/>
                        </a:rPr>
                        <a:t>Inheritable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Bir dosya tanıtıcısının (file </a:t>
                      </a:r>
                      <a:r>
                        <a:rPr lang="tr-TR" dirty="0" err="1">
                          <a:latin typeface="Times New Roman" panose="02020603050405020304" pitchFamily="18" charset="0"/>
                          <a:cs typeface="Times New Roman" panose="02020603050405020304" pitchFamily="18" charset="0"/>
                        </a:rPr>
                        <a:t>handle</a:t>
                      </a:r>
                      <a:r>
                        <a:rPr lang="tr-TR" dirty="0">
                          <a:latin typeface="Times New Roman" panose="02020603050405020304" pitchFamily="18" charset="0"/>
                          <a:cs typeface="Times New Roman" panose="02020603050405020304" pitchFamily="18" charset="0"/>
                        </a:rPr>
                        <a:t>) kalıtımı alt proseslere geçirmesine izin verir.</a:t>
                      </a:r>
                    </a:p>
                  </a:txBody>
                  <a:tcPr/>
                </a:tc>
                <a:extLst>
                  <a:ext uri="{0D108BD9-81ED-4DB2-BD59-A6C34878D82A}">
                    <a16:rowId xmlns:a16="http://schemas.microsoft.com/office/drawing/2014/main" val="1805054755"/>
                  </a:ext>
                </a:extLst>
              </a:tr>
              <a:tr h="370840">
                <a:tc vMerge="1">
                  <a:txBody>
                    <a:bodyPr/>
                    <a:lstStyle/>
                    <a:p>
                      <a:endParaRPr lang="tr-TR" dirty="0"/>
                    </a:p>
                  </a:txBody>
                  <a:tcPr/>
                </a:tc>
                <a:tc>
                  <a:txBody>
                    <a:bodyPr/>
                    <a:lstStyle/>
                    <a:p>
                      <a:r>
                        <a:rPr lang="tr-TR" dirty="0" err="1">
                          <a:latin typeface="Times New Roman" panose="02020603050405020304" pitchFamily="18" charset="0"/>
                          <a:cs typeface="Times New Roman" panose="02020603050405020304" pitchFamily="18" charset="0"/>
                        </a:rPr>
                        <a:t>None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Geçerli dosyanın paylaşımını reddeder.</a:t>
                      </a:r>
                    </a:p>
                  </a:txBody>
                  <a:tcPr/>
                </a:tc>
                <a:extLst>
                  <a:ext uri="{0D108BD9-81ED-4DB2-BD59-A6C34878D82A}">
                    <a16:rowId xmlns:a16="http://schemas.microsoft.com/office/drawing/2014/main" val="3106950729"/>
                  </a:ext>
                </a:extLst>
              </a:tr>
              <a:tr h="370840">
                <a:tc vMerge="1">
                  <a:txBody>
                    <a:bodyPr/>
                    <a:lstStyle/>
                    <a:p>
                      <a:endParaRPr lang="tr-TR" dirty="0"/>
                    </a:p>
                  </a:txBody>
                  <a:tcPr/>
                </a:tc>
                <a:tc>
                  <a:txBody>
                    <a:bodyPr/>
                    <a:lstStyle/>
                    <a:p>
                      <a:r>
                        <a:rPr lang="tr-TR" dirty="0">
                          <a:latin typeface="Times New Roman" panose="02020603050405020304" pitchFamily="18" charset="0"/>
                          <a:cs typeface="Times New Roman" panose="02020603050405020304" pitchFamily="18" charset="0"/>
                        </a:rPr>
                        <a:t>Read</a:t>
                      </a:r>
                    </a:p>
                  </a:txBody>
                  <a:tcPr/>
                </a:tc>
                <a:tc>
                  <a:txBody>
                    <a:bodyPr/>
                    <a:lstStyle/>
                    <a:p>
                      <a:r>
                        <a:rPr lang="tr-TR" dirty="0">
                          <a:latin typeface="Times New Roman" panose="02020603050405020304" pitchFamily="18" charset="0"/>
                          <a:cs typeface="Times New Roman" panose="02020603050405020304" pitchFamily="18" charset="0"/>
                        </a:rPr>
                        <a:t>Dosyayı okumak için açmaya izin verir.</a:t>
                      </a:r>
                    </a:p>
                  </a:txBody>
                  <a:tcPr/>
                </a:tc>
                <a:extLst>
                  <a:ext uri="{0D108BD9-81ED-4DB2-BD59-A6C34878D82A}">
                    <a16:rowId xmlns:a16="http://schemas.microsoft.com/office/drawing/2014/main" val="1350040268"/>
                  </a:ext>
                </a:extLst>
              </a:tr>
              <a:tr h="370840">
                <a:tc vMerge="1">
                  <a:txBody>
                    <a:bodyPr/>
                    <a:lstStyle/>
                    <a:p>
                      <a:endParaRPr lang="tr-TR" dirty="0"/>
                    </a:p>
                  </a:txBody>
                  <a:tcPr/>
                </a:tc>
                <a:tc>
                  <a:txBody>
                    <a:bodyPr/>
                    <a:lstStyle/>
                    <a:p>
                      <a:r>
                        <a:rPr lang="tr-TR" dirty="0" err="1">
                          <a:latin typeface="Times New Roman" panose="02020603050405020304" pitchFamily="18" charset="0"/>
                          <a:cs typeface="Times New Roman" panose="02020603050405020304" pitchFamily="18" charset="0"/>
                        </a:rPr>
                        <a:t>ReadWrite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Dosyayı okumak ve yazmak için açmaya izin verir.</a:t>
                      </a:r>
                    </a:p>
                  </a:txBody>
                  <a:tcPr/>
                </a:tc>
                <a:extLst>
                  <a:ext uri="{0D108BD9-81ED-4DB2-BD59-A6C34878D82A}">
                    <a16:rowId xmlns:a16="http://schemas.microsoft.com/office/drawing/2014/main" val="981299037"/>
                  </a:ext>
                </a:extLst>
              </a:tr>
              <a:tr h="370840">
                <a:tc vMerge="1">
                  <a:txBody>
                    <a:bodyPr/>
                    <a:lstStyle/>
                    <a:p>
                      <a:endParaRPr lang="tr-TR" dirty="0"/>
                    </a:p>
                  </a:txBody>
                  <a:tcPr/>
                </a:tc>
                <a:tc>
                  <a:txBody>
                    <a:bodyPr/>
                    <a:lstStyle/>
                    <a:p>
                      <a:r>
                        <a:rPr lang="tr-TR" dirty="0">
                          <a:latin typeface="Times New Roman" panose="02020603050405020304" pitchFamily="18" charset="0"/>
                          <a:cs typeface="Times New Roman" panose="02020603050405020304" pitchFamily="18" charset="0"/>
                        </a:rPr>
                        <a:t>Write</a:t>
                      </a:r>
                    </a:p>
                  </a:txBody>
                  <a:tcPr/>
                </a:tc>
                <a:tc>
                  <a:txBody>
                    <a:bodyPr/>
                    <a:lstStyle/>
                    <a:p>
                      <a:r>
                        <a:rPr lang="tr-TR" dirty="0">
                          <a:latin typeface="Times New Roman" panose="02020603050405020304" pitchFamily="18" charset="0"/>
                          <a:cs typeface="Times New Roman" panose="02020603050405020304" pitchFamily="18" charset="0"/>
                        </a:rPr>
                        <a:t>Dosyayı yazmak için açmaya izin verir.</a:t>
                      </a:r>
                    </a:p>
                  </a:txBody>
                  <a:tcPr/>
                </a:tc>
                <a:extLst>
                  <a:ext uri="{0D108BD9-81ED-4DB2-BD59-A6C34878D82A}">
                    <a16:rowId xmlns:a16="http://schemas.microsoft.com/office/drawing/2014/main" val="4265961137"/>
                  </a:ext>
                </a:extLst>
              </a:tr>
            </a:tbl>
          </a:graphicData>
        </a:graphic>
      </p:graphicFrame>
    </p:spTree>
    <p:extLst>
      <p:ext uri="{BB962C8B-B14F-4D97-AF65-F5344CB8AC3E}">
        <p14:creationId xmlns:p14="http://schemas.microsoft.com/office/powerpoint/2010/main" val="4187927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FileStream</a:t>
            </a:r>
            <a:r>
              <a:rPr lang="tr-TR" sz="3000" b="1" dirty="0">
                <a:solidFill>
                  <a:schemeClr val="tx1"/>
                </a:solidFill>
                <a:latin typeface="Times New Roman" panose="02020603050405020304" pitchFamily="18" charset="0"/>
                <a:cs typeface="Times New Roman" panose="02020603050405020304" pitchFamily="18" charset="0"/>
              </a:rPr>
              <a:t> Sınıfı Örneği</a:t>
            </a:r>
          </a:p>
        </p:txBody>
      </p:sp>
      <p:sp>
        <p:nvSpPr>
          <p:cNvPr id="8" name="Metin kutusu 7">
            <a:extLst>
              <a:ext uri="{FF2B5EF4-FFF2-40B4-BE49-F238E27FC236}">
                <a16:creationId xmlns:a16="http://schemas.microsoft.com/office/drawing/2014/main" id="{543320D4-EE7B-9205-D702-D5C2550F3752}"/>
              </a:ext>
            </a:extLst>
          </p:cNvPr>
          <p:cNvSpPr txBox="1"/>
          <p:nvPr/>
        </p:nvSpPr>
        <p:spPr>
          <a:xfrm>
            <a:off x="108028" y="540225"/>
            <a:ext cx="11380966" cy="5863144"/>
          </a:xfrm>
          <a:prstGeom prst="rect">
            <a:avLst/>
          </a:prstGeom>
          <a:noFill/>
        </p:spPr>
        <p:txBody>
          <a:bodyPr wrap="square">
            <a:spAutoFit/>
          </a:bodyPr>
          <a:lstStyle/>
          <a:p>
            <a:r>
              <a:rPr lang="tr-TR" sz="1500" dirty="0" err="1">
                <a:solidFill>
                  <a:srgbClr val="0000FF"/>
                </a:solidFill>
                <a:latin typeface="Consolas" panose="020B0609020204030204" pitchFamily="49" charset="0"/>
              </a:rPr>
              <a:t>using</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System</a:t>
            </a:r>
            <a:r>
              <a:rPr lang="tr-TR" sz="1500" dirty="0">
                <a:solidFill>
                  <a:srgbClr val="000000"/>
                </a:solidFill>
                <a:latin typeface="Consolas" panose="020B0609020204030204" pitchFamily="49" charset="0"/>
              </a:rPr>
              <a:t>;</a:t>
            </a:r>
          </a:p>
          <a:p>
            <a:r>
              <a:rPr lang="tr-TR" sz="1500" dirty="0" err="1">
                <a:solidFill>
                  <a:srgbClr val="0000FF"/>
                </a:solidFill>
                <a:latin typeface="Consolas" panose="020B0609020204030204" pitchFamily="49" charset="0"/>
              </a:rPr>
              <a:t>using</a:t>
            </a:r>
            <a:r>
              <a:rPr lang="tr-TR" sz="1500" dirty="0">
                <a:solidFill>
                  <a:srgbClr val="000000"/>
                </a:solidFill>
                <a:latin typeface="Consolas" panose="020B0609020204030204" pitchFamily="49" charset="0"/>
              </a:rPr>
              <a:t> System.IO;</a:t>
            </a:r>
          </a:p>
          <a:p>
            <a:endParaRPr lang="tr-TR" sz="1500" dirty="0">
              <a:solidFill>
                <a:srgbClr val="000000"/>
              </a:solidFill>
              <a:latin typeface="Consolas" panose="020B0609020204030204" pitchFamily="49" charset="0"/>
            </a:endParaRPr>
          </a:p>
          <a:p>
            <a:r>
              <a:rPr lang="tr-TR" sz="1500" dirty="0" err="1">
                <a:solidFill>
                  <a:srgbClr val="0000FF"/>
                </a:solidFill>
                <a:latin typeface="Consolas" panose="020B0609020204030204" pitchFamily="49" charset="0"/>
              </a:rPr>
              <a:t>namespace</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DosyaOrnegi</a:t>
            </a:r>
            <a:endParaRPr lang="tr-TR" sz="1500" dirty="0">
              <a:solidFill>
                <a:srgbClr val="000000"/>
              </a:solidFill>
              <a:latin typeface="Consolas" panose="020B0609020204030204" pitchFamily="49" charset="0"/>
            </a:endParaRPr>
          </a:p>
          <a:p>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FF"/>
                </a:solidFill>
                <a:latin typeface="Consolas" panose="020B0609020204030204" pitchFamily="49" charset="0"/>
              </a:rPr>
              <a:t>class</a:t>
            </a:r>
            <a:r>
              <a:rPr lang="tr-TR" sz="1500" dirty="0">
                <a:solidFill>
                  <a:srgbClr val="000000"/>
                </a:solidFill>
                <a:latin typeface="Consolas" panose="020B0609020204030204" pitchFamily="49" charset="0"/>
              </a:rPr>
              <a:t> </a:t>
            </a:r>
            <a:r>
              <a:rPr lang="tr-TR" sz="1500" dirty="0">
                <a:solidFill>
                  <a:srgbClr val="2B91AF"/>
                </a:solidFill>
                <a:latin typeface="Consolas" panose="020B0609020204030204" pitchFamily="49" charset="0"/>
              </a:rPr>
              <a:t>Program</a:t>
            </a:r>
            <a:endParaRPr lang="tr-TR" sz="1500" dirty="0">
              <a:solidFill>
                <a:srgbClr val="000000"/>
              </a:solidFill>
              <a:latin typeface="Consolas" panose="020B0609020204030204" pitchFamily="49" charset="0"/>
            </a:endParaRPr>
          </a:p>
          <a:p>
            <a:r>
              <a:rPr lang="tr-TR"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static</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Main(</a:t>
            </a:r>
            <a:r>
              <a:rPr lang="en-US" sz="1500" dirty="0">
                <a:solidFill>
                  <a:srgbClr val="0000F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args</a:t>
            </a:r>
            <a:r>
              <a:rPr lang="en-US"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FileStream</a:t>
            </a:r>
            <a:r>
              <a:rPr lang="en-US" sz="1500" dirty="0">
                <a:solidFill>
                  <a:srgbClr val="000000"/>
                </a:solidFill>
                <a:latin typeface="Consolas" panose="020B0609020204030204" pitchFamily="49" charset="0"/>
              </a:rPr>
              <a:t> F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FileStream</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"deneme.txt"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FileMode.OpenOrCreate</a:t>
            </a:r>
            <a:r>
              <a:rPr lang="en-US" sz="1500" dirty="0">
                <a:solidFill>
                  <a:srgbClr val="000000"/>
                </a:solidFill>
                <a:latin typeface="Consolas" panose="020B0609020204030204" pitchFamily="49" charset="0"/>
              </a:rPr>
              <a:t>,</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FileAccess.ReadWrite</a:t>
            </a:r>
            <a:r>
              <a:rPr lang="tr-TR" sz="1500" dirty="0">
                <a:solidFill>
                  <a:srgbClr val="000000"/>
                </a:solidFill>
                <a:latin typeface="Consolas" panose="020B0609020204030204" pitchFamily="49" charset="0"/>
              </a:rPr>
              <a:t>);</a:t>
            </a:r>
          </a:p>
          <a:p>
            <a:endParaRPr lang="tr-TR" sz="1500" dirty="0">
              <a:solidFill>
                <a:srgbClr val="000000"/>
              </a:solidFill>
              <a:latin typeface="Consolas" panose="020B0609020204030204" pitchFamily="49" charset="0"/>
            </a:endParaRPr>
          </a:p>
          <a:p>
            <a:r>
              <a:rPr lang="nn-NO" sz="1500" dirty="0">
                <a:solidFill>
                  <a:srgbClr val="000000"/>
                </a:solidFill>
                <a:latin typeface="Consolas" panose="020B0609020204030204" pitchFamily="49" charset="0"/>
              </a:rPr>
              <a:t>            </a:t>
            </a:r>
            <a:r>
              <a:rPr lang="nn-NO" sz="1500" dirty="0">
                <a:solidFill>
                  <a:srgbClr val="0000FF"/>
                </a:solidFill>
                <a:latin typeface="Consolas" panose="020B0609020204030204" pitchFamily="49" charset="0"/>
              </a:rPr>
              <a:t>for</a:t>
            </a:r>
            <a:r>
              <a:rPr lang="nn-NO" sz="1500" dirty="0">
                <a:solidFill>
                  <a:srgbClr val="000000"/>
                </a:solidFill>
                <a:latin typeface="Consolas" panose="020B0609020204030204" pitchFamily="49" charset="0"/>
              </a:rPr>
              <a:t> (</a:t>
            </a:r>
            <a:r>
              <a:rPr lang="nn-NO" sz="1500" dirty="0">
                <a:solidFill>
                  <a:srgbClr val="0000FF"/>
                </a:solidFill>
                <a:latin typeface="Consolas" panose="020B0609020204030204" pitchFamily="49" charset="0"/>
              </a:rPr>
              <a:t>int</a:t>
            </a:r>
            <a:r>
              <a:rPr lang="nn-NO" sz="1500" dirty="0">
                <a:solidFill>
                  <a:srgbClr val="000000"/>
                </a:solidFill>
                <a:latin typeface="Consolas" panose="020B0609020204030204" pitchFamily="49" charset="0"/>
              </a:rPr>
              <a:t> i = 1; i &lt;= 20; i++)</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F.WriteByte</a:t>
            </a:r>
            <a:r>
              <a:rPr lang="tr-TR" sz="1500" dirty="0">
                <a:solidFill>
                  <a:srgbClr val="000000"/>
                </a:solidFill>
                <a:latin typeface="Consolas" panose="020B0609020204030204" pitchFamily="49" charset="0"/>
              </a:rPr>
              <a:t>((</a:t>
            </a:r>
            <a:r>
              <a:rPr lang="tr-TR" sz="1500" dirty="0">
                <a:solidFill>
                  <a:srgbClr val="0000FF"/>
                </a:solidFill>
                <a:latin typeface="Consolas" panose="020B0609020204030204" pitchFamily="49" charset="0"/>
              </a:rPr>
              <a:t>byte</a:t>
            </a:r>
            <a:r>
              <a:rPr lang="tr-TR" sz="1500" dirty="0">
                <a:solidFill>
                  <a:srgbClr val="000000"/>
                </a:solidFill>
                <a:latin typeface="Consolas" panose="020B0609020204030204" pitchFamily="49" charset="0"/>
              </a:rPr>
              <a:t>)i);</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F.Position</a:t>
            </a:r>
            <a:r>
              <a:rPr lang="tr-TR" sz="1500" dirty="0">
                <a:solidFill>
                  <a:srgbClr val="000000"/>
                </a:solidFill>
                <a:latin typeface="Consolas" panose="020B0609020204030204" pitchFamily="49" charset="0"/>
              </a:rPr>
              <a:t> = 0;</a:t>
            </a:r>
          </a:p>
          <a:p>
            <a:r>
              <a:rPr lang="nn-NO" sz="1500" dirty="0">
                <a:solidFill>
                  <a:srgbClr val="000000"/>
                </a:solidFill>
                <a:latin typeface="Consolas" panose="020B0609020204030204" pitchFamily="49" charset="0"/>
              </a:rPr>
              <a:t>            </a:t>
            </a:r>
            <a:r>
              <a:rPr lang="nn-NO" sz="1500" dirty="0">
                <a:solidFill>
                  <a:srgbClr val="0000FF"/>
                </a:solidFill>
                <a:latin typeface="Consolas" panose="020B0609020204030204" pitchFamily="49" charset="0"/>
              </a:rPr>
              <a:t>for</a:t>
            </a:r>
            <a:r>
              <a:rPr lang="nn-NO" sz="1500" dirty="0">
                <a:solidFill>
                  <a:srgbClr val="000000"/>
                </a:solidFill>
                <a:latin typeface="Consolas" panose="020B0609020204030204" pitchFamily="49" charset="0"/>
              </a:rPr>
              <a:t> (</a:t>
            </a:r>
            <a:r>
              <a:rPr lang="nn-NO" sz="1500" dirty="0">
                <a:solidFill>
                  <a:srgbClr val="0000FF"/>
                </a:solidFill>
                <a:latin typeface="Consolas" panose="020B0609020204030204" pitchFamily="49" charset="0"/>
              </a:rPr>
              <a:t>int</a:t>
            </a:r>
            <a:r>
              <a:rPr lang="nn-NO" sz="1500" dirty="0">
                <a:solidFill>
                  <a:srgbClr val="000000"/>
                </a:solidFill>
                <a:latin typeface="Consolas" panose="020B0609020204030204" pitchFamily="49" charset="0"/>
              </a:rPr>
              <a:t> i = 0; i &lt;= 20; i++)</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Console.Write</a:t>
            </a:r>
            <a:r>
              <a:rPr lang="tr-TR" sz="1500" dirty="0">
                <a:solidFill>
                  <a:srgbClr val="000000"/>
                </a:solidFill>
                <a:latin typeface="Consolas" panose="020B0609020204030204" pitchFamily="49" charset="0"/>
              </a:rPr>
              <a:t>(</a:t>
            </a:r>
            <a:r>
              <a:rPr lang="tr-TR" sz="1500" dirty="0" err="1">
                <a:solidFill>
                  <a:srgbClr val="000000"/>
                </a:solidFill>
                <a:latin typeface="Consolas" panose="020B0609020204030204" pitchFamily="49" charset="0"/>
              </a:rPr>
              <a:t>F.ReadByte</a:t>
            </a:r>
            <a:r>
              <a:rPr lang="tr-TR" sz="1500" dirty="0">
                <a:solidFill>
                  <a:srgbClr val="000000"/>
                </a:solidFill>
                <a:latin typeface="Consolas" panose="020B0609020204030204" pitchFamily="49" charset="0"/>
              </a:rPr>
              <a:t>() + </a:t>
            </a:r>
            <a:r>
              <a:rPr lang="tr-TR" sz="1500" dirty="0">
                <a:solidFill>
                  <a:srgbClr val="A31515"/>
                </a:solidFill>
                <a:latin typeface="Consolas" panose="020B0609020204030204" pitchFamily="49" charset="0"/>
              </a:rPr>
              <a:t>" "</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F.Close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Console.ReadKey</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a:t>
            </a:r>
            <a:endParaRPr lang="tr-TR" sz="1500" dirty="0"/>
          </a:p>
        </p:txBody>
      </p:sp>
      <p:sp>
        <p:nvSpPr>
          <p:cNvPr id="10" name="Metin kutusu 9">
            <a:extLst>
              <a:ext uri="{FF2B5EF4-FFF2-40B4-BE49-F238E27FC236}">
                <a16:creationId xmlns:a16="http://schemas.microsoft.com/office/drawing/2014/main" id="{6FCB7A83-AF7B-8E2A-13F0-94647773AE3F}"/>
              </a:ext>
            </a:extLst>
          </p:cNvPr>
          <p:cNvSpPr txBox="1"/>
          <p:nvPr/>
        </p:nvSpPr>
        <p:spPr>
          <a:xfrm>
            <a:off x="6567887" y="3855562"/>
            <a:ext cx="5196474" cy="2462213"/>
          </a:xfrm>
          <a:prstGeom prst="rect">
            <a:avLst/>
          </a:prstGeom>
          <a:noFill/>
        </p:spPr>
        <p:txBody>
          <a:bodyPr wrap="square">
            <a:spAutoFit/>
          </a:bodyPr>
          <a:lstStyle/>
          <a:p>
            <a:pPr algn="just"/>
            <a:r>
              <a:rPr lang="tr-TR" sz="1400" dirty="0" err="1">
                <a:solidFill>
                  <a:srgbClr val="333333"/>
                </a:solidFill>
                <a:latin typeface="Noto Sans" panose="020B0502040504020204" pitchFamily="34" charset="0"/>
              </a:rPr>
              <a:t>FileStream</a:t>
            </a:r>
            <a:r>
              <a:rPr lang="tr-TR" sz="1400" dirty="0">
                <a:solidFill>
                  <a:srgbClr val="333333"/>
                </a:solidFill>
                <a:latin typeface="Noto Sans" panose="020B0502040504020204" pitchFamily="34" charset="0"/>
              </a:rPr>
              <a:t> sınıfının diğer metotlarından;</a:t>
            </a:r>
          </a:p>
          <a:p>
            <a:pPr algn="just"/>
            <a:endParaRPr lang="tr-TR" sz="1400" b="1" dirty="0">
              <a:solidFill>
                <a:srgbClr val="333333"/>
              </a:solidFill>
              <a:latin typeface="Noto Sans" panose="020B0502040504020204" pitchFamily="34" charset="0"/>
            </a:endParaRPr>
          </a:p>
          <a:p>
            <a:pPr algn="just"/>
            <a:r>
              <a:rPr lang="tr-TR" sz="1400" b="1" dirty="0" err="1">
                <a:solidFill>
                  <a:srgbClr val="333333"/>
                </a:solidFill>
                <a:latin typeface="Noto Sans" panose="020B0502040504020204" pitchFamily="34" charset="0"/>
              </a:rPr>
              <a:t>WriteByte</a:t>
            </a:r>
            <a:r>
              <a:rPr lang="tr-TR" sz="1400" b="1" dirty="0">
                <a:solidFill>
                  <a:srgbClr val="333333"/>
                </a:solidFill>
                <a:latin typeface="Noto Sans" panose="020B0502040504020204" pitchFamily="34" charset="0"/>
              </a:rPr>
              <a:t>:</a:t>
            </a:r>
            <a:r>
              <a:rPr lang="tr-TR" sz="1400" dirty="0">
                <a:solidFill>
                  <a:srgbClr val="333333"/>
                </a:solidFill>
                <a:latin typeface="Noto Sans" panose="020B0502040504020204" pitchFamily="34" charset="0"/>
              </a:rPr>
              <a:t> Tek bir byte yazar ve akış bir byte kayar.</a:t>
            </a:r>
          </a:p>
          <a:p>
            <a:pPr algn="just"/>
            <a:r>
              <a:rPr lang="tr-TR" sz="1400" b="1" i="0" dirty="0">
                <a:solidFill>
                  <a:srgbClr val="333333"/>
                </a:solidFill>
                <a:effectLst/>
                <a:latin typeface="Noto Sans" panose="020B0502040504020204" pitchFamily="34" charset="0"/>
              </a:rPr>
              <a:t>Write :</a:t>
            </a:r>
            <a:r>
              <a:rPr lang="tr-TR" sz="1400" b="0" i="0" dirty="0">
                <a:solidFill>
                  <a:srgbClr val="333333"/>
                </a:solidFill>
                <a:effectLst/>
                <a:latin typeface="Noto Sans" panose="020B0502040504020204" pitchFamily="34" charset="0"/>
              </a:rPr>
              <a:t> Belirtilen diziden belirtildiği kadar byte'ı akışa yazar ve konumu yazılan byte kadar ilerletir.</a:t>
            </a:r>
          </a:p>
          <a:p>
            <a:pPr algn="just"/>
            <a:r>
              <a:rPr lang="tr-TR" sz="1400" b="1" i="0" dirty="0" err="1">
                <a:solidFill>
                  <a:srgbClr val="333333"/>
                </a:solidFill>
                <a:effectLst/>
                <a:latin typeface="Noto Sans" panose="020B0502040504020204" pitchFamily="34" charset="0"/>
              </a:rPr>
              <a:t>ReadByte</a:t>
            </a:r>
            <a:r>
              <a:rPr lang="tr-TR" sz="1400" b="1" i="0" dirty="0">
                <a:solidFill>
                  <a:srgbClr val="333333"/>
                </a:solidFill>
                <a:effectLst/>
                <a:latin typeface="Noto Sans" panose="020B0502040504020204" pitchFamily="34" charset="0"/>
              </a:rPr>
              <a:t>: </a:t>
            </a:r>
            <a:r>
              <a:rPr lang="tr-TR" sz="1400" b="0" i="0" dirty="0">
                <a:solidFill>
                  <a:srgbClr val="333333"/>
                </a:solidFill>
                <a:effectLst/>
                <a:latin typeface="Noto Sans" panose="020B0502040504020204" pitchFamily="34" charset="0"/>
              </a:rPr>
              <a:t>Tek bir byte okur ve sıradakine geçer. </a:t>
            </a:r>
            <a:r>
              <a:rPr lang="tr-TR" sz="1400" b="1" i="0" dirty="0">
                <a:solidFill>
                  <a:srgbClr val="333333"/>
                </a:solidFill>
                <a:effectLst/>
                <a:latin typeface="Noto Sans" panose="020B0502040504020204" pitchFamily="34" charset="0"/>
              </a:rPr>
              <a:t>Geri dönüş türü adında olduğu gibi byte değil </a:t>
            </a:r>
            <a:r>
              <a:rPr lang="tr-TR" sz="1400" b="1" i="0" dirty="0" err="1">
                <a:solidFill>
                  <a:srgbClr val="333333"/>
                </a:solidFill>
                <a:effectLst/>
                <a:latin typeface="Noto Sans" panose="020B0502040504020204" pitchFamily="34" charset="0"/>
              </a:rPr>
              <a:t>int'dir</a:t>
            </a:r>
            <a:r>
              <a:rPr lang="tr-TR" sz="1400" b="1" i="0" dirty="0">
                <a:solidFill>
                  <a:srgbClr val="333333"/>
                </a:solidFill>
                <a:effectLst/>
                <a:latin typeface="Noto Sans" panose="020B0502040504020204" pitchFamily="34" charset="0"/>
              </a:rPr>
              <a:t>.</a:t>
            </a:r>
          </a:p>
          <a:p>
            <a:pPr algn="just"/>
            <a:r>
              <a:rPr lang="tr-TR" sz="1400" b="1" dirty="0">
                <a:solidFill>
                  <a:srgbClr val="333333"/>
                </a:solidFill>
                <a:latin typeface="Noto Sans" panose="020B0502040504020204" pitchFamily="34" charset="0"/>
              </a:rPr>
              <a:t>Close: </a:t>
            </a:r>
            <a:r>
              <a:rPr lang="tr-TR" sz="1400" b="0" i="0" dirty="0">
                <a:solidFill>
                  <a:srgbClr val="333333"/>
                </a:solidFill>
                <a:effectLst/>
                <a:latin typeface="Noto Sans" panose="020B0502040504020204" pitchFamily="34" charset="0"/>
              </a:rPr>
              <a:t>Akış kapatılır. </a:t>
            </a:r>
          </a:p>
          <a:p>
            <a:pPr algn="just"/>
            <a:endParaRPr lang="tr-TR" sz="1400" dirty="0">
              <a:solidFill>
                <a:srgbClr val="333333"/>
              </a:solidFill>
              <a:latin typeface="Noto Sans" panose="020B0502040504020204" pitchFamily="34" charset="0"/>
            </a:endParaRPr>
          </a:p>
          <a:p>
            <a:pPr algn="just"/>
            <a:r>
              <a:rPr lang="tr-TR" sz="1400" b="1" i="0" dirty="0" err="1">
                <a:solidFill>
                  <a:srgbClr val="333333"/>
                </a:solidFill>
                <a:effectLst/>
                <a:latin typeface="Noto Sans" panose="020B0502040504020204" pitchFamily="34" charset="0"/>
              </a:rPr>
              <a:t>Position</a:t>
            </a:r>
            <a:r>
              <a:rPr lang="tr-TR" sz="1400" b="0" i="0" dirty="0">
                <a:solidFill>
                  <a:srgbClr val="333333"/>
                </a:solidFill>
                <a:effectLst/>
                <a:latin typeface="Noto Sans" panose="020B0502040504020204" pitchFamily="34" charset="0"/>
              </a:rPr>
              <a:t> bir </a:t>
            </a:r>
            <a:r>
              <a:rPr lang="tr-TR" sz="1400" b="0" i="0" dirty="0" err="1">
                <a:solidFill>
                  <a:srgbClr val="333333"/>
                </a:solidFill>
                <a:effectLst/>
                <a:latin typeface="Noto Sans" panose="020B0502040504020204" pitchFamily="34" charset="0"/>
              </a:rPr>
              <a:t>property</a:t>
            </a:r>
            <a:r>
              <a:rPr lang="tr-TR" sz="1400" b="0" i="0" dirty="0">
                <a:solidFill>
                  <a:srgbClr val="333333"/>
                </a:solidFill>
                <a:effectLst/>
                <a:latin typeface="Noto Sans" panose="020B0502040504020204" pitchFamily="34" charset="0"/>
              </a:rPr>
              <a:t> olup, mevcut akışın geçerli konumunu alır veya ayarlar.</a:t>
            </a:r>
          </a:p>
        </p:txBody>
      </p:sp>
      <p:sp>
        <p:nvSpPr>
          <p:cNvPr id="12" name="Metin kutusu 11">
            <a:extLst>
              <a:ext uri="{FF2B5EF4-FFF2-40B4-BE49-F238E27FC236}">
                <a16:creationId xmlns:a16="http://schemas.microsoft.com/office/drawing/2014/main" id="{AB643A7C-BE91-B952-D718-671973699BED}"/>
              </a:ext>
            </a:extLst>
          </p:cNvPr>
          <p:cNvSpPr txBox="1"/>
          <p:nvPr/>
        </p:nvSpPr>
        <p:spPr>
          <a:xfrm>
            <a:off x="6887498" y="454631"/>
            <a:ext cx="5152229" cy="369332"/>
          </a:xfrm>
          <a:prstGeom prst="rect">
            <a:avLst/>
          </a:prstGeom>
          <a:noFill/>
        </p:spPr>
        <p:txBody>
          <a:bodyPr wrap="square">
            <a:spAutoFit/>
          </a:bodyPr>
          <a:lstStyle/>
          <a:p>
            <a:r>
              <a:rPr lang="tr-TR" dirty="0">
                <a:highlight>
                  <a:srgbClr val="C0C0C0"/>
                </a:highlight>
              </a:rPr>
              <a:t>1 2 3 4 5 6 7 8 9 10 11 12 13 14 15 16 17 18 19 20 -1</a:t>
            </a:r>
          </a:p>
        </p:txBody>
      </p:sp>
      <p:sp>
        <p:nvSpPr>
          <p:cNvPr id="14" name="Metin kutusu 13">
            <a:extLst>
              <a:ext uri="{FF2B5EF4-FFF2-40B4-BE49-F238E27FC236}">
                <a16:creationId xmlns:a16="http://schemas.microsoft.com/office/drawing/2014/main" id="{9A89CD72-2A07-8438-B3E2-D215DE8F5322}"/>
              </a:ext>
            </a:extLst>
          </p:cNvPr>
          <p:cNvSpPr txBox="1"/>
          <p:nvPr/>
        </p:nvSpPr>
        <p:spPr>
          <a:xfrm>
            <a:off x="6887498" y="85299"/>
            <a:ext cx="6164824" cy="369332"/>
          </a:xfrm>
          <a:prstGeom prst="rect">
            <a:avLst/>
          </a:prstGeom>
          <a:noFill/>
        </p:spPr>
        <p:txBody>
          <a:bodyPr wrap="square">
            <a:spAutoFit/>
          </a:bodyPr>
          <a:lstStyle/>
          <a:p>
            <a:r>
              <a:rPr lang="tr-TR" b="0" i="0" dirty="0">
                <a:solidFill>
                  <a:srgbClr val="333333"/>
                </a:solidFill>
                <a:effectLst/>
                <a:latin typeface="Noto Sans" panose="020B0502040504020204" pitchFamily="34" charset="0"/>
              </a:rPr>
              <a:t>Ekran Çıktısı:</a:t>
            </a:r>
            <a:endParaRPr lang="tr-TR" dirty="0"/>
          </a:p>
        </p:txBody>
      </p:sp>
    </p:spTree>
    <p:extLst>
      <p:ext uri="{BB962C8B-B14F-4D97-AF65-F5344CB8AC3E}">
        <p14:creationId xmlns:p14="http://schemas.microsoft.com/office/powerpoint/2010/main" val="279352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StreamReader</a:t>
            </a:r>
            <a:r>
              <a:rPr lang="tr-TR" sz="3000" b="1" dirty="0">
                <a:solidFill>
                  <a:schemeClr val="tx1"/>
                </a:solidFill>
                <a:latin typeface="Times New Roman" panose="02020603050405020304" pitchFamily="18" charset="0"/>
                <a:cs typeface="Times New Roman" panose="02020603050405020304" pitchFamily="18" charset="0"/>
              </a:rPr>
              <a:t> Sınıfı</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dirty="0" err="1">
                <a:solidFill>
                  <a:schemeClr val="tx1"/>
                </a:solidFill>
                <a:latin typeface="Times New Roman" panose="02020603050405020304" pitchFamily="18" charset="0"/>
                <a:cs typeface="Times New Roman" panose="02020603050405020304" pitchFamily="18" charset="0"/>
              </a:rPr>
              <a:t>StreamReader</a:t>
            </a:r>
            <a:r>
              <a:rPr lang="tr-TR" dirty="0">
                <a:solidFill>
                  <a:schemeClr val="tx1"/>
                </a:solidFill>
                <a:latin typeface="Times New Roman" panose="02020603050405020304" pitchFamily="18" charset="0"/>
                <a:cs typeface="Times New Roman" panose="02020603050405020304" pitchFamily="18" charset="0"/>
              </a:rPr>
              <a:t> sınıfı, soyut </a:t>
            </a:r>
            <a:r>
              <a:rPr lang="tr-TR" dirty="0" err="1">
                <a:solidFill>
                  <a:schemeClr val="tx1"/>
                </a:solidFill>
                <a:latin typeface="Times New Roman" panose="02020603050405020304" pitchFamily="18" charset="0"/>
                <a:cs typeface="Times New Roman" panose="02020603050405020304" pitchFamily="18" charset="0"/>
              </a:rPr>
              <a:t>TextReader</a:t>
            </a:r>
            <a:r>
              <a:rPr lang="tr-TR" dirty="0">
                <a:solidFill>
                  <a:schemeClr val="tx1"/>
                </a:solidFill>
                <a:latin typeface="Times New Roman" panose="02020603050405020304" pitchFamily="18" charset="0"/>
                <a:cs typeface="Times New Roman" panose="02020603050405020304" pitchFamily="18" charset="0"/>
              </a:rPr>
              <a:t> sınıfından miras alınır. </a:t>
            </a:r>
            <a:r>
              <a:rPr lang="tr-TR" dirty="0" err="1">
                <a:solidFill>
                  <a:schemeClr val="tx1"/>
                </a:solidFill>
                <a:latin typeface="Times New Roman" panose="02020603050405020304" pitchFamily="18" charset="0"/>
                <a:cs typeface="Times New Roman" panose="02020603050405020304" pitchFamily="18" charset="0"/>
              </a:rPr>
              <a:t>TextReader</a:t>
            </a:r>
            <a:r>
              <a:rPr lang="tr-TR" dirty="0">
                <a:solidFill>
                  <a:schemeClr val="tx1"/>
                </a:solidFill>
                <a:latin typeface="Times New Roman" panose="02020603050405020304" pitchFamily="18" charset="0"/>
                <a:cs typeface="Times New Roman" panose="02020603050405020304" pitchFamily="18" charset="0"/>
              </a:rPr>
              <a:t> sınıfı, bir dizi karakter okuyabilen bir okuyucuyu temsil eder.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Aşağıdaki tabloda, </a:t>
            </a:r>
            <a:r>
              <a:rPr lang="tr-TR" dirty="0" err="1">
                <a:solidFill>
                  <a:schemeClr val="tx1"/>
                </a:solidFill>
                <a:latin typeface="Times New Roman" panose="02020603050405020304" pitchFamily="18" charset="0"/>
                <a:cs typeface="Times New Roman" panose="02020603050405020304" pitchFamily="18" charset="0"/>
              </a:rPr>
              <a:t>StreamReader</a:t>
            </a:r>
            <a:r>
              <a:rPr lang="tr-TR" dirty="0">
                <a:solidFill>
                  <a:schemeClr val="tx1"/>
                </a:solidFill>
                <a:latin typeface="Times New Roman" panose="02020603050405020304" pitchFamily="18" charset="0"/>
                <a:cs typeface="Times New Roman" panose="02020603050405020304" pitchFamily="18" charset="0"/>
              </a:rPr>
              <a:t> sınıfının bazı metotları açıklanmaktadır.</a:t>
            </a:r>
          </a:p>
        </p:txBody>
      </p:sp>
      <p:graphicFrame>
        <p:nvGraphicFramePr>
          <p:cNvPr id="2" name="Tablo 1">
            <a:extLst>
              <a:ext uri="{FF2B5EF4-FFF2-40B4-BE49-F238E27FC236}">
                <a16:creationId xmlns:a16="http://schemas.microsoft.com/office/drawing/2014/main" id="{6DB1719B-ECF0-E084-CF10-E8D3F8BBEDC1}"/>
              </a:ext>
            </a:extLst>
          </p:cNvPr>
          <p:cNvGraphicFramePr>
            <a:graphicFrameLocks noGrp="1"/>
          </p:cNvGraphicFramePr>
          <p:nvPr>
            <p:extLst>
              <p:ext uri="{D42A27DB-BD31-4B8C-83A1-F6EECF244321}">
                <p14:modId xmlns:p14="http://schemas.microsoft.com/office/powerpoint/2010/main" val="435035284"/>
              </p:ext>
            </p:extLst>
          </p:nvPr>
        </p:nvGraphicFramePr>
        <p:xfrm>
          <a:off x="403788" y="2214973"/>
          <a:ext cx="11247437" cy="2123440"/>
        </p:xfrm>
        <a:graphic>
          <a:graphicData uri="http://schemas.openxmlformats.org/drawingml/2006/table">
            <a:tbl>
              <a:tblPr firstRow="1" bandRow="1">
                <a:tableStyleId>{5940675A-B579-460E-94D1-54222C63F5DA}</a:tableStyleId>
              </a:tblPr>
              <a:tblGrid>
                <a:gridCol w="1842404">
                  <a:extLst>
                    <a:ext uri="{9D8B030D-6E8A-4147-A177-3AD203B41FA5}">
                      <a16:colId xmlns:a16="http://schemas.microsoft.com/office/drawing/2014/main" val="1541828033"/>
                    </a:ext>
                  </a:extLst>
                </a:gridCol>
                <a:gridCol w="9405033">
                  <a:extLst>
                    <a:ext uri="{9D8B030D-6E8A-4147-A177-3AD203B41FA5}">
                      <a16:colId xmlns:a16="http://schemas.microsoft.com/office/drawing/2014/main" val="722969493"/>
                    </a:ext>
                  </a:extLst>
                </a:gridCol>
              </a:tblGrid>
              <a:tr h="370840">
                <a:tc>
                  <a:txBody>
                    <a:bodyPr/>
                    <a:lstStyle/>
                    <a:p>
                      <a:r>
                        <a:rPr lang="tr-TR" dirty="0">
                          <a:latin typeface="Times New Roman" panose="02020603050405020304" pitchFamily="18" charset="0"/>
                          <a:cs typeface="Times New Roman" panose="02020603050405020304" pitchFamily="18" charset="0"/>
                        </a:rPr>
                        <a:t>Close</a:t>
                      </a:r>
                    </a:p>
                  </a:txBody>
                  <a:tcPr/>
                </a:tc>
                <a:tc>
                  <a:txBody>
                    <a:bodyPr/>
                    <a:lstStyle/>
                    <a:p>
                      <a:r>
                        <a:rPr lang="tr-TR" dirty="0" err="1">
                          <a:latin typeface="Times New Roman" panose="02020603050405020304" pitchFamily="18" charset="0"/>
                          <a:cs typeface="Times New Roman" panose="02020603050405020304" pitchFamily="18" charset="0"/>
                        </a:rPr>
                        <a:t>StreamReader</a:t>
                      </a:r>
                      <a:r>
                        <a:rPr lang="tr-TR" dirty="0">
                          <a:latin typeface="Times New Roman" panose="02020603050405020304" pitchFamily="18" charset="0"/>
                          <a:cs typeface="Times New Roman" panose="02020603050405020304" pitchFamily="18" charset="0"/>
                        </a:rPr>
                        <a:t> sınıfının nesnesini ve temel alınan akışı kapatır ve okuyucuyla ilişkili tüm sistem kaynaklarını serbest bırakır.</a:t>
                      </a:r>
                    </a:p>
                  </a:txBody>
                  <a:tcPr/>
                </a:tc>
                <a:extLst>
                  <a:ext uri="{0D108BD9-81ED-4DB2-BD59-A6C34878D82A}">
                    <a16:rowId xmlns:a16="http://schemas.microsoft.com/office/drawing/2014/main" val="1408715240"/>
                  </a:ext>
                </a:extLst>
              </a:tr>
              <a:tr h="370840">
                <a:tc>
                  <a:txBody>
                    <a:bodyPr/>
                    <a:lstStyle/>
                    <a:p>
                      <a:r>
                        <a:rPr lang="tr-TR" dirty="0" err="1">
                          <a:latin typeface="Times New Roman" panose="02020603050405020304" pitchFamily="18" charset="0"/>
                          <a:cs typeface="Times New Roman" panose="02020603050405020304" pitchFamily="18" charset="0"/>
                        </a:rPr>
                        <a:t>Peek</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Bir sonraki kullanılabilir karakteri döndürür, ancak onu tüketmez.</a:t>
                      </a:r>
                    </a:p>
                  </a:txBody>
                  <a:tcPr/>
                </a:tc>
                <a:extLst>
                  <a:ext uri="{0D108BD9-81ED-4DB2-BD59-A6C34878D82A}">
                    <a16:rowId xmlns:a16="http://schemas.microsoft.com/office/drawing/2014/main" val="2166861066"/>
                  </a:ext>
                </a:extLst>
              </a:tr>
              <a:tr h="370840">
                <a:tc>
                  <a:txBody>
                    <a:bodyPr/>
                    <a:lstStyle/>
                    <a:p>
                      <a:r>
                        <a:rPr lang="tr-TR" dirty="0">
                          <a:latin typeface="Times New Roman" panose="02020603050405020304" pitchFamily="18" charset="0"/>
                          <a:cs typeface="Times New Roman" panose="02020603050405020304" pitchFamily="18" charset="0"/>
                        </a:rPr>
                        <a:t>Read</a:t>
                      </a:r>
                    </a:p>
                  </a:txBody>
                  <a:tcPr/>
                </a:tc>
                <a:tc>
                  <a:txBody>
                    <a:bodyPr/>
                    <a:lstStyle/>
                    <a:p>
                      <a:r>
                        <a:rPr lang="tr-TR" dirty="0">
                          <a:latin typeface="Times New Roman" panose="02020603050405020304" pitchFamily="18" charset="0"/>
                          <a:cs typeface="Times New Roman" panose="02020603050405020304" pitchFamily="18" charset="0"/>
                        </a:rPr>
                        <a:t>Akıştan sonraki karakteri veya sonraki karakter kümesini okur</a:t>
                      </a:r>
                    </a:p>
                  </a:txBody>
                  <a:tcPr/>
                </a:tc>
                <a:extLst>
                  <a:ext uri="{0D108BD9-81ED-4DB2-BD59-A6C34878D82A}">
                    <a16:rowId xmlns:a16="http://schemas.microsoft.com/office/drawing/2014/main" val="3500310026"/>
                  </a:ext>
                </a:extLst>
              </a:tr>
              <a:tr h="370840">
                <a:tc>
                  <a:txBody>
                    <a:bodyPr/>
                    <a:lstStyle/>
                    <a:p>
                      <a:r>
                        <a:rPr lang="tr-TR" dirty="0" err="1">
                          <a:latin typeface="Times New Roman" panose="02020603050405020304" pitchFamily="18" charset="0"/>
                          <a:cs typeface="Times New Roman" panose="02020603050405020304" pitchFamily="18" charset="0"/>
                        </a:rPr>
                        <a:t>ReadLine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Geçerli akıştan bir satır karakter okur ve verileri bir dize olarak döndürür.</a:t>
                      </a:r>
                    </a:p>
                  </a:txBody>
                  <a:tcPr/>
                </a:tc>
                <a:extLst>
                  <a:ext uri="{0D108BD9-81ED-4DB2-BD59-A6C34878D82A}">
                    <a16:rowId xmlns:a16="http://schemas.microsoft.com/office/drawing/2014/main" val="58336508"/>
                  </a:ext>
                </a:extLst>
              </a:tr>
              <a:tr h="370840">
                <a:tc>
                  <a:txBody>
                    <a:bodyPr/>
                    <a:lstStyle/>
                    <a:p>
                      <a:r>
                        <a:rPr lang="tr-TR" dirty="0" err="1">
                          <a:latin typeface="Times New Roman" panose="02020603050405020304" pitchFamily="18" charset="0"/>
                          <a:cs typeface="Times New Roman" panose="02020603050405020304" pitchFamily="18" charset="0"/>
                        </a:rPr>
                        <a:t>Seek</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Okuma/yazma konumunun dosya ile herhangi bir konuma taşınmasına izin verir.</a:t>
                      </a:r>
                    </a:p>
                  </a:txBody>
                  <a:tcPr/>
                </a:tc>
                <a:extLst>
                  <a:ext uri="{0D108BD9-81ED-4DB2-BD59-A6C34878D82A}">
                    <a16:rowId xmlns:a16="http://schemas.microsoft.com/office/drawing/2014/main" val="1977979148"/>
                  </a:ext>
                </a:extLst>
              </a:tr>
            </a:tbl>
          </a:graphicData>
        </a:graphic>
      </p:graphicFrame>
    </p:spTree>
    <p:extLst>
      <p:ext uri="{BB962C8B-B14F-4D97-AF65-F5344CB8AC3E}">
        <p14:creationId xmlns:p14="http://schemas.microsoft.com/office/powerpoint/2010/main" val="195139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StreamReader</a:t>
            </a:r>
            <a:r>
              <a:rPr lang="tr-TR" sz="3000" b="1" dirty="0">
                <a:solidFill>
                  <a:schemeClr val="tx1"/>
                </a:solidFill>
                <a:latin typeface="Times New Roman" panose="02020603050405020304" pitchFamily="18" charset="0"/>
                <a:cs typeface="Times New Roman" panose="02020603050405020304" pitchFamily="18" charset="0"/>
              </a:rPr>
              <a:t> Sınıfı Örneği</a:t>
            </a:r>
          </a:p>
        </p:txBody>
      </p:sp>
      <p:sp>
        <p:nvSpPr>
          <p:cNvPr id="10" name="Metin kutusu 9">
            <a:extLst>
              <a:ext uri="{FF2B5EF4-FFF2-40B4-BE49-F238E27FC236}">
                <a16:creationId xmlns:a16="http://schemas.microsoft.com/office/drawing/2014/main" id="{6759C6F4-D4C5-047A-D8F5-CCB263BE8810}"/>
              </a:ext>
            </a:extLst>
          </p:cNvPr>
          <p:cNvSpPr txBox="1"/>
          <p:nvPr/>
        </p:nvSpPr>
        <p:spPr>
          <a:xfrm>
            <a:off x="108028" y="613965"/>
            <a:ext cx="11975944" cy="5632311"/>
          </a:xfrm>
          <a:prstGeom prst="rect">
            <a:avLst/>
          </a:prstGeom>
          <a:noFill/>
        </p:spPr>
        <p:txBody>
          <a:bodyPr wrap="square">
            <a:spAutoFit/>
          </a:bodyPr>
          <a:lstStyle/>
          <a:p>
            <a:r>
              <a:rPr lang="tr-TR" sz="1500" dirty="0" err="1">
                <a:solidFill>
                  <a:srgbClr val="0000FF"/>
                </a:solidFill>
                <a:latin typeface="Consolas" panose="020B0609020204030204" pitchFamily="49" charset="0"/>
              </a:rPr>
              <a:t>using</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System</a:t>
            </a:r>
            <a:r>
              <a:rPr lang="tr-TR" sz="1500" dirty="0">
                <a:solidFill>
                  <a:srgbClr val="000000"/>
                </a:solidFill>
                <a:latin typeface="Consolas" panose="020B0609020204030204" pitchFamily="49" charset="0"/>
              </a:rPr>
              <a:t>;</a:t>
            </a:r>
          </a:p>
          <a:p>
            <a:r>
              <a:rPr lang="tr-TR" sz="1500" dirty="0" err="1">
                <a:solidFill>
                  <a:srgbClr val="0000FF"/>
                </a:solidFill>
                <a:latin typeface="Consolas" panose="020B0609020204030204" pitchFamily="49" charset="0"/>
              </a:rPr>
              <a:t>using</a:t>
            </a:r>
            <a:r>
              <a:rPr lang="tr-TR" sz="1500" dirty="0">
                <a:solidFill>
                  <a:srgbClr val="000000"/>
                </a:solidFill>
                <a:latin typeface="Consolas" panose="020B0609020204030204" pitchFamily="49" charset="0"/>
              </a:rPr>
              <a:t> System.IO;</a:t>
            </a:r>
          </a:p>
          <a:p>
            <a:r>
              <a:rPr lang="tr-TR" sz="1500" dirty="0" err="1">
                <a:solidFill>
                  <a:srgbClr val="0000FF"/>
                </a:solidFill>
                <a:latin typeface="Consolas" panose="020B0609020204030204" pitchFamily="49" charset="0"/>
              </a:rPr>
              <a:t>namespace</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FileReading_SR</a:t>
            </a:r>
            <a:endParaRPr lang="tr-TR" sz="1500" dirty="0">
              <a:solidFill>
                <a:srgbClr val="000000"/>
              </a:solidFill>
              <a:latin typeface="Consolas" panose="020B0609020204030204" pitchFamily="49" charset="0"/>
            </a:endParaRPr>
          </a:p>
          <a:p>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FF"/>
                </a:solidFill>
                <a:latin typeface="Consolas" panose="020B0609020204030204" pitchFamily="49" charset="0"/>
              </a:rPr>
              <a:t>class</a:t>
            </a:r>
            <a:r>
              <a:rPr lang="tr-TR" sz="1500" dirty="0">
                <a:solidFill>
                  <a:srgbClr val="000000"/>
                </a:solidFill>
                <a:latin typeface="Consolas" panose="020B0609020204030204" pitchFamily="49" charset="0"/>
              </a:rPr>
              <a:t> </a:t>
            </a:r>
            <a:r>
              <a:rPr lang="tr-TR" sz="1500" dirty="0" err="1">
                <a:solidFill>
                  <a:srgbClr val="2B91AF"/>
                </a:solidFill>
                <a:latin typeface="Consolas" panose="020B0609020204030204" pitchFamily="49" charset="0"/>
              </a:rPr>
              <a:t>FileRead</a:t>
            </a:r>
            <a:endParaRPr lang="tr-TR" sz="1500" dirty="0">
              <a:solidFill>
                <a:srgbClr val="000000"/>
              </a:solidFill>
              <a:latin typeface="Consolas" panose="020B0609020204030204" pitchFamily="49" charset="0"/>
            </a:endParaRP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FF"/>
                </a:solidFill>
                <a:latin typeface="Consolas" panose="020B0609020204030204" pitchFamily="49" charset="0"/>
              </a:rPr>
              <a:t>public</a:t>
            </a:r>
            <a:r>
              <a:rPr lang="tr-TR" sz="1500" dirty="0">
                <a:solidFill>
                  <a:srgbClr val="000000"/>
                </a:solidFill>
                <a:latin typeface="Consolas" panose="020B0609020204030204" pitchFamily="49" charset="0"/>
              </a:rPr>
              <a:t> </a:t>
            </a:r>
            <a:r>
              <a:rPr lang="tr-TR" sz="1500" dirty="0" err="1">
                <a:solidFill>
                  <a:srgbClr val="0000FF"/>
                </a:solidFill>
                <a:latin typeface="Consolas" panose="020B0609020204030204" pitchFamily="49" charset="0"/>
              </a:rPr>
              <a:t>void</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ReadData</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FileStream</a:t>
            </a:r>
            <a:r>
              <a:rPr lang="en-US" sz="1500" dirty="0">
                <a:solidFill>
                  <a:srgbClr val="000000"/>
                </a:solidFill>
                <a:latin typeface="Consolas" panose="020B0609020204030204" pitchFamily="49" charset="0"/>
              </a:rPr>
              <a:t> fs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FileStream</a:t>
            </a:r>
            <a:r>
              <a:rPr lang="en-US" sz="1500" dirty="0">
                <a:solidFill>
                  <a:srgbClr val="000000"/>
                </a:solidFill>
                <a:latin typeface="Consolas" panose="020B0609020204030204" pitchFamily="49" charset="0"/>
              </a:rPr>
              <a:t>(</a:t>
            </a:r>
            <a:r>
              <a:rPr lang="en-US" sz="1500" dirty="0">
                <a:solidFill>
                  <a:srgbClr val="A31515"/>
                </a:solidFill>
                <a:latin typeface="Consolas" panose="020B0609020204030204" pitchFamily="49" charset="0"/>
              </a:rPr>
              <a:t>"deneme.txt"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FileMode.Open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FileAccess.Read</a:t>
            </a:r>
            <a:r>
              <a:rPr lang="en-US"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StreamReader</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sr</a:t>
            </a:r>
            <a:r>
              <a:rPr lang="en-US" sz="1500" dirty="0">
                <a:solidFill>
                  <a:srgbClr val="000000"/>
                </a:solidFill>
                <a:latin typeface="Consolas" panose="020B0609020204030204" pitchFamily="49" charset="0"/>
              </a:rPr>
              <a:t> = </a:t>
            </a:r>
            <a:r>
              <a:rPr lang="en-US" sz="1500" dirty="0">
                <a:solidFill>
                  <a:srgbClr val="0000FF"/>
                </a:solidFill>
                <a:latin typeface="Consolas" panose="020B0609020204030204" pitchFamily="49" charset="0"/>
              </a:rPr>
              <a:t>new</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StreamReader</a:t>
            </a:r>
            <a:r>
              <a:rPr lang="en-US" sz="1500" dirty="0">
                <a:solidFill>
                  <a:srgbClr val="000000"/>
                </a:solidFill>
                <a:latin typeface="Consolas" panose="020B0609020204030204" pitchFamily="49" charset="0"/>
              </a:rPr>
              <a:t>(fs);</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Console.WriteLine</a:t>
            </a:r>
            <a:r>
              <a:rPr lang="tr-TR" sz="1500" dirty="0">
                <a:solidFill>
                  <a:srgbClr val="000000"/>
                </a:solidFill>
                <a:latin typeface="Consolas" panose="020B0609020204030204" pitchFamily="49" charset="0"/>
              </a:rPr>
              <a:t>(</a:t>
            </a:r>
            <a:r>
              <a:rPr lang="tr-TR" sz="1500" dirty="0">
                <a:solidFill>
                  <a:srgbClr val="A31515"/>
                </a:solidFill>
                <a:latin typeface="Consolas" panose="020B0609020204030204" pitchFamily="49" charset="0"/>
              </a:rPr>
              <a:t>"</a:t>
            </a:r>
            <a:r>
              <a:rPr lang="tr-TR" sz="1500" dirty="0" err="1">
                <a:solidFill>
                  <a:srgbClr val="A31515"/>
                </a:solidFill>
                <a:latin typeface="Consolas" panose="020B0609020204030204" pitchFamily="49" charset="0"/>
              </a:rPr>
              <a:t>deneme.txt'nin</a:t>
            </a:r>
            <a:r>
              <a:rPr lang="tr-TR" sz="1500" dirty="0">
                <a:solidFill>
                  <a:srgbClr val="A31515"/>
                </a:solidFill>
                <a:latin typeface="Consolas" panose="020B0609020204030204" pitchFamily="49" charset="0"/>
              </a:rPr>
              <a:t> içeriğini okuyan program\n"</a:t>
            </a:r>
            <a:r>
              <a:rPr lang="tr-TR" sz="1500" dirty="0">
                <a:solidFill>
                  <a:srgbClr val="000000"/>
                </a:solidFill>
                <a:latin typeface="Consolas" panose="020B0609020204030204" pitchFamily="49" charset="0"/>
              </a:rPr>
              <a:t>);</a:t>
            </a:r>
          </a:p>
          <a:p>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sr.BaseStream.Seek</a:t>
            </a:r>
            <a:r>
              <a:rPr lang="en-US" sz="1500" dirty="0">
                <a:solidFill>
                  <a:srgbClr val="000000"/>
                </a:solidFill>
                <a:latin typeface="Consolas" panose="020B0609020204030204" pitchFamily="49" charset="0"/>
              </a:rPr>
              <a:t>(0, </a:t>
            </a:r>
            <a:r>
              <a:rPr lang="en-US" sz="1500" dirty="0" err="1">
                <a:solidFill>
                  <a:srgbClr val="000000"/>
                </a:solidFill>
                <a:latin typeface="Consolas" panose="020B0609020204030204" pitchFamily="49" charset="0"/>
              </a:rPr>
              <a:t>SeekOrigin.Begin</a:t>
            </a:r>
            <a:r>
              <a:rPr lang="en-US"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FF"/>
                </a:solidFill>
                <a:latin typeface="Consolas" panose="020B0609020204030204" pitchFamily="49" charset="0"/>
              </a:rPr>
              <a:t>string</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str</a:t>
            </a:r>
            <a:r>
              <a:rPr lang="tr-TR" sz="1500" dirty="0">
                <a:solidFill>
                  <a:srgbClr val="000000"/>
                </a:solidFill>
                <a:latin typeface="Consolas" panose="020B0609020204030204" pitchFamily="49" charset="0"/>
              </a:rPr>
              <a:t> = </a:t>
            </a:r>
            <a:r>
              <a:rPr lang="tr-TR" sz="1500" dirty="0" err="1">
                <a:solidFill>
                  <a:srgbClr val="000000"/>
                </a:solidFill>
                <a:latin typeface="Consolas" panose="020B0609020204030204" pitchFamily="49" charset="0"/>
              </a:rPr>
              <a:t>sr.ReadLine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FF"/>
                </a:solidFill>
                <a:latin typeface="Consolas" panose="020B0609020204030204" pitchFamily="49" charset="0"/>
              </a:rPr>
              <a:t>while</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str</a:t>
            </a:r>
            <a:r>
              <a:rPr lang="tr-TR" sz="1500" dirty="0">
                <a:solidFill>
                  <a:srgbClr val="000000"/>
                </a:solidFill>
                <a:latin typeface="Consolas" panose="020B0609020204030204" pitchFamily="49" charset="0"/>
              </a:rPr>
              <a:t> != </a:t>
            </a:r>
            <a:r>
              <a:rPr lang="tr-TR" sz="1500" dirty="0" err="1">
                <a:solidFill>
                  <a:srgbClr val="0000FF"/>
                </a:solidFill>
                <a:latin typeface="Consolas" panose="020B0609020204030204" pitchFamily="49" charset="0"/>
              </a:rPr>
              <a:t>null</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Console.WriteLine</a:t>
            </a:r>
            <a:r>
              <a:rPr lang="tr-TR" sz="1500" dirty="0">
                <a:solidFill>
                  <a:srgbClr val="000000"/>
                </a:solidFill>
                <a:latin typeface="Consolas" panose="020B0609020204030204" pitchFamily="49" charset="0"/>
              </a:rPr>
              <a:t>(</a:t>
            </a:r>
            <a:r>
              <a:rPr lang="tr-TR" sz="1500" dirty="0" err="1">
                <a:solidFill>
                  <a:srgbClr val="000000"/>
                </a:solidFill>
                <a:latin typeface="Consolas" panose="020B0609020204030204" pitchFamily="49" charset="0"/>
              </a:rPr>
              <a:t>str</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str</a:t>
            </a:r>
            <a:r>
              <a:rPr lang="tr-TR" sz="1500" dirty="0">
                <a:solidFill>
                  <a:srgbClr val="000000"/>
                </a:solidFill>
                <a:latin typeface="Consolas" panose="020B0609020204030204" pitchFamily="49" charset="0"/>
              </a:rPr>
              <a:t> = </a:t>
            </a:r>
            <a:r>
              <a:rPr lang="tr-TR" sz="1500" dirty="0" err="1">
                <a:solidFill>
                  <a:srgbClr val="000000"/>
                </a:solidFill>
                <a:latin typeface="Consolas" panose="020B0609020204030204" pitchFamily="49" charset="0"/>
              </a:rPr>
              <a:t>sr.ReadLine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Console.ReadLine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sr.Close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fs.Close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p>
          <a:p>
            <a:endParaRPr lang="tr-TR" sz="1500" dirty="0"/>
          </a:p>
        </p:txBody>
      </p:sp>
      <p:sp>
        <p:nvSpPr>
          <p:cNvPr id="12" name="Metin kutusu 11">
            <a:extLst>
              <a:ext uri="{FF2B5EF4-FFF2-40B4-BE49-F238E27FC236}">
                <a16:creationId xmlns:a16="http://schemas.microsoft.com/office/drawing/2014/main" id="{391B8B88-CD6A-6E1B-F48A-165FE443DED3}"/>
              </a:ext>
            </a:extLst>
          </p:cNvPr>
          <p:cNvSpPr txBox="1"/>
          <p:nvPr/>
        </p:nvSpPr>
        <p:spPr>
          <a:xfrm>
            <a:off x="5397910" y="4074210"/>
            <a:ext cx="6164824" cy="2169825"/>
          </a:xfrm>
          <a:prstGeom prst="rect">
            <a:avLst/>
          </a:prstGeom>
          <a:noFill/>
        </p:spPr>
        <p:txBody>
          <a:bodyPr wrap="square">
            <a:spAutoFit/>
          </a:bodyPr>
          <a:lstStyle/>
          <a:p>
            <a:r>
              <a:rPr lang="tr-TR" sz="1500" dirty="0" err="1">
                <a:solidFill>
                  <a:srgbClr val="0000FF"/>
                </a:solidFill>
                <a:latin typeface="Consolas" panose="020B0609020204030204" pitchFamily="49" charset="0"/>
              </a:rPr>
              <a:t>class</a:t>
            </a:r>
            <a:r>
              <a:rPr lang="tr-TR" sz="1500" dirty="0">
                <a:solidFill>
                  <a:srgbClr val="000000"/>
                </a:solidFill>
                <a:latin typeface="Consolas" panose="020B0609020204030204" pitchFamily="49" charset="0"/>
              </a:rPr>
              <a:t> </a:t>
            </a:r>
            <a:r>
              <a:rPr lang="tr-TR" sz="1500" dirty="0" err="1">
                <a:solidFill>
                  <a:srgbClr val="2B91AF"/>
                </a:solidFill>
                <a:latin typeface="Consolas" panose="020B0609020204030204" pitchFamily="49" charset="0"/>
              </a:rPr>
              <a:t>MainClass</a:t>
            </a:r>
            <a:endParaRPr lang="tr-TR" sz="1500" dirty="0">
              <a:solidFill>
                <a:srgbClr val="000000"/>
              </a:solidFill>
              <a:latin typeface="Consolas" panose="020B0609020204030204" pitchFamily="49" charset="0"/>
            </a:endParaRPr>
          </a:p>
          <a:p>
            <a:r>
              <a:rPr lang="tr-TR"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static</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Main(</a:t>
            </a:r>
            <a:r>
              <a:rPr lang="en-US" sz="1500" dirty="0">
                <a:solidFill>
                  <a:srgbClr val="0000F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args</a:t>
            </a:r>
            <a:r>
              <a:rPr lang="en-US"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FileRead</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wr</a:t>
            </a:r>
            <a:r>
              <a:rPr lang="tr-TR" sz="1500" dirty="0">
                <a:solidFill>
                  <a:srgbClr val="000000"/>
                </a:solidFill>
                <a:latin typeface="Consolas" panose="020B0609020204030204" pitchFamily="49" charset="0"/>
              </a:rPr>
              <a:t> = </a:t>
            </a:r>
            <a:r>
              <a:rPr lang="tr-TR" sz="1500" dirty="0" err="1">
                <a:solidFill>
                  <a:srgbClr val="0000FF"/>
                </a:solidFill>
                <a:latin typeface="Consolas" panose="020B0609020204030204" pitchFamily="49" charset="0"/>
              </a:rPr>
              <a:t>new</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FileRead</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wr.ReadData</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a:t>
            </a:r>
          </a:p>
        </p:txBody>
      </p:sp>
      <p:sp>
        <p:nvSpPr>
          <p:cNvPr id="14" name="Metin kutusu 13">
            <a:extLst>
              <a:ext uri="{FF2B5EF4-FFF2-40B4-BE49-F238E27FC236}">
                <a16:creationId xmlns:a16="http://schemas.microsoft.com/office/drawing/2014/main" id="{47AD13B7-377E-F4A4-98BE-3720E5840526}"/>
              </a:ext>
            </a:extLst>
          </p:cNvPr>
          <p:cNvSpPr txBox="1"/>
          <p:nvPr/>
        </p:nvSpPr>
        <p:spPr>
          <a:xfrm>
            <a:off x="7777443" y="210334"/>
            <a:ext cx="4306529" cy="2031325"/>
          </a:xfrm>
          <a:prstGeom prst="rect">
            <a:avLst/>
          </a:prstGeom>
          <a:solidFill>
            <a:schemeClr val="bg2">
              <a:lumMod val="95000"/>
            </a:schemeClr>
          </a:solidFill>
        </p:spPr>
        <p:txBody>
          <a:bodyPr wrap="square">
            <a:spAutoFit/>
          </a:bodyPr>
          <a:lstStyle/>
          <a:p>
            <a:r>
              <a:rPr lang="tr-TR" dirty="0" err="1"/>
              <a:t>deneme.txt'nin</a:t>
            </a:r>
            <a:r>
              <a:rPr lang="tr-TR" dirty="0"/>
              <a:t> içeriğini okuyan program</a:t>
            </a:r>
          </a:p>
          <a:p>
            <a:endParaRPr lang="tr-TR" dirty="0"/>
          </a:p>
          <a:p>
            <a:r>
              <a:rPr lang="tr-TR" dirty="0"/>
              <a:t>Bu bir</a:t>
            </a:r>
          </a:p>
          <a:p>
            <a:r>
              <a:rPr lang="tr-TR" dirty="0"/>
              <a:t>deneme</a:t>
            </a:r>
          </a:p>
          <a:p>
            <a:r>
              <a:rPr lang="tr-TR" dirty="0" err="1"/>
              <a:t>dosyasidir</a:t>
            </a:r>
            <a:r>
              <a:rPr lang="tr-TR" dirty="0"/>
              <a:t>.</a:t>
            </a:r>
          </a:p>
          <a:p>
            <a:r>
              <a:rPr lang="tr-TR" dirty="0"/>
              <a:t>dosya içeriği</a:t>
            </a:r>
          </a:p>
          <a:p>
            <a:r>
              <a:rPr lang="tr-TR" dirty="0"/>
              <a:t>okunmaktadır.</a:t>
            </a:r>
          </a:p>
        </p:txBody>
      </p:sp>
    </p:spTree>
    <p:extLst>
      <p:ext uri="{BB962C8B-B14F-4D97-AF65-F5344CB8AC3E}">
        <p14:creationId xmlns:p14="http://schemas.microsoft.com/office/powerpoint/2010/main" val="399819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StreamWriter</a:t>
            </a:r>
            <a:r>
              <a:rPr lang="tr-TR" sz="3000" b="1" dirty="0">
                <a:solidFill>
                  <a:schemeClr val="tx1"/>
                </a:solidFill>
                <a:latin typeface="Times New Roman" panose="02020603050405020304" pitchFamily="18" charset="0"/>
                <a:cs typeface="Times New Roman" panose="02020603050405020304" pitchFamily="18" charset="0"/>
              </a:rPr>
              <a:t> Sınıfı</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dirty="0" err="1">
                <a:solidFill>
                  <a:schemeClr val="tx1"/>
                </a:solidFill>
                <a:latin typeface="Times New Roman" panose="02020603050405020304" pitchFamily="18" charset="0"/>
                <a:cs typeface="Times New Roman" panose="02020603050405020304" pitchFamily="18" charset="0"/>
              </a:rPr>
              <a:t>StreamReader</a:t>
            </a:r>
            <a:r>
              <a:rPr lang="tr-TR" dirty="0">
                <a:solidFill>
                  <a:schemeClr val="tx1"/>
                </a:solidFill>
                <a:latin typeface="Times New Roman" panose="02020603050405020304" pitchFamily="18" charset="0"/>
                <a:cs typeface="Times New Roman" panose="02020603050405020304" pitchFamily="18" charset="0"/>
              </a:rPr>
              <a:t> sınıfı, soyut </a:t>
            </a:r>
            <a:r>
              <a:rPr lang="tr-TR" dirty="0" err="1">
                <a:solidFill>
                  <a:schemeClr val="tx1"/>
                </a:solidFill>
                <a:latin typeface="Times New Roman" panose="02020603050405020304" pitchFamily="18" charset="0"/>
                <a:cs typeface="Times New Roman" panose="02020603050405020304" pitchFamily="18" charset="0"/>
              </a:rPr>
              <a:t>TextReader</a:t>
            </a:r>
            <a:r>
              <a:rPr lang="tr-TR" dirty="0">
                <a:solidFill>
                  <a:schemeClr val="tx1"/>
                </a:solidFill>
                <a:latin typeface="Times New Roman" panose="02020603050405020304" pitchFamily="18" charset="0"/>
                <a:cs typeface="Times New Roman" panose="02020603050405020304" pitchFamily="18" charset="0"/>
              </a:rPr>
              <a:t> sınıfından miras alınır. </a:t>
            </a:r>
            <a:r>
              <a:rPr lang="tr-TR" dirty="0" err="1">
                <a:solidFill>
                  <a:schemeClr val="tx1"/>
                </a:solidFill>
                <a:latin typeface="Times New Roman" panose="02020603050405020304" pitchFamily="18" charset="0"/>
                <a:cs typeface="Times New Roman" panose="02020603050405020304" pitchFamily="18" charset="0"/>
              </a:rPr>
              <a:t>TextReader</a:t>
            </a:r>
            <a:r>
              <a:rPr lang="tr-TR" dirty="0">
                <a:solidFill>
                  <a:schemeClr val="tx1"/>
                </a:solidFill>
                <a:latin typeface="Times New Roman" panose="02020603050405020304" pitchFamily="18" charset="0"/>
                <a:cs typeface="Times New Roman" panose="02020603050405020304" pitchFamily="18" charset="0"/>
              </a:rPr>
              <a:t> sınıfı, bir dizi karakter yazabilen bir yazıcıyı temsil eder.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Aşağıdaki tabloda, </a:t>
            </a:r>
            <a:r>
              <a:rPr lang="tr-TR" dirty="0" err="1">
                <a:solidFill>
                  <a:schemeClr val="tx1"/>
                </a:solidFill>
                <a:latin typeface="Times New Roman" panose="02020603050405020304" pitchFamily="18" charset="0"/>
                <a:cs typeface="Times New Roman" panose="02020603050405020304" pitchFamily="18" charset="0"/>
              </a:rPr>
              <a:t>StreamWriter</a:t>
            </a:r>
            <a:r>
              <a:rPr lang="tr-TR" dirty="0">
                <a:solidFill>
                  <a:schemeClr val="tx1"/>
                </a:solidFill>
                <a:latin typeface="Times New Roman" panose="02020603050405020304" pitchFamily="18" charset="0"/>
                <a:cs typeface="Times New Roman" panose="02020603050405020304" pitchFamily="18" charset="0"/>
              </a:rPr>
              <a:t> sınıfının bazı metotları açıklanmaktadır.</a:t>
            </a:r>
          </a:p>
        </p:txBody>
      </p:sp>
      <p:graphicFrame>
        <p:nvGraphicFramePr>
          <p:cNvPr id="2" name="Tablo 1">
            <a:extLst>
              <a:ext uri="{FF2B5EF4-FFF2-40B4-BE49-F238E27FC236}">
                <a16:creationId xmlns:a16="http://schemas.microsoft.com/office/drawing/2014/main" id="{6DB1719B-ECF0-E084-CF10-E8D3F8BBEDC1}"/>
              </a:ext>
            </a:extLst>
          </p:cNvPr>
          <p:cNvGraphicFramePr>
            <a:graphicFrameLocks noGrp="1"/>
          </p:cNvGraphicFramePr>
          <p:nvPr>
            <p:extLst>
              <p:ext uri="{D42A27DB-BD31-4B8C-83A1-F6EECF244321}">
                <p14:modId xmlns:p14="http://schemas.microsoft.com/office/powerpoint/2010/main" val="3202241557"/>
              </p:ext>
            </p:extLst>
          </p:nvPr>
        </p:nvGraphicFramePr>
        <p:xfrm>
          <a:off x="403788" y="2214973"/>
          <a:ext cx="11247437" cy="1752600"/>
        </p:xfrm>
        <a:graphic>
          <a:graphicData uri="http://schemas.openxmlformats.org/drawingml/2006/table">
            <a:tbl>
              <a:tblPr firstRow="1" bandRow="1">
                <a:tableStyleId>{5940675A-B579-460E-94D1-54222C63F5DA}</a:tableStyleId>
              </a:tblPr>
              <a:tblGrid>
                <a:gridCol w="1842404">
                  <a:extLst>
                    <a:ext uri="{9D8B030D-6E8A-4147-A177-3AD203B41FA5}">
                      <a16:colId xmlns:a16="http://schemas.microsoft.com/office/drawing/2014/main" val="1541828033"/>
                    </a:ext>
                  </a:extLst>
                </a:gridCol>
                <a:gridCol w="9405033">
                  <a:extLst>
                    <a:ext uri="{9D8B030D-6E8A-4147-A177-3AD203B41FA5}">
                      <a16:colId xmlns:a16="http://schemas.microsoft.com/office/drawing/2014/main" val="722969493"/>
                    </a:ext>
                  </a:extLst>
                </a:gridCol>
              </a:tblGrid>
              <a:tr h="370840">
                <a:tc>
                  <a:txBody>
                    <a:bodyPr/>
                    <a:lstStyle/>
                    <a:p>
                      <a:r>
                        <a:rPr lang="tr-TR" dirty="0">
                          <a:latin typeface="Times New Roman" panose="02020603050405020304" pitchFamily="18" charset="0"/>
                          <a:cs typeface="Times New Roman" panose="02020603050405020304" pitchFamily="18" charset="0"/>
                        </a:rPr>
                        <a:t>Close</a:t>
                      </a:r>
                    </a:p>
                  </a:txBody>
                  <a:tcPr/>
                </a:tc>
                <a:tc>
                  <a:txBody>
                    <a:bodyPr/>
                    <a:lstStyle/>
                    <a:p>
                      <a:r>
                        <a:rPr lang="tr-TR" dirty="0">
                          <a:latin typeface="Times New Roman" panose="02020603050405020304" pitchFamily="18" charset="0"/>
                          <a:cs typeface="Times New Roman" panose="02020603050405020304" pitchFamily="18" charset="0"/>
                        </a:rPr>
                        <a:t>Geçerli </a:t>
                      </a:r>
                      <a:r>
                        <a:rPr lang="tr-TR" dirty="0" err="1">
                          <a:latin typeface="Times New Roman" panose="02020603050405020304" pitchFamily="18" charset="0"/>
                          <a:cs typeface="Times New Roman" panose="02020603050405020304" pitchFamily="18" charset="0"/>
                        </a:rPr>
                        <a:t>StreamWriter</a:t>
                      </a:r>
                      <a:r>
                        <a:rPr lang="tr-TR" dirty="0">
                          <a:latin typeface="Times New Roman" panose="02020603050405020304" pitchFamily="18" charset="0"/>
                          <a:cs typeface="Times New Roman" panose="02020603050405020304" pitchFamily="18" charset="0"/>
                        </a:rPr>
                        <a:t> nesnesini ve temel alınan akışı kapatır</a:t>
                      </a:r>
                    </a:p>
                  </a:txBody>
                  <a:tcPr/>
                </a:tc>
                <a:extLst>
                  <a:ext uri="{0D108BD9-81ED-4DB2-BD59-A6C34878D82A}">
                    <a16:rowId xmlns:a16="http://schemas.microsoft.com/office/drawing/2014/main" val="1408715240"/>
                  </a:ext>
                </a:extLst>
              </a:tr>
              <a:tr h="370840">
                <a:tc>
                  <a:txBody>
                    <a:bodyPr/>
                    <a:lstStyle/>
                    <a:p>
                      <a:r>
                        <a:rPr lang="tr-TR" dirty="0">
                          <a:latin typeface="Times New Roman" panose="02020603050405020304" pitchFamily="18" charset="0"/>
                          <a:cs typeface="Times New Roman" panose="02020603050405020304" pitchFamily="18" charset="0"/>
                        </a:rPr>
                        <a:t>Flush</a:t>
                      </a:r>
                    </a:p>
                  </a:txBody>
                  <a:tcPr/>
                </a:tc>
                <a:tc>
                  <a:txBody>
                    <a:bodyPr/>
                    <a:lstStyle/>
                    <a:p>
                      <a:r>
                        <a:rPr lang="tr-TR" dirty="0">
                          <a:latin typeface="Times New Roman" panose="02020603050405020304" pitchFamily="18" charset="0"/>
                          <a:cs typeface="Times New Roman" panose="02020603050405020304" pitchFamily="18" charset="0"/>
                        </a:rPr>
                        <a:t>Geçerli yazar için tüm arabellekleri temizler ve arabelleğe alınan verilerin temeldeki akışa yazılmasına neden olur.</a:t>
                      </a:r>
                    </a:p>
                  </a:txBody>
                  <a:tcPr/>
                </a:tc>
                <a:extLst>
                  <a:ext uri="{0D108BD9-81ED-4DB2-BD59-A6C34878D82A}">
                    <a16:rowId xmlns:a16="http://schemas.microsoft.com/office/drawing/2014/main" val="2166861066"/>
                  </a:ext>
                </a:extLst>
              </a:tr>
              <a:tr h="370840">
                <a:tc>
                  <a:txBody>
                    <a:bodyPr/>
                    <a:lstStyle/>
                    <a:p>
                      <a:r>
                        <a:rPr lang="tr-TR" dirty="0">
                          <a:latin typeface="Times New Roman" panose="02020603050405020304" pitchFamily="18" charset="0"/>
                          <a:cs typeface="Times New Roman" panose="02020603050405020304" pitchFamily="18" charset="0"/>
                        </a:rPr>
                        <a:t>Write</a:t>
                      </a:r>
                    </a:p>
                  </a:txBody>
                  <a:tcPr/>
                </a:tc>
                <a:tc>
                  <a:txBody>
                    <a:bodyPr/>
                    <a:lstStyle/>
                    <a:p>
                      <a:r>
                        <a:rPr lang="tr-TR" dirty="0">
                          <a:latin typeface="Times New Roman" panose="02020603050405020304" pitchFamily="18" charset="0"/>
                          <a:cs typeface="Times New Roman" panose="02020603050405020304" pitchFamily="18" charset="0"/>
                        </a:rPr>
                        <a:t>Akışa yazar.</a:t>
                      </a:r>
                    </a:p>
                  </a:txBody>
                  <a:tcPr/>
                </a:tc>
                <a:extLst>
                  <a:ext uri="{0D108BD9-81ED-4DB2-BD59-A6C34878D82A}">
                    <a16:rowId xmlns:a16="http://schemas.microsoft.com/office/drawing/2014/main" val="3500310026"/>
                  </a:ext>
                </a:extLst>
              </a:tr>
              <a:tr h="370840">
                <a:tc>
                  <a:txBody>
                    <a:bodyPr/>
                    <a:lstStyle/>
                    <a:p>
                      <a:r>
                        <a:rPr lang="tr-TR" dirty="0" err="1">
                          <a:latin typeface="Times New Roman" panose="02020603050405020304" pitchFamily="18" charset="0"/>
                          <a:cs typeface="Times New Roman" panose="02020603050405020304" pitchFamily="18" charset="0"/>
                        </a:rPr>
                        <a:t>WriteLine</a:t>
                      </a:r>
                      <a:endParaRPr lang="tr-TR" dirty="0">
                        <a:latin typeface="Times New Roman" panose="02020603050405020304" pitchFamily="18" charset="0"/>
                        <a:cs typeface="Times New Roman" panose="02020603050405020304" pitchFamily="18" charset="0"/>
                      </a:endParaRPr>
                    </a:p>
                  </a:txBody>
                  <a:tcPr/>
                </a:tc>
                <a:tc>
                  <a:txBody>
                    <a:bodyPr/>
                    <a:lstStyle/>
                    <a:p>
                      <a:r>
                        <a:rPr lang="tr-TR" dirty="0">
                          <a:latin typeface="Times New Roman" panose="02020603050405020304" pitchFamily="18" charset="0"/>
                          <a:cs typeface="Times New Roman" panose="02020603050405020304" pitchFamily="18" charset="0"/>
                        </a:rPr>
                        <a:t>Aşırı yüklenmiş parametreler tarafından belirtilen verileri ve ardından satır sonu yazar.</a:t>
                      </a:r>
                    </a:p>
                  </a:txBody>
                  <a:tcPr/>
                </a:tc>
                <a:extLst>
                  <a:ext uri="{0D108BD9-81ED-4DB2-BD59-A6C34878D82A}">
                    <a16:rowId xmlns:a16="http://schemas.microsoft.com/office/drawing/2014/main" val="58336508"/>
                  </a:ext>
                </a:extLst>
              </a:tr>
            </a:tbl>
          </a:graphicData>
        </a:graphic>
      </p:graphicFrame>
    </p:spTree>
    <p:extLst>
      <p:ext uri="{BB962C8B-B14F-4D97-AF65-F5344CB8AC3E}">
        <p14:creationId xmlns:p14="http://schemas.microsoft.com/office/powerpoint/2010/main" val="200359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StreamWriter</a:t>
            </a:r>
            <a:r>
              <a:rPr lang="tr-TR" sz="3000" b="1" dirty="0">
                <a:solidFill>
                  <a:schemeClr val="tx1"/>
                </a:solidFill>
                <a:latin typeface="Times New Roman" panose="02020603050405020304" pitchFamily="18" charset="0"/>
                <a:cs typeface="Times New Roman" panose="02020603050405020304" pitchFamily="18" charset="0"/>
              </a:rPr>
              <a:t> Sınıfı Örneği</a:t>
            </a:r>
          </a:p>
        </p:txBody>
      </p:sp>
      <p:sp>
        <p:nvSpPr>
          <p:cNvPr id="10" name="Metin kutusu 9">
            <a:extLst>
              <a:ext uri="{FF2B5EF4-FFF2-40B4-BE49-F238E27FC236}">
                <a16:creationId xmlns:a16="http://schemas.microsoft.com/office/drawing/2014/main" id="{6759C6F4-D4C5-047A-D8F5-CCB263BE8810}"/>
              </a:ext>
            </a:extLst>
          </p:cNvPr>
          <p:cNvSpPr txBox="1"/>
          <p:nvPr/>
        </p:nvSpPr>
        <p:spPr>
          <a:xfrm>
            <a:off x="108028" y="613965"/>
            <a:ext cx="11975944" cy="5016758"/>
          </a:xfrm>
          <a:prstGeom prst="rect">
            <a:avLst/>
          </a:prstGeom>
          <a:noFill/>
        </p:spPr>
        <p:txBody>
          <a:bodyPr wrap="square">
            <a:spAutoFit/>
          </a:bodyPr>
          <a:lstStyle/>
          <a:p>
            <a:r>
              <a:rPr lang="tr-TR" sz="1600" dirty="0" err="1">
                <a:solidFill>
                  <a:srgbClr val="0000FF"/>
                </a:solidFill>
                <a:latin typeface="Consolas" panose="020B0609020204030204" pitchFamily="49" charset="0"/>
              </a:rPr>
              <a:t>using</a:t>
            </a:r>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System</a:t>
            </a:r>
            <a:r>
              <a:rPr lang="tr-TR" sz="1600" dirty="0">
                <a:solidFill>
                  <a:srgbClr val="000000"/>
                </a:solidFill>
                <a:latin typeface="Consolas" panose="020B0609020204030204" pitchFamily="49" charset="0"/>
              </a:rPr>
              <a:t>;</a:t>
            </a:r>
          </a:p>
          <a:p>
            <a:r>
              <a:rPr lang="tr-TR" sz="1600" dirty="0" err="1">
                <a:solidFill>
                  <a:srgbClr val="0000FF"/>
                </a:solidFill>
                <a:latin typeface="Consolas" panose="020B0609020204030204" pitchFamily="49" charset="0"/>
              </a:rPr>
              <a:t>using</a:t>
            </a:r>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System.Text</a:t>
            </a:r>
            <a:r>
              <a:rPr lang="tr-TR" sz="1600" dirty="0">
                <a:solidFill>
                  <a:srgbClr val="000000"/>
                </a:solidFill>
                <a:latin typeface="Consolas" panose="020B0609020204030204" pitchFamily="49" charset="0"/>
              </a:rPr>
              <a:t>;</a:t>
            </a:r>
          </a:p>
          <a:p>
            <a:r>
              <a:rPr lang="tr-TR" sz="1600" dirty="0" err="1">
                <a:solidFill>
                  <a:srgbClr val="0000FF"/>
                </a:solidFill>
                <a:latin typeface="Consolas" panose="020B0609020204030204" pitchFamily="49" charset="0"/>
              </a:rPr>
              <a:t>using</a:t>
            </a:r>
            <a:r>
              <a:rPr lang="tr-TR" sz="1600" dirty="0">
                <a:solidFill>
                  <a:srgbClr val="000000"/>
                </a:solidFill>
                <a:latin typeface="Consolas" panose="020B0609020204030204" pitchFamily="49" charset="0"/>
              </a:rPr>
              <a:t> System.IO;</a:t>
            </a:r>
          </a:p>
          <a:p>
            <a:r>
              <a:rPr lang="tr-TR" sz="1600" dirty="0" err="1">
                <a:solidFill>
                  <a:srgbClr val="0000FF"/>
                </a:solidFill>
                <a:latin typeface="Consolas" panose="020B0609020204030204" pitchFamily="49" charset="0"/>
              </a:rPr>
              <a:t>namespace</a:t>
            </a:r>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FileWriting_SW</a:t>
            </a:r>
            <a:endParaRPr lang="tr-TR" sz="1600" dirty="0">
              <a:solidFill>
                <a:srgbClr val="000000"/>
              </a:solidFill>
              <a:latin typeface="Consolas" panose="020B0609020204030204" pitchFamily="49" charset="0"/>
            </a:endParaRPr>
          </a:p>
          <a:p>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r>
              <a:rPr lang="tr-TR" sz="1600" dirty="0" err="1">
                <a:solidFill>
                  <a:srgbClr val="0000FF"/>
                </a:solidFill>
                <a:latin typeface="Consolas" panose="020B0609020204030204" pitchFamily="49" charset="0"/>
              </a:rPr>
              <a:t>class</a:t>
            </a:r>
            <a:r>
              <a:rPr lang="tr-TR" sz="1600" dirty="0">
                <a:solidFill>
                  <a:srgbClr val="000000"/>
                </a:solidFill>
                <a:latin typeface="Consolas" panose="020B0609020204030204" pitchFamily="49" charset="0"/>
              </a:rPr>
              <a:t> </a:t>
            </a:r>
            <a:r>
              <a:rPr lang="tr-TR" sz="1600" dirty="0" err="1">
                <a:solidFill>
                  <a:srgbClr val="2B91AF"/>
                </a:solidFill>
                <a:latin typeface="Consolas" panose="020B0609020204030204" pitchFamily="49" charset="0"/>
              </a:rPr>
              <a:t>FileWrite</a:t>
            </a:r>
            <a:endParaRPr lang="tr-TR" sz="1600" dirty="0">
              <a:solidFill>
                <a:srgbClr val="000000"/>
              </a:solidFill>
              <a:latin typeface="Consolas" panose="020B0609020204030204" pitchFamily="49" charset="0"/>
            </a:endParaRPr>
          </a:p>
          <a:p>
            <a:r>
              <a:rPr lang="tr-TR" sz="1600" dirty="0">
                <a:solidFill>
                  <a:srgbClr val="000000"/>
                </a:solidFill>
                <a:latin typeface="Consolas" panose="020B0609020204030204" pitchFamily="49" charset="0"/>
              </a:rPr>
              <a:t>        {</a:t>
            </a:r>
          </a:p>
          <a:p>
            <a:r>
              <a:rPr lang="tr-TR" sz="1600" dirty="0">
                <a:solidFill>
                  <a:srgbClr val="000000"/>
                </a:solidFill>
                <a:latin typeface="Consolas" panose="020B0609020204030204" pitchFamily="49" charset="0"/>
              </a:rPr>
              <a:t>            </a:t>
            </a:r>
            <a:r>
              <a:rPr lang="tr-TR" sz="1600" dirty="0" err="1">
                <a:solidFill>
                  <a:srgbClr val="0000FF"/>
                </a:solidFill>
                <a:latin typeface="Consolas" panose="020B0609020204030204" pitchFamily="49" charset="0"/>
              </a:rPr>
              <a:t>public</a:t>
            </a:r>
            <a:r>
              <a:rPr lang="tr-TR" sz="1600" dirty="0">
                <a:solidFill>
                  <a:srgbClr val="000000"/>
                </a:solidFill>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WriteData</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FileStream</a:t>
            </a:r>
            <a:r>
              <a:rPr lang="en-US" sz="1600" dirty="0">
                <a:solidFill>
                  <a:srgbClr val="000000"/>
                </a:solidFill>
                <a:latin typeface="Consolas" panose="020B0609020204030204" pitchFamily="49" charset="0"/>
              </a:rPr>
              <a:t> fs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FileStream</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"deneme.txt"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FileMode.Append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FileAccess.Write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StreamWriter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sw</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StreamWriter</a:t>
            </a:r>
            <a:r>
              <a:rPr lang="en-US" sz="1600" dirty="0">
                <a:solidFill>
                  <a:srgbClr val="000000"/>
                </a:solidFill>
                <a:latin typeface="Consolas" panose="020B0609020204030204" pitchFamily="49" charset="0"/>
              </a:rPr>
              <a:t>(fs);</a:t>
            </a:r>
          </a:p>
          <a:p>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Console.WriteLine</a:t>
            </a:r>
            <a:r>
              <a:rPr lang="tr-TR" sz="1600" dirty="0">
                <a:solidFill>
                  <a:srgbClr val="000000"/>
                </a:solidFill>
                <a:latin typeface="Consolas" panose="020B0609020204030204" pitchFamily="49" charset="0"/>
              </a:rPr>
              <a:t>(</a:t>
            </a:r>
            <a:r>
              <a:rPr lang="tr-TR" sz="1600" dirty="0">
                <a:solidFill>
                  <a:srgbClr val="A31515"/>
                </a:solidFill>
                <a:latin typeface="Consolas" panose="020B0609020204030204" pitchFamily="49" charset="0"/>
              </a:rPr>
              <a:t>"Dosyaya yazmak istediğiniz metni girin:\n"</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r>
              <a:rPr lang="tr-TR" sz="1600" dirty="0" err="1">
                <a:solidFill>
                  <a:srgbClr val="0000FF"/>
                </a:solidFill>
                <a:latin typeface="Consolas" panose="020B0609020204030204" pitchFamily="49" charset="0"/>
              </a:rPr>
              <a:t>string</a:t>
            </a:r>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str</a:t>
            </a:r>
            <a:r>
              <a:rPr lang="tr-TR" sz="1600" dirty="0">
                <a:solidFill>
                  <a:srgbClr val="000000"/>
                </a:solidFill>
                <a:latin typeface="Consolas" panose="020B0609020204030204" pitchFamily="49" charset="0"/>
              </a:rPr>
              <a:t> = </a:t>
            </a:r>
            <a:r>
              <a:rPr lang="tr-TR" sz="1600" dirty="0" err="1">
                <a:solidFill>
                  <a:srgbClr val="000000"/>
                </a:solidFill>
                <a:latin typeface="Consolas" panose="020B0609020204030204" pitchFamily="49" charset="0"/>
              </a:rPr>
              <a:t>Console.ReadLine</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sw.WriteLine</a:t>
            </a:r>
            <a:r>
              <a:rPr lang="tr-TR" sz="1600" dirty="0">
                <a:solidFill>
                  <a:srgbClr val="000000"/>
                </a:solidFill>
                <a:latin typeface="Consolas" panose="020B0609020204030204" pitchFamily="49" charset="0"/>
              </a:rPr>
              <a:t>(</a:t>
            </a:r>
            <a:r>
              <a:rPr lang="tr-TR" sz="1600" dirty="0" err="1">
                <a:solidFill>
                  <a:srgbClr val="000000"/>
                </a:solidFill>
                <a:latin typeface="Consolas" panose="020B0609020204030204" pitchFamily="49" charset="0"/>
              </a:rPr>
              <a:t>str</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sw.Flush</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sw.Close</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fs.Close</a:t>
            </a:r>
            <a:r>
              <a:rPr lang="tr-TR" sz="1600" dirty="0">
                <a:solidFill>
                  <a:srgbClr val="000000"/>
                </a:solidFill>
                <a:latin typeface="Consolas" panose="020B0609020204030204" pitchFamily="49" charset="0"/>
              </a:rPr>
              <a:t>();</a:t>
            </a:r>
          </a:p>
          <a:p>
            <a:r>
              <a:rPr lang="tr-TR" sz="1600" dirty="0">
                <a:solidFill>
                  <a:srgbClr val="000000"/>
                </a:solidFill>
                <a:latin typeface="Consolas" panose="020B0609020204030204" pitchFamily="49" charset="0"/>
              </a:rPr>
              <a:t>            }</a:t>
            </a:r>
          </a:p>
          <a:p>
            <a:r>
              <a:rPr lang="tr-TR" sz="1600" dirty="0">
                <a:solidFill>
                  <a:srgbClr val="000000"/>
                </a:solidFill>
                <a:latin typeface="Consolas" panose="020B0609020204030204" pitchFamily="49" charset="0"/>
              </a:rPr>
              <a:t>        }</a:t>
            </a:r>
          </a:p>
          <a:p>
            <a:r>
              <a:rPr lang="tr-TR" sz="1600" dirty="0">
                <a:solidFill>
                  <a:srgbClr val="000000"/>
                </a:solidFill>
                <a:latin typeface="Consolas" panose="020B0609020204030204" pitchFamily="49" charset="0"/>
              </a:rPr>
              <a:t>}</a:t>
            </a:r>
            <a:endParaRPr lang="tr-TR" sz="1600" dirty="0"/>
          </a:p>
        </p:txBody>
      </p:sp>
      <p:sp>
        <p:nvSpPr>
          <p:cNvPr id="12" name="Metin kutusu 11">
            <a:extLst>
              <a:ext uri="{FF2B5EF4-FFF2-40B4-BE49-F238E27FC236}">
                <a16:creationId xmlns:a16="http://schemas.microsoft.com/office/drawing/2014/main" id="{391B8B88-CD6A-6E1B-F48A-165FE443DED3}"/>
              </a:ext>
            </a:extLst>
          </p:cNvPr>
          <p:cNvSpPr txBox="1"/>
          <p:nvPr/>
        </p:nvSpPr>
        <p:spPr>
          <a:xfrm>
            <a:off x="4468827" y="4042153"/>
            <a:ext cx="6164824" cy="2200602"/>
          </a:xfrm>
          <a:prstGeom prst="rect">
            <a:avLst/>
          </a:prstGeom>
          <a:noFill/>
        </p:spPr>
        <p:txBody>
          <a:bodyPr wrap="square">
            <a:spAutoFit/>
          </a:bodyPr>
          <a:lstStyle/>
          <a:p>
            <a:r>
              <a:rPr lang="tr-TR" sz="1500" dirty="0" err="1">
                <a:solidFill>
                  <a:srgbClr val="0000FF"/>
                </a:solidFill>
                <a:latin typeface="Consolas" panose="020B0609020204030204" pitchFamily="49" charset="0"/>
              </a:rPr>
              <a:t>class</a:t>
            </a:r>
            <a:r>
              <a:rPr lang="tr-TR" sz="1500" dirty="0">
                <a:solidFill>
                  <a:srgbClr val="000000"/>
                </a:solidFill>
                <a:latin typeface="Consolas" panose="020B0609020204030204" pitchFamily="49" charset="0"/>
              </a:rPr>
              <a:t> </a:t>
            </a:r>
            <a:r>
              <a:rPr lang="tr-TR" sz="1500" dirty="0" err="1">
                <a:solidFill>
                  <a:srgbClr val="2B91AF"/>
                </a:solidFill>
                <a:latin typeface="Consolas" panose="020B0609020204030204" pitchFamily="49" charset="0"/>
              </a:rPr>
              <a:t>MainClass</a:t>
            </a:r>
            <a:endParaRPr lang="tr-TR" sz="1500" dirty="0">
              <a:solidFill>
                <a:srgbClr val="000000"/>
              </a:solidFill>
              <a:latin typeface="Consolas" panose="020B0609020204030204" pitchFamily="49" charset="0"/>
            </a:endParaRPr>
          </a:p>
          <a:p>
            <a:r>
              <a:rPr lang="tr-TR" sz="1500" dirty="0">
                <a:solidFill>
                  <a:srgbClr val="000000"/>
                </a:solidFill>
                <a:latin typeface="Consolas" panose="020B0609020204030204" pitchFamily="49" charset="0"/>
              </a:rPr>
              <a:t>    {</a:t>
            </a:r>
          </a:p>
          <a:p>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static</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void</a:t>
            </a:r>
            <a:r>
              <a:rPr lang="en-US" sz="1500" dirty="0">
                <a:solidFill>
                  <a:srgbClr val="000000"/>
                </a:solidFill>
                <a:latin typeface="Consolas" panose="020B0609020204030204" pitchFamily="49" charset="0"/>
              </a:rPr>
              <a:t> Main(</a:t>
            </a:r>
            <a:r>
              <a:rPr lang="en-US" sz="1500" dirty="0">
                <a:solidFill>
                  <a:srgbClr val="0000FF"/>
                </a:solidFill>
                <a:latin typeface="Consolas" panose="020B0609020204030204" pitchFamily="49" charset="0"/>
              </a:rPr>
              <a:t>string</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args</a:t>
            </a:r>
            <a:r>
              <a:rPr lang="en-US"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FileWrite</a:t>
            </a:r>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wr</a:t>
            </a:r>
            <a:r>
              <a:rPr lang="tr-TR" sz="1500" dirty="0">
                <a:solidFill>
                  <a:srgbClr val="000000"/>
                </a:solidFill>
                <a:latin typeface="Consolas" panose="020B0609020204030204" pitchFamily="49" charset="0"/>
              </a:rPr>
              <a:t> = </a:t>
            </a:r>
            <a:r>
              <a:rPr lang="tr-TR" sz="1500" dirty="0" err="1">
                <a:solidFill>
                  <a:srgbClr val="0000FF"/>
                </a:solidFill>
                <a:latin typeface="Consolas" panose="020B0609020204030204" pitchFamily="49" charset="0"/>
              </a:rPr>
              <a:t>new</a:t>
            </a:r>
            <a:r>
              <a:rPr lang="tr-TR" sz="15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FileWrite</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r>
              <a:rPr lang="tr-TR" sz="1500" dirty="0" err="1">
                <a:solidFill>
                  <a:srgbClr val="000000"/>
                </a:solidFill>
                <a:latin typeface="Consolas" panose="020B0609020204030204" pitchFamily="49" charset="0"/>
              </a:rPr>
              <a:t>wr</a:t>
            </a:r>
            <a:r>
              <a:rPr lang="tr-TR" sz="1500" dirty="0">
                <a:solidFill>
                  <a:srgbClr val="000000"/>
                </a:solidFill>
                <a:latin typeface="Consolas" panose="020B0609020204030204" pitchFamily="49" charset="0"/>
              </a:rPr>
              <a:t>.</a:t>
            </a:r>
            <a:r>
              <a:rPr lang="tr-TR" sz="1600" dirty="0">
                <a:solidFill>
                  <a:srgbClr val="000000"/>
                </a:solidFill>
                <a:latin typeface="Consolas" panose="020B0609020204030204" pitchFamily="49" charset="0"/>
              </a:rPr>
              <a:t> </a:t>
            </a:r>
            <a:r>
              <a:rPr lang="tr-TR" sz="1600" dirty="0" err="1">
                <a:solidFill>
                  <a:srgbClr val="000000"/>
                </a:solidFill>
                <a:latin typeface="Consolas" panose="020B0609020204030204" pitchFamily="49" charset="0"/>
              </a:rPr>
              <a:t>WriteData</a:t>
            </a:r>
            <a:r>
              <a:rPr lang="tr-TR" sz="1500" dirty="0">
                <a:solidFill>
                  <a:srgbClr val="000000"/>
                </a:solidFill>
                <a:latin typeface="Consolas" panose="020B0609020204030204" pitchFamily="49" charset="0"/>
              </a:rPr>
              <a:t>();</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    }</a:t>
            </a:r>
          </a:p>
          <a:p>
            <a:r>
              <a:rPr lang="tr-TR" sz="1500" dirty="0">
                <a:solidFill>
                  <a:srgbClr val="000000"/>
                </a:solidFill>
                <a:latin typeface="Consolas" panose="020B0609020204030204" pitchFamily="49" charset="0"/>
              </a:rPr>
              <a:t>}</a:t>
            </a:r>
          </a:p>
        </p:txBody>
      </p:sp>
      <p:sp>
        <p:nvSpPr>
          <p:cNvPr id="14" name="Metin kutusu 13">
            <a:extLst>
              <a:ext uri="{FF2B5EF4-FFF2-40B4-BE49-F238E27FC236}">
                <a16:creationId xmlns:a16="http://schemas.microsoft.com/office/drawing/2014/main" id="{47AD13B7-377E-F4A4-98BE-3720E5840526}"/>
              </a:ext>
            </a:extLst>
          </p:cNvPr>
          <p:cNvSpPr txBox="1"/>
          <p:nvPr/>
        </p:nvSpPr>
        <p:spPr>
          <a:xfrm>
            <a:off x="7777443" y="210334"/>
            <a:ext cx="4306529" cy="923330"/>
          </a:xfrm>
          <a:prstGeom prst="rect">
            <a:avLst/>
          </a:prstGeom>
          <a:solidFill>
            <a:schemeClr val="bg2">
              <a:lumMod val="95000"/>
            </a:schemeClr>
          </a:solidFill>
        </p:spPr>
        <p:txBody>
          <a:bodyPr wrap="square">
            <a:spAutoFit/>
          </a:bodyPr>
          <a:lstStyle/>
          <a:p>
            <a:r>
              <a:rPr lang="tr-TR" dirty="0"/>
              <a:t>Dosyaya yazmak istediğiniz metni girin:</a:t>
            </a:r>
          </a:p>
          <a:p>
            <a:endParaRPr lang="tr-TR" dirty="0"/>
          </a:p>
          <a:p>
            <a:r>
              <a:rPr lang="tr-TR" dirty="0"/>
              <a:t>Merhaba </a:t>
            </a:r>
            <a:r>
              <a:rPr lang="tr-TR" dirty="0" err="1"/>
              <a:t>Dunya</a:t>
            </a:r>
            <a:endParaRPr lang="tr-TR" dirty="0"/>
          </a:p>
        </p:txBody>
      </p:sp>
    </p:spTree>
    <p:extLst>
      <p:ext uri="{BB962C8B-B14F-4D97-AF65-F5344CB8AC3E}">
        <p14:creationId xmlns:p14="http://schemas.microsoft.com/office/powerpoint/2010/main" val="38858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İstisnai Durum Yönetimi</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Bazı programlar yazılırken hata vermediği halde çalışma sırasında hata verebilir.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Bu hataları kontrol etme işlemine İstisnai Durum Yönetimi (</a:t>
            </a:r>
            <a:r>
              <a:rPr lang="tr-TR" sz="1800" dirty="0" err="1">
                <a:solidFill>
                  <a:schemeClr val="tx1"/>
                </a:solidFill>
                <a:latin typeface="Times New Roman" panose="02020603050405020304" pitchFamily="18" charset="0"/>
                <a:cs typeface="Times New Roman" panose="02020603050405020304" pitchFamily="18" charset="0"/>
              </a:rPr>
              <a:t>Exception</a:t>
            </a:r>
            <a:r>
              <a:rPr lang="tr-TR" sz="1800" dirty="0">
                <a:solidFill>
                  <a:schemeClr val="tx1"/>
                </a:solidFill>
                <a:latin typeface="Times New Roman" panose="02020603050405020304" pitchFamily="18" charset="0"/>
                <a:cs typeface="Times New Roman" panose="02020603050405020304" pitchFamily="18" charset="0"/>
              </a:rPr>
              <a:t> Handling) denir.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.NET mimarisinde sık oluşan hataları yakalamak için gerekli sınıflar </a:t>
            </a:r>
            <a:r>
              <a:rPr lang="tr-TR" sz="1800" b="1" dirty="0" err="1">
                <a:solidFill>
                  <a:schemeClr val="tx1"/>
                </a:solidFill>
                <a:latin typeface="Times New Roman" panose="02020603050405020304" pitchFamily="18" charset="0"/>
                <a:cs typeface="Times New Roman" panose="02020603050405020304" pitchFamily="18" charset="0"/>
              </a:rPr>
              <a:t>System.Exception</a:t>
            </a:r>
            <a:r>
              <a:rPr lang="tr-TR" sz="1800" b="1" dirty="0">
                <a:solidFill>
                  <a:schemeClr val="tx1"/>
                </a:solidFill>
                <a:latin typeface="Times New Roman" panose="02020603050405020304" pitchFamily="18" charset="0"/>
                <a:cs typeface="Times New Roman" panose="02020603050405020304" pitchFamily="18" charset="0"/>
              </a:rPr>
              <a:t> </a:t>
            </a:r>
            <a:r>
              <a:rPr lang="tr-TR" sz="1800" dirty="0">
                <a:solidFill>
                  <a:schemeClr val="tx1"/>
                </a:solidFill>
                <a:latin typeface="Times New Roman" panose="02020603050405020304" pitchFamily="18" charset="0"/>
                <a:cs typeface="Times New Roman" panose="02020603050405020304" pitchFamily="18" charset="0"/>
              </a:rPr>
              <a:t>sınıfı altında bulunmaktadır. Bu sınıfların yetersiz görüldüğü yerde programcı kendi hata sınıfını kendisi de yazabilir.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Çalışma zamanında beklenmedik bir hatanın oluşumu sonrasında oluşturulan nesnelere istisnai durum sınıf nesneleri denir.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Bir hatanın oluşması, çalışma zamanında ilgili hatayı temsil eden sınıf türünden bir nesnenin oluşturulması anlamına gelir.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Sık kullanılan istisnai durum sınıfları: </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System.OutOfMemoryException</a:t>
            </a:r>
            <a:r>
              <a:rPr lang="tr-TR" b="0" i="0" dirty="0">
                <a:solidFill>
                  <a:srgbClr val="1E1E1E"/>
                </a:solidFill>
                <a:effectLst/>
                <a:latin typeface="Times New Roman" panose="02020603050405020304" pitchFamily="18" charset="0"/>
                <a:cs typeface="Times New Roman" panose="02020603050405020304" pitchFamily="18" charset="0"/>
              </a:rPr>
              <a:t>: Programın çalışması için yeterli bellek kalmadıysa oluşur.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System.StackOverflowException</a:t>
            </a:r>
            <a:r>
              <a:rPr lang="tr-TR" b="0" i="0" dirty="0">
                <a:solidFill>
                  <a:srgbClr val="1E1E1E"/>
                </a:solidFill>
                <a:effectLst/>
                <a:latin typeface="Times New Roman" panose="02020603050405020304" pitchFamily="18" charset="0"/>
                <a:cs typeface="Times New Roman" panose="02020603050405020304" pitchFamily="18" charset="0"/>
              </a:rPr>
              <a:t>: </a:t>
            </a:r>
            <a:r>
              <a:rPr lang="tr-TR" b="0" i="0" dirty="0" err="1">
                <a:solidFill>
                  <a:srgbClr val="1E1E1E"/>
                </a:solidFill>
                <a:effectLst/>
                <a:latin typeface="Times New Roman" panose="02020603050405020304" pitchFamily="18" charset="0"/>
                <a:cs typeface="Times New Roman" panose="02020603050405020304" pitchFamily="18" charset="0"/>
              </a:rPr>
              <a:t>Stack</a:t>
            </a:r>
            <a:r>
              <a:rPr lang="tr-TR" b="0" i="0" dirty="0">
                <a:solidFill>
                  <a:srgbClr val="1E1E1E"/>
                </a:solidFill>
                <a:effectLst/>
                <a:latin typeface="Times New Roman" panose="02020603050405020304" pitchFamily="18" charset="0"/>
                <a:cs typeface="Times New Roman" panose="02020603050405020304" pitchFamily="18" charset="0"/>
              </a:rPr>
              <a:t> (Yığın) bellek bölgesinin birden fazla metot için kullanılması durumunda oluşur. Genellikle kendini çağıran metotların hatalı kullanılmasıyla meydana gelir.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System.NullReferenceException</a:t>
            </a:r>
            <a:r>
              <a:rPr lang="tr-TR" b="0" i="0" dirty="0">
                <a:solidFill>
                  <a:srgbClr val="1E1E1E"/>
                </a:solidFill>
                <a:effectLst/>
                <a:latin typeface="Times New Roman" panose="02020603050405020304" pitchFamily="18" charset="0"/>
                <a:cs typeface="Times New Roman" panose="02020603050405020304" pitchFamily="18" charset="0"/>
              </a:rPr>
              <a:t>: Bellekte yer ayrılmamış bir nesne üzerinden sınıfın üye elemanlarına erişmeye çalışırken oluşur.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System.OverflowException</a:t>
            </a:r>
            <a:r>
              <a:rPr lang="tr-TR" b="0" i="0" dirty="0">
                <a:solidFill>
                  <a:srgbClr val="1E1E1E"/>
                </a:solidFill>
                <a:effectLst/>
                <a:latin typeface="Times New Roman" panose="02020603050405020304" pitchFamily="18" charset="0"/>
                <a:cs typeface="Times New Roman" panose="02020603050405020304" pitchFamily="18" charset="0"/>
              </a:rPr>
              <a:t>: Bir veri türüne kapasitesinden fazla veri yüklemeye çalışılırken oluşur.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System.InvalidCastException</a:t>
            </a:r>
            <a:r>
              <a:rPr lang="tr-TR" b="0" i="0" dirty="0">
                <a:solidFill>
                  <a:srgbClr val="1E1E1E"/>
                </a:solidFill>
                <a:effectLst/>
                <a:latin typeface="Times New Roman" panose="02020603050405020304" pitchFamily="18" charset="0"/>
                <a:cs typeface="Times New Roman" panose="02020603050405020304" pitchFamily="18" charset="0"/>
              </a:rPr>
              <a:t>: Tür dönüştürme operatörüyle geçersiz tür dönüşümü yapılmaya çalışıldığında oluşur.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System.IndexOutOfRangeException</a:t>
            </a:r>
            <a:r>
              <a:rPr lang="tr-TR" b="0" i="0" dirty="0">
                <a:solidFill>
                  <a:srgbClr val="1E1E1E"/>
                </a:solidFill>
                <a:effectLst/>
                <a:latin typeface="Times New Roman" panose="02020603050405020304" pitchFamily="18" charset="0"/>
                <a:cs typeface="Times New Roman" panose="02020603050405020304" pitchFamily="18" charset="0"/>
              </a:rPr>
              <a:t>: Bir dizinin olmayan elemanına erişilmeye çalışılırken fırlatılır.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System.ArrayTypeMismatchException</a:t>
            </a:r>
            <a:r>
              <a:rPr lang="tr-TR" b="0" i="0" dirty="0">
                <a:solidFill>
                  <a:srgbClr val="1E1E1E"/>
                </a:solidFill>
                <a:effectLst/>
                <a:latin typeface="Times New Roman" panose="02020603050405020304" pitchFamily="18" charset="0"/>
                <a:cs typeface="Times New Roman" panose="02020603050405020304" pitchFamily="18" charset="0"/>
              </a:rPr>
              <a:t>: Bir dizinin elemanına yanlış türde veri atanmaya çalışılırken oluşur.</a:t>
            </a:r>
          </a:p>
          <a:p>
            <a:pPr lvl="1">
              <a:buFont typeface="Arial" panose="020B0604020202020204" pitchFamily="34" charset="0"/>
              <a:buChar char="•"/>
            </a:pPr>
            <a:endParaRPr lang="tr-TR" b="0" i="0" dirty="0">
              <a:solidFill>
                <a:srgbClr val="1E1E1E"/>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tr-TR" b="0" i="0" dirty="0">
              <a:solidFill>
                <a:srgbClr val="1E1E1E"/>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İstisnai Durum Yönetimi</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System.DividedByZero</a:t>
            </a:r>
            <a:r>
              <a:rPr lang="tr-TR" b="0" i="0" dirty="0">
                <a:solidFill>
                  <a:srgbClr val="1E1E1E"/>
                </a:solidFill>
                <a:effectLst/>
                <a:latin typeface="Times New Roman" panose="02020603050405020304" pitchFamily="18" charset="0"/>
                <a:cs typeface="Times New Roman" panose="02020603050405020304" pitchFamily="18" charset="0"/>
              </a:rPr>
              <a:t>: Sıfıra bölme yapıldığı zaman oluşur.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System.ArithmeticException</a:t>
            </a:r>
            <a:r>
              <a:rPr lang="tr-TR" b="0" i="0" dirty="0">
                <a:solidFill>
                  <a:srgbClr val="1E1E1E"/>
                </a:solidFill>
                <a:effectLst/>
                <a:latin typeface="Times New Roman" panose="02020603050405020304" pitchFamily="18" charset="0"/>
                <a:cs typeface="Times New Roman" panose="02020603050405020304" pitchFamily="18" charset="0"/>
              </a:rPr>
              <a:t>: </a:t>
            </a:r>
            <a:r>
              <a:rPr lang="tr-TR" b="0" i="0" dirty="0" err="1">
                <a:solidFill>
                  <a:srgbClr val="1E1E1E"/>
                </a:solidFill>
                <a:effectLst/>
                <a:latin typeface="Times New Roman" panose="02020603050405020304" pitchFamily="18" charset="0"/>
                <a:cs typeface="Times New Roman" panose="02020603050405020304" pitchFamily="18" charset="0"/>
              </a:rPr>
              <a:t>DividedByZero</a:t>
            </a:r>
            <a:r>
              <a:rPr lang="tr-TR" b="0" i="0" dirty="0">
                <a:solidFill>
                  <a:srgbClr val="1E1E1E"/>
                </a:solidFill>
                <a:effectLst/>
                <a:latin typeface="Times New Roman" panose="02020603050405020304" pitchFamily="18" charset="0"/>
                <a:cs typeface="Times New Roman" panose="02020603050405020304" pitchFamily="18" charset="0"/>
              </a:rPr>
              <a:t> ve </a:t>
            </a:r>
            <a:r>
              <a:rPr lang="tr-TR" b="0" i="0" dirty="0" err="1">
                <a:solidFill>
                  <a:srgbClr val="1E1E1E"/>
                </a:solidFill>
                <a:effectLst/>
                <a:latin typeface="Times New Roman" panose="02020603050405020304" pitchFamily="18" charset="0"/>
                <a:cs typeface="Times New Roman" panose="02020603050405020304" pitchFamily="18" charset="0"/>
              </a:rPr>
              <a:t>OverflowException</a:t>
            </a:r>
            <a:r>
              <a:rPr lang="tr-TR" b="0" i="0" dirty="0">
                <a:solidFill>
                  <a:srgbClr val="1E1E1E"/>
                </a:solidFill>
                <a:effectLst/>
                <a:latin typeface="Times New Roman" panose="02020603050405020304" pitchFamily="18" charset="0"/>
                <a:cs typeface="Times New Roman" panose="02020603050405020304" pitchFamily="18" charset="0"/>
              </a:rPr>
              <a:t> bu sınıftan türemiştir. Hemen hemen matematikle ilgili tüm istisnaları yakalayabilir.</a:t>
            </a:r>
          </a:p>
          <a:p>
            <a:pPr lvl="1">
              <a:buFont typeface="Arial" panose="020B0604020202020204" pitchFamily="34" charset="0"/>
              <a:buChar char="•"/>
            </a:pPr>
            <a:r>
              <a:rPr lang="tr-TR" b="0" i="0" dirty="0" err="1">
                <a:solidFill>
                  <a:srgbClr val="1E1E1E"/>
                </a:solidFill>
                <a:effectLst/>
                <a:latin typeface="Times New Roman" panose="02020603050405020304" pitchFamily="18" charset="0"/>
                <a:cs typeface="Times New Roman" panose="02020603050405020304" pitchFamily="18" charset="0"/>
              </a:rPr>
              <a:t>System.FormatException</a:t>
            </a:r>
            <a:r>
              <a:rPr lang="tr-TR" b="0" i="0" dirty="0">
                <a:solidFill>
                  <a:srgbClr val="1E1E1E"/>
                </a:solidFill>
                <a:effectLst/>
                <a:latin typeface="Times New Roman" panose="02020603050405020304" pitchFamily="18" charset="0"/>
                <a:cs typeface="Times New Roman" panose="02020603050405020304" pitchFamily="18" charset="0"/>
              </a:rPr>
              <a:t>: Metotlara yanlış biçimde parametre verildiğinde oluşur.</a:t>
            </a:r>
            <a:endParaRPr lang="tr-TR" dirty="0">
              <a:solidFill>
                <a:srgbClr val="1E1E1E"/>
              </a:solidFill>
              <a:latin typeface="Times New Roman" panose="02020603050405020304" pitchFamily="18" charset="0"/>
              <a:cs typeface="Times New Roman" panose="02020603050405020304" pitchFamily="18" charset="0"/>
            </a:endParaRPr>
          </a:p>
          <a:p>
            <a:pPr algn="l"/>
            <a:r>
              <a:rPr lang="tr-TR" sz="1800" b="1" i="1" dirty="0">
                <a:solidFill>
                  <a:srgbClr val="1E1E1E"/>
                </a:solidFill>
                <a:effectLst/>
                <a:latin typeface="Times New Roman" panose="02020603050405020304" pitchFamily="18" charset="0"/>
                <a:cs typeface="Times New Roman" panose="02020603050405020304" pitchFamily="18" charset="0"/>
              </a:rPr>
              <a:t>Tüm Hata Sınıflarında Bulunan Önemli Üye Elemanlar</a:t>
            </a:r>
            <a:br>
              <a:rPr lang="tr-TR" sz="1800" b="0" i="0" dirty="0">
                <a:solidFill>
                  <a:srgbClr val="1E1E1E"/>
                </a:solidFill>
                <a:effectLst/>
                <a:latin typeface="Times New Roman" panose="02020603050405020304" pitchFamily="18" charset="0"/>
                <a:cs typeface="Times New Roman" panose="02020603050405020304" pitchFamily="18" charset="0"/>
              </a:rPr>
            </a:br>
            <a:br>
              <a:rPr lang="tr-TR" sz="1800" b="0" i="0" dirty="0">
                <a:solidFill>
                  <a:srgbClr val="1E1E1E"/>
                </a:solidFill>
                <a:effectLst/>
                <a:latin typeface="Times New Roman" panose="02020603050405020304" pitchFamily="18" charset="0"/>
                <a:cs typeface="Times New Roman" panose="02020603050405020304" pitchFamily="18" charset="0"/>
              </a:rPr>
            </a:br>
            <a:r>
              <a:rPr lang="tr-TR" sz="1800" b="0" i="0" dirty="0" err="1">
                <a:solidFill>
                  <a:srgbClr val="1E1E1E"/>
                </a:solidFill>
                <a:effectLst/>
                <a:latin typeface="Times New Roman" panose="02020603050405020304" pitchFamily="18" charset="0"/>
                <a:cs typeface="Times New Roman" panose="02020603050405020304" pitchFamily="18" charset="0"/>
              </a:rPr>
              <a:t>System.Exception</a:t>
            </a:r>
            <a:r>
              <a:rPr lang="tr-TR" sz="1800" b="0" i="0" dirty="0">
                <a:solidFill>
                  <a:srgbClr val="1E1E1E"/>
                </a:solidFill>
                <a:effectLst/>
                <a:latin typeface="Times New Roman" panose="02020603050405020304" pitchFamily="18" charset="0"/>
                <a:cs typeface="Times New Roman" panose="02020603050405020304" pitchFamily="18" charset="0"/>
              </a:rPr>
              <a:t> sınıfından türeyen hata sınıflarının kendine ait üye elemanları vardır. </a:t>
            </a:r>
          </a:p>
          <a:p>
            <a:pPr algn="l"/>
            <a:r>
              <a:rPr lang="tr-TR" sz="1800" b="0" i="0" dirty="0">
                <a:solidFill>
                  <a:srgbClr val="1E1E1E"/>
                </a:solidFill>
                <a:effectLst/>
                <a:latin typeface="Times New Roman" panose="02020603050405020304" pitchFamily="18" charset="0"/>
                <a:cs typeface="Times New Roman" panose="02020603050405020304" pitchFamily="18" charset="0"/>
              </a:rPr>
              <a:t>Bu üye elemanlar programcının kendi yazacağı sınıflar da dahil tüm sınıflara kalıtım yoluyla geçmiştir. </a:t>
            </a:r>
          </a:p>
          <a:p>
            <a:pPr algn="l"/>
            <a:r>
              <a:rPr lang="tr-TR" sz="1800" b="0" i="0" dirty="0" err="1">
                <a:solidFill>
                  <a:srgbClr val="1E1E1E"/>
                </a:solidFill>
                <a:effectLst/>
                <a:latin typeface="Times New Roman" panose="02020603050405020304" pitchFamily="18" charset="0"/>
                <a:cs typeface="Times New Roman" panose="02020603050405020304" pitchFamily="18" charset="0"/>
              </a:rPr>
              <a:t>System.Exception</a:t>
            </a:r>
            <a:r>
              <a:rPr lang="tr-TR" sz="1800" b="0" i="0" dirty="0">
                <a:solidFill>
                  <a:srgbClr val="1E1E1E"/>
                </a:solidFill>
                <a:effectLst/>
                <a:latin typeface="Times New Roman" panose="02020603050405020304" pitchFamily="18" charset="0"/>
                <a:cs typeface="Times New Roman" panose="02020603050405020304" pitchFamily="18" charset="0"/>
              </a:rPr>
              <a:t> sınıfının önemli üye elemanları :</a:t>
            </a:r>
            <a:br>
              <a:rPr lang="tr-TR" sz="1800" b="0" i="0" dirty="0">
                <a:solidFill>
                  <a:srgbClr val="1E1E1E"/>
                </a:solidFill>
                <a:effectLst/>
                <a:latin typeface="Times New Roman" panose="02020603050405020304" pitchFamily="18" charset="0"/>
                <a:cs typeface="Times New Roman" panose="02020603050405020304" pitchFamily="18" charset="0"/>
              </a:rPr>
            </a:br>
            <a:endParaRPr lang="tr-TR" sz="1800" b="0" i="0" dirty="0">
              <a:solidFill>
                <a:srgbClr val="1E1E1E"/>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tr-TR" sz="1600" b="0" i="0" dirty="0">
                <a:solidFill>
                  <a:srgbClr val="1E1E1E"/>
                </a:solidFill>
                <a:effectLst/>
                <a:latin typeface="Times New Roman" panose="02020603050405020304" pitchFamily="18" charset="0"/>
                <a:cs typeface="Times New Roman" panose="02020603050405020304" pitchFamily="18" charset="0"/>
              </a:rPr>
              <a:t>Message (Mesaj): Ortaya çıkan hatayla ilgili açıklayıcı bir mesaj saklar.</a:t>
            </a:r>
          </a:p>
          <a:p>
            <a:pPr lvl="1">
              <a:buFont typeface="Arial" panose="020B0604020202020204" pitchFamily="34" charset="0"/>
              <a:buChar char="•"/>
            </a:pPr>
            <a:r>
              <a:rPr lang="tr-TR" sz="1600" b="0" i="0" dirty="0">
                <a:solidFill>
                  <a:srgbClr val="1E1E1E"/>
                </a:solidFill>
                <a:effectLst/>
                <a:latin typeface="Times New Roman" panose="02020603050405020304" pitchFamily="18" charset="0"/>
                <a:cs typeface="Times New Roman" panose="02020603050405020304" pitchFamily="18" charset="0"/>
              </a:rPr>
              <a:t>Source (Kaynak): İstisnai durum nesnesinin gönderildiği uygulama ya da dosyanın adıdır.</a:t>
            </a:r>
          </a:p>
          <a:p>
            <a:pPr lvl="1">
              <a:buFont typeface="Arial" panose="020B0604020202020204" pitchFamily="34" charset="0"/>
              <a:buChar char="•"/>
            </a:pPr>
            <a:r>
              <a:rPr lang="tr-TR" sz="1600" b="0" i="0" dirty="0" err="1">
                <a:solidFill>
                  <a:srgbClr val="1E1E1E"/>
                </a:solidFill>
                <a:effectLst/>
                <a:latin typeface="Times New Roman" panose="02020603050405020304" pitchFamily="18" charset="0"/>
                <a:cs typeface="Times New Roman" panose="02020603050405020304" pitchFamily="18" charset="0"/>
              </a:rPr>
              <a:t>StackTrace</a:t>
            </a:r>
            <a:r>
              <a:rPr lang="tr-TR" sz="1600" b="0" i="0" dirty="0">
                <a:solidFill>
                  <a:srgbClr val="1E1E1E"/>
                </a:solidFill>
                <a:effectLst/>
                <a:latin typeface="Times New Roman" panose="02020603050405020304" pitchFamily="18" charset="0"/>
                <a:cs typeface="Times New Roman" panose="02020603050405020304" pitchFamily="18" charset="0"/>
              </a:rPr>
              <a:t> (</a:t>
            </a:r>
            <a:r>
              <a:rPr lang="tr-TR" sz="1600" b="0" i="0" dirty="0" err="1">
                <a:solidFill>
                  <a:srgbClr val="1E1E1E"/>
                </a:solidFill>
                <a:effectLst/>
                <a:latin typeface="Times New Roman" panose="02020603050405020304" pitchFamily="18" charset="0"/>
                <a:cs typeface="Times New Roman" panose="02020603050405020304" pitchFamily="18" charset="0"/>
              </a:rPr>
              <a:t>Yığınİzi</a:t>
            </a:r>
            <a:r>
              <a:rPr lang="tr-TR" sz="1600" b="0" i="0" dirty="0">
                <a:solidFill>
                  <a:srgbClr val="1E1E1E"/>
                </a:solidFill>
                <a:effectLst/>
                <a:latin typeface="Times New Roman" panose="02020603050405020304" pitchFamily="18" charset="0"/>
                <a:cs typeface="Times New Roman" panose="02020603050405020304" pitchFamily="18" charset="0"/>
              </a:rPr>
              <a:t>): Hatanın oluştuğu metot ve program hakkında bilgi içerir.</a:t>
            </a:r>
          </a:p>
          <a:p>
            <a:pPr lvl="1">
              <a:buFont typeface="Arial" panose="020B0604020202020204" pitchFamily="34" charset="0"/>
              <a:buChar char="•"/>
            </a:pPr>
            <a:r>
              <a:rPr lang="tr-TR" sz="1600" b="0" i="0" dirty="0" err="1">
                <a:solidFill>
                  <a:srgbClr val="1E1E1E"/>
                </a:solidFill>
                <a:effectLst/>
                <a:latin typeface="Times New Roman" panose="02020603050405020304" pitchFamily="18" charset="0"/>
                <a:cs typeface="Times New Roman" panose="02020603050405020304" pitchFamily="18" charset="0"/>
              </a:rPr>
              <a:t>HelpLink</a:t>
            </a:r>
            <a:r>
              <a:rPr lang="tr-TR" sz="1600" b="0" i="0" dirty="0">
                <a:solidFill>
                  <a:srgbClr val="1E1E1E"/>
                </a:solidFill>
                <a:effectLst/>
                <a:latin typeface="Times New Roman" panose="02020603050405020304" pitchFamily="18" charset="0"/>
                <a:cs typeface="Times New Roman" panose="02020603050405020304" pitchFamily="18" charset="0"/>
              </a:rPr>
              <a:t> (</a:t>
            </a:r>
            <a:r>
              <a:rPr lang="tr-TR" sz="1600" b="0" i="0" dirty="0" err="1">
                <a:solidFill>
                  <a:srgbClr val="1E1E1E"/>
                </a:solidFill>
                <a:effectLst/>
                <a:latin typeface="Times New Roman" panose="02020603050405020304" pitchFamily="18" charset="0"/>
                <a:cs typeface="Times New Roman" panose="02020603050405020304" pitchFamily="18" charset="0"/>
              </a:rPr>
              <a:t>YardımBağlantısı</a:t>
            </a:r>
            <a:r>
              <a:rPr lang="tr-TR" sz="1600" b="0" i="0" dirty="0">
                <a:solidFill>
                  <a:srgbClr val="1E1E1E"/>
                </a:solidFill>
                <a:effectLst/>
                <a:latin typeface="Times New Roman" panose="02020603050405020304" pitchFamily="18" charset="0"/>
                <a:cs typeface="Times New Roman" panose="02020603050405020304" pitchFamily="18" charset="0"/>
              </a:rPr>
              <a:t>): Hatayla ilgili olan yardım dosyasının yol bilgisini saklar.</a:t>
            </a:r>
          </a:p>
          <a:p>
            <a:pPr lvl="1">
              <a:buFont typeface="Arial" panose="020B0604020202020204" pitchFamily="34" charset="0"/>
              <a:buChar char="•"/>
            </a:pPr>
            <a:r>
              <a:rPr lang="tr-TR" sz="1600" b="0" i="0" dirty="0" err="1">
                <a:solidFill>
                  <a:srgbClr val="1E1E1E"/>
                </a:solidFill>
                <a:effectLst/>
                <a:latin typeface="Times New Roman" panose="02020603050405020304" pitchFamily="18" charset="0"/>
                <a:cs typeface="Times New Roman" panose="02020603050405020304" pitchFamily="18" charset="0"/>
              </a:rPr>
              <a:t>TargetSite</a:t>
            </a:r>
            <a:r>
              <a:rPr lang="tr-TR" sz="1600" b="0" i="0" dirty="0">
                <a:solidFill>
                  <a:srgbClr val="1E1E1E"/>
                </a:solidFill>
                <a:effectLst/>
                <a:latin typeface="Times New Roman" panose="02020603050405020304" pitchFamily="18" charset="0"/>
                <a:cs typeface="Times New Roman" panose="02020603050405020304" pitchFamily="18" charset="0"/>
              </a:rPr>
              <a:t> (</a:t>
            </a:r>
            <a:r>
              <a:rPr lang="tr-TR" sz="1600" b="0" i="0" dirty="0" err="1">
                <a:solidFill>
                  <a:srgbClr val="1E1E1E"/>
                </a:solidFill>
                <a:effectLst/>
                <a:latin typeface="Times New Roman" panose="02020603050405020304" pitchFamily="18" charset="0"/>
                <a:cs typeface="Times New Roman" panose="02020603050405020304" pitchFamily="18" charset="0"/>
              </a:rPr>
              <a:t>HedefAlanı</a:t>
            </a:r>
            <a:r>
              <a:rPr lang="tr-TR" sz="1600" b="0" i="0" dirty="0">
                <a:solidFill>
                  <a:srgbClr val="1E1E1E"/>
                </a:solidFill>
                <a:effectLst/>
                <a:latin typeface="Times New Roman" panose="02020603050405020304" pitchFamily="18" charset="0"/>
                <a:cs typeface="Times New Roman" panose="02020603050405020304" pitchFamily="18" charset="0"/>
              </a:rPr>
              <a:t>): İstisnai durumu yaratan metot ile ilgili bilgi verir.</a:t>
            </a:r>
          </a:p>
          <a:p>
            <a:pPr lvl="1">
              <a:buFont typeface="Arial" panose="020B0604020202020204" pitchFamily="34" charset="0"/>
              <a:buChar char="•"/>
            </a:pPr>
            <a:r>
              <a:rPr lang="tr-TR" sz="1600" b="0" i="0" dirty="0" err="1">
                <a:solidFill>
                  <a:srgbClr val="1E1E1E"/>
                </a:solidFill>
                <a:effectLst/>
                <a:latin typeface="Times New Roman" panose="02020603050405020304" pitchFamily="18" charset="0"/>
                <a:cs typeface="Times New Roman" panose="02020603050405020304" pitchFamily="18" charset="0"/>
              </a:rPr>
              <a:t>InnerException</a:t>
            </a:r>
            <a:r>
              <a:rPr lang="tr-TR" sz="1600" b="0" i="0" dirty="0">
                <a:solidFill>
                  <a:srgbClr val="1E1E1E"/>
                </a:solidFill>
                <a:effectLst/>
                <a:latin typeface="Times New Roman" panose="02020603050405020304" pitchFamily="18" charset="0"/>
                <a:cs typeface="Times New Roman" panose="02020603050405020304" pitchFamily="18" charset="0"/>
              </a:rPr>
              <a:t> (</a:t>
            </a:r>
            <a:r>
              <a:rPr lang="tr-TR" sz="1600" b="0" i="0" dirty="0" err="1">
                <a:solidFill>
                  <a:srgbClr val="1E1E1E"/>
                </a:solidFill>
                <a:effectLst/>
                <a:latin typeface="Times New Roman" panose="02020603050405020304" pitchFamily="18" charset="0"/>
                <a:cs typeface="Times New Roman" panose="02020603050405020304" pitchFamily="18" charset="0"/>
              </a:rPr>
              <a:t>Dahiliİstisna</a:t>
            </a:r>
            <a:r>
              <a:rPr lang="tr-TR" sz="1600" b="0" i="0" dirty="0">
                <a:solidFill>
                  <a:srgbClr val="1E1E1E"/>
                </a:solidFill>
                <a:effectLst/>
                <a:latin typeface="Times New Roman" panose="02020603050405020304" pitchFamily="18" charset="0"/>
                <a:cs typeface="Times New Roman" panose="02020603050405020304" pitchFamily="18" charset="0"/>
              </a:rPr>
              <a:t>): "</a:t>
            </a:r>
            <a:r>
              <a:rPr lang="tr-TR" sz="1600" b="0" i="0" dirty="0" err="1">
                <a:solidFill>
                  <a:srgbClr val="1E1E1E"/>
                </a:solidFill>
                <a:effectLst/>
                <a:latin typeface="Times New Roman" panose="02020603050405020304" pitchFamily="18" charset="0"/>
                <a:cs typeface="Times New Roman" panose="02020603050405020304" pitchFamily="18" charset="0"/>
              </a:rPr>
              <a:t>catch</a:t>
            </a:r>
            <a:r>
              <a:rPr lang="tr-TR" sz="1600" b="0" i="0" dirty="0">
                <a:solidFill>
                  <a:srgbClr val="1E1E1E"/>
                </a:solidFill>
                <a:effectLst/>
                <a:latin typeface="Times New Roman" panose="02020603050405020304" pitchFamily="18" charset="0"/>
                <a:cs typeface="Times New Roman" panose="02020603050405020304" pitchFamily="18" charset="0"/>
              </a:rPr>
              <a:t>" bloğu içerisinden bir hata yaratılırsa "</a:t>
            </a:r>
            <a:r>
              <a:rPr lang="tr-TR" sz="1600" b="0" i="0" dirty="0" err="1">
                <a:solidFill>
                  <a:srgbClr val="1E1E1E"/>
                </a:solidFill>
                <a:effectLst/>
                <a:latin typeface="Times New Roman" panose="02020603050405020304" pitchFamily="18" charset="0"/>
                <a:cs typeface="Times New Roman" panose="02020603050405020304" pitchFamily="18" charset="0"/>
              </a:rPr>
              <a:t>catch</a:t>
            </a:r>
            <a:r>
              <a:rPr lang="tr-TR" sz="1600" b="0" i="0" dirty="0">
                <a:solidFill>
                  <a:srgbClr val="1E1E1E"/>
                </a:solidFill>
                <a:effectLst/>
                <a:latin typeface="Times New Roman" panose="02020603050405020304" pitchFamily="18" charset="0"/>
                <a:cs typeface="Times New Roman" panose="02020603050405020304" pitchFamily="18" charset="0"/>
              </a:rPr>
              <a:t>" bloğuna gelinmesine yol açan istisnai durumun </a:t>
            </a:r>
            <a:r>
              <a:rPr lang="tr-TR" sz="1600" b="0" i="0" dirty="0" err="1">
                <a:solidFill>
                  <a:srgbClr val="1E1E1E"/>
                </a:solidFill>
                <a:effectLst/>
                <a:latin typeface="Times New Roman" panose="02020603050405020304" pitchFamily="18" charset="0"/>
                <a:cs typeface="Times New Roman" panose="02020603050405020304" pitchFamily="18" charset="0"/>
              </a:rPr>
              <a:t>Exception</a:t>
            </a:r>
            <a:r>
              <a:rPr lang="tr-TR" sz="1600" b="0" i="0" dirty="0">
                <a:solidFill>
                  <a:srgbClr val="1E1E1E"/>
                </a:solidFill>
                <a:effectLst/>
                <a:latin typeface="Times New Roman" panose="02020603050405020304" pitchFamily="18" charset="0"/>
                <a:cs typeface="Times New Roman" panose="02020603050405020304" pitchFamily="18" charset="0"/>
              </a:rPr>
              <a:t> nesnesidir.</a:t>
            </a:r>
          </a:p>
          <a:p>
            <a:pPr lvl="1">
              <a:buFont typeface="Arial" panose="020B0604020202020204" pitchFamily="34" charset="0"/>
              <a:buChar char="•"/>
            </a:pPr>
            <a:r>
              <a:rPr lang="tr-TR" sz="1600" b="0" i="0" dirty="0" err="1">
                <a:solidFill>
                  <a:srgbClr val="1E1E1E"/>
                </a:solidFill>
                <a:effectLst/>
                <a:latin typeface="Times New Roman" panose="02020603050405020304" pitchFamily="18" charset="0"/>
                <a:cs typeface="Times New Roman" panose="02020603050405020304" pitchFamily="18" charset="0"/>
              </a:rPr>
              <a:t>ToString</a:t>
            </a:r>
            <a:r>
              <a:rPr lang="tr-TR" sz="1600" b="0" i="0" dirty="0">
                <a:solidFill>
                  <a:srgbClr val="1E1E1E"/>
                </a:solidFill>
                <a:effectLst/>
                <a:latin typeface="Times New Roman" panose="02020603050405020304" pitchFamily="18" charset="0"/>
                <a:cs typeface="Times New Roman" panose="02020603050405020304" pitchFamily="18" charset="0"/>
              </a:rPr>
              <a:t> (Dizgiye dönüştür): Bu metot ilgili hataya ilişkin hata metninin tamamını dizi olarak döndürür.</a:t>
            </a:r>
          </a:p>
          <a:p>
            <a:pPr lvl="1">
              <a:buFont typeface="Arial" panose="020B0604020202020204" pitchFamily="34" charset="0"/>
              <a:buChar char="•"/>
            </a:pPr>
            <a:endParaRPr lang="tr-TR" b="0" i="0" dirty="0">
              <a:solidFill>
                <a:srgbClr val="1E1E1E"/>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İstisnai Durum Yakalama</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Bahsedilen sınıfların kullanılabilmesi için gerekli bazı anahtar sözcükler vardır. Bu sözcükler:</a:t>
            </a:r>
          </a:p>
          <a:p>
            <a:pPr marL="201168" lvl="1" indent="0" algn="just">
              <a:lnSpc>
                <a:spcPct val="100000"/>
              </a:lnSpc>
              <a:buNone/>
            </a:pPr>
            <a:r>
              <a:rPr lang="tr-TR" b="1" dirty="0" err="1">
                <a:solidFill>
                  <a:schemeClr val="tx1"/>
                </a:solidFill>
                <a:latin typeface="Times New Roman" panose="02020603050405020304" pitchFamily="18" charset="0"/>
                <a:cs typeface="Times New Roman" panose="02020603050405020304" pitchFamily="18" charset="0"/>
              </a:rPr>
              <a:t>try</a:t>
            </a: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catch</a:t>
            </a:r>
            <a:r>
              <a:rPr lang="tr-TR" dirty="0">
                <a:solidFill>
                  <a:schemeClr val="tx1"/>
                </a:solidFill>
                <a:latin typeface="Times New Roman" panose="02020603050405020304" pitchFamily="18" charset="0"/>
                <a:cs typeface="Times New Roman" panose="02020603050405020304" pitchFamily="18" charset="0"/>
              </a:rPr>
              <a:t>, </a:t>
            </a:r>
            <a:r>
              <a:rPr lang="tr-TR" b="1" dirty="0" err="1">
                <a:solidFill>
                  <a:schemeClr val="tx1"/>
                </a:solidFill>
                <a:latin typeface="Times New Roman" panose="02020603050405020304" pitchFamily="18" charset="0"/>
                <a:cs typeface="Times New Roman" panose="02020603050405020304" pitchFamily="18" charset="0"/>
              </a:rPr>
              <a:t>finally</a:t>
            </a:r>
            <a:r>
              <a:rPr lang="tr-TR" dirty="0">
                <a:solidFill>
                  <a:schemeClr val="tx1"/>
                </a:solidFill>
                <a:latin typeface="Times New Roman" panose="02020603050405020304" pitchFamily="18" charset="0"/>
                <a:cs typeface="Times New Roman" panose="02020603050405020304" pitchFamily="18" charset="0"/>
              </a:rPr>
              <a:t> ve </a:t>
            </a:r>
            <a:r>
              <a:rPr lang="tr-TR" b="1" dirty="0" err="1">
                <a:solidFill>
                  <a:schemeClr val="tx1"/>
                </a:solidFill>
                <a:latin typeface="Times New Roman" panose="02020603050405020304" pitchFamily="18" charset="0"/>
                <a:cs typeface="Times New Roman" panose="02020603050405020304" pitchFamily="18" charset="0"/>
              </a:rPr>
              <a:t>throw</a:t>
            </a:r>
            <a:r>
              <a:rPr lang="tr-TR" dirty="0" err="1">
                <a:solidFill>
                  <a:schemeClr val="tx1"/>
                </a:solidFill>
                <a:latin typeface="Times New Roman" panose="02020603050405020304" pitchFamily="18" charset="0"/>
                <a:cs typeface="Times New Roman" panose="02020603050405020304" pitchFamily="18" charset="0"/>
              </a:rPr>
              <a:t>’dur</a:t>
            </a:r>
            <a:r>
              <a:rPr lang="tr-TR" dirty="0">
                <a:solidFill>
                  <a:schemeClr val="tx1"/>
                </a:solidFill>
                <a:latin typeface="Times New Roman" panose="02020603050405020304" pitchFamily="18" charset="0"/>
                <a:cs typeface="Times New Roman" panose="02020603050405020304" pitchFamily="18" charset="0"/>
              </a:rPr>
              <a:t>.</a:t>
            </a:r>
          </a:p>
          <a:p>
            <a:pPr marL="201168" lvl="1" indent="0" algn="just">
              <a:lnSpc>
                <a:spcPct val="100000"/>
              </a:lnSpc>
              <a:buNone/>
            </a:pPr>
            <a:endParaRPr lang="tr-TR"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r>
              <a:rPr lang="tr-TR" b="1" i="1" dirty="0" err="1">
                <a:solidFill>
                  <a:schemeClr val="tx1"/>
                </a:solidFill>
                <a:latin typeface="Times New Roman" panose="02020603050405020304" pitchFamily="18" charset="0"/>
                <a:cs typeface="Times New Roman" panose="02020603050405020304" pitchFamily="18" charset="0"/>
              </a:rPr>
              <a:t>try</a:t>
            </a:r>
            <a:r>
              <a:rPr lang="tr-TR" i="1" dirty="0" err="1">
                <a:solidFill>
                  <a:schemeClr val="tx1"/>
                </a:solidFill>
                <a:latin typeface="Times New Roman" panose="02020603050405020304" pitchFamily="18" charset="0"/>
                <a:cs typeface="Times New Roman" panose="02020603050405020304" pitchFamily="18" charset="0"/>
              </a:rPr>
              <a:t>-</a:t>
            </a:r>
            <a:r>
              <a:rPr lang="tr-TR" b="1" i="1" dirty="0" err="1">
                <a:solidFill>
                  <a:schemeClr val="tx1"/>
                </a:solidFill>
                <a:latin typeface="Times New Roman" panose="02020603050405020304" pitchFamily="18" charset="0"/>
                <a:cs typeface="Times New Roman" panose="02020603050405020304" pitchFamily="18" charset="0"/>
              </a:rPr>
              <a:t>catch</a:t>
            </a:r>
            <a:r>
              <a:rPr lang="tr-TR" b="1" i="1" dirty="0">
                <a:solidFill>
                  <a:schemeClr val="tx1"/>
                </a:solidFill>
                <a:latin typeface="Times New Roman" panose="02020603050405020304" pitchFamily="18" charset="0"/>
                <a:cs typeface="Times New Roman" panose="02020603050405020304" pitchFamily="18" charset="0"/>
              </a:rPr>
              <a:t> (dene-yakala) bloğu: </a:t>
            </a:r>
            <a:r>
              <a:rPr lang="tr-TR" dirty="0">
                <a:solidFill>
                  <a:schemeClr val="tx1"/>
                </a:solidFill>
                <a:latin typeface="Times New Roman" panose="02020603050405020304" pitchFamily="18" charset="0"/>
                <a:cs typeface="Times New Roman" panose="02020603050405020304" pitchFamily="18" charset="0"/>
              </a:rPr>
              <a:t>"</a:t>
            </a:r>
            <a:r>
              <a:rPr lang="tr-TR" dirty="0" err="1">
                <a:solidFill>
                  <a:schemeClr val="tx1"/>
                </a:solidFill>
                <a:latin typeface="Times New Roman" panose="02020603050405020304" pitchFamily="18" charset="0"/>
                <a:cs typeface="Times New Roman" panose="02020603050405020304" pitchFamily="18" charset="0"/>
              </a:rPr>
              <a:t>try</a:t>
            </a:r>
            <a:r>
              <a:rPr lang="tr-TR" dirty="0">
                <a:solidFill>
                  <a:schemeClr val="tx1"/>
                </a:solidFill>
                <a:latin typeface="Times New Roman" panose="02020603050405020304" pitchFamily="18" charset="0"/>
                <a:cs typeface="Times New Roman" panose="02020603050405020304" pitchFamily="18" charset="0"/>
              </a:rPr>
              <a:t>" bloğu içine hata oluşabilecek kısım, "</a:t>
            </a:r>
            <a:r>
              <a:rPr lang="tr-TR" dirty="0" err="1">
                <a:solidFill>
                  <a:schemeClr val="tx1"/>
                </a:solidFill>
                <a:latin typeface="Times New Roman" panose="02020603050405020304" pitchFamily="18" charset="0"/>
                <a:cs typeface="Times New Roman" panose="02020603050405020304" pitchFamily="18" charset="0"/>
              </a:rPr>
              <a:t>catch</a:t>
            </a:r>
            <a:r>
              <a:rPr lang="tr-TR" dirty="0">
                <a:solidFill>
                  <a:schemeClr val="tx1"/>
                </a:solidFill>
                <a:latin typeface="Times New Roman" panose="02020603050405020304" pitchFamily="18" charset="0"/>
                <a:cs typeface="Times New Roman" panose="02020603050405020304" pitchFamily="18" charset="0"/>
              </a:rPr>
              <a:t>" içine ise programın verebileceği muhtemel hata yazılır. Art arda birkaç "</a:t>
            </a:r>
            <a:r>
              <a:rPr lang="tr-TR" dirty="0" err="1">
                <a:solidFill>
                  <a:schemeClr val="tx1"/>
                </a:solidFill>
                <a:latin typeface="Times New Roman" panose="02020603050405020304" pitchFamily="18" charset="0"/>
                <a:cs typeface="Times New Roman" panose="02020603050405020304" pitchFamily="18" charset="0"/>
              </a:rPr>
              <a:t>catch</a:t>
            </a:r>
            <a:r>
              <a:rPr lang="tr-TR" dirty="0">
                <a:solidFill>
                  <a:schemeClr val="tx1"/>
                </a:solidFill>
                <a:latin typeface="Times New Roman" panose="02020603050405020304" pitchFamily="18" charset="0"/>
                <a:cs typeface="Times New Roman" panose="02020603050405020304" pitchFamily="18" charset="0"/>
              </a:rPr>
              <a:t>" bloğu kullanılabilir. Örneğin: </a:t>
            </a:r>
          </a:p>
        </p:txBody>
      </p:sp>
      <p:sp>
        <p:nvSpPr>
          <p:cNvPr id="7" name="Metin kutusu 6">
            <a:extLst>
              <a:ext uri="{FF2B5EF4-FFF2-40B4-BE49-F238E27FC236}">
                <a16:creationId xmlns:a16="http://schemas.microsoft.com/office/drawing/2014/main" id="{1EE7A792-0EE4-48C5-B414-838C255B6C0D}"/>
              </a:ext>
            </a:extLst>
          </p:cNvPr>
          <p:cNvSpPr txBox="1"/>
          <p:nvPr/>
        </p:nvSpPr>
        <p:spPr>
          <a:xfrm>
            <a:off x="435078" y="2301465"/>
            <a:ext cx="6179574" cy="4185761"/>
          </a:xfrm>
          <a:prstGeom prst="rect">
            <a:avLst/>
          </a:prstGeom>
          <a:noFill/>
        </p:spPr>
        <p:txBody>
          <a:bodyPr wrap="square">
            <a:spAutoFit/>
          </a:bodyPr>
          <a:lstStyle/>
          <a:p>
            <a:r>
              <a:rPr lang="tr-TR" sz="1400" dirty="0" err="1">
                <a:solidFill>
                  <a:srgbClr val="0000FF"/>
                </a:solidFill>
                <a:latin typeface="Consolas" panose="020B0609020204030204" pitchFamily="49" charset="0"/>
              </a:rPr>
              <a:t>using</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System</a:t>
            </a:r>
            <a:r>
              <a:rPr lang="tr-TR" sz="1400" dirty="0">
                <a:solidFill>
                  <a:srgbClr val="000000"/>
                </a:solidFill>
                <a:latin typeface="Consolas" panose="020B0609020204030204" pitchFamily="49" charset="0"/>
              </a:rPr>
              <a:t>;</a:t>
            </a:r>
          </a:p>
          <a:p>
            <a:r>
              <a:rPr lang="tr-TR" sz="1400" dirty="0" err="1">
                <a:solidFill>
                  <a:srgbClr val="0000FF"/>
                </a:solidFill>
                <a:latin typeface="Consolas" panose="020B0609020204030204" pitchFamily="49" charset="0"/>
              </a:rPr>
              <a:t>namespace</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exception</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a:solidFill>
                  <a:srgbClr val="2B91AF"/>
                </a:solidFill>
                <a:latin typeface="Consolas" panose="020B0609020204030204" pitchFamily="49" charset="0"/>
              </a:rPr>
              <a:t>Program</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try</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[4];</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Console.WriteLine</a:t>
            </a:r>
            <a:r>
              <a:rPr lang="tr-TR" sz="1400" dirty="0">
                <a:solidFill>
                  <a:srgbClr val="000000"/>
                </a:solidFill>
                <a:latin typeface="Consolas" panose="020B0609020204030204" pitchFamily="49" charset="0"/>
              </a:rPr>
              <a:t>(a[5]);</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catch</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IndexOutOfRangeException</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Console.WriteLine</a:t>
            </a:r>
            <a:r>
              <a:rPr lang="tr-TR" sz="1400" dirty="0">
                <a:solidFill>
                  <a:srgbClr val="000000"/>
                </a:solidFill>
                <a:latin typeface="Consolas" panose="020B0609020204030204" pitchFamily="49" charset="0"/>
              </a:rPr>
              <a:t>(</a:t>
            </a:r>
            <a:r>
              <a:rPr lang="tr-TR" sz="1400" dirty="0">
                <a:solidFill>
                  <a:srgbClr val="A31515"/>
                </a:solidFill>
                <a:latin typeface="Consolas" panose="020B0609020204030204" pitchFamily="49" charset="0"/>
              </a:rPr>
              <a:t>"Dizi sınırları aşıldı"</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p:txBody>
      </p:sp>
      <p:sp>
        <p:nvSpPr>
          <p:cNvPr id="8" name="Metin kutusu 7">
            <a:extLst>
              <a:ext uri="{FF2B5EF4-FFF2-40B4-BE49-F238E27FC236}">
                <a16:creationId xmlns:a16="http://schemas.microsoft.com/office/drawing/2014/main" id="{6F0C1218-31BF-40C4-93FA-032CD7F488B4}"/>
              </a:ext>
            </a:extLst>
          </p:cNvPr>
          <p:cNvSpPr txBox="1"/>
          <p:nvPr/>
        </p:nvSpPr>
        <p:spPr>
          <a:xfrm>
            <a:off x="4100052" y="2418424"/>
            <a:ext cx="1995948" cy="369332"/>
          </a:xfrm>
          <a:prstGeom prst="rect">
            <a:avLst/>
          </a:prstGeom>
          <a:solidFill>
            <a:schemeClr val="bg2">
              <a:lumMod val="85000"/>
            </a:schemeClr>
          </a:solidFill>
          <a:ln>
            <a:solidFill>
              <a:schemeClr val="accent1"/>
            </a:solidFill>
          </a:ln>
        </p:spPr>
        <p:txBody>
          <a:bodyPr wrap="square">
            <a:spAutoFit/>
          </a:bodyPr>
          <a:lstStyle/>
          <a:p>
            <a:r>
              <a:rPr lang="tr-TR" dirty="0"/>
              <a:t>Dizi sınırları aşıldı</a:t>
            </a:r>
          </a:p>
        </p:txBody>
      </p:sp>
    </p:spTree>
    <p:extLst>
      <p:ext uri="{BB962C8B-B14F-4D97-AF65-F5344CB8AC3E}">
        <p14:creationId xmlns:p14="http://schemas.microsoft.com/office/powerpoint/2010/main" val="12892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İstisnai Durum Yakalama</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sz="1800" b="1" i="1" dirty="0" err="1">
                <a:solidFill>
                  <a:schemeClr val="tx1"/>
                </a:solidFill>
                <a:latin typeface="Times New Roman" panose="02020603050405020304" pitchFamily="18" charset="0"/>
                <a:cs typeface="Times New Roman" panose="02020603050405020304" pitchFamily="18" charset="0"/>
              </a:rPr>
              <a:t>try-catch-finally</a:t>
            </a:r>
            <a:r>
              <a:rPr lang="tr-TR" sz="1800" b="1" i="1" dirty="0">
                <a:solidFill>
                  <a:schemeClr val="tx1"/>
                </a:solidFill>
                <a:latin typeface="Times New Roman" panose="02020603050405020304" pitchFamily="18" charset="0"/>
                <a:cs typeface="Times New Roman" panose="02020603050405020304" pitchFamily="18" charset="0"/>
              </a:rPr>
              <a:t> (dene-yakala-sonuç) blokları: </a:t>
            </a:r>
            <a:r>
              <a:rPr lang="tr-TR" dirty="0" err="1">
                <a:solidFill>
                  <a:schemeClr val="tx1"/>
                </a:solidFill>
                <a:latin typeface="Times New Roman" panose="02020603050405020304" pitchFamily="18" charset="0"/>
                <a:cs typeface="Times New Roman" panose="02020603050405020304" pitchFamily="18" charset="0"/>
              </a:rPr>
              <a:t>finally</a:t>
            </a:r>
            <a:r>
              <a:rPr lang="tr-TR" dirty="0">
                <a:solidFill>
                  <a:schemeClr val="tx1"/>
                </a:solidFill>
                <a:latin typeface="Times New Roman" panose="02020603050405020304" pitchFamily="18" charset="0"/>
                <a:cs typeface="Times New Roman" panose="02020603050405020304" pitchFamily="18" charset="0"/>
              </a:rPr>
              <a:t> bloğu da </a:t>
            </a:r>
            <a:r>
              <a:rPr lang="tr-TR" dirty="0" err="1">
                <a:solidFill>
                  <a:schemeClr val="tx1"/>
                </a:solidFill>
                <a:latin typeface="Times New Roman" panose="02020603050405020304" pitchFamily="18" charset="0"/>
                <a:cs typeface="Times New Roman" panose="02020603050405020304" pitchFamily="18" charset="0"/>
              </a:rPr>
              <a:t>try-catch</a:t>
            </a:r>
            <a:r>
              <a:rPr lang="tr-TR" dirty="0">
                <a:solidFill>
                  <a:schemeClr val="tx1"/>
                </a:solidFill>
                <a:latin typeface="Times New Roman" panose="02020603050405020304" pitchFamily="18" charset="0"/>
                <a:cs typeface="Times New Roman" panose="02020603050405020304" pitchFamily="18" charset="0"/>
              </a:rPr>
              <a:t> ardına yazılarak programın hata verip vermediğine bakmadan çalışır. </a:t>
            </a:r>
            <a:r>
              <a:rPr lang="tr-TR" dirty="0" err="1">
                <a:solidFill>
                  <a:schemeClr val="tx1"/>
                </a:solidFill>
                <a:latin typeface="Times New Roman" panose="02020603050405020304" pitchFamily="18" charset="0"/>
                <a:cs typeface="Times New Roman" panose="02020603050405020304" pitchFamily="18" charset="0"/>
              </a:rPr>
              <a:t>Finally</a:t>
            </a:r>
            <a:r>
              <a:rPr lang="tr-TR" dirty="0">
                <a:solidFill>
                  <a:schemeClr val="tx1"/>
                </a:solidFill>
                <a:latin typeface="Times New Roman" panose="02020603050405020304" pitchFamily="18" charset="0"/>
                <a:cs typeface="Times New Roman" panose="02020603050405020304" pitchFamily="18" charset="0"/>
              </a:rPr>
              <a:t> bloğunun kullanılması zorunlu değildir ve kullanıldığı takdirde kendi üstündeki </a:t>
            </a:r>
            <a:r>
              <a:rPr lang="tr-TR" dirty="0" err="1">
                <a:solidFill>
                  <a:schemeClr val="tx1"/>
                </a:solidFill>
                <a:latin typeface="Times New Roman" panose="02020603050405020304" pitchFamily="18" charset="0"/>
                <a:cs typeface="Times New Roman" panose="02020603050405020304" pitchFamily="18" charset="0"/>
              </a:rPr>
              <a:t>try-catch</a:t>
            </a:r>
            <a:r>
              <a:rPr lang="tr-TR" dirty="0">
                <a:solidFill>
                  <a:schemeClr val="tx1"/>
                </a:solidFill>
                <a:latin typeface="Times New Roman" panose="02020603050405020304" pitchFamily="18" charset="0"/>
                <a:cs typeface="Times New Roman" panose="02020603050405020304" pitchFamily="18" charset="0"/>
              </a:rPr>
              <a:t> bloklarının tüm bağlantılarını kapatır. Örneğin: </a:t>
            </a:r>
          </a:p>
        </p:txBody>
      </p:sp>
      <p:sp>
        <p:nvSpPr>
          <p:cNvPr id="7" name="Metin kutusu 6">
            <a:extLst>
              <a:ext uri="{FF2B5EF4-FFF2-40B4-BE49-F238E27FC236}">
                <a16:creationId xmlns:a16="http://schemas.microsoft.com/office/drawing/2014/main" id="{1EE7A792-0EE4-48C5-B414-838C255B6C0D}"/>
              </a:ext>
            </a:extLst>
          </p:cNvPr>
          <p:cNvSpPr txBox="1"/>
          <p:nvPr/>
        </p:nvSpPr>
        <p:spPr>
          <a:xfrm>
            <a:off x="108028" y="1652536"/>
            <a:ext cx="7575882" cy="5078313"/>
          </a:xfrm>
          <a:prstGeom prst="rect">
            <a:avLst/>
          </a:prstGeom>
          <a:noFill/>
        </p:spPr>
        <p:txBody>
          <a:bodyPr wrap="square">
            <a:spAutoFit/>
          </a:bodyPr>
          <a:lstStyle/>
          <a:p>
            <a:r>
              <a:rPr lang="tr-TR" sz="1200" dirty="0" err="1">
                <a:solidFill>
                  <a:srgbClr val="0000FF"/>
                </a:solidFill>
                <a:latin typeface="Consolas" panose="020B0609020204030204" pitchFamily="49" charset="0"/>
              </a:rPr>
              <a:t>using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System</a:t>
            </a:r>
            <a:r>
              <a:rPr lang="tr-TR" sz="1200" dirty="0">
                <a:solidFill>
                  <a:srgbClr val="000000"/>
                </a:solidFill>
                <a:latin typeface="Consolas" panose="020B0609020204030204" pitchFamily="49" charset="0"/>
              </a:rPr>
              <a:t>;</a:t>
            </a:r>
          </a:p>
          <a:p>
            <a:r>
              <a:rPr lang="tr-TR" sz="1200" dirty="0" err="1">
                <a:solidFill>
                  <a:srgbClr val="0000FF"/>
                </a:solidFill>
                <a:latin typeface="Consolas" panose="020B0609020204030204" pitchFamily="49" charset="0"/>
              </a:rPr>
              <a:t>namespace</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exception</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class</a:t>
            </a:r>
            <a:r>
              <a:rPr lang="tr-TR" sz="1200" dirty="0">
                <a:solidFill>
                  <a:srgbClr val="000000"/>
                </a:solidFill>
                <a:latin typeface="Consolas" panose="020B0609020204030204" pitchFamily="49" charset="0"/>
              </a:rPr>
              <a:t> </a:t>
            </a:r>
            <a:r>
              <a:rPr lang="tr-TR" sz="1200" dirty="0">
                <a:solidFill>
                  <a:srgbClr val="2B91AF"/>
                </a:solidFill>
                <a:latin typeface="Consolas" panose="020B0609020204030204" pitchFamily="49" charset="0"/>
              </a:rPr>
              <a:t>Program</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Console.WriteLine</a:t>
            </a:r>
            <a:r>
              <a:rPr lang="tr-TR" sz="1200" dirty="0">
                <a:solidFill>
                  <a:srgbClr val="000000"/>
                </a:solidFill>
                <a:latin typeface="Consolas" panose="020B0609020204030204" pitchFamily="49" charset="0"/>
              </a:rPr>
              <a:t>(</a:t>
            </a:r>
            <a:r>
              <a:rPr lang="tr-TR" sz="1200" dirty="0">
                <a:solidFill>
                  <a:srgbClr val="A31515"/>
                </a:solidFill>
                <a:latin typeface="Consolas" panose="020B0609020204030204" pitchFamily="49" charset="0"/>
              </a:rPr>
              <a:t>"Sayı giriniz"</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try</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p>
          <a:p>
            <a:r>
              <a:rPr lang="it-IT" sz="1200" dirty="0">
                <a:solidFill>
                  <a:srgbClr val="000000"/>
                </a:solidFill>
                <a:latin typeface="Consolas" panose="020B0609020204030204" pitchFamily="49" charset="0"/>
              </a:rPr>
              <a:t>                </a:t>
            </a:r>
            <a:r>
              <a:rPr lang="it-IT" sz="1200" dirty="0">
                <a:solidFill>
                  <a:srgbClr val="0000FF"/>
                </a:solidFill>
                <a:latin typeface="Consolas" panose="020B0609020204030204" pitchFamily="49" charset="0"/>
              </a:rPr>
              <a:t>int</a:t>
            </a:r>
            <a:r>
              <a:rPr lang="it-IT" sz="1200" dirty="0">
                <a:solidFill>
                  <a:srgbClr val="000000"/>
                </a:solidFill>
                <a:latin typeface="Consolas" panose="020B0609020204030204" pitchFamily="49" charset="0"/>
              </a:rPr>
              <a:t> i = </a:t>
            </a:r>
            <a:r>
              <a:rPr lang="it-IT" sz="1200" dirty="0">
                <a:solidFill>
                  <a:srgbClr val="0000FF"/>
                </a:solidFill>
                <a:latin typeface="Consolas" panose="020B0609020204030204" pitchFamily="49" charset="0"/>
              </a:rPr>
              <a:t>int</a:t>
            </a:r>
            <a:r>
              <a:rPr lang="it-IT" sz="1200" dirty="0">
                <a:solidFill>
                  <a:srgbClr val="000000"/>
                </a:solidFill>
                <a:latin typeface="Consolas" panose="020B0609020204030204" pitchFamily="49" charset="0"/>
              </a:rPr>
              <a:t>.Parse(Console.ReadLine());</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catch</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FormatException</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exp</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Console.WriteLine</a:t>
            </a:r>
            <a:r>
              <a:rPr lang="tr-TR" sz="1200" dirty="0">
                <a:solidFill>
                  <a:srgbClr val="000000"/>
                </a:solidFill>
                <a:latin typeface="Consolas" panose="020B0609020204030204" pitchFamily="49" charset="0"/>
              </a:rPr>
              <a:t>(</a:t>
            </a:r>
            <a:r>
              <a:rPr lang="tr-TR" sz="1200" dirty="0" err="1">
                <a:solidFill>
                  <a:srgbClr val="000000"/>
                </a:solidFill>
                <a:latin typeface="Consolas" panose="020B0609020204030204" pitchFamily="49" charset="0"/>
              </a:rPr>
              <a:t>exp.Message</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catch</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OverflowException</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exp</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Console.WriteLine</a:t>
            </a:r>
            <a:r>
              <a:rPr lang="tr-TR" sz="1200" dirty="0">
                <a:solidFill>
                  <a:srgbClr val="000000"/>
                </a:solidFill>
                <a:latin typeface="Consolas" panose="020B0609020204030204" pitchFamily="49" charset="0"/>
              </a:rPr>
              <a:t>(</a:t>
            </a:r>
            <a:r>
              <a:rPr lang="tr-TR" sz="1200" dirty="0" err="1">
                <a:solidFill>
                  <a:srgbClr val="000000"/>
                </a:solidFill>
                <a:latin typeface="Consolas" panose="020B0609020204030204" pitchFamily="49" charset="0"/>
              </a:rPr>
              <a:t>exp.Message</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finally</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Console.WriteLine</a:t>
            </a:r>
            <a:r>
              <a:rPr lang="tr-TR" sz="1200" dirty="0">
                <a:solidFill>
                  <a:srgbClr val="000000"/>
                </a:solidFill>
                <a:latin typeface="Consolas" panose="020B0609020204030204" pitchFamily="49" charset="0"/>
              </a:rPr>
              <a:t>(</a:t>
            </a:r>
            <a:r>
              <a:rPr lang="tr-TR" sz="1200" dirty="0">
                <a:solidFill>
                  <a:srgbClr val="A31515"/>
                </a:solidFill>
                <a:latin typeface="Consolas" panose="020B0609020204030204" pitchFamily="49" charset="0"/>
              </a:rPr>
              <a:t>"</a:t>
            </a:r>
            <a:r>
              <a:rPr lang="tr-TR" sz="1200" dirty="0" err="1">
                <a:solidFill>
                  <a:srgbClr val="A31515"/>
                </a:solidFill>
                <a:latin typeface="Consolas" panose="020B0609020204030204" pitchFamily="49" charset="0"/>
              </a:rPr>
              <a:t>finally</a:t>
            </a:r>
            <a:r>
              <a:rPr lang="tr-TR" sz="1200" dirty="0">
                <a:solidFill>
                  <a:srgbClr val="A31515"/>
                </a:solidFill>
                <a:latin typeface="Consolas" panose="020B0609020204030204" pitchFamily="49" charset="0"/>
              </a:rPr>
              <a:t> bloğu çalışıyor..."</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endParaRPr lang="tr-TR" sz="1200" dirty="0"/>
          </a:p>
        </p:txBody>
      </p:sp>
      <p:sp>
        <p:nvSpPr>
          <p:cNvPr id="9" name="Metin kutusu 8">
            <a:extLst>
              <a:ext uri="{FF2B5EF4-FFF2-40B4-BE49-F238E27FC236}">
                <a16:creationId xmlns:a16="http://schemas.microsoft.com/office/drawing/2014/main" id="{53F24699-F1E9-46A7-AD33-DD6BFF87B743}"/>
              </a:ext>
            </a:extLst>
          </p:cNvPr>
          <p:cNvSpPr txBox="1"/>
          <p:nvPr/>
        </p:nvSpPr>
        <p:spPr>
          <a:xfrm>
            <a:off x="5737122" y="1652536"/>
            <a:ext cx="2599403" cy="923330"/>
          </a:xfrm>
          <a:prstGeom prst="rect">
            <a:avLst/>
          </a:prstGeom>
          <a:solidFill>
            <a:schemeClr val="bg2">
              <a:lumMod val="85000"/>
            </a:schemeClr>
          </a:solidFill>
          <a:ln>
            <a:solidFill>
              <a:schemeClr val="accent1"/>
            </a:solidFill>
          </a:ln>
        </p:spPr>
        <p:txBody>
          <a:bodyPr wrap="square">
            <a:spAutoFit/>
          </a:bodyPr>
          <a:lstStyle/>
          <a:p>
            <a:r>
              <a:rPr lang="tr-TR" dirty="0"/>
              <a:t>Sayı giriniz</a:t>
            </a:r>
          </a:p>
          <a:p>
            <a:r>
              <a:rPr lang="tr-TR" dirty="0"/>
              <a:t>5</a:t>
            </a:r>
          </a:p>
          <a:p>
            <a:r>
              <a:rPr lang="tr-TR" dirty="0" err="1"/>
              <a:t>finally</a:t>
            </a:r>
            <a:r>
              <a:rPr lang="tr-TR" dirty="0"/>
              <a:t> bloğu çalışıyor...</a:t>
            </a:r>
          </a:p>
        </p:txBody>
      </p:sp>
      <p:sp>
        <p:nvSpPr>
          <p:cNvPr id="10" name="Metin kutusu 9">
            <a:extLst>
              <a:ext uri="{FF2B5EF4-FFF2-40B4-BE49-F238E27FC236}">
                <a16:creationId xmlns:a16="http://schemas.microsoft.com/office/drawing/2014/main" id="{204C1ABE-DB3B-4C50-B342-CBB3ABAA0570}"/>
              </a:ext>
            </a:extLst>
          </p:cNvPr>
          <p:cNvSpPr txBox="1"/>
          <p:nvPr/>
        </p:nvSpPr>
        <p:spPr>
          <a:xfrm>
            <a:off x="5737122" y="2716776"/>
            <a:ext cx="4778478" cy="1200329"/>
          </a:xfrm>
          <a:prstGeom prst="rect">
            <a:avLst/>
          </a:prstGeom>
          <a:solidFill>
            <a:schemeClr val="bg2">
              <a:lumMod val="85000"/>
            </a:schemeClr>
          </a:solidFill>
          <a:ln>
            <a:solidFill>
              <a:schemeClr val="accent1"/>
            </a:solidFill>
          </a:ln>
        </p:spPr>
        <p:txBody>
          <a:bodyPr wrap="square">
            <a:spAutoFit/>
          </a:bodyPr>
          <a:lstStyle/>
          <a:p>
            <a:r>
              <a:rPr lang="tr-TR" dirty="0"/>
              <a:t>Sayı giriniz</a:t>
            </a:r>
          </a:p>
          <a:p>
            <a:r>
              <a:rPr lang="tr-TR" dirty="0"/>
              <a:t>11111111111111111111111111</a:t>
            </a:r>
          </a:p>
          <a:p>
            <a:r>
              <a:rPr lang="tr-TR" dirty="0"/>
              <a:t>Değer bir Int32 için çok büyük ya da çok küçüktü.</a:t>
            </a:r>
          </a:p>
          <a:p>
            <a:r>
              <a:rPr lang="tr-TR" dirty="0" err="1"/>
              <a:t>finally</a:t>
            </a:r>
            <a:r>
              <a:rPr lang="tr-TR" dirty="0"/>
              <a:t> bloğu çalışıyor...</a:t>
            </a:r>
          </a:p>
        </p:txBody>
      </p:sp>
      <p:sp>
        <p:nvSpPr>
          <p:cNvPr id="11" name="Metin kutusu 10">
            <a:extLst>
              <a:ext uri="{FF2B5EF4-FFF2-40B4-BE49-F238E27FC236}">
                <a16:creationId xmlns:a16="http://schemas.microsoft.com/office/drawing/2014/main" id="{C12B67E4-4351-4A37-86EA-CB3ADB8DCAF7}"/>
              </a:ext>
            </a:extLst>
          </p:cNvPr>
          <p:cNvSpPr txBox="1"/>
          <p:nvPr/>
        </p:nvSpPr>
        <p:spPr>
          <a:xfrm>
            <a:off x="5737122" y="4342068"/>
            <a:ext cx="6346848" cy="923330"/>
          </a:xfrm>
          <a:prstGeom prst="rect">
            <a:avLst/>
          </a:prstGeom>
          <a:noFill/>
        </p:spPr>
        <p:txBody>
          <a:bodyPr wrap="square">
            <a:spAutoFit/>
          </a:bodyPr>
          <a:lstStyle/>
          <a:p>
            <a:pPr algn="just"/>
            <a:r>
              <a:rPr lang="tr-TR" b="0" i="0" dirty="0">
                <a:solidFill>
                  <a:srgbClr val="1E1E1E"/>
                </a:solidFill>
                <a:effectLst/>
                <a:latin typeface="Times New Roman" panose="02020603050405020304" pitchFamily="18" charset="0"/>
                <a:cs typeface="Times New Roman" panose="02020603050405020304" pitchFamily="18" charset="0"/>
              </a:rPr>
              <a:t>Bu program </a:t>
            </a:r>
            <a:r>
              <a:rPr lang="tr-TR" b="0" i="0" dirty="0" err="1">
                <a:solidFill>
                  <a:srgbClr val="1E1E1E"/>
                </a:solidFill>
                <a:effectLst/>
                <a:latin typeface="Times New Roman" panose="02020603050405020304" pitchFamily="18" charset="0"/>
                <a:cs typeface="Times New Roman" panose="02020603050405020304" pitchFamily="18" charset="0"/>
              </a:rPr>
              <a:t>C#'ta</a:t>
            </a:r>
            <a:r>
              <a:rPr lang="tr-TR" b="0" i="0" dirty="0">
                <a:solidFill>
                  <a:srgbClr val="1E1E1E"/>
                </a:solidFill>
                <a:effectLst/>
                <a:latin typeface="Times New Roman" panose="02020603050405020304" pitchFamily="18" charset="0"/>
                <a:cs typeface="Times New Roman" panose="02020603050405020304" pitchFamily="18" charset="0"/>
              </a:rPr>
              <a:t> tanımlı tamsayı(</a:t>
            </a:r>
            <a:r>
              <a:rPr lang="tr-TR" b="0" i="0" dirty="0" err="1">
                <a:solidFill>
                  <a:srgbClr val="1E1E1E"/>
                </a:solidFill>
                <a:effectLst/>
                <a:latin typeface="Times New Roman" panose="02020603050405020304" pitchFamily="18" charset="0"/>
                <a:cs typeface="Times New Roman" panose="02020603050405020304" pitchFamily="18" charset="0"/>
              </a:rPr>
              <a:t>integer</a:t>
            </a:r>
            <a:r>
              <a:rPr lang="tr-TR" b="0" i="0" dirty="0">
                <a:solidFill>
                  <a:srgbClr val="1E1E1E"/>
                </a:solidFill>
                <a:effectLst/>
                <a:latin typeface="Times New Roman" panose="02020603050405020304" pitchFamily="18" charset="0"/>
                <a:cs typeface="Times New Roman" panose="02020603050405020304" pitchFamily="18" charset="0"/>
              </a:rPr>
              <a:t>) sınırlarını aşan yanlış bir değere eşitlendiğinde hata verir, </a:t>
            </a:r>
            <a:r>
              <a:rPr lang="tr-TR" b="0" i="0" dirty="0" err="1">
                <a:solidFill>
                  <a:srgbClr val="1E1E1E"/>
                </a:solidFill>
                <a:effectLst/>
                <a:latin typeface="Times New Roman" panose="02020603050405020304" pitchFamily="18" charset="0"/>
                <a:cs typeface="Times New Roman" panose="02020603050405020304" pitchFamily="18" charset="0"/>
              </a:rPr>
              <a:t>int</a:t>
            </a:r>
            <a:r>
              <a:rPr lang="tr-TR" b="0" i="0" dirty="0">
                <a:solidFill>
                  <a:srgbClr val="1E1E1E"/>
                </a:solidFill>
                <a:effectLst/>
                <a:latin typeface="Times New Roman" panose="02020603050405020304" pitchFamily="18" charset="0"/>
                <a:cs typeface="Times New Roman" panose="02020603050405020304" pitchFamily="18" charset="0"/>
              </a:rPr>
              <a:t> sınırları içinde bir değere atanırsa hata vermez. Her iki durumda da "</a:t>
            </a:r>
            <a:r>
              <a:rPr lang="tr-TR" b="0" i="0" dirty="0" err="1">
                <a:solidFill>
                  <a:srgbClr val="1E1E1E"/>
                </a:solidFill>
                <a:effectLst/>
                <a:latin typeface="Times New Roman" panose="02020603050405020304" pitchFamily="18" charset="0"/>
                <a:cs typeface="Times New Roman" panose="02020603050405020304" pitchFamily="18" charset="0"/>
              </a:rPr>
              <a:t>finally</a:t>
            </a:r>
            <a:r>
              <a:rPr lang="tr-TR" b="0" i="0" dirty="0">
                <a:solidFill>
                  <a:srgbClr val="1E1E1E"/>
                </a:solidFill>
                <a:effectLst/>
                <a:latin typeface="Times New Roman" panose="02020603050405020304" pitchFamily="18" charset="0"/>
                <a:cs typeface="Times New Roman" panose="02020603050405020304" pitchFamily="18" charset="0"/>
              </a:rPr>
              <a:t>" bloğu çalışır.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95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İstisnai Durum Yakalama</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sz="1800" b="1" i="1" dirty="0" err="1">
                <a:solidFill>
                  <a:schemeClr val="tx1"/>
                </a:solidFill>
                <a:latin typeface="Times New Roman" panose="02020603050405020304" pitchFamily="18" charset="0"/>
                <a:cs typeface="Times New Roman" panose="02020603050405020304" pitchFamily="18" charset="0"/>
              </a:rPr>
              <a:t>throw</a:t>
            </a:r>
            <a:r>
              <a:rPr lang="tr-TR" sz="1800" b="1" i="1" dirty="0">
                <a:solidFill>
                  <a:schemeClr val="tx1"/>
                </a:solidFill>
                <a:latin typeface="Times New Roman" panose="02020603050405020304" pitchFamily="18" charset="0"/>
                <a:cs typeface="Times New Roman" panose="02020603050405020304" pitchFamily="18" charset="0"/>
              </a:rPr>
              <a:t> (fırlat) anahtar sözcüğü: </a:t>
            </a:r>
            <a:r>
              <a:rPr lang="tr-TR" dirty="0" err="1">
                <a:solidFill>
                  <a:schemeClr val="tx1"/>
                </a:solidFill>
                <a:latin typeface="Times New Roman" panose="02020603050405020304" pitchFamily="18" charset="0"/>
                <a:cs typeface="Times New Roman" panose="02020603050405020304" pitchFamily="18" charset="0"/>
              </a:rPr>
              <a:t>throw</a:t>
            </a:r>
            <a:r>
              <a:rPr lang="tr-TR" dirty="0">
                <a:solidFill>
                  <a:schemeClr val="tx1"/>
                </a:solidFill>
                <a:latin typeface="Times New Roman" panose="02020603050405020304" pitchFamily="18" charset="0"/>
                <a:cs typeface="Times New Roman" panose="02020603050405020304" pitchFamily="18" charset="0"/>
              </a:rPr>
              <a:t> ifadesiyle istenilen istisna istenilen anda ortaya çıkarılır. Bu istisnanın kullanıldığı yerde program durur ve istenen istisnayı üretir. Aşağıdaki örnekte sıfıra bölünebilme hatası programcı tarafından oluşturulmuş ve bu hata "</a:t>
            </a:r>
            <a:r>
              <a:rPr lang="tr-TR" dirty="0" err="1">
                <a:solidFill>
                  <a:schemeClr val="tx1"/>
                </a:solidFill>
                <a:latin typeface="Times New Roman" panose="02020603050405020304" pitchFamily="18" charset="0"/>
                <a:cs typeface="Times New Roman" panose="02020603050405020304" pitchFamily="18" charset="0"/>
              </a:rPr>
              <a:t>try</a:t>
            </a:r>
            <a:r>
              <a:rPr lang="tr-TR" dirty="0">
                <a:solidFill>
                  <a:schemeClr val="tx1"/>
                </a:solidFill>
                <a:latin typeface="Times New Roman" panose="02020603050405020304" pitchFamily="18" charset="0"/>
                <a:cs typeface="Times New Roman" panose="02020603050405020304" pitchFamily="18" charset="0"/>
              </a:rPr>
              <a:t>" bloğunu "</a:t>
            </a:r>
            <a:r>
              <a:rPr lang="tr-TR" dirty="0" err="1">
                <a:solidFill>
                  <a:schemeClr val="tx1"/>
                </a:solidFill>
                <a:latin typeface="Times New Roman" panose="02020603050405020304" pitchFamily="18" charset="0"/>
                <a:cs typeface="Times New Roman" panose="02020603050405020304" pitchFamily="18" charset="0"/>
              </a:rPr>
              <a:t>catch</a:t>
            </a:r>
            <a:r>
              <a:rPr lang="tr-TR" dirty="0">
                <a:solidFill>
                  <a:schemeClr val="tx1"/>
                </a:solidFill>
                <a:latin typeface="Times New Roman" panose="02020603050405020304" pitchFamily="18" charset="0"/>
                <a:cs typeface="Times New Roman" panose="02020603050405020304" pitchFamily="18" charset="0"/>
              </a:rPr>
              <a:t>" bloğuna düşürmüştür: </a:t>
            </a:r>
          </a:p>
        </p:txBody>
      </p:sp>
      <p:sp>
        <p:nvSpPr>
          <p:cNvPr id="7" name="Metin kutusu 6">
            <a:extLst>
              <a:ext uri="{FF2B5EF4-FFF2-40B4-BE49-F238E27FC236}">
                <a16:creationId xmlns:a16="http://schemas.microsoft.com/office/drawing/2014/main" id="{1EE7A792-0EE4-48C5-B414-838C255B6C0D}"/>
              </a:ext>
            </a:extLst>
          </p:cNvPr>
          <p:cNvSpPr txBox="1"/>
          <p:nvPr/>
        </p:nvSpPr>
        <p:spPr>
          <a:xfrm>
            <a:off x="108028" y="1652536"/>
            <a:ext cx="7575882" cy="4401205"/>
          </a:xfrm>
          <a:prstGeom prst="rect">
            <a:avLst/>
          </a:prstGeom>
          <a:noFill/>
        </p:spPr>
        <p:txBody>
          <a:bodyPr wrap="square">
            <a:spAutoFit/>
          </a:bodyPr>
          <a:lstStyle/>
          <a:p>
            <a:r>
              <a:rPr lang="tr-TR" sz="1400" dirty="0" err="1">
                <a:solidFill>
                  <a:srgbClr val="0000FF"/>
                </a:solidFill>
                <a:latin typeface="Consolas" panose="020B0609020204030204" pitchFamily="49" charset="0"/>
              </a:rPr>
              <a:t>using</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System</a:t>
            </a:r>
            <a:r>
              <a:rPr lang="tr-TR" sz="1400" dirty="0">
                <a:solidFill>
                  <a:srgbClr val="000000"/>
                </a:solidFill>
                <a:latin typeface="Consolas" panose="020B0609020204030204" pitchFamily="49" charset="0"/>
              </a:rPr>
              <a:t>;</a:t>
            </a:r>
          </a:p>
          <a:p>
            <a:endParaRPr lang="tr-TR" sz="1400" dirty="0">
              <a:solidFill>
                <a:srgbClr val="000000"/>
              </a:solidFill>
              <a:latin typeface="Consolas" panose="020B0609020204030204" pitchFamily="49" charset="0"/>
            </a:endParaRPr>
          </a:p>
          <a:p>
            <a:endParaRPr lang="tr-TR" sz="1400" dirty="0">
              <a:solidFill>
                <a:srgbClr val="000000"/>
              </a:solidFill>
              <a:latin typeface="Consolas" panose="020B0609020204030204" pitchFamily="49" charset="0"/>
            </a:endParaRPr>
          </a:p>
          <a:p>
            <a:r>
              <a:rPr lang="tr-TR" sz="1400" dirty="0" err="1">
                <a:solidFill>
                  <a:srgbClr val="0000FF"/>
                </a:solidFill>
                <a:latin typeface="Consolas" panose="020B0609020204030204" pitchFamily="49" charset="0"/>
              </a:rPr>
              <a:t>namespace</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exception</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a:solidFill>
                  <a:srgbClr val="2B91AF"/>
                </a:solidFill>
                <a:latin typeface="Consolas" panose="020B0609020204030204" pitchFamily="49" charset="0"/>
              </a:rPr>
              <a:t>Program</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try</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throw</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new</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DivideByZeroException</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catch</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Exception</a:t>
            </a:r>
            <a:r>
              <a:rPr lang="tr-TR" sz="1400" dirty="0">
                <a:solidFill>
                  <a:srgbClr val="000000"/>
                </a:solidFill>
                <a:latin typeface="Consolas" panose="020B0609020204030204" pitchFamily="49" charset="0"/>
              </a:rPr>
              <a:t> e)</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Console.WriteLine</a:t>
            </a:r>
            <a:r>
              <a:rPr lang="tr-TR" sz="1400" dirty="0">
                <a:solidFill>
                  <a:srgbClr val="000000"/>
                </a:solidFill>
                <a:latin typeface="Consolas" panose="020B0609020204030204" pitchFamily="49" charset="0"/>
              </a:rPr>
              <a:t>(</a:t>
            </a:r>
            <a:r>
              <a:rPr lang="tr-TR" sz="1400" dirty="0" err="1">
                <a:solidFill>
                  <a:srgbClr val="000000"/>
                </a:solidFill>
                <a:latin typeface="Consolas" panose="020B0609020204030204" pitchFamily="49" charset="0"/>
              </a:rPr>
              <a:t>e.Message</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p:txBody>
      </p:sp>
      <p:sp>
        <p:nvSpPr>
          <p:cNvPr id="9" name="Metin kutusu 8">
            <a:extLst>
              <a:ext uri="{FF2B5EF4-FFF2-40B4-BE49-F238E27FC236}">
                <a16:creationId xmlns:a16="http://schemas.microsoft.com/office/drawing/2014/main" id="{53F24699-F1E9-46A7-AD33-DD6BFF87B743}"/>
              </a:ext>
            </a:extLst>
          </p:cNvPr>
          <p:cNvSpPr txBox="1"/>
          <p:nvPr/>
        </p:nvSpPr>
        <p:spPr>
          <a:xfrm>
            <a:off x="5737122" y="1652536"/>
            <a:ext cx="3775588" cy="369332"/>
          </a:xfrm>
          <a:prstGeom prst="rect">
            <a:avLst/>
          </a:prstGeom>
          <a:solidFill>
            <a:schemeClr val="bg2">
              <a:lumMod val="85000"/>
            </a:schemeClr>
          </a:solidFill>
          <a:ln>
            <a:solidFill>
              <a:schemeClr val="accent1"/>
            </a:solidFill>
          </a:ln>
        </p:spPr>
        <p:txBody>
          <a:bodyPr wrap="square">
            <a:spAutoFit/>
          </a:bodyPr>
          <a:lstStyle/>
          <a:p>
            <a:r>
              <a:rPr lang="tr-TR" dirty="0"/>
              <a:t>Sıfırla bölme girişiminde bulunuldu.</a:t>
            </a:r>
          </a:p>
        </p:txBody>
      </p:sp>
      <p:sp>
        <p:nvSpPr>
          <p:cNvPr id="11" name="Metin kutusu 10">
            <a:extLst>
              <a:ext uri="{FF2B5EF4-FFF2-40B4-BE49-F238E27FC236}">
                <a16:creationId xmlns:a16="http://schemas.microsoft.com/office/drawing/2014/main" id="{C12B67E4-4351-4A37-86EA-CB3ADB8DCAF7}"/>
              </a:ext>
            </a:extLst>
          </p:cNvPr>
          <p:cNvSpPr txBox="1"/>
          <p:nvPr/>
        </p:nvSpPr>
        <p:spPr>
          <a:xfrm>
            <a:off x="5737122" y="4342068"/>
            <a:ext cx="6346848" cy="923330"/>
          </a:xfrm>
          <a:prstGeom prst="rect">
            <a:avLst/>
          </a:prstGeom>
          <a:noFill/>
        </p:spPr>
        <p:txBody>
          <a:bodyPr wrap="square">
            <a:spAutoFit/>
          </a:bodyPr>
          <a:lstStyle/>
          <a:p>
            <a:pPr algn="just"/>
            <a:r>
              <a:rPr lang="tr-TR" b="0" i="0" dirty="0">
                <a:solidFill>
                  <a:srgbClr val="1E1E1E"/>
                </a:solidFill>
                <a:effectLst/>
                <a:latin typeface="Times New Roman" panose="02020603050405020304" pitchFamily="18" charset="0"/>
                <a:cs typeface="Times New Roman" panose="02020603050405020304" pitchFamily="18" charset="0"/>
              </a:rPr>
              <a:t>Bu program </a:t>
            </a:r>
            <a:r>
              <a:rPr lang="tr-TR" b="0" i="0" dirty="0" err="1">
                <a:solidFill>
                  <a:srgbClr val="1E1E1E"/>
                </a:solidFill>
                <a:effectLst/>
                <a:latin typeface="Times New Roman" panose="02020603050405020304" pitchFamily="18" charset="0"/>
                <a:cs typeface="Times New Roman" panose="02020603050405020304" pitchFamily="18" charset="0"/>
              </a:rPr>
              <a:t>C#'ta</a:t>
            </a:r>
            <a:r>
              <a:rPr lang="tr-TR" b="0" i="0" dirty="0">
                <a:solidFill>
                  <a:srgbClr val="1E1E1E"/>
                </a:solidFill>
                <a:effectLst/>
                <a:latin typeface="Times New Roman" panose="02020603050405020304" pitchFamily="18" charset="0"/>
                <a:cs typeface="Times New Roman" panose="02020603050405020304" pitchFamily="18" charset="0"/>
              </a:rPr>
              <a:t> tanımlı tamsayı(</a:t>
            </a:r>
            <a:r>
              <a:rPr lang="tr-TR" b="0" i="0" dirty="0" err="1">
                <a:solidFill>
                  <a:srgbClr val="1E1E1E"/>
                </a:solidFill>
                <a:effectLst/>
                <a:latin typeface="Times New Roman" panose="02020603050405020304" pitchFamily="18" charset="0"/>
                <a:cs typeface="Times New Roman" panose="02020603050405020304" pitchFamily="18" charset="0"/>
              </a:rPr>
              <a:t>integer</a:t>
            </a:r>
            <a:r>
              <a:rPr lang="tr-TR" b="0" i="0" dirty="0">
                <a:solidFill>
                  <a:srgbClr val="1E1E1E"/>
                </a:solidFill>
                <a:effectLst/>
                <a:latin typeface="Times New Roman" panose="02020603050405020304" pitchFamily="18" charset="0"/>
                <a:cs typeface="Times New Roman" panose="02020603050405020304" pitchFamily="18" charset="0"/>
              </a:rPr>
              <a:t>) sınırlarını aşan yanlış bir değere eşitlendiğinde hata verir, </a:t>
            </a:r>
            <a:r>
              <a:rPr lang="tr-TR" b="0" i="0" dirty="0" err="1">
                <a:solidFill>
                  <a:srgbClr val="1E1E1E"/>
                </a:solidFill>
                <a:effectLst/>
                <a:latin typeface="Times New Roman" panose="02020603050405020304" pitchFamily="18" charset="0"/>
                <a:cs typeface="Times New Roman" panose="02020603050405020304" pitchFamily="18" charset="0"/>
              </a:rPr>
              <a:t>int</a:t>
            </a:r>
            <a:r>
              <a:rPr lang="tr-TR" b="0" i="0" dirty="0">
                <a:solidFill>
                  <a:srgbClr val="1E1E1E"/>
                </a:solidFill>
                <a:effectLst/>
                <a:latin typeface="Times New Roman" panose="02020603050405020304" pitchFamily="18" charset="0"/>
                <a:cs typeface="Times New Roman" panose="02020603050405020304" pitchFamily="18" charset="0"/>
              </a:rPr>
              <a:t> sınırları içinde bir değere atanırsa hata vermez. Her iki durumda da "</a:t>
            </a:r>
            <a:r>
              <a:rPr lang="tr-TR" b="0" i="0" dirty="0" err="1">
                <a:solidFill>
                  <a:srgbClr val="1E1E1E"/>
                </a:solidFill>
                <a:effectLst/>
                <a:latin typeface="Times New Roman" panose="02020603050405020304" pitchFamily="18" charset="0"/>
                <a:cs typeface="Times New Roman" panose="02020603050405020304" pitchFamily="18" charset="0"/>
              </a:rPr>
              <a:t>finally</a:t>
            </a:r>
            <a:r>
              <a:rPr lang="tr-TR" b="0" i="0" dirty="0">
                <a:solidFill>
                  <a:srgbClr val="1E1E1E"/>
                </a:solidFill>
                <a:effectLst/>
                <a:latin typeface="Times New Roman" panose="02020603050405020304" pitchFamily="18" charset="0"/>
                <a:cs typeface="Times New Roman" panose="02020603050405020304" pitchFamily="18" charset="0"/>
              </a:rPr>
              <a:t>" bloğu çalışır.</a:t>
            </a: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0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DOSYA İŞLEMLERİ</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Dosya, belirli bir ad ve dizin yolu ile bir diskte depolanan bir veri topluluğudur. Bir dosya okumak veya yazmak için açıldığında, bir </a:t>
            </a:r>
            <a:r>
              <a:rPr lang="tr-TR" b="1" i="1" dirty="0">
                <a:solidFill>
                  <a:schemeClr val="tx1"/>
                </a:solidFill>
                <a:latin typeface="Times New Roman" panose="02020603050405020304" pitchFamily="18" charset="0"/>
                <a:cs typeface="Times New Roman" panose="02020603050405020304" pitchFamily="18" charset="0"/>
              </a:rPr>
              <a:t>akış</a:t>
            </a:r>
            <a:r>
              <a:rPr lang="tr-TR" dirty="0">
                <a:solidFill>
                  <a:schemeClr val="tx1"/>
                </a:solidFill>
                <a:latin typeface="Times New Roman" panose="02020603050405020304" pitchFamily="18" charset="0"/>
                <a:cs typeface="Times New Roman" panose="02020603050405020304" pitchFamily="18" charset="0"/>
              </a:rPr>
              <a:t> ortaya çıkar</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Akış temel olarak iletişim yolundan geçen bayt dizisidir. İki ana akış vardır: giriş akışı ve çıkış akışı.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Giriş akışı dosyadan veri okumak için kullanılır (okuma işlemi) ve çıkış akışı dosyaya yazmak için kullanılır (yazma işlemi). </a:t>
            </a:r>
          </a:p>
        </p:txBody>
      </p:sp>
      <p:pic>
        <p:nvPicPr>
          <p:cNvPr id="1028" name="Picture 4">
            <a:extLst>
              <a:ext uri="{FF2B5EF4-FFF2-40B4-BE49-F238E27FC236}">
                <a16:creationId xmlns:a16="http://schemas.microsoft.com/office/drawing/2014/main" id="{DCD265D8-7935-7CFC-8946-6C8618024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7613" y="2706342"/>
            <a:ext cx="64008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C# I/O Sınıfları – System.IO ad alanı</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System.IO ad alanı, dosya oluşturma ve silme, bir dosyadan okuma veya bir dosyaya yazma, bir dosyayı kapatma vb. gibi dosyalarla çok sayıda işlemi gerçekleştirmek için kullanılan çeşitli sınıflara sahiptir. Aşağıdaki tabloda, System.IO ad alanında yaygın olarak kullanılan bazı sınıflar verilmiştir:</a:t>
            </a:r>
          </a:p>
          <a:p>
            <a:pPr marL="0" indent="0" algn="just">
              <a:lnSpc>
                <a:spcPct val="100000"/>
              </a:lnSpc>
              <a:buNone/>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98BC51F4-B008-1E95-5763-E9E59B0CFD4A}"/>
              </a:ext>
            </a:extLst>
          </p:cNvPr>
          <p:cNvSpPr txBox="1">
            <a:spLocks/>
          </p:cNvSpPr>
          <p:nvPr/>
        </p:nvSpPr>
        <p:spPr>
          <a:xfrm>
            <a:off x="108028" y="3126107"/>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endParaRPr lang="tr-TR"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o 6">
            <a:extLst>
              <a:ext uri="{FF2B5EF4-FFF2-40B4-BE49-F238E27FC236}">
                <a16:creationId xmlns:a16="http://schemas.microsoft.com/office/drawing/2014/main" id="{61CE3C1F-601A-EE08-FFEC-652B711EAEDC}"/>
              </a:ext>
            </a:extLst>
          </p:cNvPr>
          <p:cNvGraphicFramePr>
            <a:graphicFrameLocks noGrp="1"/>
          </p:cNvGraphicFramePr>
          <p:nvPr>
            <p:extLst>
              <p:ext uri="{D42A27DB-BD31-4B8C-83A1-F6EECF244321}">
                <p14:modId xmlns:p14="http://schemas.microsoft.com/office/powerpoint/2010/main" val="3037215488"/>
              </p:ext>
            </p:extLst>
          </p:nvPr>
        </p:nvGraphicFramePr>
        <p:xfrm>
          <a:off x="1869768" y="1658592"/>
          <a:ext cx="8128000" cy="4572000"/>
        </p:xfrm>
        <a:graphic>
          <a:graphicData uri="http://schemas.openxmlformats.org/drawingml/2006/table">
            <a:tbl>
              <a:tblPr firstRow="1" bandRow="1">
                <a:tableStyleId>{5940675A-B579-460E-94D1-54222C63F5DA}</a:tableStyleId>
              </a:tblPr>
              <a:tblGrid>
                <a:gridCol w="1596103">
                  <a:extLst>
                    <a:ext uri="{9D8B030D-6E8A-4147-A177-3AD203B41FA5}">
                      <a16:colId xmlns:a16="http://schemas.microsoft.com/office/drawing/2014/main" val="1908393961"/>
                    </a:ext>
                  </a:extLst>
                </a:gridCol>
                <a:gridCol w="6531897">
                  <a:extLst>
                    <a:ext uri="{9D8B030D-6E8A-4147-A177-3AD203B41FA5}">
                      <a16:colId xmlns:a16="http://schemas.microsoft.com/office/drawing/2014/main" val="540014891"/>
                    </a:ext>
                  </a:extLst>
                </a:gridCol>
              </a:tblGrid>
              <a:tr h="288000">
                <a:tc>
                  <a:txBody>
                    <a:bodyPr/>
                    <a:lstStyle/>
                    <a:p>
                      <a:r>
                        <a:rPr lang="tr-TR" sz="1400" dirty="0" err="1"/>
                        <a:t>BinaryReader</a:t>
                      </a:r>
                      <a:endParaRPr lang="tr-TR" sz="1400" dirty="0"/>
                    </a:p>
                  </a:txBody>
                  <a:tcPr/>
                </a:tc>
                <a:tc>
                  <a:txBody>
                    <a:bodyPr/>
                    <a:lstStyle/>
                    <a:p>
                      <a:r>
                        <a:rPr lang="tr-TR" sz="1400" dirty="0"/>
                        <a:t>İkili bir akıştan primitif (ilkel) verileri okur. </a:t>
                      </a:r>
                    </a:p>
                  </a:txBody>
                  <a:tcPr/>
                </a:tc>
                <a:extLst>
                  <a:ext uri="{0D108BD9-81ED-4DB2-BD59-A6C34878D82A}">
                    <a16:rowId xmlns:a16="http://schemas.microsoft.com/office/drawing/2014/main" val="3900658646"/>
                  </a:ext>
                </a:extLst>
              </a:tr>
              <a:tr h="288000">
                <a:tc>
                  <a:txBody>
                    <a:bodyPr/>
                    <a:lstStyle/>
                    <a:p>
                      <a:r>
                        <a:rPr lang="tr-TR" sz="1400" dirty="0" err="1"/>
                        <a:t>BinaryWriter</a:t>
                      </a:r>
                      <a:endParaRPr lang="tr-TR" sz="1400" dirty="0"/>
                    </a:p>
                  </a:txBody>
                  <a:tcPr/>
                </a:tc>
                <a:tc>
                  <a:txBody>
                    <a:bodyPr/>
                    <a:lstStyle/>
                    <a:p>
                      <a:r>
                        <a:rPr lang="tr-TR" sz="1400" dirty="0"/>
                        <a:t>İlkel datayı ikili formatta yazar. </a:t>
                      </a:r>
                    </a:p>
                  </a:txBody>
                  <a:tcPr/>
                </a:tc>
                <a:extLst>
                  <a:ext uri="{0D108BD9-81ED-4DB2-BD59-A6C34878D82A}">
                    <a16:rowId xmlns:a16="http://schemas.microsoft.com/office/drawing/2014/main" val="3396966235"/>
                  </a:ext>
                </a:extLst>
              </a:tr>
              <a:tr h="288000">
                <a:tc>
                  <a:txBody>
                    <a:bodyPr/>
                    <a:lstStyle/>
                    <a:p>
                      <a:r>
                        <a:rPr lang="tr-TR" sz="1400" dirty="0" err="1"/>
                        <a:t>BufferedStream</a:t>
                      </a:r>
                      <a:endParaRPr lang="tr-TR" sz="1400" dirty="0"/>
                    </a:p>
                  </a:txBody>
                  <a:tcPr/>
                </a:tc>
                <a:tc>
                  <a:txBody>
                    <a:bodyPr/>
                    <a:lstStyle/>
                    <a:p>
                      <a:r>
                        <a:rPr lang="tr-TR" sz="1400" dirty="0"/>
                        <a:t>Bir bayt akılı için geçici bir depolama. </a:t>
                      </a:r>
                    </a:p>
                  </a:txBody>
                  <a:tcPr/>
                </a:tc>
                <a:extLst>
                  <a:ext uri="{0D108BD9-81ED-4DB2-BD59-A6C34878D82A}">
                    <a16:rowId xmlns:a16="http://schemas.microsoft.com/office/drawing/2014/main" val="458888488"/>
                  </a:ext>
                </a:extLst>
              </a:tr>
              <a:tr h="288000">
                <a:tc>
                  <a:txBody>
                    <a:bodyPr/>
                    <a:lstStyle/>
                    <a:p>
                      <a:r>
                        <a:rPr lang="tr-TR" sz="1400" dirty="0"/>
                        <a:t>Directory</a:t>
                      </a:r>
                    </a:p>
                  </a:txBody>
                  <a:tcPr/>
                </a:tc>
                <a:tc>
                  <a:txBody>
                    <a:bodyPr/>
                    <a:lstStyle/>
                    <a:p>
                      <a:r>
                        <a:rPr lang="tr-TR" sz="1400" dirty="0"/>
                        <a:t>Bir dizin yapısını işlemeye(manipüle etmeye) yardımcı olur.</a:t>
                      </a:r>
                    </a:p>
                  </a:txBody>
                  <a:tcPr/>
                </a:tc>
                <a:extLst>
                  <a:ext uri="{0D108BD9-81ED-4DB2-BD59-A6C34878D82A}">
                    <a16:rowId xmlns:a16="http://schemas.microsoft.com/office/drawing/2014/main" val="3761061174"/>
                  </a:ext>
                </a:extLst>
              </a:tr>
              <a:tr h="288000">
                <a:tc>
                  <a:txBody>
                    <a:bodyPr/>
                    <a:lstStyle/>
                    <a:p>
                      <a:r>
                        <a:rPr lang="tr-TR" sz="1400" dirty="0" err="1"/>
                        <a:t>DirectoryInfo</a:t>
                      </a:r>
                      <a:endParaRPr lang="tr-TR" sz="1400" dirty="0"/>
                    </a:p>
                  </a:txBody>
                  <a:tcPr/>
                </a:tc>
                <a:tc>
                  <a:txBody>
                    <a:bodyPr/>
                    <a:lstStyle/>
                    <a:p>
                      <a:r>
                        <a:rPr lang="tr-TR" sz="1400" dirty="0"/>
                        <a:t>Dizinler üzerinde işlem yapmak için kullanılır.</a:t>
                      </a:r>
                    </a:p>
                  </a:txBody>
                  <a:tcPr/>
                </a:tc>
                <a:extLst>
                  <a:ext uri="{0D108BD9-81ED-4DB2-BD59-A6C34878D82A}">
                    <a16:rowId xmlns:a16="http://schemas.microsoft.com/office/drawing/2014/main" val="3961413672"/>
                  </a:ext>
                </a:extLst>
              </a:tr>
              <a:tr h="288000">
                <a:tc>
                  <a:txBody>
                    <a:bodyPr/>
                    <a:lstStyle/>
                    <a:p>
                      <a:r>
                        <a:rPr lang="tr-TR" sz="1400" dirty="0" err="1"/>
                        <a:t>DriveInfo</a:t>
                      </a:r>
                      <a:endParaRPr lang="tr-TR" sz="1400" dirty="0"/>
                    </a:p>
                  </a:txBody>
                  <a:tcPr/>
                </a:tc>
                <a:tc>
                  <a:txBody>
                    <a:bodyPr/>
                    <a:lstStyle/>
                    <a:p>
                      <a:r>
                        <a:rPr lang="tr-TR" sz="1400" dirty="0"/>
                        <a:t>Sürücüler hakkında bilgi sağlar.</a:t>
                      </a:r>
                    </a:p>
                  </a:txBody>
                  <a:tcPr/>
                </a:tc>
                <a:extLst>
                  <a:ext uri="{0D108BD9-81ED-4DB2-BD59-A6C34878D82A}">
                    <a16:rowId xmlns:a16="http://schemas.microsoft.com/office/drawing/2014/main" val="1813662506"/>
                  </a:ext>
                </a:extLst>
              </a:tr>
              <a:tr h="288000">
                <a:tc>
                  <a:txBody>
                    <a:bodyPr/>
                    <a:lstStyle/>
                    <a:p>
                      <a:r>
                        <a:rPr lang="tr-TR" sz="1400" dirty="0"/>
                        <a:t>File</a:t>
                      </a:r>
                    </a:p>
                  </a:txBody>
                  <a:tcPr/>
                </a:tc>
                <a:tc>
                  <a:txBody>
                    <a:bodyPr/>
                    <a:lstStyle/>
                    <a:p>
                      <a:r>
                        <a:rPr lang="tr-TR" sz="1400" dirty="0"/>
                        <a:t>Dosyaları işlemeye yardımcı olur. </a:t>
                      </a:r>
                    </a:p>
                  </a:txBody>
                  <a:tcPr/>
                </a:tc>
                <a:extLst>
                  <a:ext uri="{0D108BD9-81ED-4DB2-BD59-A6C34878D82A}">
                    <a16:rowId xmlns:a16="http://schemas.microsoft.com/office/drawing/2014/main" val="2122843473"/>
                  </a:ext>
                </a:extLst>
              </a:tr>
              <a:tr h="288000">
                <a:tc>
                  <a:txBody>
                    <a:bodyPr/>
                    <a:lstStyle/>
                    <a:p>
                      <a:r>
                        <a:rPr lang="tr-TR" sz="1400" dirty="0" err="1"/>
                        <a:t>FileInfo</a:t>
                      </a:r>
                      <a:endParaRPr lang="tr-TR" sz="1400" dirty="0"/>
                    </a:p>
                  </a:txBody>
                  <a:tcPr/>
                </a:tc>
                <a:tc>
                  <a:txBody>
                    <a:bodyPr/>
                    <a:lstStyle/>
                    <a:p>
                      <a:r>
                        <a:rPr lang="tr-TR" sz="1400" dirty="0"/>
                        <a:t>Dosyalar üzerinde işlem yapmak için kullanılır.</a:t>
                      </a:r>
                    </a:p>
                  </a:txBody>
                  <a:tcPr/>
                </a:tc>
                <a:extLst>
                  <a:ext uri="{0D108BD9-81ED-4DB2-BD59-A6C34878D82A}">
                    <a16:rowId xmlns:a16="http://schemas.microsoft.com/office/drawing/2014/main" val="920083669"/>
                  </a:ext>
                </a:extLst>
              </a:tr>
              <a:tr h="288000">
                <a:tc>
                  <a:txBody>
                    <a:bodyPr/>
                    <a:lstStyle/>
                    <a:p>
                      <a:r>
                        <a:rPr lang="tr-TR" sz="1400" dirty="0" err="1"/>
                        <a:t>FileStream</a:t>
                      </a:r>
                      <a:endParaRPr lang="tr-TR" sz="1400" dirty="0"/>
                    </a:p>
                  </a:txBody>
                  <a:tcPr/>
                </a:tc>
                <a:tc>
                  <a:txBody>
                    <a:bodyPr/>
                    <a:lstStyle/>
                    <a:p>
                      <a:r>
                        <a:rPr lang="tr-TR" sz="1400" dirty="0"/>
                        <a:t>Bir dosyadaki herhangi bir yerden okumak ve herhangi bir yere yazmak için kullanılır.</a:t>
                      </a:r>
                    </a:p>
                  </a:txBody>
                  <a:tcPr/>
                </a:tc>
                <a:extLst>
                  <a:ext uri="{0D108BD9-81ED-4DB2-BD59-A6C34878D82A}">
                    <a16:rowId xmlns:a16="http://schemas.microsoft.com/office/drawing/2014/main" val="1217681610"/>
                  </a:ext>
                </a:extLst>
              </a:tr>
              <a:tr h="288000">
                <a:tc>
                  <a:txBody>
                    <a:bodyPr/>
                    <a:lstStyle/>
                    <a:p>
                      <a:r>
                        <a:rPr lang="tr-TR" sz="1400" dirty="0" err="1"/>
                        <a:t>MemoryStream</a:t>
                      </a:r>
                      <a:endParaRPr lang="tr-TR" sz="1400" dirty="0"/>
                    </a:p>
                  </a:txBody>
                  <a:tcPr/>
                </a:tc>
                <a:tc>
                  <a:txBody>
                    <a:bodyPr/>
                    <a:lstStyle/>
                    <a:p>
                      <a:r>
                        <a:rPr lang="tr-TR" sz="1400" dirty="0"/>
                        <a:t>Bellekte depolanan akışlı verilere rastgele erişim için kullanılır.</a:t>
                      </a:r>
                    </a:p>
                  </a:txBody>
                  <a:tcPr/>
                </a:tc>
                <a:extLst>
                  <a:ext uri="{0D108BD9-81ED-4DB2-BD59-A6C34878D82A}">
                    <a16:rowId xmlns:a16="http://schemas.microsoft.com/office/drawing/2014/main" val="2737173437"/>
                  </a:ext>
                </a:extLst>
              </a:tr>
              <a:tr h="288000">
                <a:tc>
                  <a:txBody>
                    <a:bodyPr/>
                    <a:lstStyle/>
                    <a:p>
                      <a:r>
                        <a:rPr lang="tr-TR" sz="1400" dirty="0" err="1"/>
                        <a:t>Path</a:t>
                      </a:r>
                      <a:endParaRPr lang="tr-TR" sz="1400" dirty="0"/>
                    </a:p>
                  </a:txBody>
                  <a:tcPr/>
                </a:tc>
                <a:tc>
                  <a:txBody>
                    <a:bodyPr/>
                    <a:lstStyle/>
                    <a:p>
                      <a:r>
                        <a:rPr lang="tr-TR" sz="1400" dirty="0"/>
                        <a:t>Yol bilgileri üzerinde işlemler gerçekleştirir.</a:t>
                      </a:r>
                    </a:p>
                  </a:txBody>
                  <a:tcPr/>
                </a:tc>
                <a:extLst>
                  <a:ext uri="{0D108BD9-81ED-4DB2-BD59-A6C34878D82A}">
                    <a16:rowId xmlns:a16="http://schemas.microsoft.com/office/drawing/2014/main" val="3034413693"/>
                  </a:ext>
                </a:extLst>
              </a:tr>
              <a:tr h="288000">
                <a:tc>
                  <a:txBody>
                    <a:bodyPr/>
                    <a:lstStyle/>
                    <a:p>
                      <a:r>
                        <a:rPr lang="tr-TR" sz="1400" dirty="0" err="1"/>
                        <a:t>StreamReader</a:t>
                      </a:r>
                      <a:endParaRPr lang="tr-TR" sz="1400" dirty="0"/>
                    </a:p>
                  </a:txBody>
                  <a:tcPr/>
                </a:tc>
                <a:tc>
                  <a:txBody>
                    <a:bodyPr/>
                    <a:lstStyle/>
                    <a:p>
                      <a:r>
                        <a:rPr lang="tr-TR" sz="1400" dirty="0"/>
                        <a:t>Bir bayt akışından karakterleri okumak için kullanılır.</a:t>
                      </a:r>
                    </a:p>
                  </a:txBody>
                  <a:tcPr/>
                </a:tc>
                <a:extLst>
                  <a:ext uri="{0D108BD9-81ED-4DB2-BD59-A6C34878D82A}">
                    <a16:rowId xmlns:a16="http://schemas.microsoft.com/office/drawing/2014/main" val="1181549663"/>
                  </a:ext>
                </a:extLst>
              </a:tr>
              <a:tr h="288000">
                <a:tc>
                  <a:txBody>
                    <a:bodyPr/>
                    <a:lstStyle/>
                    <a:p>
                      <a:r>
                        <a:rPr lang="tr-TR" sz="1400" dirty="0" err="1"/>
                        <a:t>StreamWriter</a:t>
                      </a:r>
                      <a:endParaRPr lang="tr-TR" sz="1400" dirty="0"/>
                    </a:p>
                  </a:txBody>
                  <a:tcPr/>
                </a:tc>
                <a:tc>
                  <a:txBody>
                    <a:bodyPr/>
                    <a:lstStyle/>
                    <a:p>
                      <a:r>
                        <a:rPr lang="tr-TR" sz="1400" dirty="0"/>
                        <a:t>Bir akışa karakter yazmak için kullanılır.</a:t>
                      </a:r>
                    </a:p>
                  </a:txBody>
                  <a:tcPr/>
                </a:tc>
                <a:extLst>
                  <a:ext uri="{0D108BD9-81ED-4DB2-BD59-A6C34878D82A}">
                    <a16:rowId xmlns:a16="http://schemas.microsoft.com/office/drawing/2014/main" val="2155813629"/>
                  </a:ext>
                </a:extLst>
              </a:tr>
              <a:tr h="288000">
                <a:tc>
                  <a:txBody>
                    <a:bodyPr/>
                    <a:lstStyle/>
                    <a:p>
                      <a:r>
                        <a:rPr lang="tr-TR" sz="1400" dirty="0" err="1"/>
                        <a:t>StringReader</a:t>
                      </a:r>
                      <a:endParaRPr lang="tr-TR" sz="1400" dirty="0"/>
                    </a:p>
                  </a:txBody>
                  <a:tcPr/>
                </a:tc>
                <a:tc>
                  <a:txBody>
                    <a:bodyPr/>
                    <a:lstStyle/>
                    <a:p>
                      <a:r>
                        <a:rPr lang="tr-TR" sz="1400" dirty="0"/>
                        <a:t>Bir dizge arabelleğinden okumak için kullanılır.</a:t>
                      </a:r>
                    </a:p>
                  </a:txBody>
                  <a:tcPr/>
                </a:tc>
                <a:extLst>
                  <a:ext uri="{0D108BD9-81ED-4DB2-BD59-A6C34878D82A}">
                    <a16:rowId xmlns:a16="http://schemas.microsoft.com/office/drawing/2014/main" val="676876257"/>
                  </a:ext>
                </a:extLst>
              </a:tr>
              <a:tr h="288000">
                <a:tc>
                  <a:txBody>
                    <a:bodyPr/>
                    <a:lstStyle/>
                    <a:p>
                      <a:r>
                        <a:rPr lang="tr-TR" sz="1400" dirty="0" err="1"/>
                        <a:t>StringWriter</a:t>
                      </a:r>
                      <a:endParaRPr lang="tr-TR" sz="1400" dirty="0"/>
                    </a:p>
                  </a:txBody>
                  <a:tcPr/>
                </a:tc>
                <a:tc>
                  <a:txBody>
                    <a:bodyPr/>
                    <a:lstStyle/>
                    <a:p>
                      <a:r>
                        <a:rPr lang="tr-TR" sz="1400" dirty="0"/>
                        <a:t>Bir dizge arabelleğine yazmak için kullanılır.</a:t>
                      </a:r>
                    </a:p>
                  </a:txBody>
                  <a:tcPr/>
                </a:tc>
                <a:extLst>
                  <a:ext uri="{0D108BD9-81ED-4DB2-BD59-A6C34878D82A}">
                    <a16:rowId xmlns:a16="http://schemas.microsoft.com/office/drawing/2014/main" val="546340632"/>
                  </a:ext>
                </a:extLst>
              </a:tr>
            </a:tbl>
          </a:graphicData>
        </a:graphic>
      </p:graphicFrame>
    </p:spTree>
    <p:extLst>
      <p:ext uri="{BB962C8B-B14F-4D97-AF65-F5344CB8AC3E}">
        <p14:creationId xmlns:p14="http://schemas.microsoft.com/office/powerpoint/2010/main" val="146113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FileStream</a:t>
            </a:r>
            <a:r>
              <a:rPr lang="tr-TR" sz="3000" b="1" dirty="0">
                <a:solidFill>
                  <a:schemeClr val="tx1"/>
                </a:solidFill>
                <a:latin typeface="Times New Roman" panose="02020603050405020304" pitchFamily="18" charset="0"/>
                <a:cs typeface="Times New Roman" panose="02020603050405020304" pitchFamily="18" charset="0"/>
              </a:rPr>
              <a:t> Sınıfı</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Dosyalardan okuma, dosya yazma ve kapatma konusunda yardımcı olur.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Bu sınıf, </a:t>
            </a:r>
            <a:r>
              <a:rPr lang="tr-TR" dirty="0" err="1">
                <a:solidFill>
                  <a:schemeClr val="tx1"/>
                </a:solidFill>
                <a:latin typeface="Times New Roman" panose="02020603050405020304" pitchFamily="18" charset="0"/>
                <a:cs typeface="Times New Roman" panose="02020603050405020304" pitchFamily="18" charset="0"/>
              </a:rPr>
              <a:t>Stream</a:t>
            </a:r>
            <a:r>
              <a:rPr lang="tr-TR" dirty="0">
                <a:solidFill>
                  <a:schemeClr val="tx1"/>
                </a:solidFill>
                <a:latin typeface="Times New Roman" panose="02020603050405020304" pitchFamily="18" charset="0"/>
                <a:cs typeface="Times New Roman" panose="02020603050405020304" pitchFamily="18" charset="0"/>
              </a:rPr>
              <a:t> soyut sınıfından türetilmiştir.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Yeni bir dosya oluşturmak veya mevcut bir dosyayı açmak için bir </a:t>
            </a:r>
            <a:r>
              <a:rPr lang="tr-TR" dirty="0" err="1">
                <a:solidFill>
                  <a:schemeClr val="tx1"/>
                </a:solidFill>
                <a:latin typeface="Times New Roman" panose="02020603050405020304" pitchFamily="18" charset="0"/>
                <a:cs typeface="Times New Roman" panose="02020603050405020304" pitchFamily="18" charset="0"/>
              </a:rPr>
              <a:t>FileStream</a:t>
            </a:r>
            <a:r>
              <a:rPr lang="tr-TR" dirty="0">
                <a:solidFill>
                  <a:schemeClr val="tx1"/>
                </a:solidFill>
                <a:latin typeface="Times New Roman" panose="02020603050405020304" pitchFamily="18" charset="0"/>
                <a:cs typeface="Times New Roman" panose="02020603050405020304" pitchFamily="18" charset="0"/>
              </a:rPr>
              <a:t> nesnesi </a:t>
            </a:r>
            <a:r>
              <a:rPr lang="tr-TR" dirty="0" err="1">
                <a:solidFill>
                  <a:schemeClr val="tx1"/>
                </a:solidFill>
                <a:latin typeface="Times New Roman" panose="02020603050405020304" pitchFamily="18" charset="0"/>
                <a:cs typeface="Times New Roman" panose="02020603050405020304" pitchFamily="18" charset="0"/>
              </a:rPr>
              <a:t>oluşturmakgerekir</a:t>
            </a:r>
            <a:r>
              <a:rPr lang="tr-TR" dirty="0">
                <a:solidFill>
                  <a:schemeClr val="tx1"/>
                </a:solidFill>
                <a:latin typeface="Times New Roman" panose="02020603050405020304" pitchFamily="18" charset="0"/>
                <a:cs typeface="Times New Roman" panose="02020603050405020304" pitchFamily="18" charset="0"/>
              </a:rPr>
              <a:t>. </a:t>
            </a: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Bir </a:t>
            </a:r>
            <a:r>
              <a:rPr lang="tr-TR" dirty="0" err="1">
                <a:solidFill>
                  <a:schemeClr val="tx1"/>
                </a:solidFill>
                <a:latin typeface="Times New Roman" panose="02020603050405020304" pitchFamily="18" charset="0"/>
                <a:cs typeface="Times New Roman" panose="02020603050405020304" pitchFamily="18" charset="0"/>
              </a:rPr>
              <a:t>FileStream</a:t>
            </a:r>
            <a:r>
              <a:rPr lang="tr-TR" dirty="0">
                <a:solidFill>
                  <a:schemeClr val="tx1"/>
                </a:solidFill>
                <a:latin typeface="Times New Roman" panose="02020603050405020304" pitchFamily="18" charset="0"/>
                <a:cs typeface="Times New Roman" panose="02020603050405020304" pitchFamily="18" charset="0"/>
              </a:rPr>
              <a:t> nesnesi oluşturmaya yönelik sözdizimi aşağıdaki gibidir: </a:t>
            </a:r>
          </a:p>
          <a:p>
            <a:pPr marL="0" indent="0" algn="just">
              <a:lnSpc>
                <a:spcPct val="100000"/>
              </a:lnSpc>
              <a:buNone/>
            </a:pPr>
            <a:endParaRPr lang="tr-TR"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endParaRPr lang="tr-TR"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r>
              <a:rPr lang="tr-TR" dirty="0">
                <a:solidFill>
                  <a:schemeClr val="tx1"/>
                </a:solidFill>
                <a:latin typeface="Times New Roman" panose="02020603050405020304" pitchFamily="18" charset="0"/>
                <a:cs typeface="Times New Roman" panose="02020603050405020304" pitchFamily="18" charset="0"/>
              </a:rPr>
              <a:t>Örneğin, ornek.txt adlı bir dosyayı okumak için gösterildiği gibi bir F </a:t>
            </a:r>
            <a:r>
              <a:rPr lang="tr-TR" dirty="0" err="1">
                <a:solidFill>
                  <a:schemeClr val="tx1"/>
                </a:solidFill>
                <a:latin typeface="Times New Roman" panose="02020603050405020304" pitchFamily="18" charset="0"/>
                <a:cs typeface="Times New Roman" panose="02020603050405020304" pitchFamily="18" charset="0"/>
              </a:rPr>
              <a:t>FileStream</a:t>
            </a:r>
            <a:r>
              <a:rPr lang="tr-TR" dirty="0">
                <a:solidFill>
                  <a:schemeClr val="tx1"/>
                </a:solidFill>
                <a:latin typeface="Times New Roman" panose="02020603050405020304" pitchFamily="18" charset="0"/>
                <a:cs typeface="Times New Roman" panose="02020603050405020304" pitchFamily="18" charset="0"/>
              </a:rPr>
              <a:t> nesnesi aşağıdaki şekilde oluşturulur. </a:t>
            </a:r>
          </a:p>
        </p:txBody>
      </p:sp>
      <p:sp>
        <p:nvSpPr>
          <p:cNvPr id="3" name="Rectangle 2">
            <a:extLst>
              <a:ext uri="{FF2B5EF4-FFF2-40B4-BE49-F238E27FC236}">
                <a16:creationId xmlns:a16="http://schemas.microsoft.com/office/drawing/2014/main" id="{9C5D7AFF-09F4-08F0-C691-1DB39D0E7503}"/>
              </a:ext>
            </a:extLst>
          </p:cNvPr>
          <p:cNvSpPr>
            <a:spLocks noChangeArrowheads="1"/>
          </p:cNvSpPr>
          <p:nvPr/>
        </p:nvSpPr>
        <p:spPr bwMode="auto">
          <a:xfrm>
            <a:off x="108029" y="2772235"/>
            <a:ext cx="11838166" cy="5386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000000"/>
                </a:solidFill>
                <a:effectLst/>
                <a:latin typeface="Consolas" panose="020B0609020204030204" pitchFamily="49" charset="0"/>
              </a:rPr>
              <a:t>FileStream</a:t>
            </a:r>
            <a:r>
              <a:rPr kumimoji="0" lang="tr-TR" altLang="tr-TR" sz="1600" b="0" i="0" u="none" strike="noStrike" cap="none" normalizeH="0" baseline="0" dirty="0">
                <a:ln>
                  <a:noFill/>
                </a:ln>
                <a:solidFill>
                  <a:srgbClr val="000000"/>
                </a:solidFill>
                <a:effectLst/>
                <a:latin typeface="Consolas" panose="020B0609020204030204" pitchFamily="49" charset="0"/>
              </a:rPr>
              <a:t> &lt;</a:t>
            </a:r>
            <a:r>
              <a:rPr kumimoji="0" lang="tr-TR" altLang="tr-TR" sz="1600" b="0" i="0" u="none" strike="noStrike" cap="none" normalizeH="0" baseline="0" dirty="0" err="1">
                <a:ln>
                  <a:noFill/>
                </a:ln>
                <a:solidFill>
                  <a:srgbClr val="000000"/>
                </a:solidFill>
                <a:effectLst/>
                <a:latin typeface="Consolas" panose="020B0609020204030204" pitchFamily="49" charset="0"/>
              </a:rPr>
              <a:t>object_name</a:t>
            </a:r>
            <a:r>
              <a:rPr kumimoji="0" lang="tr-TR" altLang="tr-TR" sz="1600" b="0" i="0" u="none" strike="noStrike" cap="none" normalizeH="0" baseline="0" dirty="0">
                <a:ln>
                  <a:noFill/>
                </a:ln>
                <a:solidFill>
                  <a:srgbClr val="000000"/>
                </a:solidFill>
                <a:effectLst/>
                <a:latin typeface="Consolas" panose="020B0609020204030204" pitchFamily="49" charset="0"/>
              </a:rPr>
              <a:t>&gt; = </a:t>
            </a:r>
            <a:r>
              <a:rPr kumimoji="0" lang="tr-TR" altLang="tr-TR" sz="1600" b="0" i="0" u="none" strike="noStrike" cap="none" normalizeH="0" baseline="0" dirty="0" err="1">
                <a:ln>
                  <a:noFill/>
                </a:ln>
                <a:solidFill>
                  <a:srgbClr val="000000"/>
                </a:solidFill>
                <a:effectLst/>
                <a:latin typeface="Consolas" panose="020B0609020204030204" pitchFamily="49" charset="0"/>
              </a:rPr>
              <a:t>new</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FileStream</a:t>
            </a:r>
            <a:r>
              <a:rPr kumimoji="0" lang="tr-TR" altLang="tr-TR" sz="1600" b="0" i="0" u="none" strike="noStrike" cap="none" normalizeH="0" baseline="0" dirty="0">
                <a:ln>
                  <a:noFill/>
                </a:ln>
                <a:solidFill>
                  <a:srgbClr val="000000"/>
                </a:solidFill>
                <a:effectLst/>
                <a:latin typeface="Consolas" panose="020B0609020204030204" pitchFamily="49" charset="0"/>
              </a:rPr>
              <a:t>( &lt;</a:t>
            </a:r>
            <a:r>
              <a:rPr kumimoji="0" lang="tr-TR" altLang="tr-TR" sz="1600" b="0" i="0" u="none" strike="noStrike" cap="none" normalizeH="0" baseline="0" dirty="0" err="1">
                <a:ln>
                  <a:noFill/>
                </a:ln>
                <a:solidFill>
                  <a:srgbClr val="000000"/>
                </a:solidFill>
                <a:effectLst/>
                <a:latin typeface="Consolas" panose="020B0609020204030204" pitchFamily="49" charset="0"/>
              </a:rPr>
              <a:t>file_name</a:t>
            </a:r>
            <a:r>
              <a:rPr kumimoji="0" lang="tr-TR" altLang="tr-TR" sz="1600" b="0" i="0" u="none" strike="noStrike" cap="none" normalizeH="0" baseline="0" dirty="0">
                <a:ln>
                  <a:noFill/>
                </a:ln>
                <a:solidFill>
                  <a:srgbClr val="000000"/>
                </a:solidFill>
                <a:effectLst/>
                <a:latin typeface="Consolas" panose="020B0609020204030204" pitchFamily="49" charset="0"/>
              </a:rPr>
              <a:t>&gt;, &lt;</a:t>
            </a:r>
            <a:r>
              <a:rPr kumimoji="0" lang="tr-TR" altLang="tr-TR" sz="1600" b="0" i="0" u="none" strike="noStrike" cap="none" normalizeH="0" baseline="0" dirty="0" err="1">
                <a:ln>
                  <a:noFill/>
                </a:ln>
                <a:solidFill>
                  <a:srgbClr val="000000"/>
                </a:solidFill>
                <a:effectLst/>
                <a:latin typeface="Consolas" panose="020B0609020204030204" pitchFamily="49" charset="0"/>
              </a:rPr>
              <a:t>FileMode</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Enumerator</a:t>
            </a:r>
            <a:r>
              <a:rPr kumimoji="0" lang="tr-TR" altLang="tr-TR" sz="1600" b="0" i="0" u="none" strike="noStrike" cap="none" normalizeH="0" baseline="0" dirty="0">
                <a:ln>
                  <a:noFill/>
                </a:ln>
                <a:solidFill>
                  <a:srgbClr val="000000"/>
                </a:solidFill>
                <a:effectLst/>
                <a:latin typeface="Consolas" panose="020B0609020204030204" pitchFamily="49" charset="0"/>
              </a:rPr>
              <a:t>&gt;, &lt;</a:t>
            </a:r>
            <a:r>
              <a:rPr kumimoji="0" lang="tr-TR" altLang="tr-TR" sz="1600" b="0" i="0" u="none" strike="noStrike" cap="none" normalizeH="0" baseline="0" dirty="0" err="1">
                <a:ln>
                  <a:noFill/>
                </a:ln>
                <a:solidFill>
                  <a:srgbClr val="000000"/>
                </a:solidFill>
                <a:effectLst/>
                <a:latin typeface="Consolas" panose="020B0609020204030204" pitchFamily="49" charset="0"/>
              </a:rPr>
              <a:t>FileAccess</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Enumerator</a:t>
            </a:r>
            <a:r>
              <a:rPr kumimoji="0" lang="tr-TR" altLang="tr-TR" sz="1600" b="0" i="0" u="none" strike="noStrike" cap="none" normalizeH="0" baseline="0" dirty="0">
                <a:ln>
                  <a:noFill/>
                </a:ln>
                <a:solidFill>
                  <a:srgbClr val="000000"/>
                </a:solidFill>
                <a:effectLst/>
                <a:latin typeface="Consolas" panose="020B0609020204030204" pitchFamily="49" charset="0"/>
              </a:rPr>
              <a:t>&gt;, &lt;</a:t>
            </a:r>
            <a:r>
              <a:rPr kumimoji="0" lang="tr-TR" altLang="tr-TR" sz="1600" b="0" i="0" u="none" strike="noStrike" cap="none" normalizeH="0" baseline="0" dirty="0" err="1">
                <a:ln>
                  <a:noFill/>
                </a:ln>
                <a:solidFill>
                  <a:srgbClr val="000000"/>
                </a:solidFill>
                <a:effectLst/>
                <a:latin typeface="Consolas" panose="020B0609020204030204" pitchFamily="49" charset="0"/>
              </a:rPr>
              <a:t>FileShare</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Enumerator</a:t>
            </a:r>
            <a:r>
              <a:rPr kumimoji="0" lang="tr-TR" altLang="tr-TR" sz="1600" b="0" i="0" u="none" strike="noStrike" cap="none" normalizeH="0" baseline="0" dirty="0">
                <a:ln>
                  <a:noFill/>
                </a:ln>
                <a:solidFill>
                  <a:srgbClr val="000000"/>
                </a:solidFill>
                <a:effectLst/>
                <a:latin typeface="Consolas" panose="020B0609020204030204" pitchFamily="49" charset="0"/>
              </a:rPr>
              <a:t>&gt;);</a:t>
            </a:r>
            <a:r>
              <a:rPr kumimoji="0" lang="tr-TR" altLang="tr-TR" sz="1600" b="0" i="0" u="none" strike="noStrike" cap="none" normalizeH="0" baseline="0" dirty="0">
                <a:ln>
                  <a:noFill/>
                </a:ln>
                <a:solidFill>
                  <a:schemeClr val="tx1"/>
                </a:solidFill>
                <a:effectLst/>
                <a:latin typeface="Consolas" panose="020B0609020204030204" pitchFamily="49" charset="0"/>
              </a:rPr>
              <a:t> </a:t>
            </a:r>
          </a:p>
        </p:txBody>
      </p:sp>
      <p:sp>
        <p:nvSpPr>
          <p:cNvPr id="4" name="Rectangle 3">
            <a:extLst>
              <a:ext uri="{FF2B5EF4-FFF2-40B4-BE49-F238E27FC236}">
                <a16:creationId xmlns:a16="http://schemas.microsoft.com/office/drawing/2014/main" id="{49A06AA3-0364-33E9-1B94-F588B9DCE4CD}"/>
              </a:ext>
            </a:extLst>
          </p:cNvPr>
          <p:cNvSpPr>
            <a:spLocks noChangeArrowheads="1"/>
          </p:cNvSpPr>
          <p:nvPr/>
        </p:nvSpPr>
        <p:spPr bwMode="auto">
          <a:xfrm>
            <a:off x="108027" y="4332984"/>
            <a:ext cx="10620215" cy="29238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000000"/>
                </a:solidFill>
                <a:effectLst/>
                <a:latin typeface="Consolas" panose="020B0609020204030204" pitchFamily="49" charset="0"/>
              </a:rPr>
              <a:t>FileStream</a:t>
            </a:r>
            <a:r>
              <a:rPr kumimoji="0" lang="tr-TR" altLang="tr-TR" sz="1600" b="0" i="0" u="none" strike="noStrike" cap="none" normalizeH="0" baseline="0" dirty="0">
                <a:ln>
                  <a:noFill/>
                </a:ln>
                <a:solidFill>
                  <a:srgbClr val="000000"/>
                </a:solidFill>
                <a:effectLst/>
                <a:latin typeface="Consolas" panose="020B0609020204030204" pitchFamily="49" charset="0"/>
              </a:rPr>
              <a:t> F = </a:t>
            </a:r>
            <a:r>
              <a:rPr kumimoji="0" lang="tr-TR" altLang="tr-TR" sz="1600" b="0" i="0" u="none" strike="noStrike" cap="none" normalizeH="0" baseline="0" dirty="0" err="1">
                <a:ln>
                  <a:noFill/>
                </a:ln>
                <a:solidFill>
                  <a:srgbClr val="000000"/>
                </a:solidFill>
                <a:effectLst/>
                <a:latin typeface="Consolas" panose="020B0609020204030204" pitchFamily="49" charset="0"/>
              </a:rPr>
              <a:t>new</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FileStream</a:t>
            </a:r>
            <a:r>
              <a:rPr kumimoji="0" lang="tr-TR" altLang="tr-TR" sz="1600" b="0" i="0" u="none" strike="noStrike" cap="none" normalizeH="0" baseline="0" dirty="0">
                <a:ln>
                  <a:noFill/>
                </a:ln>
                <a:solidFill>
                  <a:srgbClr val="000000"/>
                </a:solidFill>
                <a:effectLst/>
                <a:latin typeface="Consolas" panose="020B0609020204030204" pitchFamily="49" charset="0"/>
              </a:rPr>
              <a:t>("sample.txt", </a:t>
            </a:r>
            <a:r>
              <a:rPr kumimoji="0" lang="tr-TR" altLang="tr-TR" sz="1600" b="0" i="0" u="none" strike="noStrike" cap="none" normalizeH="0" baseline="0" dirty="0" err="1">
                <a:ln>
                  <a:noFill/>
                </a:ln>
                <a:solidFill>
                  <a:srgbClr val="000000"/>
                </a:solidFill>
                <a:effectLst/>
                <a:latin typeface="Consolas" panose="020B0609020204030204" pitchFamily="49" charset="0"/>
              </a:rPr>
              <a:t>FileMode.Open</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FileAccess.Read</a:t>
            </a:r>
            <a:r>
              <a:rPr kumimoji="0" lang="tr-TR" altLang="tr-TR" sz="1600" b="0" i="0" u="none" strike="noStrike" cap="none" normalizeH="0" baseline="0" dirty="0">
                <a:ln>
                  <a:noFill/>
                </a:ln>
                <a:solidFill>
                  <a:srgbClr val="000000"/>
                </a:solidFill>
                <a:effectLst/>
                <a:latin typeface="Consolas" panose="020B0609020204030204" pitchFamily="49" charset="0"/>
              </a:rPr>
              <a:t>, </a:t>
            </a:r>
            <a:r>
              <a:rPr kumimoji="0" lang="tr-TR" altLang="tr-TR" sz="1600" b="0" i="0" u="none" strike="noStrike" cap="none" normalizeH="0" baseline="0" dirty="0" err="1">
                <a:ln>
                  <a:noFill/>
                </a:ln>
                <a:solidFill>
                  <a:srgbClr val="000000"/>
                </a:solidFill>
                <a:effectLst/>
                <a:latin typeface="Consolas" panose="020B0609020204030204" pitchFamily="49" charset="0"/>
              </a:rPr>
              <a:t>FileShare.Read</a:t>
            </a:r>
            <a:r>
              <a:rPr kumimoji="0" lang="tr-TR" altLang="tr-TR" sz="1600" b="0" i="0" u="none" strike="noStrike" cap="none" normalizeH="0" baseline="0" dirty="0">
                <a:ln>
                  <a:noFill/>
                </a:ln>
                <a:solidFill>
                  <a:srgbClr val="000000"/>
                </a:solidFill>
                <a:effectLst/>
                <a:latin typeface="Consolas" panose="020B0609020204030204" pitchFamily="49" charset="0"/>
              </a:rPr>
              <a:t>);</a:t>
            </a:r>
            <a:r>
              <a:rPr kumimoji="0" lang="tr-TR" altLang="tr-TR" sz="16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242108000"/>
      </p:ext>
    </p:extLst>
  </p:cSld>
  <p:clrMapOvr>
    <a:masterClrMapping/>
  </p:clrMapOvr>
</p:sld>
</file>

<file path=ppt/theme/theme1.xml><?xml version="1.0" encoding="utf-8"?>
<a:theme xmlns:a="http://schemas.openxmlformats.org/drawingml/2006/main" name="Geçmişe bakış">
  <a:themeElements>
    <a:clrScheme name="Özel 1">
      <a:dk1>
        <a:srgbClr val="2D2D2D"/>
      </a:dk1>
      <a:lt1>
        <a:srgbClr val="2D2D2D"/>
      </a:lt1>
      <a:dk2>
        <a:srgbClr val="FFFFFF"/>
      </a:dk2>
      <a:lt2>
        <a:srgbClr val="FFFFFF"/>
      </a:lt2>
      <a:accent1>
        <a:srgbClr val="AD84C6"/>
      </a:accent1>
      <a:accent2>
        <a:srgbClr val="8784C7"/>
      </a:accent2>
      <a:accent3>
        <a:srgbClr val="5D739A"/>
      </a:accent3>
      <a:accent4>
        <a:srgbClr val="6997AF"/>
      </a:accent4>
      <a:accent5>
        <a:srgbClr val="84ACB6"/>
      </a:accent5>
      <a:accent6>
        <a:srgbClr val="F2F2F2"/>
      </a:accent6>
      <a:hlink>
        <a:srgbClr val="6B9F25"/>
      </a:hlink>
      <a:folHlink>
        <a:srgbClr val="B26B02"/>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Hafta1</Template>
  <TotalTime>3883</TotalTime>
  <Words>2183</Words>
  <Application>Microsoft Office PowerPoint</Application>
  <PresentationFormat>Geniş ekran</PresentationFormat>
  <Paragraphs>344</Paragraphs>
  <Slides>15</Slides>
  <Notes>14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15</vt:i4>
      </vt:variant>
    </vt:vector>
  </HeadingPairs>
  <TitlesOfParts>
    <vt:vector size="23" baseType="lpstr">
      <vt:lpstr>Arial</vt:lpstr>
      <vt:lpstr>Calibri</vt:lpstr>
      <vt:lpstr>Calibri Light</vt:lpstr>
      <vt:lpstr>Consolas</vt:lpstr>
      <vt:lpstr>Noto Sans</vt:lpstr>
      <vt:lpstr>Times New Roman</vt:lpstr>
      <vt:lpstr>Wingdings</vt:lpstr>
      <vt:lpstr>Geçmişe bakış</vt:lpstr>
      <vt:lpstr>BİL207-NESNE YÖNELİMLİ PROGRAMLAMA 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BİL102-ALGORİTMA ve PROGRAMLAMA I</dc:title>
  <dc:creator>FUNDA KUTLU ONAY</dc:creator>
  <cp:lastModifiedBy>FUNDA KUTLU ONAY</cp:lastModifiedBy>
  <cp:revision>63</cp:revision>
  <dcterms:created xsi:type="dcterms:W3CDTF">2021-02-24T12:37:41Z</dcterms:created>
  <dcterms:modified xsi:type="dcterms:W3CDTF">2024-10-16T18:11:40Z</dcterms:modified>
</cp:coreProperties>
</file>