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5" r:id="rId2"/>
  </p:sldMasterIdLst>
  <p:sldIdLst>
    <p:sldId id="256" r:id="rId3"/>
    <p:sldId id="257" r:id="rId4"/>
    <p:sldId id="258" r:id="rId5"/>
    <p:sldId id="259" r:id="rId6"/>
    <p:sldId id="264" r:id="rId7"/>
    <p:sldId id="265"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4" autoAdjust="0"/>
    <p:restoredTop sz="94660"/>
  </p:normalViewPr>
  <p:slideViewPr>
    <p:cSldViewPr snapToGrid="0">
      <p:cViewPr varScale="1">
        <p:scale>
          <a:sx n="84" d="100"/>
          <a:sy n="84"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35:46.993"/>
    </inkml:context>
    <inkml:brush xml:id="br0">
      <inkml:brushProperty name="width" value="0.035" units="cm"/>
      <inkml:brushProperty name="height" value="0.03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43.08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1,'0'9,"5"9,2 15,4 7,10 12,6 11,4 4,6 11,1 7,5 7,-1-6,-7-13,-10-14,-4-18,-6-10,-5-11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45.8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0,'5'1,"0"0,0 0,0 0,1 1,-1-1,0 1,-1 0,1 1,0-1,-1 1,1 0,-1 0,0 0,7 7,6 8,28 36,-34-41,35 51,-4 2,45 91,-11-16,-22-44,-39-68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39:59.383"/>
    </inkml:context>
    <inkml:brush xml:id="br0">
      <inkml:brushProperty name="width" value="0.035" units="cm"/>
      <inkml:brushProperty name="height" value="0.035" units="cm"/>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45:27.850"/>
    </inkml:context>
    <inkml:brush xml:id="br0">
      <inkml:brushProperty name="width" value="0.035" units="cm"/>
      <inkml:brushProperty name="height" value="0.035" units="cm"/>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45:28.521"/>
    </inkml:context>
    <inkml:brush xml:id="br0">
      <inkml:brushProperty name="width" value="0.035" units="cm"/>
      <inkml:brushProperty name="height" value="0.035" units="cm"/>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45:20.469"/>
    </inkml:context>
    <inkml:brush xml:id="br0">
      <inkml:brushProperty name="width" value="0.035" units="cm"/>
      <inkml:brushProperty name="height" value="0.035" units="cm"/>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45:25.212"/>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51:41.425"/>
    </inkml:context>
    <inkml:brush xml:id="br0">
      <inkml:brushProperty name="width" value="0.035" units="cm"/>
      <inkml:brushProperty name="height" value="0.035" units="cm"/>
      <inkml:brushProperty name="color" value="#008C3A"/>
    </inkml:brush>
  </inkml:definitions>
  <inkml:trace contextRef="#ctx0" brushRef="#br0">1 1 24575,'0'5'0,"0"8"0,0 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9:51:41.878"/>
    </inkml:context>
    <inkml:brush xml:id="br0">
      <inkml:brushProperty name="width" value="0.035" units="cm"/>
      <inkml:brushProperty name="height" value="0.035" units="cm"/>
      <inkml:brushProperty name="color" value="#008C3A"/>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09.4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1,'17'14,"0"0,1-1,34 18,3 2,-24-12,62 40,162 139,-216-154,-26-25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12.77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1,'8'1,"0"0,0 0,0 1,0 0,-1 0,1 1,-1 0,12 6,58 38,-52-30,218 152,-113-75,-126-92,38 26,-1 2,-1 2,-2 1,47 53,-74-71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16.64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1,'0'4,"0"8,4 10,8 7,5 3,1 1,1 0,-2-1,1 4,2 5,-2 1,1-2,-4-3,-3-3,-5-7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20.6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1,'1'0,"1"1,-1-1,1 1,-1-1,0 1,1 0,-1 0,0 0,0 0,1 0,-1 0,0 0,0 0,0 0,0 0,0 0,-1 1,1-1,0 0,-1 1,2 1,13 38,-11-31,63 141,4 11,-56-123,1 0,43 70,-43-85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26.5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15 1,'-1'0,"0"1,0-1,0 0,1 1,-1-1,0 1,0-1,1 1,-1 0,0-1,1 1,-1 0,1-1,-1 1,1 0,-1 0,1 0,0-1,-1 1,1 0,0 0,-1 0,1 0,0 0,0 0,0 0,0-1,0 1,0 0,0 0,0 0,0 0,1 1,4 43,-3-34,8 57,3 0,23 69,-7-32,-22-81,18 42,-15-45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01:40:39.10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1,'1'0,"1"1,0-1,0 1,0-1,-1 1,1 0,0 0,-1-1,1 1,-1 0,1 1,-1-1,0 0,1 0,-1 1,0-1,0 0,2 4,20 33,-16-24,247 426,-239-413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3EAA-1A09-E206-CB96-DF76CCD9D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1EB10-7583-4DB6-2C5B-1FCCC52FD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EB3DD-F250-C39F-5A13-AEE505103467}"/>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99968A81-B9AB-939F-7676-1B73442A9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2FE95-42B8-0919-2626-E8A1EFC26CD5}"/>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90354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68DC-154F-1894-28E3-3504C6F54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C7D26-DD7D-60C7-5AF9-B591BE3DE2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8E7D8-5255-42B0-A573-7F800B8F1B51}"/>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C9E61FB3-C517-688D-1F03-EF7899839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DC6FD-94D1-56A5-DA76-94A77D7F5212}"/>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8613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6E26C-C6D2-EF12-5993-A048F38281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A59B5-F84E-BF36-BE09-5DF7CAC01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8ADF-659F-9834-E566-167FF7E7EB40}"/>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05A52149-8E58-4482-B560-B831B3EC6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25555-C237-A94F-B0C4-0EABCCF03475}"/>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1933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BF80755-56A6-43FD-9E39-FCA6D5A4DBAA}" type="slidenum">
              <a:rPr lang="en-GB" smtClean="0"/>
              <a:pPr>
                <a:defRPr/>
              </a:pPr>
              <a:t>‹#›</a:t>
            </a:fld>
            <a:endParaRPr lang="en-GB"/>
          </a:p>
        </p:txBody>
      </p:sp>
    </p:spTree>
    <p:extLst>
      <p:ext uri="{BB962C8B-B14F-4D97-AF65-F5344CB8AC3E}">
        <p14:creationId xmlns:p14="http://schemas.microsoft.com/office/powerpoint/2010/main" val="272901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47D4-34C9-6501-DF03-ABCF39842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92972-CE0F-5952-84A3-3ED3E17D2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1BE1F-8A5D-29ED-5828-38F8BB1839AD}"/>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88BDF87A-9649-A0F4-A7A8-29E84976A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5187E-E0D2-5C8A-6744-B6B4C46000C2}"/>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14674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7882-3E55-1B9F-726D-D6DE0870C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76045-E859-38BE-E440-25AAEC745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0C332-1629-537E-E596-8350458F7FB2}"/>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806C953D-4757-8B87-8530-E60757368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C3AFB-C1C8-7BE7-2735-A9168D87DCC8}"/>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81774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176B-0D45-E698-57F3-9E44EC83A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B3575-EDEB-1EF8-390C-1F93EF4F6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216F23-84EC-30FE-328E-2901505C9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77111C-4DF7-EFB3-760F-CBDA47A9853A}"/>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6" name="Footer Placeholder 5">
            <a:extLst>
              <a:ext uri="{FF2B5EF4-FFF2-40B4-BE49-F238E27FC236}">
                <a16:creationId xmlns:a16="http://schemas.microsoft.com/office/drawing/2014/main" id="{B4DC2F7C-EF82-21BF-174D-D1A189194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D1975-5064-CDEE-C430-81C749D2AA4B}"/>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306453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03E0-BCC9-2DDA-6B37-1A6CB09EA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686C15-CC5C-5614-3254-185D1E3CA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99C65-75F4-F863-CB90-52978A4EE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7944A7-95D7-5490-2E3A-2FC34A1BE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6C3DD-3875-73E8-E8D5-AF68AB21E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522AAF-458D-1309-B530-8F2C8B11102C}"/>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8" name="Footer Placeholder 7">
            <a:extLst>
              <a:ext uri="{FF2B5EF4-FFF2-40B4-BE49-F238E27FC236}">
                <a16:creationId xmlns:a16="http://schemas.microsoft.com/office/drawing/2014/main" id="{71036305-F4C1-8241-D583-D7C286007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FB797-555A-974B-08C4-944A1C41F9C5}"/>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341130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B0CB-589E-905B-F0BD-36C0482E20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D43EA-CC1D-CA8D-AD51-208A84C6DE0C}"/>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4" name="Footer Placeholder 3">
            <a:extLst>
              <a:ext uri="{FF2B5EF4-FFF2-40B4-BE49-F238E27FC236}">
                <a16:creationId xmlns:a16="http://schemas.microsoft.com/office/drawing/2014/main" id="{AEC82EB9-0319-D51A-112F-8B229AFEAA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D76A9-EE72-A180-9653-C6DE9F049553}"/>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53653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1EC67-AED2-43CB-4433-3FB48226CC06}"/>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3" name="Footer Placeholder 2">
            <a:extLst>
              <a:ext uri="{FF2B5EF4-FFF2-40B4-BE49-F238E27FC236}">
                <a16:creationId xmlns:a16="http://schemas.microsoft.com/office/drawing/2014/main" id="{EFD92F65-90DC-5129-354B-143597C4D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DD005-5034-8E4A-3F21-0C270AD9A717}"/>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103279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28D2-96BB-66FE-08B6-FD3BE597E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A6D31-8FC6-A791-51ED-A27932C51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05E00-15B1-CCB1-117C-70758390F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4DE5F-EC1D-74A1-0604-4C87972FB92E}"/>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6" name="Footer Placeholder 5">
            <a:extLst>
              <a:ext uri="{FF2B5EF4-FFF2-40B4-BE49-F238E27FC236}">
                <a16:creationId xmlns:a16="http://schemas.microsoft.com/office/drawing/2014/main" id="{30D3CE00-657A-0099-BD35-8DA0417C9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4C3DA-8392-4EB6-9D54-2B524294AE19}"/>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176118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4089-1E06-6749-D8D3-9228070A3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A1BE76-1E67-AB05-D507-F0956DB47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917FEF-5244-41ED-EA7D-D187ABD23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DAA19-F500-1589-4536-FFBF640CD585}"/>
              </a:ext>
            </a:extLst>
          </p:cNvPr>
          <p:cNvSpPr>
            <a:spLocks noGrp="1"/>
          </p:cNvSpPr>
          <p:nvPr>
            <p:ph type="dt" sz="half" idx="10"/>
          </p:nvPr>
        </p:nvSpPr>
        <p:spPr/>
        <p:txBody>
          <a:bodyPr/>
          <a:lstStyle/>
          <a:p>
            <a:fld id="{4A9C29B5-74E7-4E1C-A79B-07623FF3AD87}" type="datetimeFigureOut">
              <a:rPr lang="en-US" smtClean="0"/>
              <a:t>1/10/2024</a:t>
            </a:fld>
            <a:endParaRPr lang="en-US"/>
          </a:p>
        </p:txBody>
      </p:sp>
      <p:sp>
        <p:nvSpPr>
          <p:cNvPr id="6" name="Footer Placeholder 5">
            <a:extLst>
              <a:ext uri="{FF2B5EF4-FFF2-40B4-BE49-F238E27FC236}">
                <a16:creationId xmlns:a16="http://schemas.microsoft.com/office/drawing/2014/main" id="{A15D9E69-E916-DB93-D7D0-E1BC328C2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CA293-5464-4092-7DE1-392AC75ED207}"/>
              </a:ext>
            </a:extLst>
          </p:cNvPr>
          <p:cNvSpPr>
            <a:spLocks noGrp="1"/>
          </p:cNvSpPr>
          <p:nvPr>
            <p:ph type="sldNum" sz="quarter" idx="12"/>
          </p:nvPr>
        </p:nvSpPr>
        <p:spPr/>
        <p:txBody>
          <a:bodyPr/>
          <a:lstStyle/>
          <a:p>
            <a:fld id="{C038F1B5-3913-41FB-A799-7747EE063B82}" type="slidenum">
              <a:rPr lang="en-US" smtClean="0"/>
              <a:t>‹#›</a:t>
            </a:fld>
            <a:endParaRPr lang="en-US"/>
          </a:p>
        </p:txBody>
      </p:sp>
    </p:spTree>
    <p:extLst>
      <p:ext uri="{BB962C8B-B14F-4D97-AF65-F5344CB8AC3E}">
        <p14:creationId xmlns:p14="http://schemas.microsoft.com/office/powerpoint/2010/main" val="113063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7675F-BAAA-C94C-9B3F-AEA7CDB45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9788D-EC12-FD71-4618-793724777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178C2-080C-5FEC-82E8-F3B0ABBDD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C29B5-74E7-4E1C-A79B-07623FF3AD87}" type="datetimeFigureOut">
              <a:rPr lang="en-US" smtClean="0"/>
              <a:t>1/10/2024</a:t>
            </a:fld>
            <a:endParaRPr lang="en-US"/>
          </a:p>
        </p:txBody>
      </p:sp>
      <p:sp>
        <p:nvSpPr>
          <p:cNvPr id="5" name="Footer Placeholder 4">
            <a:extLst>
              <a:ext uri="{FF2B5EF4-FFF2-40B4-BE49-F238E27FC236}">
                <a16:creationId xmlns:a16="http://schemas.microsoft.com/office/drawing/2014/main" id="{3E6B5840-265D-DF15-C299-4D32124A1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70A83-2DB1-62C4-F9CD-7D7088D95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8F1B5-3913-41FB-A799-7747EE063B82}" type="slidenum">
              <a:rPr lang="en-US" smtClean="0"/>
              <a:t>‹#›</a:t>
            </a:fld>
            <a:endParaRPr lang="en-US"/>
          </a:p>
        </p:txBody>
      </p:sp>
    </p:spTree>
    <p:extLst>
      <p:ext uri="{BB962C8B-B14F-4D97-AF65-F5344CB8AC3E}">
        <p14:creationId xmlns:p14="http://schemas.microsoft.com/office/powerpoint/2010/main" val="118584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23205E7-0EB5-4B63-AB2C-26988EC3217D}" type="slidenum">
              <a:rPr lang="en-GB" smtClean="0"/>
              <a:pPr>
                <a:defRPr/>
              </a:pPr>
              <a:t>‹#›</a:t>
            </a:fld>
            <a:endParaRPr lang="en-GB"/>
          </a:p>
        </p:txBody>
      </p:sp>
    </p:spTree>
    <p:extLst>
      <p:ext uri="{BB962C8B-B14F-4D97-AF65-F5344CB8AC3E}">
        <p14:creationId xmlns:p14="http://schemas.microsoft.com/office/powerpoint/2010/main" val="1964272215"/>
      </p:ext>
    </p:extLst>
  </p:cSld>
  <p:clrMap bg1="lt1" tx1="dk1" bg2="lt2" tx2="dk2" accent1="accent1" accent2="accent2" accent3="accent3" accent4="accent4" accent5="accent5" accent6="accent6" hlink="hlink" folHlink="folHlink"/>
  <p:sldLayoutIdLst>
    <p:sldLayoutId id="214748385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9.xml"/><Relationship Id="rId17" Type="http://schemas.openxmlformats.org/officeDocument/2006/relationships/image" Target="../media/image13.png"/><Relationship Id="rId2" Type="http://schemas.openxmlformats.org/officeDocument/2006/relationships/customXml" Target="../ink/ink4.xml"/><Relationship Id="rId16" Type="http://schemas.openxmlformats.org/officeDocument/2006/relationships/customXml" Target="../ink/ink11.xml"/><Relationship Id="rId1" Type="http://schemas.openxmlformats.org/officeDocument/2006/relationships/slideLayout" Target="../slideLayouts/slideLayout12.xml"/><Relationship Id="rId6" Type="http://schemas.openxmlformats.org/officeDocument/2006/relationships/customXml" Target="../ink/ink6.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9.png"/><Relationship Id="rId14" Type="http://schemas.openxmlformats.org/officeDocument/2006/relationships/customXml" Target="../ink/ink10.xml"/></Relationships>
</file>

<file path=ppt/slides/_rels/slide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customXml" Target="../ink/ink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2189-3FC9-FC6D-BAB0-2385C1655FBA}"/>
              </a:ext>
            </a:extLst>
          </p:cNvPr>
          <p:cNvSpPr>
            <a:spLocks noGrp="1"/>
          </p:cNvSpPr>
          <p:nvPr>
            <p:ph type="ctrTitle"/>
          </p:nvPr>
        </p:nvSpPr>
        <p:spPr>
          <a:xfrm>
            <a:off x="863600" y="1156653"/>
            <a:ext cx="9804400" cy="363537"/>
          </a:xfrm>
        </p:spPr>
        <p:txBody>
          <a:bodyPr>
            <a:norm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Program 0 Matching</a:t>
            </a:r>
            <a:endParaRPr lang="en-US"/>
          </a:p>
        </p:txBody>
      </p:sp>
      <p:sp>
        <p:nvSpPr>
          <p:cNvPr id="3" name="Subtitle 2">
            <a:extLst>
              <a:ext uri="{FF2B5EF4-FFF2-40B4-BE49-F238E27FC236}">
                <a16:creationId xmlns:a16="http://schemas.microsoft.com/office/drawing/2014/main" id="{7E00991C-083F-8ABC-23E7-ACC33C41F9A3}"/>
              </a:ext>
            </a:extLst>
          </p:cNvPr>
          <p:cNvSpPr>
            <a:spLocks noGrp="1"/>
          </p:cNvSpPr>
          <p:nvPr>
            <p:ph type="subTitle" idx="1"/>
          </p:nvPr>
        </p:nvSpPr>
        <p:spPr>
          <a:xfrm>
            <a:off x="582930" y="1520190"/>
            <a:ext cx="10085070" cy="2216150"/>
          </a:xfrm>
        </p:spPr>
        <p:txBody>
          <a:bodyPr>
            <a:normAutofit fontScale="62500" lnSpcReduction="20000"/>
          </a:bodyPr>
          <a:lstStyle/>
          <a:p>
            <a:pPr algn="l"/>
            <a:r>
              <a:rPr lang="en-US" sz="3200">
                <a:solidFill>
                  <a:srgbClr val="009900"/>
                </a:solidFill>
                <a:effectLst/>
                <a:latin typeface="Calibri" panose="020F0502020204030204" pitchFamily="34" charset="0"/>
                <a:ea typeface="Calibri" panose="020F0502020204030204" pitchFamily="34" charset="0"/>
                <a:cs typeface="Times New Roman" panose="02020603050405020304" pitchFamily="18" charset="0"/>
              </a:rPr>
              <a:t>Motivating Example: Consider matching partners.  In the graph below, nodes on the left represent employers.  Nodes on the right represent job applicants.  Arcs indicate acceptable matches, and green arcs represent the final matching.  We say that a matching between N people is stable if no pair of unmatched pairs prefer each other to their matches. </a:t>
            </a:r>
          </a:p>
          <a:p>
            <a:pPr algn="l"/>
            <a:endParaRPr lang="en-US" sz="3200">
              <a:solidFill>
                <a:srgbClr val="009900"/>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3200">
                <a:solidFill>
                  <a:srgbClr val="009900"/>
                </a:solidFill>
                <a:effectLst/>
                <a:latin typeface="Calibri" panose="020F0502020204030204" pitchFamily="34" charset="0"/>
                <a:ea typeface="Calibri" panose="020F0502020204030204" pitchFamily="34" charset="0"/>
                <a:cs typeface="Times New Roman" panose="02020603050405020304" pitchFamily="18" charset="0"/>
              </a:rPr>
              <a:t>Give me an algorithm for doing matching.  It can be pretty terrible.  What are the advantages and disadvantages of your algorithm?   </a:t>
            </a:r>
          </a:p>
          <a:p>
            <a:r>
              <a:rPr lang="en-US" sz="1800">
                <a:effectLst/>
                <a:latin typeface="Calibri" panose="020F0502020204030204" pitchFamily="34" charset="0"/>
                <a:ea typeface="Calibri" panose="020F0502020204030204" pitchFamily="34" charset="0"/>
                <a:cs typeface="Times New Roman" panose="02020603050405020304" pitchFamily="18" charset="0"/>
              </a:rPr>
              <a:t> </a:t>
            </a:r>
          </a:p>
          <a:p>
            <a:endParaRPr lang="en-US"/>
          </a:p>
        </p:txBody>
      </p:sp>
      <p:pic>
        <p:nvPicPr>
          <p:cNvPr id="4" name="Picture 3" descr="Lightbox">
            <a:extLst>
              <a:ext uri="{FF2B5EF4-FFF2-40B4-BE49-F238E27FC236}">
                <a16:creationId xmlns:a16="http://schemas.microsoft.com/office/drawing/2014/main" id="{736F48AA-2241-CA3E-618C-A347B496F68C}"/>
              </a:ext>
            </a:extLst>
          </p:cNvPr>
          <p:cNvPicPr>
            <a:picLocks noChangeAspect="1"/>
          </p:cNvPicPr>
          <p:nvPr/>
        </p:nvPicPr>
        <p:blipFill rotWithShape="1">
          <a:blip r:embed="rId2">
            <a:extLst>
              <a:ext uri="{28A0092B-C50C-407E-A947-70E740481C1C}">
                <a14:useLocalDpi xmlns:a14="http://schemas.microsoft.com/office/drawing/2010/main" val="0"/>
              </a:ext>
            </a:extLst>
          </a:blip>
          <a:srcRect l="49048" b="13253"/>
          <a:stretch/>
        </p:blipFill>
        <p:spPr bwMode="auto">
          <a:xfrm>
            <a:off x="2517775" y="4207510"/>
            <a:ext cx="2038350" cy="2057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346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2155-002E-EB2D-C1BA-01C30055F9E2}"/>
              </a:ext>
            </a:extLst>
          </p:cNvPr>
          <p:cNvSpPr>
            <a:spLocks noGrp="1"/>
          </p:cNvSpPr>
          <p:nvPr>
            <p:ph type="title"/>
          </p:nvPr>
        </p:nvSpPr>
        <p:spPr/>
        <p:txBody>
          <a:bodyPr/>
          <a:lstStyle/>
          <a:p>
            <a:r>
              <a:rPr lang="en-US"/>
              <a:t>Output</a:t>
            </a:r>
          </a:p>
        </p:txBody>
      </p:sp>
      <p:sp>
        <p:nvSpPr>
          <p:cNvPr id="3" name="Content Placeholder 2">
            <a:extLst>
              <a:ext uri="{FF2B5EF4-FFF2-40B4-BE49-F238E27FC236}">
                <a16:creationId xmlns:a16="http://schemas.microsoft.com/office/drawing/2014/main" id="{D706117D-8029-6224-751B-CD04E1076B1C}"/>
              </a:ext>
            </a:extLst>
          </p:cNvPr>
          <p:cNvSpPr>
            <a:spLocks noGrp="1"/>
          </p:cNvSpPr>
          <p:nvPr>
            <p:ph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Output</a:t>
            </a:r>
          </a:p>
          <a:p>
            <a:pPr marL="342900" marR="0" lvl="0" indent="-342900">
              <a:lnSpc>
                <a:spcPct val="107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Change the output to indicate the sum of all preferences achieved for each group.  In Matching 1, the employes achieved (2+2+1+1 = 6) and the applicants achieved (3+3+3+3=12)</a:t>
            </a:r>
          </a:p>
          <a:p>
            <a:pPr marL="342900" marR="0" lvl="0" indent="-342900">
              <a:lnSpc>
                <a:spcPct val="107000"/>
              </a:lnSpc>
              <a:spcBef>
                <a:spcPts val="0"/>
              </a:spcBef>
              <a:spcAft>
                <a:spcPts val="80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Create an example for which the results are the same, no matter who proposes.</a:t>
            </a:r>
          </a:p>
          <a:p>
            <a:endParaRPr lang="en-US"/>
          </a:p>
        </p:txBody>
      </p:sp>
    </p:spTree>
    <p:extLst>
      <p:ext uri="{BB962C8B-B14F-4D97-AF65-F5344CB8AC3E}">
        <p14:creationId xmlns:p14="http://schemas.microsoft.com/office/powerpoint/2010/main" val="312784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713A-5D14-2FC0-4DAD-FE7EF0331D38}"/>
              </a:ext>
            </a:extLst>
          </p:cNvPr>
          <p:cNvSpPr>
            <a:spLocks noGrp="1"/>
          </p:cNvSpPr>
          <p:nvPr>
            <p:ph type="title"/>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If there was a preferences between the choices (with 1 being the best), the left matching (shown in yellow) is preferred. The Gale-Shapley algorithm is one solution to the matching problem when there are preferences</a:t>
            </a:r>
            <a:endParaRPr lang="en-US"/>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4CBEB7AB-977C-5CED-6CDA-386D2C34752E}"/>
                  </a:ext>
                </a:extLst>
              </p14:cNvPr>
              <p14:cNvContentPartPr/>
              <p14:nvPr/>
            </p14:nvContentPartPr>
            <p14:xfrm>
              <a:off x="3600360" y="6103530"/>
              <a:ext cx="360" cy="360"/>
            </p14:xfrm>
          </p:contentPart>
        </mc:Choice>
        <mc:Fallback xmlns="">
          <p:pic>
            <p:nvPicPr>
              <p:cNvPr id="28" name="Ink 27">
                <a:extLst>
                  <a:ext uri="{FF2B5EF4-FFF2-40B4-BE49-F238E27FC236}">
                    <a16:creationId xmlns:a16="http://schemas.microsoft.com/office/drawing/2014/main" id="{4CBEB7AB-977C-5CED-6CDA-386D2C34752E}"/>
                  </a:ext>
                </a:extLst>
              </p:cNvPr>
              <p:cNvPicPr/>
              <p:nvPr/>
            </p:nvPicPr>
            <p:blipFill>
              <a:blip r:embed="rId3"/>
              <a:stretch>
                <a:fillRect/>
              </a:stretch>
            </p:blipFill>
            <p:spPr>
              <a:xfrm>
                <a:off x="3594240" y="609741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 name="Ink 59">
                <a:extLst>
                  <a:ext uri="{FF2B5EF4-FFF2-40B4-BE49-F238E27FC236}">
                    <a16:creationId xmlns:a16="http://schemas.microsoft.com/office/drawing/2014/main" id="{636D01AC-EDA5-18E7-E4AB-FAABF51AB50E}"/>
                  </a:ext>
                </a:extLst>
              </p14:cNvPr>
              <p14:cNvContentPartPr/>
              <p14:nvPr/>
            </p14:nvContentPartPr>
            <p14:xfrm>
              <a:off x="4686120" y="5131890"/>
              <a:ext cx="360" cy="11880"/>
            </p14:xfrm>
          </p:contentPart>
        </mc:Choice>
        <mc:Fallback xmlns="">
          <p:pic>
            <p:nvPicPr>
              <p:cNvPr id="60" name="Ink 59">
                <a:extLst>
                  <a:ext uri="{FF2B5EF4-FFF2-40B4-BE49-F238E27FC236}">
                    <a16:creationId xmlns:a16="http://schemas.microsoft.com/office/drawing/2014/main" id="{636D01AC-EDA5-18E7-E4AB-FAABF51AB50E}"/>
                  </a:ext>
                </a:extLst>
              </p:cNvPr>
              <p:cNvPicPr/>
              <p:nvPr/>
            </p:nvPicPr>
            <p:blipFill>
              <a:blip r:embed="rId5"/>
              <a:stretch>
                <a:fillRect/>
              </a:stretch>
            </p:blipFill>
            <p:spPr>
              <a:xfrm>
                <a:off x="4680000" y="5125770"/>
                <a:ext cx="12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 name="Ink 60">
                <a:extLst>
                  <a:ext uri="{FF2B5EF4-FFF2-40B4-BE49-F238E27FC236}">
                    <a16:creationId xmlns:a16="http://schemas.microsoft.com/office/drawing/2014/main" id="{19F01499-0254-7BD1-891F-EAB578C9FD3E}"/>
                  </a:ext>
                </a:extLst>
              </p14:cNvPr>
              <p14:cNvContentPartPr/>
              <p14:nvPr/>
            </p14:nvContentPartPr>
            <p14:xfrm>
              <a:off x="4663440" y="5360490"/>
              <a:ext cx="360" cy="360"/>
            </p14:xfrm>
          </p:contentPart>
        </mc:Choice>
        <mc:Fallback xmlns="">
          <p:pic>
            <p:nvPicPr>
              <p:cNvPr id="61" name="Ink 60">
                <a:extLst>
                  <a:ext uri="{FF2B5EF4-FFF2-40B4-BE49-F238E27FC236}">
                    <a16:creationId xmlns:a16="http://schemas.microsoft.com/office/drawing/2014/main" id="{19F01499-0254-7BD1-891F-EAB578C9FD3E}"/>
                  </a:ext>
                </a:extLst>
              </p:cNvPr>
              <p:cNvPicPr/>
              <p:nvPr/>
            </p:nvPicPr>
            <p:blipFill>
              <a:blip r:embed="rId7"/>
              <a:stretch>
                <a:fillRect/>
              </a:stretch>
            </p:blipFill>
            <p:spPr>
              <a:xfrm>
                <a:off x="4657320" y="5354370"/>
                <a:ext cx="12600" cy="12600"/>
              </a:xfrm>
              <a:prstGeom prst="rect">
                <a:avLst/>
              </a:prstGeom>
            </p:spPr>
          </p:pic>
        </mc:Fallback>
      </mc:AlternateContent>
      <p:pic>
        <p:nvPicPr>
          <p:cNvPr id="65" name="Picture 64">
            <a:extLst>
              <a:ext uri="{FF2B5EF4-FFF2-40B4-BE49-F238E27FC236}">
                <a16:creationId xmlns:a16="http://schemas.microsoft.com/office/drawing/2014/main" id="{13392A74-CEE1-1B9F-E9E5-00FE1425BF57}"/>
              </a:ext>
            </a:extLst>
          </p:cNvPr>
          <p:cNvPicPr>
            <a:picLocks noChangeAspect="1"/>
          </p:cNvPicPr>
          <p:nvPr/>
        </p:nvPicPr>
        <p:blipFill>
          <a:blip r:embed="rId8"/>
          <a:stretch>
            <a:fillRect/>
          </a:stretch>
        </p:blipFill>
        <p:spPr>
          <a:xfrm>
            <a:off x="2909570" y="2357183"/>
            <a:ext cx="6657340" cy="5317499"/>
          </a:xfrm>
          <a:prstGeom prst="rect">
            <a:avLst/>
          </a:prstGeom>
        </p:spPr>
      </p:pic>
    </p:spTree>
    <p:extLst>
      <p:ext uri="{BB962C8B-B14F-4D97-AF65-F5344CB8AC3E}">
        <p14:creationId xmlns:p14="http://schemas.microsoft.com/office/powerpoint/2010/main" val="176523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DB08-4B78-41C1-C1C0-47FF678DC0EF}"/>
              </a:ext>
            </a:extLst>
          </p:cNvPr>
          <p:cNvSpPr>
            <a:spLocks noGrp="1"/>
          </p:cNvSpPr>
          <p:nvPr>
            <p:ph type="title"/>
          </p:nvPr>
        </p:nvSpPr>
        <p:spPr>
          <a:xfrm>
            <a:off x="838200" y="365125"/>
            <a:ext cx="10515600" cy="879475"/>
          </a:xfrm>
        </p:spPr>
        <p:txBody>
          <a:bodyPr>
            <a:normAutofit fontScale="90000"/>
          </a:bodyPr>
          <a:lstStyle/>
          <a:p>
            <a:r>
              <a:rPr lang="en-US" sz="3100">
                <a:effectLst/>
                <a:latin typeface="Calibri" panose="020F0502020204030204" pitchFamily="34" charset="0"/>
                <a:ea typeface="Calibri" panose="020F0502020204030204" pitchFamily="34" charset="0"/>
                <a:cs typeface="Times New Roman" panose="02020603050405020304" pitchFamily="18" charset="0"/>
              </a:rPr>
              <a:t>A round of the Gale-Shapley stable matching algorithm proceeds as follows:</a:t>
            </a:r>
            <a:br>
              <a:rPr lang="en-US" sz="44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8EF7672C-919A-847E-86B8-8F0AEB8BEA75}"/>
              </a:ext>
            </a:extLst>
          </p:cNvPr>
          <p:cNvSpPr>
            <a:spLocks noGrp="1"/>
          </p:cNvSpPr>
          <p:nvPr>
            <p:ph idx="1"/>
          </p:nvPr>
        </p:nvSpPr>
        <p:spPr>
          <a:xfrm>
            <a:off x="520700" y="1003300"/>
            <a:ext cx="10833100" cy="5173663"/>
          </a:xfrm>
        </p:spPr>
        <p:txBody>
          <a:bodyPr>
            <a:norm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In each round, one or more employers with open job positions each make a job offer to the applicant they prefer, among the ones they have not yet made an offer to.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Each applicant who has received an offer evaluates it against their current position (if they have one). If the applicant is not yet employed, or if they receive an offer from an employer they like better than their current employer, they accept the best new offer and become matched to the new employer (possibly leaving a previous employer with an open position). Otherwise, they reject the new offer. **Note, rejecting a previously accepted offer is BAD practice in the real world.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This process is repeated until all employers have either filled their positions or exhausted their lists of applicants.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73986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DB08-4B78-41C1-C1C0-47FF678DC0EF}"/>
              </a:ext>
            </a:extLst>
          </p:cNvPr>
          <p:cNvSpPr>
            <a:spLocks noGrp="1"/>
          </p:cNvSpPr>
          <p:nvPr>
            <p:ph type="title"/>
          </p:nvPr>
        </p:nvSpPr>
        <p:spPr>
          <a:xfrm>
            <a:off x="838200" y="365125"/>
            <a:ext cx="10515600" cy="879475"/>
          </a:xfrm>
        </p:spPr>
        <p:txBody>
          <a:bodyPr>
            <a:normAutofit fontScale="90000"/>
          </a:bodyPr>
          <a:lstStyle/>
          <a:p>
            <a:r>
              <a:rPr lang="en-US" sz="3100">
                <a:effectLst/>
                <a:latin typeface="Calibri" panose="020F0502020204030204" pitchFamily="34" charset="0"/>
                <a:ea typeface="Calibri" panose="020F0502020204030204" pitchFamily="34" charset="0"/>
                <a:cs typeface="Times New Roman" panose="02020603050405020304" pitchFamily="18" charset="0"/>
              </a:rPr>
              <a:t>A round of the Gale-Shapley stable matching algorithm proceeds as follows:</a:t>
            </a:r>
            <a:br>
              <a:rPr lang="en-US" sz="44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8EF7672C-919A-847E-86B8-8F0AEB8BEA75}"/>
              </a:ext>
            </a:extLst>
          </p:cNvPr>
          <p:cNvSpPr>
            <a:spLocks noGrp="1"/>
          </p:cNvSpPr>
          <p:nvPr>
            <p:ph idx="1"/>
          </p:nvPr>
        </p:nvSpPr>
        <p:spPr>
          <a:xfrm>
            <a:off x="520700" y="1003300"/>
            <a:ext cx="10833100" cy="5173663"/>
          </a:xfrm>
        </p:spPr>
        <p:txBody>
          <a:bodyPr>
            <a:normAutofit fontScale="92500" lnSpcReduction="10000"/>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In each round, one or more employers with open job positions each make a job offer to the applicant they prefer, among the ones they have not yet made an offer to.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Each applicant who has received an offer evaluates it against their current position (if they have one). If the applicant is not yet employed, or if they receive an offer from an employer they like better than their current employer, they accept the best new offer and become matched to the new employer (possibly leaving a previous employer with an open position). Otherwise, they reject the new offer. **Note, rejecting a previously accepted offer is BAD practice in the real world.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n-US"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This process is repeated until all employers have either filled their positions or exhausted their lists of applicants.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These rounds are repeated until a round occurs in which no offer is rejected. At this point, the algorithm terminates and returns the current tentative matches. Note also that the algorithm could proceed with either the employer or the applicants proposing; the difference is cosmetic.</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 have been given the python code for this algorithm.  It assumes the employers do the proposing, but you can easily run the version with the applicants proposing by switching the order of the parameters.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We would consider this to be a multi-agent solution.  For simplicity of coding, each proposer takes turns, but you can imagine a parallel version where all proposals in a round occur simultaneously.  Each agent is making decisions based on what is good for them.  </a:t>
            </a:r>
          </a:p>
          <a:p>
            <a:endParaRPr lang="en-US"/>
          </a:p>
        </p:txBody>
      </p:sp>
    </p:spTree>
    <p:extLst>
      <p:ext uri="{BB962C8B-B14F-4D97-AF65-F5344CB8AC3E}">
        <p14:creationId xmlns:p14="http://schemas.microsoft.com/office/powerpoint/2010/main" val="287179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1DC-BDF5-4D3D-A194-F51DFC2E6C64}"/>
              </a:ext>
            </a:extLst>
          </p:cNvPr>
          <p:cNvSpPr>
            <a:spLocks noGrp="1"/>
          </p:cNvSpPr>
          <p:nvPr>
            <p:ph type="title"/>
          </p:nvPr>
        </p:nvSpPr>
        <p:spPr>
          <a:xfrm>
            <a:off x="2152650" y="365127"/>
            <a:ext cx="3124200" cy="1071006"/>
          </a:xfrm>
        </p:spPr>
        <p:txBody>
          <a:bodyPr>
            <a:normAutofit/>
          </a:bodyPr>
          <a:lstStyle/>
          <a:p>
            <a:r>
              <a:rPr lang="en-US" sz="1800" b="1"/>
              <a:t>Company preference ordering</a:t>
            </a:r>
          </a:p>
        </p:txBody>
      </p:sp>
      <p:sp>
        <p:nvSpPr>
          <p:cNvPr id="4" name="Slide Number Placeholder 3">
            <a:extLst>
              <a:ext uri="{FF2B5EF4-FFF2-40B4-BE49-F238E27FC236}">
                <a16:creationId xmlns:a16="http://schemas.microsoft.com/office/drawing/2014/main" id="{E7F98A2D-F0FE-41B8-BCDD-7C1E72F5C6BB}"/>
              </a:ext>
            </a:extLst>
          </p:cNvPr>
          <p:cNvSpPr>
            <a:spLocks noGrp="1"/>
          </p:cNvSpPr>
          <p:nvPr>
            <p:ph type="sldNum" sz="quarter" idx="12"/>
          </p:nvPr>
        </p:nvSpPr>
        <p:spPr/>
        <p:txBody>
          <a:bodyPr/>
          <a:lstStyle/>
          <a:p>
            <a:pPr>
              <a:defRPr/>
            </a:pPr>
            <a:fld id="{4BF80755-56A6-43FD-9E39-FCA6D5A4DBAA}" type="slidenum">
              <a:rPr lang="en-GB" smtClean="0"/>
              <a:pPr>
                <a:defRPr/>
              </a:pPr>
              <a:t>5</a:t>
            </a:fld>
            <a:endParaRPr lang="en-GB"/>
          </a:p>
        </p:txBody>
      </p:sp>
      <p:sp>
        <p:nvSpPr>
          <p:cNvPr id="5" name="Rectangle 1">
            <a:extLst>
              <a:ext uri="{FF2B5EF4-FFF2-40B4-BE49-F238E27FC236}">
                <a16:creationId xmlns:a16="http://schemas.microsoft.com/office/drawing/2014/main" id="{17196B9C-8CAC-4F29-9C48-8C3BF4362CCF}"/>
              </a:ext>
            </a:extLst>
          </p:cNvPr>
          <p:cNvSpPr>
            <a:spLocks noGrp="1" noChangeArrowheads="1"/>
          </p:cNvSpPr>
          <p:nvPr>
            <p:ph idx="1"/>
          </p:nvPr>
        </p:nvSpPr>
        <p:spPr bwMode="auto">
          <a:xfrm>
            <a:off x="2139071" y="1447800"/>
            <a:ext cx="20447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JetBrains Mono"/>
              </a:rPr>
              <a:t>a:      B,A,D,C</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b:      C,B,A,D</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c:      D,A,C,B</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d:      C,B,D,A</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1544193-2D70-481A-A9C3-E3E563E5603F}"/>
              </a:ext>
            </a:extLst>
          </p:cNvPr>
          <p:cNvSpPr>
            <a:spLocks noChangeArrowheads="1"/>
          </p:cNvSpPr>
          <p:nvPr/>
        </p:nvSpPr>
        <p:spPr bwMode="auto">
          <a:xfrm>
            <a:off x="2179056" y="3886200"/>
            <a:ext cx="31242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JetBrains Mono"/>
              </a:rPr>
              <a:t>A: d,b,a,c</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B: c,b,d,a</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C: a,c,b,d</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D: a,d,c,b</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817EFC7-88C7-43FB-B382-CA4839194F71}"/>
              </a:ext>
            </a:extLst>
          </p:cNvPr>
          <p:cNvSpPr txBox="1"/>
          <p:nvPr/>
        </p:nvSpPr>
        <p:spPr>
          <a:xfrm>
            <a:off x="2286001" y="3505200"/>
            <a:ext cx="2845779" cy="369332"/>
          </a:xfrm>
          <a:prstGeom prst="rect">
            <a:avLst/>
          </a:prstGeom>
          <a:noFill/>
        </p:spPr>
        <p:txBody>
          <a:bodyPr wrap="square" rtlCol="0">
            <a:spAutoFit/>
          </a:bodyPr>
          <a:lstStyle/>
          <a:p>
            <a:r>
              <a:rPr lang="en-US" sz="1800"/>
              <a:t>Student Preference ordering</a:t>
            </a:r>
          </a:p>
        </p:txBody>
      </p:sp>
      <p:sp>
        <p:nvSpPr>
          <p:cNvPr id="8" name="TextBox 7">
            <a:extLst>
              <a:ext uri="{FF2B5EF4-FFF2-40B4-BE49-F238E27FC236}">
                <a16:creationId xmlns:a16="http://schemas.microsoft.com/office/drawing/2014/main" id="{F57F2C46-287F-45FE-A67D-E2FA1A782D6D}"/>
              </a:ext>
            </a:extLst>
          </p:cNvPr>
          <p:cNvSpPr txBox="1"/>
          <p:nvPr/>
        </p:nvSpPr>
        <p:spPr>
          <a:xfrm>
            <a:off x="5562600" y="1219201"/>
            <a:ext cx="5562600" cy="5078313"/>
          </a:xfrm>
          <a:prstGeom prst="rect">
            <a:avLst/>
          </a:prstGeom>
          <a:noFill/>
        </p:spPr>
        <p:txBody>
          <a:bodyPr wrap="square" rtlCol="0">
            <a:spAutoFit/>
          </a:bodyPr>
          <a:lstStyle/>
          <a:p>
            <a:r>
              <a:rPr lang="en-US" sz="1800"/>
              <a:t>a proposes to B    B accepts the proposal</a:t>
            </a:r>
          </a:p>
          <a:p>
            <a:r>
              <a:rPr lang="en-US" sz="1800">
                <a:solidFill>
                  <a:srgbClr val="00B050"/>
                </a:solidFill>
              </a:rPr>
              <a:t>Tentative Pairings are as follows:</a:t>
            </a:r>
          </a:p>
          <a:p>
            <a:r>
              <a:rPr lang="en-US" sz="1800">
                <a:solidFill>
                  <a:srgbClr val="00B050"/>
                </a:solidFill>
              </a:rPr>
              <a:t>a is paired with B rank  1  rank : 4</a:t>
            </a:r>
          </a:p>
          <a:p>
            <a:r>
              <a:rPr lang="en-US" sz="1800">
                <a:solidFill>
                  <a:srgbClr val="00B050"/>
                </a:solidFill>
              </a:rPr>
              <a:t>b is paired with None</a:t>
            </a:r>
          </a:p>
          <a:p>
            <a:r>
              <a:rPr lang="en-US" sz="1800">
                <a:solidFill>
                  <a:srgbClr val="00B050"/>
                </a:solidFill>
              </a:rPr>
              <a:t>c is paired with None</a:t>
            </a:r>
          </a:p>
          <a:p>
            <a:r>
              <a:rPr lang="en-US" sz="1800">
                <a:solidFill>
                  <a:srgbClr val="00B050"/>
                </a:solidFill>
              </a:rPr>
              <a:t>d is paired with None</a:t>
            </a:r>
          </a:p>
          <a:p>
            <a:r>
              <a:rPr lang="en-US" sz="1800"/>
              <a:t>b proposes to C    C accepts the proposal</a:t>
            </a:r>
          </a:p>
          <a:p>
            <a:r>
              <a:rPr lang="en-US" sz="1800">
                <a:solidFill>
                  <a:srgbClr val="00B050"/>
                </a:solidFill>
              </a:rPr>
              <a:t>Tentative Pairings are as follows:</a:t>
            </a:r>
          </a:p>
          <a:p>
            <a:r>
              <a:rPr lang="en-US" sz="1800">
                <a:solidFill>
                  <a:srgbClr val="00B050"/>
                </a:solidFill>
              </a:rPr>
              <a:t>a is paired with B rank  1  rank : 4</a:t>
            </a:r>
          </a:p>
          <a:p>
            <a:r>
              <a:rPr lang="en-US" sz="1800">
                <a:solidFill>
                  <a:srgbClr val="00B050"/>
                </a:solidFill>
              </a:rPr>
              <a:t>b is paired with C rank  1  rank : 3</a:t>
            </a:r>
          </a:p>
          <a:p>
            <a:r>
              <a:rPr lang="en-US" sz="1800">
                <a:solidFill>
                  <a:srgbClr val="00B050"/>
                </a:solidFill>
              </a:rPr>
              <a:t>c is paired with None</a:t>
            </a:r>
          </a:p>
          <a:p>
            <a:r>
              <a:rPr lang="en-US" sz="1800">
                <a:solidFill>
                  <a:srgbClr val="00B050"/>
                </a:solidFill>
              </a:rPr>
              <a:t>d is paired with None</a:t>
            </a:r>
          </a:p>
          <a:p>
            <a:r>
              <a:rPr lang="en-US" sz="1800"/>
              <a:t>c proposes to D    D accepts the proposal</a:t>
            </a:r>
          </a:p>
          <a:p>
            <a:r>
              <a:rPr lang="en-US" sz="1800">
                <a:solidFill>
                  <a:srgbClr val="00B050"/>
                </a:solidFill>
              </a:rPr>
              <a:t>Tentative Pairings are as follows:</a:t>
            </a:r>
          </a:p>
          <a:p>
            <a:r>
              <a:rPr lang="en-US" sz="1800">
                <a:solidFill>
                  <a:srgbClr val="00B050"/>
                </a:solidFill>
              </a:rPr>
              <a:t>a is paired with B rank  1  rank : 4</a:t>
            </a:r>
          </a:p>
          <a:p>
            <a:r>
              <a:rPr lang="en-US" sz="1800">
                <a:solidFill>
                  <a:srgbClr val="00B050"/>
                </a:solidFill>
              </a:rPr>
              <a:t>b is paired with C rank  1  rank : 3</a:t>
            </a:r>
          </a:p>
          <a:p>
            <a:r>
              <a:rPr lang="en-US" sz="1800">
                <a:solidFill>
                  <a:srgbClr val="00B050"/>
                </a:solidFill>
              </a:rPr>
              <a:t>c is paired with D rank  1  rank : 3</a:t>
            </a:r>
          </a:p>
          <a:p>
            <a:r>
              <a:rPr lang="en-US" sz="1800">
                <a:solidFill>
                  <a:srgbClr val="00B050"/>
                </a:solidFill>
              </a:rPr>
              <a:t>d is paired with None</a:t>
            </a:r>
          </a:p>
        </p:txBody>
      </p:sp>
    </p:spTree>
    <p:extLst>
      <p:ext uri="{BB962C8B-B14F-4D97-AF65-F5344CB8AC3E}">
        <p14:creationId xmlns:p14="http://schemas.microsoft.com/office/powerpoint/2010/main" val="371612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1DC-BDF5-4D3D-A194-F51DFC2E6C64}"/>
              </a:ext>
            </a:extLst>
          </p:cNvPr>
          <p:cNvSpPr>
            <a:spLocks noGrp="1"/>
          </p:cNvSpPr>
          <p:nvPr>
            <p:ph type="title"/>
          </p:nvPr>
        </p:nvSpPr>
        <p:spPr/>
        <p:txBody>
          <a:bodyPr/>
          <a:lstStyle/>
          <a:p>
            <a:r>
              <a:rPr lang="en-US"/>
              <a:t>Men’s preference ordering</a:t>
            </a:r>
          </a:p>
        </p:txBody>
      </p:sp>
      <p:sp>
        <p:nvSpPr>
          <p:cNvPr id="4" name="Slide Number Placeholder 3">
            <a:extLst>
              <a:ext uri="{FF2B5EF4-FFF2-40B4-BE49-F238E27FC236}">
                <a16:creationId xmlns:a16="http://schemas.microsoft.com/office/drawing/2014/main" id="{E7F98A2D-F0FE-41B8-BCDD-7C1E72F5C6BB}"/>
              </a:ext>
            </a:extLst>
          </p:cNvPr>
          <p:cNvSpPr>
            <a:spLocks noGrp="1"/>
          </p:cNvSpPr>
          <p:nvPr>
            <p:ph type="sldNum" sz="quarter" idx="12"/>
          </p:nvPr>
        </p:nvSpPr>
        <p:spPr/>
        <p:txBody>
          <a:bodyPr/>
          <a:lstStyle/>
          <a:p>
            <a:pPr>
              <a:defRPr/>
            </a:pPr>
            <a:fld id="{4BF80755-56A6-43FD-9E39-FCA6D5A4DBAA}" type="slidenum">
              <a:rPr lang="en-GB" smtClean="0"/>
              <a:pPr>
                <a:defRPr/>
              </a:pPr>
              <a:t>6</a:t>
            </a:fld>
            <a:endParaRPr lang="en-GB"/>
          </a:p>
        </p:txBody>
      </p:sp>
      <p:sp>
        <p:nvSpPr>
          <p:cNvPr id="5" name="Rectangle 1">
            <a:extLst>
              <a:ext uri="{FF2B5EF4-FFF2-40B4-BE49-F238E27FC236}">
                <a16:creationId xmlns:a16="http://schemas.microsoft.com/office/drawing/2014/main" id="{17196B9C-8CAC-4F29-9C48-8C3BF4362CCF}"/>
              </a:ext>
            </a:extLst>
          </p:cNvPr>
          <p:cNvSpPr>
            <a:spLocks noGrp="1" noChangeArrowheads="1"/>
          </p:cNvSpPr>
          <p:nvPr>
            <p:ph idx="1"/>
          </p:nvPr>
        </p:nvSpPr>
        <p:spPr bwMode="auto">
          <a:xfrm>
            <a:off x="2139071" y="1447800"/>
            <a:ext cx="20447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JetBrains Mono"/>
              </a:rPr>
              <a:t>a:      B,A,D,C</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b:      C,B,A,D</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c:      D,A,C,B</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d:      C,B,D,A</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1544193-2D70-481A-A9C3-E3E563E5603F}"/>
              </a:ext>
            </a:extLst>
          </p:cNvPr>
          <p:cNvSpPr>
            <a:spLocks noChangeArrowheads="1"/>
          </p:cNvSpPr>
          <p:nvPr/>
        </p:nvSpPr>
        <p:spPr bwMode="auto">
          <a:xfrm>
            <a:off x="2179056" y="3886200"/>
            <a:ext cx="31242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JetBrains Mono"/>
              </a:rPr>
              <a:t>A: d,b,a,c</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B: c,b,d,a</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C: a,c,b,d</a:t>
            </a:r>
            <a:br>
              <a:rPr kumimoji="0" lang="en-US" altLang="en-US" sz="2800" b="0" i="0" u="none" strike="noStrike" cap="none" normalizeH="0" baseline="0">
                <a:ln>
                  <a:noFill/>
                </a:ln>
                <a:solidFill>
                  <a:srgbClr val="000000"/>
                </a:solidFill>
                <a:effectLst/>
                <a:latin typeface="JetBrains Mono"/>
              </a:rPr>
            </a:br>
            <a:r>
              <a:rPr kumimoji="0" lang="en-US" altLang="en-US" sz="2800" b="0" i="0" u="none" strike="noStrike" cap="none" normalizeH="0" baseline="0">
                <a:ln>
                  <a:noFill/>
                </a:ln>
                <a:solidFill>
                  <a:srgbClr val="000000"/>
                </a:solidFill>
                <a:effectLst/>
                <a:latin typeface="JetBrains Mono"/>
              </a:rPr>
              <a:t>D: a,d,c,b</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817EFC7-88C7-43FB-B382-CA4839194F71}"/>
              </a:ext>
            </a:extLst>
          </p:cNvPr>
          <p:cNvSpPr txBox="1"/>
          <p:nvPr/>
        </p:nvSpPr>
        <p:spPr>
          <a:xfrm>
            <a:off x="2286000" y="3505200"/>
            <a:ext cx="2979598" cy="369332"/>
          </a:xfrm>
          <a:prstGeom prst="rect">
            <a:avLst/>
          </a:prstGeom>
          <a:noFill/>
        </p:spPr>
        <p:txBody>
          <a:bodyPr wrap="square" rtlCol="0">
            <a:spAutoFit/>
          </a:bodyPr>
          <a:lstStyle/>
          <a:p>
            <a:r>
              <a:rPr lang="en-US" sz="1800"/>
              <a:t>Women’s Preference ordering</a:t>
            </a:r>
          </a:p>
        </p:txBody>
      </p:sp>
      <p:sp>
        <p:nvSpPr>
          <p:cNvPr id="3" name="TextBox 2">
            <a:extLst>
              <a:ext uri="{FF2B5EF4-FFF2-40B4-BE49-F238E27FC236}">
                <a16:creationId xmlns:a16="http://schemas.microsoft.com/office/drawing/2014/main" id="{4AD4C3AE-4113-4C52-B224-C6E7C39DD30F}"/>
              </a:ext>
            </a:extLst>
          </p:cNvPr>
          <p:cNvSpPr txBox="1"/>
          <p:nvPr/>
        </p:nvSpPr>
        <p:spPr>
          <a:xfrm>
            <a:off x="5282886" y="1208544"/>
            <a:ext cx="5257800" cy="5355312"/>
          </a:xfrm>
          <a:prstGeom prst="rect">
            <a:avLst/>
          </a:prstGeom>
          <a:noFill/>
        </p:spPr>
        <p:txBody>
          <a:bodyPr wrap="square" rtlCol="0">
            <a:spAutoFit/>
          </a:bodyPr>
          <a:lstStyle/>
          <a:p>
            <a:r>
              <a:rPr lang="en-US" sz="1800"/>
              <a:t>d proposes to C     C rejects the proposal</a:t>
            </a:r>
          </a:p>
          <a:p>
            <a:r>
              <a:rPr lang="en-US" sz="1800">
                <a:solidFill>
                  <a:srgbClr val="00B050"/>
                </a:solidFill>
              </a:rPr>
              <a:t>Tentative Pairings are as follows:</a:t>
            </a:r>
          </a:p>
          <a:p>
            <a:r>
              <a:rPr lang="en-US" sz="1800">
                <a:solidFill>
                  <a:srgbClr val="00B050"/>
                </a:solidFill>
              </a:rPr>
              <a:t>a is paired with B rank  1  rank : 4</a:t>
            </a:r>
          </a:p>
          <a:p>
            <a:r>
              <a:rPr lang="en-US" sz="1800">
                <a:solidFill>
                  <a:srgbClr val="00B050"/>
                </a:solidFill>
              </a:rPr>
              <a:t>b is paired with C rank  1  rank : 3</a:t>
            </a:r>
          </a:p>
          <a:p>
            <a:r>
              <a:rPr lang="en-US" sz="1800">
                <a:solidFill>
                  <a:srgbClr val="00B050"/>
                </a:solidFill>
              </a:rPr>
              <a:t>c is paired with D rank  1  rank : 3</a:t>
            </a:r>
          </a:p>
          <a:p>
            <a:r>
              <a:rPr lang="en-US" sz="1800">
                <a:solidFill>
                  <a:srgbClr val="00B050"/>
                </a:solidFill>
              </a:rPr>
              <a:t>d is paired with None</a:t>
            </a:r>
          </a:p>
          <a:p>
            <a:r>
              <a:rPr lang="en-US" sz="1800"/>
              <a:t>d proposes to B      B accepts the proposal</a:t>
            </a:r>
          </a:p>
          <a:p>
            <a:r>
              <a:rPr lang="en-US" sz="1800">
                <a:solidFill>
                  <a:srgbClr val="00B050"/>
                </a:solidFill>
              </a:rPr>
              <a:t>Tentative Pairings are as follows:</a:t>
            </a:r>
          </a:p>
          <a:p>
            <a:r>
              <a:rPr lang="en-US" sz="1800">
                <a:solidFill>
                  <a:srgbClr val="00B050"/>
                </a:solidFill>
              </a:rPr>
              <a:t>a is paired with None</a:t>
            </a:r>
          </a:p>
          <a:p>
            <a:r>
              <a:rPr lang="en-US" sz="1800">
                <a:solidFill>
                  <a:srgbClr val="00B050"/>
                </a:solidFill>
              </a:rPr>
              <a:t>b is paired with C rank  1  rank : 3</a:t>
            </a:r>
          </a:p>
          <a:p>
            <a:r>
              <a:rPr lang="en-US" sz="1800">
                <a:solidFill>
                  <a:srgbClr val="00B050"/>
                </a:solidFill>
              </a:rPr>
              <a:t>c is paired with D rank  1  rank : 3</a:t>
            </a:r>
          </a:p>
          <a:p>
            <a:r>
              <a:rPr lang="en-US" sz="1800">
                <a:solidFill>
                  <a:srgbClr val="00B050"/>
                </a:solidFill>
              </a:rPr>
              <a:t>d is paired with B rank  2  rank : 3</a:t>
            </a:r>
          </a:p>
          <a:p>
            <a:r>
              <a:rPr lang="en-US" sz="1800"/>
              <a:t>a proposes to A     A accepts the proposal</a:t>
            </a:r>
          </a:p>
          <a:p>
            <a:r>
              <a:rPr lang="en-US" sz="1800"/>
              <a:t>Final Pairings are as follows:</a:t>
            </a:r>
          </a:p>
          <a:p>
            <a:r>
              <a:rPr lang="en-US" sz="1800"/>
              <a:t>a is paired with A rank  2  rank : 3</a:t>
            </a:r>
          </a:p>
          <a:p>
            <a:r>
              <a:rPr lang="en-US" sz="1800"/>
              <a:t>b is paired with C rank  1  rank : 3</a:t>
            </a:r>
          </a:p>
          <a:p>
            <a:r>
              <a:rPr lang="en-US" sz="1800"/>
              <a:t>c is paired with D rank  1  rank : 3</a:t>
            </a:r>
          </a:p>
          <a:p>
            <a:r>
              <a:rPr lang="en-US" sz="1800"/>
              <a:t>d is paired with B rank  2  rank : 3</a:t>
            </a:r>
          </a:p>
          <a:p>
            <a:endParaRPr lang="en-US" sz="180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4DFF17C-B306-5345-4918-C68C1F9B9915}"/>
                  </a:ext>
                </a:extLst>
              </p14:cNvPr>
              <p14:cNvContentPartPr/>
              <p14:nvPr/>
            </p14:nvContentPartPr>
            <p14:xfrm>
              <a:off x="3229611" y="1582168"/>
              <a:ext cx="212760" cy="163800"/>
            </p14:xfrm>
          </p:contentPart>
        </mc:Choice>
        <mc:Fallback xmlns="">
          <p:pic>
            <p:nvPicPr>
              <p:cNvPr id="8" name="Ink 7">
                <a:extLst>
                  <a:ext uri="{FF2B5EF4-FFF2-40B4-BE49-F238E27FC236}">
                    <a16:creationId xmlns:a16="http://schemas.microsoft.com/office/drawing/2014/main" id="{14DFF17C-B306-5345-4918-C68C1F9B9915}"/>
                  </a:ext>
                </a:extLst>
              </p:cNvPr>
              <p:cNvPicPr/>
              <p:nvPr/>
            </p:nvPicPr>
            <p:blipFill>
              <a:blip r:embed="rId3"/>
              <a:stretch>
                <a:fillRect/>
              </a:stretch>
            </p:blipFill>
            <p:spPr>
              <a:xfrm>
                <a:off x="3193611" y="1510168"/>
                <a:ext cx="2844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8B750FA-34E5-783D-0FC1-EC48EADE4C0F}"/>
                  </a:ext>
                </a:extLst>
              </p14:cNvPr>
              <p14:cNvContentPartPr/>
              <p14:nvPr/>
            </p14:nvContentPartPr>
            <p14:xfrm>
              <a:off x="2931171" y="2023528"/>
              <a:ext cx="294840" cy="208080"/>
            </p14:xfrm>
          </p:contentPart>
        </mc:Choice>
        <mc:Fallback xmlns="">
          <p:pic>
            <p:nvPicPr>
              <p:cNvPr id="9" name="Ink 8">
                <a:extLst>
                  <a:ext uri="{FF2B5EF4-FFF2-40B4-BE49-F238E27FC236}">
                    <a16:creationId xmlns:a16="http://schemas.microsoft.com/office/drawing/2014/main" id="{B8B750FA-34E5-783D-0FC1-EC48EADE4C0F}"/>
                  </a:ext>
                </a:extLst>
              </p:cNvPr>
              <p:cNvPicPr/>
              <p:nvPr/>
            </p:nvPicPr>
            <p:blipFill>
              <a:blip r:embed="rId5"/>
              <a:stretch>
                <a:fillRect/>
              </a:stretch>
            </p:blipFill>
            <p:spPr>
              <a:xfrm>
                <a:off x="2895127" y="1951528"/>
                <a:ext cx="366568"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BD0329D-B1DF-41E5-1A4B-016745D34067}"/>
                  </a:ext>
                </a:extLst>
              </p14:cNvPr>
              <p14:cNvContentPartPr/>
              <p14:nvPr/>
            </p14:nvContentPartPr>
            <p14:xfrm>
              <a:off x="3054651" y="2486128"/>
              <a:ext cx="71280" cy="163800"/>
            </p14:xfrm>
          </p:contentPart>
        </mc:Choice>
        <mc:Fallback xmlns="">
          <p:pic>
            <p:nvPicPr>
              <p:cNvPr id="10" name="Ink 9">
                <a:extLst>
                  <a:ext uri="{FF2B5EF4-FFF2-40B4-BE49-F238E27FC236}">
                    <a16:creationId xmlns:a16="http://schemas.microsoft.com/office/drawing/2014/main" id="{EBD0329D-B1DF-41E5-1A4B-016745D34067}"/>
                  </a:ext>
                </a:extLst>
              </p:cNvPr>
              <p:cNvPicPr/>
              <p:nvPr/>
            </p:nvPicPr>
            <p:blipFill>
              <a:blip r:embed="rId7"/>
              <a:stretch>
                <a:fillRect/>
              </a:stretch>
            </p:blipFill>
            <p:spPr>
              <a:xfrm>
                <a:off x="3018468" y="2414128"/>
                <a:ext cx="143284"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C428912-CCA8-317E-3ABC-A6C4F03F48D3}"/>
                  </a:ext>
                </a:extLst>
              </p14:cNvPr>
              <p14:cNvContentPartPr/>
              <p14:nvPr/>
            </p14:nvContentPartPr>
            <p14:xfrm>
              <a:off x="3342291" y="2886808"/>
              <a:ext cx="104040" cy="215640"/>
            </p14:xfrm>
          </p:contentPart>
        </mc:Choice>
        <mc:Fallback xmlns="">
          <p:pic>
            <p:nvPicPr>
              <p:cNvPr id="11" name="Ink 10">
                <a:extLst>
                  <a:ext uri="{FF2B5EF4-FFF2-40B4-BE49-F238E27FC236}">
                    <a16:creationId xmlns:a16="http://schemas.microsoft.com/office/drawing/2014/main" id="{AC428912-CCA8-317E-3ABC-A6C4F03F48D3}"/>
                  </a:ext>
                </a:extLst>
              </p:cNvPr>
              <p:cNvPicPr/>
              <p:nvPr/>
            </p:nvPicPr>
            <p:blipFill>
              <a:blip r:embed="rId9"/>
              <a:stretch>
                <a:fillRect/>
              </a:stretch>
            </p:blipFill>
            <p:spPr>
              <a:xfrm>
                <a:off x="3306291" y="2814808"/>
                <a:ext cx="1756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BAF9D0C2-1E3F-E0B5-F1D0-65D573DF3F0F}"/>
                  </a:ext>
                </a:extLst>
              </p14:cNvPr>
              <p14:cNvContentPartPr/>
              <p14:nvPr/>
            </p14:nvContentPartPr>
            <p14:xfrm>
              <a:off x="3296211" y="4037368"/>
              <a:ext cx="50040" cy="205920"/>
            </p14:xfrm>
          </p:contentPart>
        </mc:Choice>
        <mc:Fallback xmlns="">
          <p:pic>
            <p:nvPicPr>
              <p:cNvPr id="12" name="Ink 11">
                <a:extLst>
                  <a:ext uri="{FF2B5EF4-FFF2-40B4-BE49-F238E27FC236}">
                    <a16:creationId xmlns:a16="http://schemas.microsoft.com/office/drawing/2014/main" id="{BAF9D0C2-1E3F-E0B5-F1D0-65D573DF3F0F}"/>
                  </a:ext>
                </a:extLst>
              </p:cNvPr>
              <p:cNvPicPr/>
              <p:nvPr/>
            </p:nvPicPr>
            <p:blipFill>
              <a:blip r:embed="rId11"/>
              <a:stretch>
                <a:fillRect/>
              </a:stretch>
            </p:blipFill>
            <p:spPr>
              <a:xfrm>
                <a:off x="3260211" y="3965368"/>
                <a:ext cx="1216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0932BB19-85D9-BAF2-CC59-345EBFEB956A}"/>
                  </a:ext>
                </a:extLst>
              </p14:cNvPr>
              <p14:cNvContentPartPr/>
              <p14:nvPr/>
            </p14:nvContentPartPr>
            <p14:xfrm>
              <a:off x="3177771" y="4931248"/>
              <a:ext cx="118800" cy="194760"/>
            </p14:xfrm>
          </p:contentPart>
        </mc:Choice>
        <mc:Fallback xmlns="">
          <p:pic>
            <p:nvPicPr>
              <p:cNvPr id="13" name="Ink 12">
                <a:extLst>
                  <a:ext uri="{FF2B5EF4-FFF2-40B4-BE49-F238E27FC236}">
                    <a16:creationId xmlns:a16="http://schemas.microsoft.com/office/drawing/2014/main" id="{0932BB19-85D9-BAF2-CC59-345EBFEB956A}"/>
                  </a:ext>
                </a:extLst>
              </p:cNvPr>
              <p:cNvPicPr/>
              <p:nvPr/>
            </p:nvPicPr>
            <p:blipFill>
              <a:blip r:embed="rId13"/>
              <a:stretch>
                <a:fillRect/>
              </a:stretch>
            </p:blipFill>
            <p:spPr>
              <a:xfrm>
                <a:off x="3141771" y="4859248"/>
                <a:ext cx="1904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9E6002F-A9F9-D849-7B76-7058748B2DB4}"/>
                  </a:ext>
                </a:extLst>
              </p14:cNvPr>
              <p14:cNvContentPartPr/>
              <p14:nvPr/>
            </p14:nvContentPartPr>
            <p14:xfrm>
              <a:off x="3239691" y="5393848"/>
              <a:ext cx="132840" cy="305640"/>
            </p14:xfrm>
          </p:contentPart>
        </mc:Choice>
        <mc:Fallback xmlns="">
          <p:pic>
            <p:nvPicPr>
              <p:cNvPr id="14" name="Ink 13">
                <a:extLst>
                  <a:ext uri="{FF2B5EF4-FFF2-40B4-BE49-F238E27FC236}">
                    <a16:creationId xmlns:a16="http://schemas.microsoft.com/office/drawing/2014/main" id="{C9E6002F-A9F9-D849-7B76-7058748B2DB4}"/>
                  </a:ext>
                </a:extLst>
              </p:cNvPr>
              <p:cNvPicPr/>
              <p:nvPr/>
            </p:nvPicPr>
            <p:blipFill>
              <a:blip r:embed="rId15"/>
              <a:stretch>
                <a:fillRect/>
              </a:stretch>
            </p:blipFill>
            <p:spPr>
              <a:xfrm>
                <a:off x="3203691" y="5321763"/>
                <a:ext cx="204480" cy="44944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1B5FCBB5-7A2E-DADD-9E16-C680B7283547}"/>
                  </a:ext>
                </a:extLst>
              </p14:cNvPr>
              <p14:cNvContentPartPr/>
              <p14:nvPr/>
            </p14:nvContentPartPr>
            <p14:xfrm>
              <a:off x="3167691" y="4489528"/>
              <a:ext cx="169920" cy="244080"/>
            </p14:xfrm>
          </p:contentPart>
        </mc:Choice>
        <mc:Fallback xmlns="">
          <p:pic>
            <p:nvPicPr>
              <p:cNvPr id="15" name="Ink 14">
                <a:extLst>
                  <a:ext uri="{FF2B5EF4-FFF2-40B4-BE49-F238E27FC236}">
                    <a16:creationId xmlns:a16="http://schemas.microsoft.com/office/drawing/2014/main" id="{1B5FCBB5-7A2E-DADD-9E16-C680B7283547}"/>
                  </a:ext>
                </a:extLst>
              </p:cNvPr>
              <p:cNvPicPr/>
              <p:nvPr/>
            </p:nvPicPr>
            <p:blipFill>
              <a:blip r:embed="rId17"/>
              <a:stretch>
                <a:fillRect/>
              </a:stretch>
            </p:blipFill>
            <p:spPr>
              <a:xfrm>
                <a:off x="3131691" y="4417528"/>
                <a:ext cx="241560" cy="387720"/>
              </a:xfrm>
              <a:prstGeom prst="rect">
                <a:avLst/>
              </a:prstGeom>
            </p:spPr>
          </p:pic>
        </mc:Fallback>
      </mc:AlternateContent>
    </p:spTree>
    <p:extLst>
      <p:ext uri="{BB962C8B-B14F-4D97-AF65-F5344CB8AC3E}">
        <p14:creationId xmlns:p14="http://schemas.microsoft.com/office/powerpoint/2010/main" val="20007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0646B3-26F3-D896-59F3-0D0C6BF18C47}"/>
              </a:ext>
            </a:extLst>
          </p:cNvPr>
          <p:cNvSpPr>
            <a:spLocks noGrp="1"/>
          </p:cNvSpPr>
          <p:nvPr>
            <p:ph type="title"/>
          </p:nvPr>
        </p:nvSpPr>
        <p:spPr/>
        <p:txBody>
          <a:bodyPr>
            <a:normAutofit fontScale="90000"/>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Gale-Shapley algorithm returns the best-possible stable matching for each member of the proposing side. Consider the following example preferences where lower-case labels are employers and upper case labels are applicants:</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9" name="Content Placeholder 8">
            <a:extLst>
              <a:ext uri="{FF2B5EF4-FFF2-40B4-BE49-F238E27FC236}">
                <a16:creationId xmlns:a16="http://schemas.microsoft.com/office/drawing/2014/main" id="{C55B6499-8E42-5230-3069-7E5A6AE7C384}"/>
              </a:ext>
            </a:extLst>
          </p:cNvPr>
          <p:cNvPicPr>
            <a:picLocks noGrp="1" noChangeAspect="1"/>
          </p:cNvPicPr>
          <p:nvPr>
            <p:ph idx="1"/>
          </p:nvPr>
        </p:nvPicPr>
        <p:blipFill>
          <a:blip r:embed="rId2"/>
          <a:stretch>
            <a:fillRect/>
          </a:stretch>
        </p:blipFill>
        <p:spPr>
          <a:xfrm>
            <a:off x="1005919" y="1027906"/>
            <a:ext cx="8724222" cy="2612337"/>
          </a:xfrm>
        </p:spPr>
      </p:pic>
      <p:sp>
        <p:nvSpPr>
          <p:cNvPr id="10" name="TextBox 9">
            <a:extLst>
              <a:ext uri="{FF2B5EF4-FFF2-40B4-BE49-F238E27FC236}">
                <a16:creationId xmlns:a16="http://schemas.microsoft.com/office/drawing/2014/main" id="{1A5B188B-AB78-BC39-246E-BDC98E87210C}"/>
              </a:ext>
            </a:extLst>
          </p:cNvPr>
          <p:cNvSpPr txBox="1"/>
          <p:nvPr/>
        </p:nvSpPr>
        <p:spPr>
          <a:xfrm>
            <a:off x="622300" y="3517900"/>
            <a:ext cx="7950200" cy="3416320"/>
          </a:xfrm>
          <a:prstGeom prst="rect">
            <a:avLst/>
          </a:prstGeom>
          <a:noFill/>
        </p:spPr>
        <p:txBody>
          <a:bodyPr wrap="square" rtlCol="0">
            <a:spAutoFit/>
          </a:bodyPr>
          <a:lstStyle/>
          <a:p>
            <a:r>
              <a:rPr lang="en-US"/>
              <a:t>Files:  Employers.txt, Applicants.txt</a:t>
            </a:r>
          </a:p>
          <a:p>
            <a:r>
              <a:rPr lang="en-US"/>
              <a:t>Unmatched employers  ['a', 'b', 'c', 'd']</a:t>
            </a:r>
          </a:p>
          <a:p>
            <a:r>
              <a:rPr lang="en-US"/>
              <a:t>a proposes to B</a:t>
            </a:r>
          </a:p>
          <a:p>
            <a:r>
              <a:rPr lang="en-US"/>
              <a:t>   B accepts the proposal</a:t>
            </a:r>
          </a:p>
          <a:p>
            <a:r>
              <a:rPr lang="en-US"/>
              <a:t>Unmatched employers  ['b', 'c', 'd']</a:t>
            </a:r>
          </a:p>
          <a:p>
            <a:r>
              <a:rPr lang="en-US"/>
              <a:t>b proposes to C</a:t>
            </a:r>
          </a:p>
          <a:p>
            <a:r>
              <a:rPr lang="en-US"/>
              <a:t>   C accepts the proposal</a:t>
            </a:r>
          </a:p>
          <a:p>
            <a:r>
              <a:rPr lang="en-US"/>
              <a:t>Tentative Pairings are as follows:</a:t>
            </a:r>
          </a:p>
          <a:p>
            <a:r>
              <a:rPr lang="en-US"/>
              <a:t>a 1 is paired with B 4</a:t>
            </a:r>
          </a:p>
          <a:p>
            <a:r>
              <a:rPr lang="en-US"/>
              <a:t>b 1 is paired with C 3</a:t>
            </a:r>
          </a:p>
          <a:p>
            <a:r>
              <a:rPr lang="en-US"/>
              <a:t>c is NOT paired</a:t>
            </a:r>
          </a:p>
          <a:p>
            <a:r>
              <a:rPr lang="en-US"/>
              <a:t>d is NOT paired</a:t>
            </a: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DB7F92FA-2A1B-3DC0-57C4-6FEC790F8C0D}"/>
                  </a:ext>
                </a:extLst>
              </p14:cNvPr>
              <p14:cNvContentPartPr/>
              <p14:nvPr/>
            </p14:nvContentPartPr>
            <p14:xfrm>
              <a:off x="4571640" y="2594250"/>
              <a:ext cx="360" cy="360"/>
            </p14:xfrm>
          </p:contentPart>
        </mc:Choice>
        <mc:Fallback xmlns="">
          <p:pic>
            <p:nvPicPr>
              <p:cNvPr id="28" name="Ink 27">
                <a:extLst>
                  <a:ext uri="{FF2B5EF4-FFF2-40B4-BE49-F238E27FC236}">
                    <a16:creationId xmlns:a16="http://schemas.microsoft.com/office/drawing/2014/main" id="{DB7F92FA-2A1B-3DC0-57C4-6FEC790F8C0D}"/>
                  </a:ext>
                </a:extLst>
              </p:cNvPr>
              <p:cNvPicPr/>
              <p:nvPr/>
            </p:nvPicPr>
            <p:blipFill>
              <a:blip r:embed="rId4"/>
              <a:stretch>
                <a:fillRect/>
              </a:stretch>
            </p:blipFill>
            <p:spPr>
              <a:xfrm>
                <a:off x="4565520" y="25881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C435A319-2F9D-5485-C282-6F103E9A81E5}"/>
                  </a:ext>
                </a:extLst>
              </p14:cNvPr>
              <p14:cNvContentPartPr/>
              <p14:nvPr/>
            </p14:nvContentPartPr>
            <p14:xfrm>
              <a:off x="5623200" y="2617290"/>
              <a:ext cx="360" cy="360"/>
            </p14:xfrm>
          </p:contentPart>
        </mc:Choice>
        <mc:Fallback xmlns="">
          <p:pic>
            <p:nvPicPr>
              <p:cNvPr id="31" name="Ink 30">
                <a:extLst>
                  <a:ext uri="{FF2B5EF4-FFF2-40B4-BE49-F238E27FC236}">
                    <a16:creationId xmlns:a16="http://schemas.microsoft.com/office/drawing/2014/main" id="{C435A319-2F9D-5485-C282-6F103E9A81E5}"/>
                  </a:ext>
                </a:extLst>
              </p:cNvPr>
              <p:cNvPicPr/>
              <p:nvPr/>
            </p:nvPicPr>
            <p:blipFill>
              <a:blip r:embed="rId4"/>
              <a:stretch>
                <a:fillRect/>
              </a:stretch>
            </p:blipFill>
            <p:spPr>
              <a:xfrm>
                <a:off x="5617080" y="261117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46D0BB33-B411-7AF3-7150-9203BA6A52A7}"/>
                  </a:ext>
                </a:extLst>
              </p14:cNvPr>
              <p14:cNvContentPartPr/>
              <p14:nvPr/>
            </p14:nvContentPartPr>
            <p14:xfrm>
              <a:off x="4331520" y="2479770"/>
              <a:ext cx="360" cy="360"/>
            </p14:xfrm>
          </p:contentPart>
        </mc:Choice>
        <mc:Fallback xmlns="">
          <p:pic>
            <p:nvPicPr>
              <p:cNvPr id="32" name="Ink 31">
                <a:extLst>
                  <a:ext uri="{FF2B5EF4-FFF2-40B4-BE49-F238E27FC236}">
                    <a16:creationId xmlns:a16="http://schemas.microsoft.com/office/drawing/2014/main" id="{46D0BB33-B411-7AF3-7150-9203BA6A52A7}"/>
                  </a:ext>
                </a:extLst>
              </p:cNvPr>
              <p:cNvPicPr/>
              <p:nvPr/>
            </p:nvPicPr>
            <p:blipFill>
              <a:blip r:embed="rId4"/>
              <a:stretch>
                <a:fillRect/>
              </a:stretch>
            </p:blipFill>
            <p:spPr>
              <a:xfrm>
                <a:off x="4325400" y="2473650"/>
                <a:ext cx="12600" cy="12600"/>
              </a:xfrm>
              <a:prstGeom prst="rect">
                <a:avLst/>
              </a:prstGeom>
            </p:spPr>
          </p:pic>
        </mc:Fallback>
      </mc:AlternateContent>
    </p:spTree>
    <p:extLst>
      <p:ext uri="{BB962C8B-B14F-4D97-AF65-F5344CB8AC3E}">
        <p14:creationId xmlns:p14="http://schemas.microsoft.com/office/powerpoint/2010/main" val="187056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905513-50C0-EC3B-8183-FCB8EB8178B1}"/>
              </a:ext>
            </a:extLst>
          </p:cNvPr>
          <p:cNvSpPr>
            <a:spLocks noGrp="1"/>
          </p:cNvSpPr>
          <p:nvPr>
            <p:ph sz="half" idx="2"/>
          </p:nvPr>
        </p:nvSpPr>
        <p:spPr>
          <a:xfrm>
            <a:off x="495300" y="546100"/>
            <a:ext cx="5502275" cy="5643563"/>
          </a:xfrm>
        </p:spPr>
        <p:txBody>
          <a:bodyPr>
            <a:normAutofit fontScale="55000" lnSpcReduction="20000"/>
          </a:bodyPr>
          <a:lstStyle/>
          <a:p>
            <a:pPr marL="0" indent="0">
              <a:buNone/>
            </a:pPr>
            <a:r>
              <a:rPr lang="en-US"/>
              <a:t>Unmatched employers  ['c', 'd']</a:t>
            </a:r>
          </a:p>
          <a:p>
            <a:pPr marL="0" indent="0">
              <a:buNone/>
            </a:pPr>
            <a:r>
              <a:rPr lang="en-US"/>
              <a:t>c proposes to D</a:t>
            </a:r>
          </a:p>
          <a:p>
            <a:pPr marL="0" indent="0">
              <a:buNone/>
            </a:pPr>
            <a:r>
              <a:rPr lang="en-US"/>
              <a:t>   D accepts the proposal</a:t>
            </a:r>
          </a:p>
          <a:p>
            <a:pPr marL="0" indent="0">
              <a:buNone/>
            </a:pPr>
            <a:r>
              <a:rPr lang="en-US"/>
              <a:t>Tentative Pairings are as follows:</a:t>
            </a:r>
          </a:p>
          <a:p>
            <a:pPr marL="0" indent="0">
              <a:buNone/>
            </a:pPr>
            <a:r>
              <a:rPr lang="en-US"/>
              <a:t>a 1 is paired with B 4</a:t>
            </a:r>
          </a:p>
          <a:p>
            <a:pPr marL="0" indent="0">
              <a:buNone/>
            </a:pPr>
            <a:r>
              <a:rPr lang="en-US"/>
              <a:t>b 1 is paired with C 3</a:t>
            </a:r>
          </a:p>
          <a:p>
            <a:pPr marL="0" indent="0">
              <a:buNone/>
            </a:pPr>
            <a:r>
              <a:rPr lang="en-US"/>
              <a:t>c 1 is paired with D 3</a:t>
            </a:r>
          </a:p>
          <a:p>
            <a:pPr marL="0" indent="0">
              <a:buNone/>
            </a:pPr>
            <a:r>
              <a:rPr lang="en-US"/>
              <a:t>d is NOT paired</a:t>
            </a:r>
          </a:p>
          <a:p>
            <a:pPr marL="0" indent="0">
              <a:buNone/>
            </a:pPr>
            <a:r>
              <a:rPr lang="en-US"/>
              <a:t>Unmatched employers  ['d']</a:t>
            </a:r>
          </a:p>
          <a:p>
            <a:pPr marL="0" indent="0">
              <a:buNone/>
            </a:pPr>
            <a:r>
              <a:rPr lang="en-US"/>
              <a:t>d proposes to C</a:t>
            </a:r>
          </a:p>
          <a:p>
            <a:pPr marL="0" indent="0">
              <a:buNone/>
            </a:pPr>
            <a:r>
              <a:rPr lang="en-US"/>
              <a:t>   C rejects the proposal</a:t>
            </a:r>
          </a:p>
          <a:p>
            <a:pPr marL="0" indent="0">
              <a:buNone/>
            </a:pPr>
            <a:r>
              <a:rPr lang="en-US"/>
              <a:t>Tentative Pairings are as follows:</a:t>
            </a:r>
          </a:p>
          <a:p>
            <a:pPr marL="0" indent="0">
              <a:buNone/>
            </a:pPr>
            <a:r>
              <a:rPr lang="en-US"/>
              <a:t>a 1 is paired with B 4</a:t>
            </a:r>
          </a:p>
          <a:p>
            <a:pPr marL="0" indent="0">
              <a:buNone/>
            </a:pPr>
            <a:r>
              <a:rPr lang="en-US"/>
              <a:t>b 1 is paired with C 3</a:t>
            </a:r>
          </a:p>
          <a:p>
            <a:pPr marL="0" indent="0">
              <a:buNone/>
            </a:pPr>
            <a:r>
              <a:rPr lang="en-US"/>
              <a:t>c 1 is paired with D 3</a:t>
            </a:r>
          </a:p>
          <a:p>
            <a:pPr marL="0" indent="0">
              <a:buNone/>
            </a:pPr>
            <a:r>
              <a:rPr lang="en-US"/>
              <a:t>d is NOT paired</a:t>
            </a:r>
          </a:p>
          <a:p>
            <a:pPr marL="0" indent="0">
              <a:buNone/>
            </a:pPr>
            <a:r>
              <a:rPr lang="en-US"/>
              <a:t>Unmatched employers  ['d']</a:t>
            </a:r>
          </a:p>
          <a:p>
            <a:pPr marL="0" indent="0">
              <a:buNone/>
            </a:pPr>
            <a:r>
              <a:rPr lang="en-US"/>
              <a:t>d proposes to B</a:t>
            </a:r>
          </a:p>
          <a:p>
            <a:pPr marL="0" indent="0">
              <a:buNone/>
            </a:pPr>
            <a:r>
              <a:rPr lang="en-US"/>
              <a:t>   B accepts the proposal</a:t>
            </a:r>
          </a:p>
        </p:txBody>
      </p:sp>
      <p:sp>
        <p:nvSpPr>
          <p:cNvPr id="6" name="Content Placeholder 5">
            <a:extLst>
              <a:ext uri="{FF2B5EF4-FFF2-40B4-BE49-F238E27FC236}">
                <a16:creationId xmlns:a16="http://schemas.microsoft.com/office/drawing/2014/main" id="{EAA9A2B6-744B-C708-904F-96FEE5582D29}"/>
              </a:ext>
            </a:extLst>
          </p:cNvPr>
          <p:cNvSpPr>
            <a:spLocks noGrp="1"/>
          </p:cNvSpPr>
          <p:nvPr>
            <p:ph sz="quarter" idx="4"/>
          </p:nvPr>
        </p:nvSpPr>
        <p:spPr>
          <a:xfrm>
            <a:off x="6096000" y="546100"/>
            <a:ext cx="5259388" cy="5643563"/>
          </a:xfrm>
        </p:spPr>
        <p:txBody>
          <a:bodyPr>
            <a:normAutofit fontScale="55000" lnSpcReduction="20000"/>
          </a:bodyPr>
          <a:lstStyle/>
          <a:p>
            <a:pPr marL="0" indent="0">
              <a:buNone/>
            </a:pPr>
            <a:r>
              <a:rPr lang="en-US"/>
              <a:t>Tentative Pairings are as follows:</a:t>
            </a:r>
          </a:p>
          <a:p>
            <a:pPr marL="0" indent="0">
              <a:buNone/>
            </a:pPr>
            <a:r>
              <a:rPr lang="en-US"/>
              <a:t>a is NOT paired</a:t>
            </a:r>
          </a:p>
          <a:p>
            <a:pPr marL="0" indent="0">
              <a:buNone/>
            </a:pPr>
            <a:r>
              <a:rPr lang="en-US"/>
              <a:t>b 1 is paired with C 3</a:t>
            </a:r>
          </a:p>
          <a:p>
            <a:pPr marL="0" indent="0">
              <a:buNone/>
            </a:pPr>
            <a:r>
              <a:rPr lang="en-US"/>
              <a:t>c 1 is paired with D 3</a:t>
            </a:r>
          </a:p>
          <a:p>
            <a:pPr marL="0" indent="0">
              <a:buNone/>
            </a:pPr>
            <a:r>
              <a:rPr lang="en-US"/>
              <a:t>d 2 is paired with B 3</a:t>
            </a:r>
          </a:p>
          <a:p>
            <a:pPr marL="0" indent="0">
              <a:buNone/>
            </a:pPr>
            <a:r>
              <a:rPr lang="en-US"/>
              <a:t>Unmatched employers  ['a']</a:t>
            </a:r>
          </a:p>
          <a:p>
            <a:pPr marL="0" indent="0">
              <a:buNone/>
            </a:pPr>
            <a:r>
              <a:rPr lang="en-US"/>
              <a:t>a proposes to A</a:t>
            </a:r>
          </a:p>
          <a:p>
            <a:pPr marL="0" indent="0">
              <a:buNone/>
            </a:pPr>
            <a:r>
              <a:rPr lang="en-US"/>
              <a:t>   A accepts the proposal</a:t>
            </a:r>
          </a:p>
          <a:p>
            <a:pPr marL="0" indent="0">
              <a:buNone/>
            </a:pPr>
            <a:r>
              <a:rPr lang="en-US"/>
              <a:t>Tentative Pairings are as follows:</a:t>
            </a:r>
          </a:p>
          <a:p>
            <a:pPr marL="0" indent="0">
              <a:buNone/>
            </a:pPr>
            <a:r>
              <a:rPr lang="en-US"/>
              <a:t>a 2 is paired with A 3</a:t>
            </a:r>
          </a:p>
          <a:p>
            <a:pPr marL="0" indent="0">
              <a:buNone/>
            </a:pPr>
            <a:r>
              <a:rPr lang="en-US"/>
              <a:t>b 1 is paired with C 3</a:t>
            </a:r>
          </a:p>
          <a:p>
            <a:pPr marL="0" indent="0">
              <a:buNone/>
            </a:pPr>
            <a:r>
              <a:rPr lang="en-US"/>
              <a:t>c 1 is paired with D 3</a:t>
            </a:r>
          </a:p>
          <a:p>
            <a:pPr marL="0" indent="0">
              <a:buNone/>
            </a:pPr>
            <a:r>
              <a:rPr lang="en-US"/>
              <a:t>d 2 is paired with B 3</a:t>
            </a:r>
          </a:p>
          <a:p>
            <a:pPr marL="0" indent="0">
              <a:buNone/>
            </a:pPr>
            <a:r>
              <a:rPr lang="en-US"/>
              <a:t>Final Pairings are as follows:</a:t>
            </a:r>
          </a:p>
          <a:p>
            <a:pPr marL="0" indent="0">
              <a:buNone/>
            </a:pPr>
            <a:r>
              <a:rPr lang="en-US"/>
              <a:t>a 2 is paired with A 3</a:t>
            </a:r>
          </a:p>
          <a:p>
            <a:pPr marL="0" indent="0">
              <a:buNone/>
            </a:pPr>
            <a:r>
              <a:rPr lang="en-US"/>
              <a:t>b 1 is paired with C 3</a:t>
            </a:r>
          </a:p>
          <a:p>
            <a:pPr marL="0" indent="0">
              <a:buNone/>
            </a:pPr>
            <a:r>
              <a:rPr lang="en-US"/>
              <a:t>c 1 is paired with D 3</a:t>
            </a:r>
          </a:p>
          <a:p>
            <a:pPr marL="0" indent="0">
              <a:buNone/>
            </a:pPr>
            <a:r>
              <a:rPr lang="en-US"/>
              <a:t>d 2 is paired with B 3</a:t>
            </a:r>
          </a:p>
          <a:p>
            <a:endParaRPr lang="en-US"/>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272FBEBE-8E3F-729C-3DCD-5319E653A56E}"/>
                  </a:ext>
                </a:extLst>
              </p14:cNvPr>
              <p14:cNvContentPartPr/>
              <p14:nvPr/>
            </p14:nvContentPartPr>
            <p14:xfrm>
              <a:off x="2880000" y="5943330"/>
              <a:ext cx="360" cy="360"/>
            </p14:xfrm>
          </p:contentPart>
        </mc:Choice>
        <mc:Fallback xmlns="">
          <p:pic>
            <p:nvPicPr>
              <p:cNvPr id="26" name="Ink 25">
                <a:extLst>
                  <a:ext uri="{FF2B5EF4-FFF2-40B4-BE49-F238E27FC236}">
                    <a16:creationId xmlns:a16="http://schemas.microsoft.com/office/drawing/2014/main" id="{272FBEBE-8E3F-729C-3DCD-5319E653A56E}"/>
                  </a:ext>
                </a:extLst>
              </p:cNvPr>
              <p:cNvPicPr/>
              <p:nvPr/>
            </p:nvPicPr>
            <p:blipFill>
              <a:blip r:embed="rId3"/>
              <a:stretch>
                <a:fillRect/>
              </a:stretch>
            </p:blipFill>
            <p:spPr>
              <a:xfrm>
                <a:off x="2873880" y="593721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C778E3EA-303D-7F75-AE82-09597C62F48B}"/>
                  </a:ext>
                </a:extLst>
              </p14:cNvPr>
              <p14:cNvContentPartPr/>
              <p14:nvPr/>
            </p14:nvContentPartPr>
            <p14:xfrm>
              <a:off x="1268640" y="5234850"/>
              <a:ext cx="360" cy="360"/>
            </p14:xfrm>
          </p:contentPart>
        </mc:Choice>
        <mc:Fallback xmlns="">
          <p:pic>
            <p:nvPicPr>
              <p:cNvPr id="27" name="Ink 26">
                <a:extLst>
                  <a:ext uri="{FF2B5EF4-FFF2-40B4-BE49-F238E27FC236}">
                    <a16:creationId xmlns:a16="http://schemas.microsoft.com/office/drawing/2014/main" id="{C778E3EA-303D-7F75-AE82-09597C62F48B}"/>
                  </a:ext>
                </a:extLst>
              </p:cNvPr>
              <p:cNvPicPr/>
              <p:nvPr/>
            </p:nvPicPr>
            <p:blipFill>
              <a:blip r:embed="rId3"/>
              <a:stretch>
                <a:fillRect/>
              </a:stretch>
            </p:blipFill>
            <p:spPr>
              <a:xfrm>
                <a:off x="1262520" y="5228730"/>
                <a:ext cx="12600" cy="12600"/>
              </a:xfrm>
              <a:prstGeom prst="rect">
                <a:avLst/>
              </a:prstGeom>
            </p:spPr>
          </p:pic>
        </mc:Fallback>
      </mc:AlternateContent>
      <p:pic>
        <p:nvPicPr>
          <p:cNvPr id="28" name="Picture 27">
            <a:extLst>
              <a:ext uri="{FF2B5EF4-FFF2-40B4-BE49-F238E27FC236}">
                <a16:creationId xmlns:a16="http://schemas.microsoft.com/office/drawing/2014/main" id="{611A2801-DC90-E586-EEB8-CF97585EC781}"/>
              </a:ext>
            </a:extLst>
          </p:cNvPr>
          <p:cNvPicPr>
            <a:picLocks noChangeAspect="1"/>
          </p:cNvPicPr>
          <p:nvPr/>
        </p:nvPicPr>
        <p:blipFill rotWithShape="1">
          <a:blip r:embed="rId5"/>
          <a:srcRect l="19157" t="4874" r="7372"/>
          <a:stretch/>
        </p:blipFill>
        <p:spPr>
          <a:xfrm>
            <a:off x="4079610" y="4377690"/>
            <a:ext cx="6409680" cy="2482127"/>
          </a:xfrm>
          <a:prstGeom prst="rect">
            <a:avLst/>
          </a:prstGeom>
        </p:spPr>
      </p:pic>
    </p:spTree>
    <p:extLst>
      <p:ext uri="{BB962C8B-B14F-4D97-AF65-F5344CB8AC3E}">
        <p14:creationId xmlns:p14="http://schemas.microsoft.com/office/powerpoint/2010/main" val="382543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8483-717E-83B8-68FB-A3651E2DADF2}"/>
              </a:ext>
            </a:extLst>
          </p:cNvPr>
          <p:cNvSpPr>
            <a:spLocks noGrp="1"/>
          </p:cNvSpPr>
          <p:nvPr>
            <p:ph type="title"/>
          </p:nvPr>
        </p:nvSpPr>
        <p:spPr/>
        <p:txBody>
          <a:bodyPr>
            <a:normAutofit fontScale="90000"/>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As it happens, this set of preference profiles has three distinct stable matchings; the first two are obtained from the Gale-Shapley algorithm (with employers and applicants proposing, respectively). The subscripts in the following denote the preference rank of the individual’s match (i.e., A</a:t>
            </a:r>
            <a:r>
              <a:rPr lang="en-US" sz="1800"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1800">
                <a:effectLst/>
                <a:latin typeface="Calibri" panose="020F0502020204030204" pitchFamily="34" charset="0"/>
                <a:ea typeface="Calibri" panose="020F0502020204030204" pitchFamily="34" charset="0"/>
                <a:cs typeface="Times New Roman" panose="02020603050405020304" pitchFamily="18" charset="0"/>
              </a:rPr>
              <a:t> means that A is matched to her first choice):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6" name="Content Placeholder 5">
            <a:extLst>
              <a:ext uri="{FF2B5EF4-FFF2-40B4-BE49-F238E27FC236}">
                <a16:creationId xmlns:a16="http://schemas.microsoft.com/office/drawing/2014/main" id="{D1C6B9E6-6904-4CDD-719D-6112B069F1B4}"/>
              </a:ext>
            </a:extLst>
          </p:cNvPr>
          <p:cNvPicPr>
            <a:picLocks noGrp="1" noChangeAspect="1"/>
          </p:cNvPicPr>
          <p:nvPr>
            <p:ph idx="1"/>
          </p:nvPr>
        </p:nvPicPr>
        <p:blipFill>
          <a:blip r:embed="rId2"/>
          <a:stretch>
            <a:fillRect/>
          </a:stretch>
        </p:blipFill>
        <p:spPr>
          <a:xfrm>
            <a:off x="986191" y="1460500"/>
            <a:ext cx="9479061" cy="2509163"/>
          </a:xfrm>
        </p:spPr>
      </p:pic>
      <p:pic>
        <p:nvPicPr>
          <p:cNvPr id="10" name="Content Placeholder 8">
            <a:extLst>
              <a:ext uri="{FF2B5EF4-FFF2-40B4-BE49-F238E27FC236}">
                <a16:creationId xmlns:a16="http://schemas.microsoft.com/office/drawing/2014/main" id="{E8054C39-61AD-0762-BA51-F6612BC11B25}"/>
              </a:ext>
            </a:extLst>
          </p:cNvPr>
          <p:cNvPicPr>
            <a:picLocks noChangeAspect="1"/>
          </p:cNvPicPr>
          <p:nvPr/>
        </p:nvPicPr>
        <p:blipFill>
          <a:blip r:embed="rId3"/>
          <a:stretch>
            <a:fillRect/>
          </a:stretch>
        </p:blipFill>
        <p:spPr>
          <a:xfrm>
            <a:off x="1390650" y="3880538"/>
            <a:ext cx="8724222" cy="2612337"/>
          </a:xfrm>
          <a:prstGeom prst="rect">
            <a:avLst/>
          </a:prstGeom>
        </p:spPr>
      </p:pic>
      <p:pic>
        <p:nvPicPr>
          <p:cNvPr id="2049" name="Picture 1" descr="A group of letters on a white background&#10;&#10;Description automatically generated">
            <a:extLst>
              <a:ext uri="{FF2B5EF4-FFF2-40B4-BE49-F238E27FC236}">
                <a16:creationId xmlns:a16="http://schemas.microsoft.com/office/drawing/2014/main" id="{71B00843-E2C1-6772-0F29-6432F3F6C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9065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880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1484</Words>
  <Application>Microsoft Office PowerPoint</Application>
  <PresentationFormat>Widescreen</PresentationFormat>
  <Paragraphs>119</Paragraphs>
  <Slides>10</Slides>
  <Notes>0</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JetBrains Mono</vt:lpstr>
      <vt:lpstr>Symbol</vt:lpstr>
      <vt:lpstr>Office Theme</vt:lpstr>
      <vt:lpstr>Office Theme</vt:lpstr>
      <vt:lpstr>Program 0 Matching</vt:lpstr>
      <vt:lpstr>  If there was a preferences between the choices (with 1 being the best), the left matching (shown in yellow) is preferred. The Gale-Shapley algorithm is one solution to the matching problem when there are preferences</vt:lpstr>
      <vt:lpstr>A round of the Gale-Shapley stable matching algorithm proceeds as follows: </vt:lpstr>
      <vt:lpstr>A round of the Gale-Shapley stable matching algorithm proceeds as follows: </vt:lpstr>
      <vt:lpstr>Company preference ordering</vt:lpstr>
      <vt:lpstr>Men’s preference ordering</vt:lpstr>
      <vt:lpstr>Gale-Shapley algorithm returns the best-possible stable matching for each member of the proposing side. Consider the following example preferences where lower-case labels are employers and upper case labels are applicants: </vt:lpstr>
      <vt:lpstr>PowerPoint Presentation</vt:lpstr>
      <vt:lpstr>As it happens, this set of preference profiles has three distinct stable matchings; the first two are obtained from the Gale-Shapley algorithm (with employers and applicants proposing, respectively). The subscripts in the following denote the preference rank of the individual’s match (i.e., A1 means that A is matched to her first choice):   </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 Allan</dc:creator>
  <cp:lastModifiedBy>Vicki Allan</cp:lastModifiedBy>
  <cp:revision>5</cp:revision>
  <dcterms:created xsi:type="dcterms:W3CDTF">2023-12-28T17:45:56Z</dcterms:created>
  <dcterms:modified xsi:type="dcterms:W3CDTF">2024-01-10T21:03:04Z</dcterms:modified>
</cp:coreProperties>
</file>