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2.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3.xml" ContentType="application/vnd.openxmlformats-officedocument.drawingml.chart+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6" r:id="rId2"/>
    <p:sldId id="257" r:id="rId3"/>
    <p:sldId id="258" r:id="rId4"/>
    <p:sldId id="284" r:id="rId5"/>
    <p:sldId id="289" r:id="rId6"/>
    <p:sldId id="290" r:id="rId7"/>
    <p:sldId id="259" r:id="rId8"/>
    <p:sldId id="318" r:id="rId9"/>
    <p:sldId id="261" r:id="rId10"/>
    <p:sldId id="260" r:id="rId11"/>
    <p:sldId id="262" r:id="rId12"/>
    <p:sldId id="282" r:id="rId13"/>
    <p:sldId id="328" r:id="rId14"/>
    <p:sldId id="263" r:id="rId15"/>
    <p:sldId id="270" r:id="rId16"/>
    <p:sldId id="319" r:id="rId17"/>
    <p:sldId id="264" r:id="rId18"/>
    <p:sldId id="325" r:id="rId19"/>
    <p:sldId id="304" r:id="rId20"/>
    <p:sldId id="305" r:id="rId21"/>
    <p:sldId id="308" r:id="rId22"/>
    <p:sldId id="307" r:id="rId23"/>
    <p:sldId id="310" r:id="rId24"/>
    <p:sldId id="314" r:id="rId25"/>
    <p:sldId id="306" r:id="rId26"/>
    <p:sldId id="309" r:id="rId27"/>
    <p:sldId id="293" r:id="rId28"/>
    <p:sldId id="320" r:id="rId29"/>
    <p:sldId id="286" r:id="rId30"/>
    <p:sldId id="301" r:id="rId31"/>
    <p:sldId id="321" r:id="rId32"/>
    <p:sldId id="327" r:id="rId33"/>
    <p:sldId id="322" r:id="rId34"/>
    <p:sldId id="312" r:id="rId35"/>
    <p:sldId id="268" r:id="rId36"/>
    <p:sldId id="267" r:id="rId37"/>
    <p:sldId id="311" r:id="rId38"/>
    <p:sldId id="269" r:id="rId39"/>
    <p:sldId id="285" r:id="rId40"/>
    <p:sldId id="275" r:id="rId41"/>
    <p:sldId id="274" r:id="rId42"/>
    <p:sldId id="276" r:id="rId43"/>
    <p:sldId id="283" r:id="rId44"/>
    <p:sldId id="273" r:id="rId45"/>
    <p:sldId id="277" r:id="rId46"/>
    <p:sldId id="287" r:id="rId47"/>
    <p:sldId id="296" r:id="rId48"/>
    <p:sldId id="324" r:id="rId49"/>
    <p:sldId id="278" r:id="rId50"/>
    <p:sldId id="298" r:id="rId51"/>
    <p:sldId id="297" r:id="rId52"/>
    <p:sldId id="299" r:id="rId53"/>
    <p:sldId id="281" r:id="rId54"/>
    <p:sldId id="323" r:id="rId55"/>
    <p:sldId id="280" r:id="rId56"/>
    <p:sldId id="295" r:id="rId57"/>
    <p:sldId id="316" r:id="rId58"/>
    <p:sldId id="315" r:id="rId59"/>
    <p:sldId id="294" r:id="rId60"/>
    <p:sldId id="272" r:id="rId61"/>
    <p:sldId id="266" r:id="rId62"/>
    <p:sldId id="292" r:id="rId63"/>
    <p:sldId id="300" r:id="rId64"/>
    <p:sldId id="28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6" autoAdjust="0"/>
  </p:normalViewPr>
  <p:slideViewPr>
    <p:cSldViewPr>
      <p:cViewPr varScale="1">
        <p:scale>
          <a:sx n="61" d="100"/>
          <a:sy n="61" d="100"/>
        </p:scale>
        <p:origin x="-63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9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howLegendKey val="0"/>
            <c:showVal val="1"/>
            <c:showCatName val="0"/>
            <c:showSerName val="0"/>
            <c:showPercent val="0"/>
            <c:showBubbleSize val="0"/>
            <c:showLeaderLines val="0"/>
          </c:dLbls>
          <c:cat>
            <c:strRef>
              <c:f>Sheet1!$A$2:$A$3</c:f>
              <c:strCache>
                <c:ptCount val="2"/>
                <c:pt idx="0">
                  <c:v>Mutable add!</c:v>
                </c:pt>
                <c:pt idx="1">
                  <c:v>Immutable add</c:v>
                </c:pt>
              </c:strCache>
            </c:strRef>
          </c:cat>
          <c:val>
            <c:numRef>
              <c:f>Sheet1!$B$2:$B$3</c:f>
              <c:numCache>
                <c:formatCode>General</c:formatCode>
                <c:ptCount val="2"/>
                <c:pt idx="0">
                  <c:v>28</c:v>
                </c:pt>
                <c:pt idx="1">
                  <c:v>120</c:v>
                </c:pt>
              </c:numCache>
            </c:numRef>
          </c:val>
        </c:ser>
        <c:dLbls>
          <c:showLegendKey val="0"/>
          <c:showVal val="0"/>
          <c:showCatName val="0"/>
          <c:showSerName val="0"/>
          <c:showPercent val="0"/>
          <c:showBubbleSize val="0"/>
        </c:dLbls>
        <c:gapWidth val="150"/>
        <c:axId val="99997184"/>
        <c:axId val="99998720"/>
      </c:barChart>
      <c:catAx>
        <c:axId val="99997184"/>
        <c:scaling>
          <c:orientation val="minMax"/>
        </c:scaling>
        <c:delete val="0"/>
        <c:axPos val="l"/>
        <c:majorTickMark val="out"/>
        <c:minorTickMark val="none"/>
        <c:tickLblPos val="nextTo"/>
        <c:crossAx val="99998720"/>
        <c:crosses val="autoZero"/>
        <c:auto val="1"/>
        <c:lblAlgn val="ctr"/>
        <c:lblOffset val="100"/>
        <c:noMultiLvlLbl val="0"/>
      </c:catAx>
      <c:valAx>
        <c:axId val="99998720"/>
        <c:scaling>
          <c:orientation val="minMax"/>
        </c:scaling>
        <c:delete val="0"/>
        <c:axPos val="b"/>
        <c:majorGridlines/>
        <c:numFmt formatCode="General" sourceLinked="1"/>
        <c:majorTickMark val="out"/>
        <c:minorTickMark val="none"/>
        <c:tickLblPos val="nextTo"/>
        <c:crossAx val="999971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howLegendKey val="0"/>
            <c:showVal val="1"/>
            <c:showCatName val="0"/>
            <c:showSerName val="0"/>
            <c:showPercent val="0"/>
            <c:showBubbleSize val="0"/>
            <c:showLeaderLines val="0"/>
          </c:dLbls>
          <c:cat>
            <c:strRef>
              <c:f>Sheet1!$A$2:$A$6</c:f>
              <c:strCache>
                <c:ptCount val="5"/>
                <c:pt idx="0">
                  <c:v>Multimethod*</c:v>
                </c:pt>
                <c:pt idx="1">
                  <c:v>Protocol call</c:v>
                </c:pt>
                <c:pt idx="2">
                  <c:v>Boxed function call</c:v>
                </c:pt>
                <c:pt idx="3">
                  <c:v>Primitive function call</c:v>
                </c:pt>
                <c:pt idx="4">
                  <c:v>Static / inlined code</c:v>
                </c:pt>
              </c:strCache>
            </c:strRef>
          </c:cat>
          <c:val>
            <c:numRef>
              <c:f>Sheet1!$B$2:$B$6</c:f>
              <c:numCache>
                <c:formatCode>General</c:formatCode>
                <c:ptCount val="5"/>
                <c:pt idx="0">
                  <c:v>89</c:v>
                </c:pt>
                <c:pt idx="1">
                  <c:v>13.8</c:v>
                </c:pt>
                <c:pt idx="2">
                  <c:v>7.9</c:v>
                </c:pt>
                <c:pt idx="3">
                  <c:v>1.9</c:v>
                </c:pt>
                <c:pt idx="4">
                  <c:v>1.2</c:v>
                </c:pt>
              </c:numCache>
            </c:numRef>
          </c:val>
        </c:ser>
        <c:dLbls>
          <c:showLegendKey val="0"/>
          <c:showVal val="0"/>
          <c:showCatName val="0"/>
          <c:showSerName val="0"/>
          <c:showPercent val="0"/>
          <c:showBubbleSize val="0"/>
        </c:dLbls>
        <c:gapWidth val="150"/>
        <c:axId val="99715328"/>
        <c:axId val="99745792"/>
      </c:barChart>
      <c:catAx>
        <c:axId val="99715328"/>
        <c:scaling>
          <c:orientation val="minMax"/>
        </c:scaling>
        <c:delete val="0"/>
        <c:axPos val="l"/>
        <c:majorTickMark val="out"/>
        <c:minorTickMark val="none"/>
        <c:tickLblPos val="nextTo"/>
        <c:crossAx val="99745792"/>
        <c:crosses val="autoZero"/>
        <c:auto val="1"/>
        <c:lblAlgn val="ctr"/>
        <c:lblOffset val="100"/>
        <c:noMultiLvlLbl val="0"/>
      </c:catAx>
      <c:valAx>
        <c:axId val="99745792"/>
        <c:scaling>
          <c:orientation val="minMax"/>
        </c:scaling>
        <c:delete val="0"/>
        <c:axPos val="b"/>
        <c:majorGridlines/>
        <c:numFmt formatCode="General" sourceLinked="1"/>
        <c:majorTickMark val="out"/>
        <c:minorTickMark val="none"/>
        <c:tickLblPos val="nextTo"/>
        <c:crossAx val="99715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howLegendKey val="0"/>
            <c:showVal val="1"/>
            <c:showCatName val="0"/>
            <c:showSerName val="0"/>
            <c:showPercent val="0"/>
            <c:showBubbleSize val="0"/>
            <c:showLeaderLines val="0"/>
          </c:dLbls>
          <c:cat>
            <c:strRef>
              <c:f>Sheet1!$A$2:$A$4</c:f>
              <c:strCache>
                <c:ptCount val="3"/>
                <c:pt idx="0">
                  <c:v>(esum v)   
"Specialised"</c:v>
                </c:pt>
                <c:pt idx="1">
                  <c:v>(reduce + v)</c:v>
                </c:pt>
                <c:pt idx="2">
                  <c:v>(esum v)   
"Default"</c:v>
                </c:pt>
              </c:strCache>
            </c:strRef>
          </c:cat>
          <c:val>
            <c:numRef>
              <c:f>Sheet1!$B$2:$B$4</c:f>
              <c:numCache>
                <c:formatCode>General</c:formatCode>
                <c:ptCount val="3"/>
                <c:pt idx="0">
                  <c:v>201</c:v>
                </c:pt>
                <c:pt idx="1">
                  <c:v>2859</c:v>
                </c:pt>
                <c:pt idx="2">
                  <c:v>3690</c:v>
                </c:pt>
              </c:numCache>
            </c:numRef>
          </c:val>
        </c:ser>
        <c:dLbls>
          <c:showLegendKey val="0"/>
          <c:showVal val="0"/>
          <c:showCatName val="0"/>
          <c:showSerName val="0"/>
          <c:showPercent val="0"/>
          <c:showBubbleSize val="0"/>
        </c:dLbls>
        <c:gapWidth val="150"/>
        <c:axId val="99930112"/>
        <c:axId val="99931648"/>
      </c:barChart>
      <c:catAx>
        <c:axId val="99930112"/>
        <c:scaling>
          <c:orientation val="minMax"/>
        </c:scaling>
        <c:delete val="0"/>
        <c:axPos val="l"/>
        <c:majorTickMark val="out"/>
        <c:minorTickMark val="none"/>
        <c:tickLblPos val="nextTo"/>
        <c:crossAx val="99931648"/>
        <c:crosses val="autoZero"/>
        <c:auto val="1"/>
        <c:lblAlgn val="ctr"/>
        <c:lblOffset val="100"/>
        <c:noMultiLvlLbl val="0"/>
      </c:catAx>
      <c:valAx>
        <c:axId val="99931648"/>
        <c:scaling>
          <c:orientation val="minMax"/>
        </c:scaling>
        <c:delete val="0"/>
        <c:axPos val="b"/>
        <c:majorGridlines/>
        <c:numFmt formatCode="General" sourceLinked="1"/>
        <c:majorTickMark val="out"/>
        <c:minorTickMark val="none"/>
        <c:tickLblPos val="nextTo"/>
        <c:crossAx val="999301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C8088-32FE-478D-AD40-44EF0AC0F00F}" type="doc">
      <dgm:prSet loTypeId="urn:microsoft.com/office/officeart/2005/8/layout/venn1" loCatId="relationship" qsTypeId="urn:microsoft.com/office/officeart/2005/8/quickstyle/simple1" qsCatId="simple" csTypeId="urn:microsoft.com/office/officeart/2005/8/colors/accent1_2" csCatId="accent1" phldr="1"/>
      <dgm:spPr/>
    </dgm:pt>
    <dgm:pt modelId="{2D8889A3-6DCA-4817-AF06-DF8F2782D0DB}">
      <dgm:prSet phldrT="[Text]" custT="1"/>
      <dgm:spPr>
        <a:solidFill>
          <a:schemeClr val="accent5">
            <a:lumMod val="60000"/>
            <a:lumOff val="40000"/>
            <a:alpha val="50000"/>
          </a:schemeClr>
        </a:solidFill>
      </dgm:spPr>
      <dgm:t>
        <a:bodyPr/>
        <a:lstStyle/>
        <a:p>
          <a:r>
            <a:rPr lang="en-GB" sz="3600" b="1" dirty="0" smtClean="0"/>
            <a:t>Abstraction</a:t>
          </a:r>
        </a:p>
        <a:p>
          <a:r>
            <a:rPr lang="en-GB" sz="1800" b="0" dirty="0" smtClean="0"/>
            <a:t>N-dimensional arrays </a:t>
          </a:r>
        </a:p>
        <a:p>
          <a:r>
            <a:rPr lang="en-GB" sz="1800" b="0" dirty="0" smtClean="0"/>
            <a:t>– what and why?</a:t>
          </a:r>
        </a:p>
      </dgm:t>
    </dgm:pt>
    <dgm:pt modelId="{8B4F932A-440A-45A6-B487-1B7CBCEF5DA1}" type="parTrans" cxnId="{3A474ED0-170D-4760-8CAE-898F5A9B76B7}">
      <dgm:prSet/>
      <dgm:spPr/>
      <dgm:t>
        <a:bodyPr/>
        <a:lstStyle/>
        <a:p>
          <a:endParaRPr lang="en-GB" sz="2000"/>
        </a:p>
      </dgm:t>
    </dgm:pt>
    <dgm:pt modelId="{2D3DE0CA-EF97-43F6-BA62-DC6A58186819}" type="sibTrans" cxnId="{3A474ED0-170D-4760-8CAE-898F5A9B76B7}">
      <dgm:prSet/>
      <dgm:spPr/>
      <dgm:t>
        <a:bodyPr/>
        <a:lstStyle/>
        <a:p>
          <a:endParaRPr lang="en-GB" sz="2000"/>
        </a:p>
      </dgm:t>
    </dgm:pt>
    <dgm:pt modelId="{EFD5E562-63E8-42B4-8ACC-659F2036FC39}">
      <dgm:prSet phldrT="[Text]" custT="1"/>
      <dgm:spPr>
        <a:solidFill>
          <a:schemeClr val="tx2">
            <a:lumMod val="60000"/>
            <a:lumOff val="40000"/>
            <a:alpha val="50000"/>
          </a:schemeClr>
        </a:solidFill>
      </dgm:spPr>
      <dgm:t>
        <a:bodyPr/>
        <a:lstStyle/>
        <a:p>
          <a:r>
            <a:rPr lang="en-GB" sz="2800" b="1" dirty="0" smtClean="0"/>
            <a:t>Implementation</a:t>
          </a:r>
        </a:p>
        <a:p>
          <a:r>
            <a:rPr lang="en-GB" sz="1800" b="0" dirty="0" smtClean="0"/>
            <a:t>How is everything</a:t>
          </a:r>
        </a:p>
        <a:p>
          <a:r>
            <a:rPr lang="en-GB" sz="1800" b="0" dirty="0" smtClean="0"/>
            <a:t>implemented?</a:t>
          </a:r>
          <a:endParaRPr lang="en-GB" sz="1800" b="1" dirty="0" smtClean="0"/>
        </a:p>
      </dgm:t>
    </dgm:pt>
    <dgm:pt modelId="{38AB304C-89E7-4235-BEC9-052A47F99E3D}" type="parTrans" cxnId="{2B12D86A-8B8A-4014-BE98-0BD5A837F093}">
      <dgm:prSet/>
      <dgm:spPr/>
      <dgm:t>
        <a:bodyPr/>
        <a:lstStyle/>
        <a:p>
          <a:endParaRPr lang="en-GB" sz="2000"/>
        </a:p>
      </dgm:t>
    </dgm:pt>
    <dgm:pt modelId="{13F1CC66-E13D-427A-949F-2F4E70B15C6E}" type="sibTrans" cxnId="{2B12D86A-8B8A-4014-BE98-0BD5A837F093}">
      <dgm:prSet/>
      <dgm:spPr/>
      <dgm:t>
        <a:bodyPr/>
        <a:lstStyle/>
        <a:p>
          <a:endParaRPr lang="en-GB" sz="2000"/>
        </a:p>
      </dgm:t>
    </dgm:pt>
    <dgm:pt modelId="{C75BB315-19C5-4734-95B2-55AB02368233}">
      <dgm:prSet phldrT="[Text]" custT="1"/>
      <dgm:spPr>
        <a:solidFill>
          <a:schemeClr val="accent2">
            <a:lumMod val="60000"/>
            <a:lumOff val="40000"/>
            <a:alpha val="50000"/>
          </a:schemeClr>
        </a:solidFill>
      </dgm:spPr>
      <dgm:t>
        <a:bodyPr/>
        <a:lstStyle/>
        <a:p>
          <a:r>
            <a:rPr lang="en-GB" sz="3600" b="1" dirty="0" smtClean="0"/>
            <a:t>API</a:t>
          </a:r>
        </a:p>
        <a:p>
          <a:r>
            <a:rPr lang="en-GB" sz="1800" b="0" dirty="0" smtClean="0"/>
            <a:t>What can you do with arrays?</a:t>
          </a:r>
        </a:p>
      </dgm:t>
    </dgm:pt>
    <dgm:pt modelId="{6E9B1641-67CE-40DD-A530-0A4129D4578F}" type="parTrans" cxnId="{3BDC884A-05DD-48EC-A934-870C0067E71B}">
      <dgm:prSet/>
      <dgm:spPr/>
      <dgm:t>
        <a:bodyPr/>
        <a:lstStyle/>
        <a:p>
          <a:endParaRPr lang="en-GB" sz="2000"/>
        </a:p>
      </dgm:t>
    </dgm:pt>
    <dgm:pt modelId="{0708D944-22E9-42FE-BB04-790DABD593DF}" type="sibTrans" cxnId="{3BDC884A-05DD-48EC-A934-870C0067E71B}">
      <dgm:prSet/>
      <dgm:spPr/>
      <dgm:t>
        <a:bodyPr/>
        <a:lstStyle/>
        <a:p>
          <a:endParaRPr lang="en-GB" sz="2000"/>
        </a:p>
      </dgm:t>
    </dgm:pt>
    <dgm:pt modelId="{182A2AB3-06F2-4EB1-866B-01475B9BF9C2}" type="pres">
      <dgm:prSet presAssocID="{7AEC8088-32FE-478D-AD40-44EF0AC0F00F}" presName="compositeShape" presStyleCnt="0">
        <dgm:presLayoutVars>
          <dgm:chMax val="7"/>
          <dgm:dir/>
          <dgm:resizeHandles val="exact"/>
        </dgm:presLayoutVars>
      </dgm:prSet>
      <dgm:spPr/>
    </dgm:pt>
    <dgm:pt modelId="{CFAB06AB-7C8E-4DAD-87C4-17F3F6CC06AE}" type="pres">
      <dgm:prSet presAssocID="{2D8889A3-6DCA-4817-AF06-DF8F2782D0DB}" presName="circ1" presStyleLbl="vennNode1" presStyleIdx="0" presStyleCnt="3" custScaleX="138998" custScaleY="97373"/>
      <dgm:spPr/>
      <dgm:t>
        <a:bodyPr/>
        <a:lstStyle/>
        <a:p>
          <a:endParaRPr lang="en-GB"/>
        </a:p>
      </dgm:t>
    </dgm:pt>
    <dgm:pt modelId="{79AF25B4-D89C-4D32-9B26-5B062EFE1F27}" type="pres">
      <dgm:prSet presAssocID="{2D8889A3-6DCA-4817-AF06-DF8F2782D0DB}" presName="circ1Tx" presStyleLbl="revTx" presStyleIdx="0" presStyleCnt="0">
        <dgm:presLayoutVars>
          <dgm:chMax val="0"/>
          <dgm:chPref val="0"/>
          <dgm:bulletEnabled val="1"/>
        </dgm:presLayoutVars>
      </dgm:prSet>
      <dgm:spPr/>
      <dgm:t>
        <a:bodyPr/>
        <a:lstStyle/>
        <a:p>
          <a:endParaRPr lang="en-GB"/>
        </a:p>
      </dgm:t>
    </dgm:pt>
    <dgm:pt modelId="{B60549E5-9D9E-4922-9FF5-36054E8F4573}" type="pres">
      <dgm:prSet presAssocID="{EFD5E562-63E8-42B4-8ACC-659F2036FC39}" presName="circ2" presStyleLbl="vennNode1" presStyleIdx="1" presStyleCnt="3" custScaleX="138532" custLinFactNeighborX="14997"/>
      <dgm:spPr/>
      <dgm:t>
        <a:bodyPr/>
        <a:lstStyle/>
        <a:p>
          <a:endParaRPr lang="en-GB"/>
        </a:p>
      </dgm:t>
    </dgm:pt>
    <dgm:pt modelId="{7E3B9F9E-C784-46BC-9690-5D0CAA9B9B3F}" type="pres">
      <dgm:prSet presAssocID="{EFD5E562-63E8-42B4-8ACC-659F2036FC39}" presName="circ2Tx" presStyleLbl="revTx" presStyleIdx="0" presStyleCnt="0">
        <dgm:presLayoutVars>
          <dgm:chMax val="0"/>
          <dgm:chPref val="0"/>
          <dgm:bulletEnabled val="1"/>
        </dgm:presLayoutVars>
      </dgm:prSet>
      <dgm:spPr/>
      <dgm:t>
        <a:bodyPr/>
        <a:lstStyle/>
        <a:p>
          <a:endParaRPr lang="en-GB"/>
        </a:p>
      </dgm:t>
    </dgm:pt>
    <dgm:pt modelId="{262696FB-D426-410F-93D2-7EE76022093F}" type="pres">
      <dgm:prSet presAssocID="{C75BB315-19C5-4734-95B2-55AB02368233}" presName="circ3" presStyleLbl="vennNode1" presStyleIdx="2" presStyleCnt="3" custScaleX="137973" custLinFactNeighborX="-18906" custLinFactNeighborY="1037"/>
      <dgm:spPr/>
      <dgm:t>
        <a:bodyPr/>
        <a:lstStyle/>
        <a:p>
          <a:endParaRPr lang="en-GB"/>
        </a:p>
      </dgm:t>
    </dgm:pt>
    <dgm:pt modelId="{8C24030A-2978-40DA-B616-501D21EA8C2F}" type="pres">
      <dgm:prSet presAssocID="{C75BB315-19C5-4734-95B2-55AB02368233}" presName="circ3Tx" presStyleLbl="revTx" presStyleIdx="0" presStyleCnt="0">
        <dgm:presLayoutVars>
          <dgm:chMax val="0"/>
          <dgm:chPref val="0"/>
          <dgm:bulletEnabled val="1"/>
        </dgm:presLayoutVars>
      </dgm:prSet>
      <dgm:spPr/>
      <dgm:t>
        <a:bodyPr/>
        <a:lstStyle/>
        <a:p>
          <a:endParaRPr lang="en-GB"/>
        </a:p>
      </dgm:t>
    </dgm:pt>
  </dgm:ptLst>
  <dgm:cxnLst>
    <dgm:cxn modelId="{837C13EA-589A-4F9D-B46D-473E475892BF}" type="presOf" srcId="{2D8889A3-6DCA-4817-AF06-DF8F2782D0DB}" destId="{79AF25B4-D89C-4D32-9B26-5B062EFE1F27}" srcOrd="1" destOrd="0" presId="urn:microsoft.com/office/officeart/2005/8/layout/venn1"/>
    <dgm:cxn modelId="{AC80845C-8FB3-40D5-950E-16B759CDB381}" type="presOf" srcId="{C75BB315-19C5-4734-95B2-55AB02368233}" destId="{8C24030A-2978-40DA-B616-501D21EA8C2F}" srcOrd="1" destOrd="0" presId="urn:microsoft.com/office/officeart/2005/8/layout/venn1"/>
    <dgm:cxn modelId="{ADFDE1C5-7770-4B14-B725-7A959484D724}" type="presOf" srcId="{2D8889A3-6DCA-4817-AF06-DF8F2782D0DB}" destId="{CFAB06AB-7C8E-4DAD-87C4-17F3F6CC06AE}" srcOrd="0" destOrd="0" presId="urn:microsoft.com/office/officeart/2005/8/layout/venn1"/>
    <dgm:cxn modelId="{3BDC884A-05DD-48EC-A934-870C0067E71B}" srcId="{7AEC8088-32FE-478D-AD40-44EF0AC0F00F}" destId="{C75BB315-19C5-4734-95B2-55AB02368233}" srcOrd="2" destOrd="0" parTransId="{6E9B1641-67CE-40DD-A530-0A4129D4578F}" sibTransId="{0708D944-22E9-42FE-BB04-790DABD593DF}"/>
    <dgm:cxn modelId="{2B12D86A-8B8A-4014-BE98-0BD5A837F093}" srcId="{7AEC8088-32FE-478D-AD40-44EF0AC0F00F}" destId="{EFD5E562-63E8-42B4-8ACC-659F2036FC39}" srcOrd="1" destOrd="0" parTransId="{38AB304C-89E7-4235-BEC9-052A47F99E3D}" sibTransId="{13F1CC66-E13D-427A-949F-2F4E70B15C6E}"/>
    <dgm:cxn modelId="{35046884-C9A3-4744-AAB8-148D977F30FC}" type="presOf" srcId="{C75BB315-19C5-4734-95B2-55AB02368233}" destId="{262696FB-D426-410F-93D2-7EE76022093F}" srcOrd="0" destOrd="0" presId="urn:microsoft.com/office/officeart/2005/8/layout/venn1"/>
    <dgm:cxn modelId="{8846ABD1-287C-4104-9314-38DD404F51D5}" type="presOf" srcId="{EFD5E562-63E8-42B4-8ACC-659F2036FC39}" destId="{B60549E5-9D9E-4922-9FF5-36054E8F4573}" srcOrd="0" destOrd="0" presId="urn:microsoft.com/office/officeart/2005/8/layout/venn1"/>
    <dgm:cxn modelId="{0A554C6F-BE68-4054-B48A-CE65CE1191D1}" type="presOf" srcId="{EFD5E562-63E8-42B4-8ACC-659F2036FC39}" destId="{7E3B9F9E-C784-46BC-9690-5D0CAA9B9B3F}" srcOrd="1" destOrd="0" presId="urn:microsoft.com/office/officeart/2005/8/layout/venn1"/>
    <dgm:cxn modelId="{9E7D3D6C-8C1A-415F-8185-CF53D018C373}" type="presOf" srcId="{7AEC8088-32FE-478D-AD40-44EF0AC0F00F}" destId="{182A2AB3-06F2-4EB1-866B-01475B9BF9C2}" srcOrd="0" destOrd="0" presId="urn:microsoft.com/office/officeart/2005/8/layout/venn1"/>
    <dgm:cxn modelId="{3A474ED0-170D-4760-8CAE-898F5A9B76B7}" srcId="{7AEC8088-32FE-478D-AD40-44EF0AC0F00F}" destId="{2D8889A3-6DCA-4817-AF06-DF8F2782D0DB}" srcOrd="0" destOrd="0" parTransId="{8B4F932A-440A-45A6-B487-1B7CBCEF5DA1}" sibTransId="{2D3DE0CA-EF97-43F6-BA62-DC6A58186819}"/>
    <dgm:cxn modelId="{C8DDDE1A-B2A0-4561-A0F3-8DCF2B4F60E6}" type="presParOf" srcId="{182A2AB3-06F2-4EB1-866B-01475B9BF9C2}" destId="{CFAB06AB-7C8E-4DAD-87C4-17F3F6CC06AE}" srcOrd="0" destOrd="0" presId="urn:microsoft.com/office/officeart/2005/8/layout/venn1"/>
    <dgm:cxn modelId="{C6BBE99C-3EFF-4222-8B8E-1F8C638AB79F}" type="presParOf" srcId="{182A2AB3-06F2-4EB1-866B-01475B9BF9C2}" destId="{79AF25B4-D89C-4D32-9B26-5B062EFE1F27}" srcOrd="1" destOrd="0" presId="urn:microsoft.com/office/officeart/2005/8/layout/venn1"/>
    <dgm:cxn modelId="{AE11834B-B175-449A-8068-6ED5601A084D}" type="presParOf" srcId="{182A2AB3-06F2-4EB1-866B-01475B9BF9C2}" destId="{B60549E5-9D9E-4922-9FF5-36054E8F4573}" srcOrd="2" destOrd="0" presId="urn:microsoft.com/office/officeart/2005/8/layout/venn1"/>
    <dgm:cxn modelId="{E3EFDBF0-5102-4098-A726-EC98633BAC97}" type="presParOf" srcId="{182A2AB3-06F2-4EB1-866B-01475B9BF9C2}" destId="{7E3B9F9E-C784-46BC-9690-5D0CAA9B9B3F}" srcOrd="3" destOrd="0" presId="urn:microsoft.com/office/officeart/2005/8/layout/venn1"/>
    <dgm:cxn modelId="{A2D36283-7D90-4D80-82FE-C644F5F5C09D}" type="presParOf" srcId="{182A2AB3-06F2-4EB1-866B-01475B9BF9C2}" destId="{262696FB-D426-410F-93D2-7EE76022093F}" srcOrd="4" destOrd="0" presId="urn:microsoft.com/office/officeart/2005/8/layout/venn1"/>
    <dgm:cxn modelId="{5D885FA7-196C-4335-B82C-5A48C24B75DA}" type="presParOf" srcId="{182A2AB3-06F2-4EB1-866B-01475B9BF9C2}" destId="{8C24030A-2978-40DA-B616-501D21EA8C2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B06AB-7C8E-4DAD-87C4-17F3F6CC06AE}">
      <dsp:nvSpPr>
        <dsp:cNvPr id="0" name=""/>
        <dsp:cNvSpPr/>
      </dsp:nvSpPr>
      <dsp:spPr>
        <a:xfrm>
          <a:off x="2062587" y="161789"/>
          <a:ext cx="4096188" cy="2869524"/>
        </a:xfrm>
        <a:prstGeom prst="ellipse">
          <a:avLst/>
        </a:prstGeom>
        <a:solidFill>
          <a:schemeClr val="accent5">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GB" sz="3600" b="1" kern="1200" dirty="0" smtClean="0"/>
            <a:t>Abstraction</a:t>
          </a:r>
        </a:p>
        <a:p>
          <a:pPr lvl="0" algn="ctr" defTabSz="1600200">
            <a:lnSpc>
              <a:spcPct val="90000"/>
            </a:lnSpc>
            <a:spcBef>
              <a:spcPct val="0"/>
            </a:spcBef>
            <a:spcAft>
              <a:spcPct val="35000"/>
            </a:spcAft>
          </a:pPr>
          <a:r>
            <a:rPr lang="en-GB" sz="1800" b="0" kern="1200" dirty="0" smtClean="0"/>
            <a:t>N-dimensional arrays </a:t>
          </a:r>
        </a:p>
        <a:p>
          <a:pPr lvl="0" algn="ctr" defTabSz="1600200">
            <a:lnSpc>
              <a:spcPct val="90000"/>
            </a:lnSpc>
            <a:spcBef>
              <a:spcPct val="0"/>
            </a:spcBef>
            <a:spcAft>
              <a:spcPct val="35000"/>
            </a:spcAft>
          </a:pPr>
          <a:r>
            <a:rPr lang="en-GB" sz="1800" b="0" kern="1200" dirty="0" smtClean="0"/>
            <a:t>– what and why?</a:t>
          </a:r>
        </a:p>
      </dsp:txBody>
      <dsp:txXfrm>
        <a:off x="2608745" y="663956"/>
        <a:ext cx="3003871" cy="1291286"/>
      </dsp:txXfrm>
    </dsp:sp>
    <dsp:sp modelId="{B60549E5-9D9E-4922-9FF5-36054E8F4573}">
      <dsp:nvSpPr>
        <dsp:cNvPr id="0" name=""/>
        <dsp:cNvSpPr/>
      </dsp:nvSpPr>
      <dsp:spPr>
        <a:xfrm>
          <a:off x="3574760" y="1964919"/>
          <a:ext cx="4082456" cy="2946940"/>
        </a:xfrm>
        <a:prstGeom prst="ellipse">
          <a:avLst/>
        </a:prstGeom>
        <a:solidFill>
          <a:schemeClr val="tx2">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GB" sz="2800" b="1" kern="1200" dirty="0" smtClean="0"/>
            <a:t>Implementation</a:t>
          </a:r>
        </a:p>
        <a:p>
          <a:pPr lvl="0" algn="ctr" defTabSz="1244600">
            <a:lnSpc>
              <a:spcPct val="90000"/>
            </a:lnSpc>
            <a:spcBef>
              <a:spcPct val="0"/>
            </a:spcBef>
            <a:spcAft>
              <a:spcPct val="35000"/>
            </a:spcAft>
          </a:pPr>
          <a:r>
            <a:rPr lang="en-GB" sz="1800" b="0" kern="1200" dirty="0" smtClean="0"/>
            <a:t>How is everything</a:t>
          </a:r>
        </a:p>
        <a:p>
          <a:pPr lvl="0" algn="ctr" defTabSz="1244600">
            <a:lnSpc>
              <a:spcPct val="90000"/>
            </a:lnSpc>
            <a:spcBef>
              <a:spcPct val="0"/>
            </a:spcBef>
            <a:spcAft>
              <a:spcPct val="35000"/>
            </a:spcAft>
          </a:pPr>
          <a:r>
            <a:rPr lang="en-GB" sz="1800" b="0" kern="1200" dirty="0" smtClean="0"/>
            <a:t>implemented?</a:t>
          </a:r>
          <a:endParaRPr lang="en-GB" sz="1800" b="1" kern="1200" dirty="0" smtClean="0"/>
        </a:p>
      </dsp:txBody>
      <dsp:txXfrm>
        <a:off x="4823311" y="2726212"/>
        <a:ext cx="2449473" cy="1620817"/>
      </dsp:txXfrm>
    </dsp:sp>
    <dsp:sp modelId="{262696FB-D426-410F-93D2-7EE76022093F}">
      <dsp:nvSpPr>
        <dsp:cNvPr id="0" name=""/>
        <dsp:cNvSpPr/>
      </dsp:nvSpPr>
      <dsp:spPr>
        <a:xfrm>
          <a:off x="457187" y="1995479"/>
          <a:ext cx="4065982" cy="2946940"/>
        </a:xfrm>
        <a:prstGeom prst="ellipse">
          <a:avLst/>
        </a:prstGeom>
        <a:solidFill>
          <a:schemeClr val="accent2">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GB" sz="3600" b="1" kern="1200" dirty="0" smtClean="0"/>
            <a:t>API</a:t>
          </a:r>
        </a:p>
        <a:p>
          <a:pPr lvl="0" algn="ctr" defTabSz="1600200">
            <a:lnSpc>
              <a:spcPct val="90000"/>
            </a:lnSpc>
            <a:spcBef>
              <a:spcPct val="0"/>
            </a:spcBef>
            <a:spcAft>
              <a:spcPct val="35000"/>
            </a:spcAft>
          </a:pPr>
          <a:r>
            <a:rPr lang="en-GB" sz="1800" b="0" kern="1200" dirty="0" smtClean="0"/>
            <a:t>What can you do with arrays?</a:t>
          </a:r>
        </a:p>
      </dsp:txBody>
      <dsp:txXfrm>
        <a:off x="840067" y="2756772"/>
        <a:ext cx="2439589" cy="162081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B894D6-7C2A-4B00-A52D-EADA9DFB2DEC}" type="datetimeFigureOut">
              <a:rPr lang="en-GB" smtClean="0"/>
              <a:t>14/11/2013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33907C-F41F-4AA4-8FCB-FAC929B76F06}" type="slidenum">
              <a:rPr lang="en-GB" smtClean="0"/>
              <a:t>‹#›</a:t>
            </a:fld>
            <a:endParaRPr lang="en-GB"/>
          </a:p>
        </p:txBody>
      </p:sp>
    </p:spTree>
    <p:extLst>
      <p:ext uri="{BB962C8B-B14F-4D97-AF65-F5344CB8AC3E}">
        <p14:creationId xmlns:p14="http://schemas.microsoft.com/office/powerpoint/2010/main" val="254747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F59FA-5C9E-4D37-B0B6-AD04B1868C49}" type="datetimeFigureOut">
              <a:rPr lang="en-GB" smtClean="0"/>
              <a:t>14/11/2013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AFA970-C195-46EE-BFDE-A496319AA698}" type="slidenum">
              <a:rPr lang="en-GB" smtClean="0"/>
              <a:t>‹#›</a:t>
            </a:fld>
            <a:endParaRPr lang="en-GB"/>
          </a:p>
        </p:txBody>
      </p:sp>
    </p:spTree>
    <p:extLst>
      <p:ext uri="{BB962C8B-B14F-4D97-AF65-F5344CB8AC3E}">
        <p14:creationId xmlns:p14="http://schemas.microsoft.com/office/powerpoint/2010/main" val="22526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a:t>
            </a:fld>
            <a:endParaRPr lang="en-GB"/>
          </a:p>
        </p:txBody>
      </p:sp>
    </p:spTree>
    <p:extLst>
      <p:ext uri="{BB962C8B-B14F-4D97-AF65-F5344CB8AC3E}">
        <p14:creationId xmlns:p14="http://schemas.microsoft.com/office/powerpoint/2010/main" val="2255013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Overloaded</a:t>
            </a:r>
            <a:r>
              <a:rPr lang="en-GB" baseline="0" dirty="0" smtClean="0"/>
              <a:t> terminology!</a:t>
            </a:r>
          </a:p>
          <a:p>
            <a:pPr marL="0" indent="0">
              <a:buFontTx/>
              <a:buNone/>
            </a:pPr>
            <a:r>
              <a:rPr lang="en-GB" baseline="0" dirty="0" smtClean="0"/>
              <a:t>- Vector = 1D array (maths / array programming sense) – Also a </a:t>
            </a:r>
            <a:r>
              <a:rPr lang="en-GB" baseline="0" dirty="0" err="1" smtClean="0"/>
              <a:t>Clojure</a:t>
            </a:r>
            <a:r>
              <a:rPr lang="en-GB" baseline="0" dirty="0" smtClean="0"/>
              <a:t> vector</a:t>
            </a:r>
          </a:p>
          <a:p>
            <a:pPr marL="0" indent="0">
              <a:buFontTx/>
              <a:buNone/>
            </a:pPr>
            <a:r>
              <a:rPr lang="en-GB" baseline="0" dirty="0" smtClean="0"/>
              <a:t>- Matrix: conventionally used to indicate a 2 dimensional numerical array, </a:t>
            </a:r>
          </a:p>
          <a:p>
            <a:pPr marL="0" indent="0">
              <a:buFontTx/>
              <a:buNone/>
            </a:pPr>
            <a:r>
              <a:rPr lang="en-GB" baseline="0" dirty="0" smtClean="0"/>
              <a:t>- Array: in the sense of the N-dimensional array, but also the specific concrete example of a Java array</a:t>
            </a:r>
          </a:p>
          <a:p>
            <a:pPr marL="171450" indent="-171450">
              <a:buFontTx/>
              <a:buChar char="-"/>
            </a:pPr>
            <a:r>
              <a:rPr lang="en-GB" baseline="0" dirty="0" smtClean="0"/>
              <a:t>Dimensions: also overloaded! Here using in the sense of the number of dimensions in an array, but it’s also used to refer to the number of dimensions in a vector space, e.g. 3 dimensional Euclidean space.</a:t>
            </a:r>
          </a:p>
          <a:p>
            <a:pPr marL="0" indent="0">
              <a:buFontTx/>
              <a:buNone/>
            </a:pPr>
            <a:r>
              <a:rPr lang="en-GB" baseline="0" dirty="0" smtClean="0"/>
              <a:t>If we’re lucky it should be clear from the context what we’re talking about. </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10</a:t>
            </a:fld>
            <a:endParaRPr lang="en-GB"/>
          </a:p>
        </p:txBody>
      </p:sp>
    </p:spTree>
    <p:extLst>
      <p:ext uri="{BB962C8B-B14F-4D97-AF65-F5344CB8AC3E}">
        <p14:creationId xmlns:p14="http://schemas.microsoft.com/office/powerpoint/2010/main" val="383945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11</a:t>
            </a:fld>
            <a:endParaRPr lang="en-GB"/>
          </a:p>
        </p:txBody>
      </p:sp>
    </p:spTree>
    <p:extLst>
      <p:ext uri="{BB962C8B-B14F-4D97-AF65-F5344CB8AC3E}">
        <p14:creationId xmlns:p14="http://schemas.microsoft.com/office/powerpoint/2010/main" val="334349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 you an idea about how general array programming can be – </a:t>
            </a:r>
          </a:p>
          <a:p>
            <a:r>
              <a:rPr lang="en-GB" dirty="0" smtClean="0"/>
              <a:t>An array is a way of representing a function using data</a:t>
            </a:r>
          </a:p>
          <a:p>
            <a:r>
              <a:rPr lang="en-GB" dirty="0" smtClean="0"/>
              <a:t>Instead of computing a value for each combination of inputs,</a:t>
            </a:r>
            <a:r>
              <a:rPr lang="en-GB" baseline="0" dirty="0" smtClean="0"/>
              <a:t> we’re typically pre-computing all such values</a:t>
            </a:r>
            <a:endParaRPr lang="en-GB" dirty="0" smtClean="0"/>
          </a:p>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12</a:t>
            </a:fld>
            <a:endParaRPr lang="en-GB"/>
          </a:p>
        </p:txBody>
      </p:sp>
    </p:spTree>
    <p:extLst>
      <p:ext uri="{BB962C8B-B14F-4D97-AF65-F5344CB8AC3E}">
        <p14:creationId xmlns:p14="http://schemas.microsoft.com/office/powerpoint/2010/main" val="286478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 you an idea about how general array programming can be – </a:t>
            </a:r>
          </a:p>
          <a:p>
            <a:r>
              <a:rPr lang="en-GB" dirty="0" smtClean="0"/>
              <a:t>An array is a way of representing a function using data</a:t>
            </a:r>
          </a:p>
          <a:p>
            <a:r>
              <a:rPr lang="en-GB" dirty="0" smtClean="0"/>
              <a:t>Instead of computing a value for each combination of inputs,</a:t>
            </a:r>
            <a:r>
              <a:rPr lang="en-GB" baseline="0" dirty="0" smtClean="0"/>
              <a:t> we’re typically pre-computing all such values</a:t>
            </a:r>
            <a:endParaRPr lang="en-GB" dirty="0" smtClean="0"/>
          </a:p>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13</a:t>
            </a:fld>
            <a:endParaRPr lang="en-GB"/>
          </a:p>
        </p:txBody>
      </p:sp>
    </p:spTree>
    <p:extLst>
      <p:ext uri="{BB962C8B-B14F-4D97-AF65-F5344CB8AC3E}">
        <p14:creationId xmlns:p14="http://schemas.microsoft.com/office/powerpoint/2010/main" val="2864789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adding a 3D array.</a:t>
            </a:r>
          </a:p>
          <a:p>
            <a:pPr marL="171450" indent="-171450">
              <a:buFontTx/>
              <a:buChar char="-"/>
            </a:pPr>
            <a:r>
              <a:rPr lang="en-GB" dirty="0" smtClean="0"/>
              <a:t>Java it’s just a big nested loop…</a:t>
            </a:r>
          </a:p>
          <a:p>
            <a:pPr marL="171450" indent="-171450">
              <a:buFontTx/>
              <a:buChar char="-"/>
            </a:pPr>
            <a:r>
              <a:rPr lang="en-GB" dirty="0" err="1" smtClean="0"/>
              <a:t>Clojure</a:t>
            </a:r>
            <a:r>
              <a:rPr lang="en-GB" baseline="0" dirty="0" smtClean="0"/>
              <a:t> you can do it with nested maps, which is a bit more of a functional style, but still you’ve got this three-level nesting </a:t>
            </a:r>
          </a:p>
          <a:p>
            <a:pPr marL="171450" indent="-171450">
              <a:buFontTx/>
              <a:buChar char="-"/>
            </a:pPr>
            <a:r>
              <a:rPr lang="en-GB" baseline="0" dirty="0" smtClean="0"/>
              <a:t>With </a:t>
            </a:r>
            <a:r>
              <a:rPr lang="en-GB" baseline="0" dirty="0" err="1" smtClean="0"/>
              <a:t>core.matrix</a:t>
            </a:r>
            <a:r>
              <a:rPr lang="en-GB" baseline="0" dirty="0" smtClean="0"/>
              <a:t> it’s really simple. We just generalise + to arbitrary multi-dimensional arrays and it all just works</a:t>
            </a:r>
            <a:endParaRPr lang="en-GB" dirty="0" smtClean="0"/>
          </a:p>
          <a:p>
            <a:r>
              <a:rPr lang="en-GB" dirty="0" smtClean="0"/>
              <a:t>Does conciseness matter? Well</a:t>
            </a:r>
            <a:r>
              <a:rPr lang="en-GB" baseline="0" dirty="0" smtClean="0"/>
              <a:t> if you’re writing a lot of code manipulating arrays it’s going to save you quite a bit of time, but more importantly it makes it much easier to avoid errors. Very easy to get off-by-one errors in this kind of code.</a:t>
            </a:r>
          </a:p>
          <a:p>
            <a:r>
              <a:rPr lang="en-GB" baseline="0" dirty="0" smtClean="0"/>
              <a:t>core.matrix gives you a nice DSL that does all the index juggling for you</a:t>
            </a:r>
          </a:p>
          <a:p>
            <a:r>
              <a:rPr lang="en-GB" baseline="0" dirty="0" smtClean="0"/>
              <a:t>Also it helps you to be mentally much closer to the problem that you are modelling. You ideally want an API that reflects the way that you think about the problem you are solving.</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14</a:t>
            </a:fld>
            <a:endParaRPr lang="en-GB"/>
          </a:p>
        </p:txBody>
      </p:sp>
    </p:spTree>
    <p:extLst>
      <p:ext uri="{BB962C8B-B14F-4D97-AF65-F5344CB8AC3E}">
        <p14:creationId xmlns:p14="http://schemas.microsoft.com/office/powerpoint/2010/main" val="123113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15</a:t>
            </a:fld>
            <a:endParaRPr lang="en-GB"/>
          </a:p>
        </p:txBody>
      </p:sp>
    </p:spTree>
    <p:extLst>
      <p:ext uri="{BB962C8B-B14F-4D97-AF65-F5344CB8AC3E}">
        <p14:creationId xmlns:p14="http://schemas.microsoft.com/office/powerpoint/2010/main" val="117704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lets talk</a:t>
            </a:r>
            <a:r>
              <a:rPr lang="en-GB" baseline="0" dirty="0" smtClean="0"/>
              <a:t> about the </a:t>
            </a:r>
            <a:r>
              <a:rPr lang="en-GB" baseline="0" dirty="0" err="1" smtClean="0"/>
              <a:t>core.matrix</a:t>
            </a:r>
            <a:r>
              <a:rPr lang="en-GB" baseline="0" dirty="0" smtClean="0"/>
              <a:t> API.</a:t>
            </a:r>
          </a:p>
          <a:p>
            <a:r>
              <a:rPr lang="en-GB" baseline="0" dirty="0" smtClean="0"/>
              <a:t>This isn’t going to be an exhaustive tour, but I’m going to highlight a few of the key features to give you a taste of what is possible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16</a:t>
            </a:fld>
            <a:endParaRPr lang="en-GB"/>
          </a:p>
        </p:txBody>
      </p:sp>
    </p:spTree>
    <p:extLst>
      <p:ext uri="{BB962C8B-B14F-4D97-AF65-F5344CB8AC3E}">
        <p14:creationId xmlns:p14="http://schemas.microsoft.com/office/powerpoint/2010/main" val="2465464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important API design objectives was to exploit</a:t>
            </a:r>
            <a:r>
              <a:rPr lang="en-GB" baseline="0" dirty="0" smtClean="0"/>
              <a:t> the “natural equivalence of arrays to nested </a:t>
            </a:r>
            <a:r>
              <a:rPr lang="en-GB" baseline="0" dirty="0" err="1" smtClean="0"/>
              <a:t>Clojure</a:t>
            </a:r>
            <a:r>
              <a:rPr lang="en-GB" baseline="0" dirty="0" smtClean="0"/>
              <a:t> vectors”. </a:t>
            </a:r>
          </a:p>
          <a:p>
            <a:r>
              <a:rPr lang="en-GB" baseline="0" dirty="0" smtClean="0"/>
              <a:t>1D array is a </a:t>
            </a:r>
            <a:r>
              <a:rPr lang="en-GB" baseline="0" dirty="0" err="1" smtClean="0"/>
              <a:t>Clojure</a:t>
            </a:r>
            <a:r>
              <a:rPr lang="en-GB" baseline="0" dirty="0" smtClean="0"/>
              <a:t> vector, 2D array is like a vector of vectors</a:t>
            </a:r>
          </a:p>
          <a:p>
            <a:r>
              <a:rPr lang="en-GB" baseline="0" dirty="0" smtClean="0"/>
              <a:t>Most things in the </a:t>
            </a:r>
            <a:r>
              <a:rPr lang="en-GB" baseline="0" dirty="0" err="1" smtClean="0"/>
              <a:t>core.matrix</a:t>
            </a:r>
            <a:r>
              <a:rPr lang="en-GB" baseline="0" dirty="0" smtClean="0"/>
              <a:t> API work with nested </a:t>
            </a:r>
            <a:r>
              <a:rPr lang="en-GB" baseline="0" dirty="0" err="1" smtClean="0"/>
              <a:t>Clojure</a:t>
            </a:r>
            <a:r>
              <a:rPr lang="en-GB" baseline="0" dirty="0" smtClean="0"/>
              <a:t> vectors.</a:t>
            </a:r>
          </a:p>
          <a:p>
            <a:r>
              <a:rPr lang="en-GB" baseline="0" dirty="0" smtClean="0"/>
              <a:t>This is nice – gives a natural syntax, and great for dynamic, exploratory work at the REPL.</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17</a:t>
            </a:fld>
            <a:endParaRPr lang="en-GB"/>
          </a:p>
        </p:txBody>
      </p:sp>
    </p:spTree>
    <p:extLst>
      <p:ext uri="{BB962C8B-B14F-4D97-AF65-F5344CB8AC3E}">
        <p14:creationId xmlns:p14="http://schemas.microsoft.com/office/powerpoint/2010/main" val="440324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most fundamental attribute of an array is probably the shape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18</a:t>
            </a:fld>
            <a:endParaRPr lang="en-GB"/>
          </a:p>
        </p:txBody>
      </p:sp>
    </p:spTree>
    <p:extLst>
      <p:ext uri="{BB962C8B-B14F-4D97-AF65-F5344CB8AC3E}">
        <p14:creationId xmlns:p14="http://schemas.microsoft.com/office/powerpoint/2010/main" val="4197566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most fundamental attribute of an array is probably the shape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19</a:t>
            </a:fld>
            <a:endParaRPr lang="en-GB"/>
          </a:p>
        </p:txBody>
      </p:sp>
    </p:spTree>
    <p:extLst>
      <p:ext uri="{BB962C8B-B14F-4D97-AF65-F5344CB8AC3E}">
        <p14:creationId xmlns:p14="http://schemas.microsoft.com/office/powerpoint/2010/main" val="419756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I’m going to be talking about </a:t>
            </a:r>
            <a:r>
              <a:rPr lang="en-GB" dirty="0" err="1" smtClean="0"/>
              <a:t>core.matrix</a:t>
            </a:r>
            <a:r>
              <a:rPr lang="en-GB" dirty="0" smtClean="0"/>
              <a:t>, and it’s quite appropriate that I’m talking about it here today at the </a:t>
            </a:r>
            <a:r>
              <a:rPr lang="en-GB" dirty="0" err="1" smtClean="0"/>
              <a:t>Clojure</a:t>
            </a:r>
            <a:r>
              <a:rPr lang="en-GB" dirty="0" smtClean="0"/>
              <a:t> </a:t>
            </a:r>
            <a:r>
              <a:rPr lang="en-GB" dirty="0" err="1" smtClean="0"/>
              <a:t>Conj</a:t>
            </a:r>
            <a:r>
              <a:rPr lang="en-GB" dirty="0" smtClean="0"/>
              <a:t> because this project actually came</a:t>
            </a:r>
            <a:r>
              <a:rPr lang="en-GB" baseline="0" dirty="0" smtClean="0"/>
              <a:t> about as a direct result of conversations I had with many people at last year’s </a:t>
            </a:r>
            <a:r>
              <a:rPr lang="en-GB" baseline="0" dirty="0" err="1" smtClean="0"/>
              <a:t>Conj</a:t>
            </a:r>
            <a:endParaRPr lang="en-GB" baseline="0" dirty="0" smtClean="0"/>
          </a:p>
          <a:p>
            <a:r>
              <a:rPr lang="en-GB" baseline="0" dirty="0" smtClean="0"/>
              <a:t>The focus of those discussions was very much about how we could make numerical computing better in </a:t>
            </a:r>
            <a:r>
              <a:rPr lang="en-GB" baseline="0" dirty="0" err="1" smtClean="0"/>
              <a:t>Clojure</a:t>
            </a:r>
            <a:r>
              <a:rPr lang="en-GB" baseline="0" dirty="0" smtClean="0"/>
              <a:t>.</a:t>
            </a:r>
          </a:p>
          <a:p>
            <a:r>
              <a:rPr lang="en-GB" baseline="0" dirty="0" smtClean="0"/>
              <a:t>And the solution I’ve been working on over the past year along with a number of collaborators is </a:t>
            </a:r>
            <a:r>
              <a:rPr lang="en-GB" baseline="0" dirty="0" err="1" smtClean="0"/>
              <a:t>core.matrix</a:t>
            </a:r>
            <a:r>
              <a:rPr lang="en-GB" baseline="0" dirty="0" smtClean="0"/>
              <a:t>, which offers array programming as a language extension to </a:t>
            </a:r>
            <a:r>
              <a:rPr lang="en-GB" baseline="0" dirty="0" err="1" smtClean="0"/>
              <a:t>Clojure</a:t>
            </a:r>
            <a:r>
              <a:rPr lang="en-GB" baseline="0" dirty="0" smtClean="0"/>
              <a:t> </a:t>
            </a:r>
          </a:p>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a:t>
            </a:fld>
            <a:endParaRPr lang="en-GB"/>
          </a:p>
        </p:txBody>
      </p:sp>
    </p:spTree>
    <p:extLst>
      <p:ext uri="{BB962C8B-B14F-4D97-AF65-F5344CB8AC3E}">
        <p14:creationId xmlns:p14="http://schemas.microsoft.com/office/powerpoint/2010/main" val="1194943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20</a:t>
            </a:fld>
            <a:endParaRPr lang="en-GB"/>
          </a:p>
        </p:txBody>
      </p:sp>
    </p:spTree>
    <p:extLst>
      <p:ext uri="{BB962C8B-B14F-4D97-AF65-F5344CB8AC3E}">
        <p14:creationId xmlns:p14="http://schemas.microsoft.com/office/powerpoint/2010/main" val="3968886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21</a:t>
            </a:fld>
            <a:endParaRPr lang="en-GB"/>
          </a:p>
        </p:txBody>
      </p:sp>
    </p:spTree>
    <p:extLst>
      <p:ext uri="{BB962C8B-B14F-4D97-AF65-F5344CB8AC3E}">
        <p14:creationId xmlns:p14="http://schemas.microsoft.com/office/powerpoint/2010/main" val="521678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22</a:t>
            </a:fld>
            <a:endParaRPr lang="en-GB"/>
          </a:p>
        </p:txBody>
      </p:sp>
    </p:spTree>
    <p:extLst>
      <p:ext uri="{BB962C8B-B14F-4D97-AF65-F5344CB8AC3E}">
        <p14:creationId xmlns:p14="http://schemas.microsoft.com/office/powerpoint/2010/main" val="631186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Arrays are compositions of arrays!</a:t>
            </a:r>
          </a:p>
          <a:p>
            <a:r>
              <a:rPr lang="en-GB" dirty="0" smtClean="0"/>
              <a:t>This is one of the best signs</a:t>
            </a:r>
            <a:r>
              <a:rPr lang="en-GB" baseline="0" dirty="0" smtClean="0"/>
              <a:t> that you have a good abstraction: if the abstraction can be recursively defined as a composition of the same abstraction.</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23</a:t>
            </a:fld>
            <a:endParaRPr lang="en-GB"/>
          </a:p>
        </p:txBody>
      </p:sp>
    </p:spTree>
    <p:extLst>
      <p:ext uri="{BB962C8B-B14F-4D97-AF65-F5344CB8AC3E}">
        <p14:creationId xmlns:p14="http://schemas.microsoft.com/office/powerpoint/2010/main" val="857581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of course we have quite a few</a:t>
            </a:r>
            <a:r>
              <a:rPr lang="en-GB" baseline="0" dirty="0" smtClean="0"/>
              <a:t> different functions that let you work with slices of arrays.</a:t>
            </a:r>
          </a:p>
          <a:p>
            <a:r>
              <a:rPr lang="en-GB" baseline="0" dirty="0" smtClean="0"/>
              <a:t>Most useful is probably the slices function, which cuts an array into a sequence of its slices</a:t>
            </a:r>
          </a:p>
          <a:p>
            <a:r>
              <a:rPr lang="en-GB" baseline="0" dirty="0" smtClean="0"/>
              <a:t>Pretty common to want to do this – imagine if each slice is a row in your data set</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24</a:t>
            </a:fld>
            <a:endParaRPr lang="en-GB"/>
          </a:p>
        </p:txBody>
      </p:sp>
    </p:spTree>
    <p:extLst>
      <p:ext uri="{BB962C8B-B14F-4D97-AF65-F5344CB8AC3E}">
        <p14:creationId xmlns:p14="http://schemas.microsoft.com/office/powerpoint/2010/main" val="1638981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 array versions of the common mathematical operators.</a:t>
            </a:r>
          </a:p>
          <a:p>
            <a:r>
              <a:rPr lang="en-GB" dirty="0" smtClean="0"/>
              <a:t>These</a:t>
            </a:r>
            <a:r>
              <a:rPr lang="en-GB" baseline="0" dirty="0" smtClean="0"/>
              <a:t> use the same names as </a:t>
            </a:r>
            <a:r>
              <a:rPr lang="en-GB" baseline="0" dirty="0" err="1" smtClean="0"/>
              <a:t>clojure.core</a:t>
            </a:r>
            <a:endParaRPr lang="en-GB" dirty="0" smtClean="0"/>
          </a:p>
          <a:p>
            <a:r>
              <a:rPr lang="en-GB" dirty="0" smtClean="0"/>
              <a:t>You have to use the </a:t>
            </a:r>
            <a:r>
              <a:rPr lang="en-GB" dirty="0" err="1" smtClean="0"/>
              <a:t>clojure.core.matrix.operators</a:t>
            </a:r>
            <a:r>
              <a:rPr lang="en-GB" dirty="0" smtClean="0"/>
              <a:t> namespace if you want to</a:t>
            </a:r>
            <a:r>
              <a:rPr lang="en-GB" baseline="0" dirty="0" smtClean="0"/>
              <a:t> use these names instead of the standard </a:t>
            </a:r>
            <a:r>
              <a:rPr lang="en-GB" baseline="0" dirty="0" err="1" smtClean="0"/>
              <a:t>clojure.core</a:t>
            </a:r>
            <a:r>
              <a:rPr lang="en-GB" baseline="0" dirty="0" smtClean="0"/>
              <a:t> operators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25</a:t>
            </a:fld>
            <a:endParaRPr lang="en-GB"/>
          </a:p>
        </p:txBody>
      </p:sp>
    </p:spTree>
    <p:extLst>
      <p:ext uri="{BB962C8B-B14F-4D97-AF65-F5344CB8AC3E}">
        <p14:creationId xmlns:p14="http://schemas.microsoft.com/office/powerpoint/2010/main" val="2936107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what should</a:t>
            </a:r>
            <a:r>
              <a:rPr lang="en-GB" baseline="0" dirty="0" smtClean="0"/>
              <a:t> happen if we add a scalar number to an array?</a:t>
            </a:r>
            <a:endParaRPr lang="en-GB" dirty="0" smtClean="0"/>
          </a:p>
          <a:p>
            <a:r>
              <a:rPr lang="en-GB" dirty="0" smtClean="0"/>
              <a:t>We have a feature called broadcasting, which allows a lower dimensional array to be treated</a:t>
            </a:r>
            <a:r>
              <a:rPr lang="en-GB" baseline="0" dirty="0" smtClean="0"/>
              <a:t> as a higher dimensional array</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26</a:t>
            </a:fld>
            <a:endParaRPr lang="en-GB"/>
          </a:p>
        </p:txBody>
      </p:sp>
    </p:spTree>
    <p:extLst>
      <p:ext uri="{BB962C8B-B14F-4D97-AF65-F5344CB8AC3E}">
        <p14:creationId xmlns:p14="http://schemas.microsoft.com/office/powerpoint/2010/main" val="2258038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idea of broadcasting also generalises to arrays!</a:t>
            </a:r>
          </a:p>
          <a:p>
            <a:r>
              <a:rPr lang="en-GB" dirty="0" smtClean="0"/>
              <a:t>Here the semantics is the same, we just duplicate the smaller array to fill out the shape of the larger array</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27</a:t>
            </a:fld>
            <a:endParaRPr lang="en-GB"/>
          </a:p>
        </p:txBody>
      </p:sp>
    </p:spTree>
    <p:extLst>
      <p:ext uri="{BB962C8B-B14F-4D97-AF65-F5344CB8AC3E}">
        <p14:creationId xmlns:p14="http://schemas.microsoft.com/office/powerpoint/2010/main" val="2258038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lets talk about</a:t>
            </a:r>
            <a:r>
              <a:rPr lang="en-GB" baseline="0" dirty="0" smtClean="0"/>
              <a:t> some higher order functions</a:t>
            </a:r>
          </a:p>
          <a:p>
            <a:r>
              <a:rPr lang="en-GB" baseline="0" dirty="0" smtClean="0"/>
              <a:t>Two of my favourite </a:t>
            </a:r>
            <a:r>
              <a:rPr lang="en-GB" baseline="0" dirty="0" err="1" smtClean="0"/>
              <a:t>Clojure</a:t>
            </a:r>
            <a:r>
              <a:rPr lang="en-GB" baseline="0" dirty="0" smtClean="0"/>
              <a:t> functions – map and reduce are extremely useful higher order functions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28</a:t>
            </a:fld>
            <a:endParaRPr lang="en-GB"/>
          </a:p>
        </p:txBody>
      </p:sp>
    </p:spTree>
    <p:extLst>
      <p:ext uri="{BB962C8B-B14F-4D97-AF65-F5344CB8AC3E}">
        <p14:creationId xmlns:p14="http://schemas.microsoft.com/office/powerpoint/2010/main" val="2258038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one of the interesting observations</a:t>
            </a:r>
            <a:r>
              <a:rPr lang="en-GB" baseline="0" dirty="0" smtClean="0"/>
              <a:t> about array programming is that you can also see it as a generalisation of sequences in multiple dimensions, so it probably isn’t too surprising that many of the sequence functions in </a:t>
            </a:r>
            <a:r>
              <a:rPr lang="en-GB" baseline="0" dirty="0" err="1" smtClean="0"/>
              <a:t>Clojure</a:t>
            </a:r>
            <a:r>
              <a:rPr lang="en-GB" baseline="0" dirty="0" smtClean="0"/>
              <a:t> actually have a nice array programming equivalent</a:t>
            </a:r>
          </a:p>
          <a:p>
            <a:r>
              <a:rPr lang="en-GB" b="1" baseline="0" dirty="0" err="1" smtClean="0"/>
              <a:t>emap</a:t>
            </a:r>
            <a:r>
              <a:rPr lang="en-GB" baseline="0" dirty="0" smtClean="0"/>
              <a:t> is the equivalent of map, it maps a function over all elements of an array – the key difference is that is preserves the structure of the array so here we’re mapping over a 2x2 matrix, and therefore we get a 2x2 result</a:t>
            </a:r>
          </a:p>
          <a:p>
            <a:r>
              <a:rPr lang="en-GB" b="1" baseline="0" dirty="0" err="1" smtClean="0"/>
              <a:t>ereduce</a:t>
            </a:r>
            <a:r>
              <a:rPr lang="en-GB" baseline="0" dirty="0" smtClean="0"/>
              <a:t> is the equivalent of reduce over all elements</a:t>
            </a:r>
            <a:endParaRPr lang="en-GB" dirty="0" smtClean="0"/>
          </a:p>
          <a:p>
            <a:r>
              <a:rPr lang="en-GB" b="1" dirty="0" err="1" smtClean="0"/>
              <a:t>eseq</a:t>
            </a:r>
            <a:r>
              <a:rPr lang="en-GB" b="1" dirty="0" smtClean="0"/>
              <a:t> </a:t>
            </a:r>
            <a:r>
              <a:rPr lang="en-GB" b="0" dirty="0" smtClean="0"/>
              <a:t>is</a:t>
            </a:r>
            <a:r>
              <a:rPr lang="en-GB" b="0" baseline="0" dirty="0" smtClean="0"/>
              <a:t> a handy bridge between </a:t>
            </a:r>
            <a:r>
              <a:rPr lang="en-GB" b="0" baseline="0" dirty="0" err="1" smtClean="0"/>
              <a:t>core.matrix</a:t>
            </a:r>
            <a:r>
              <a:rPr lang="en-GB" b="0" baseline="0" dirty="0" smtClean="0"/>
              <a:t> arrays and regular </a:t>
            </a:r>
            <a:r>
              <a:rPr lang="en-GB" b="0" baseline="0" dirty="0" err="1" smtClean="0"/>
              <a:t>Clojure</a:t>
            </a:r>
            <a:r>
              <a:rPr lang="en-GB" b="0" baseline="0" dirty="0" smtClean="0"/>
              <a:t> sequences – it just returns all the elements of an array in order</a:t>
            </a:r>
            <a:endParaRPr lang="en-GB" b="1" dirty="0" smtClean="0"/>
          </a:p>
          <a:p>
            <a:r>
              <a:rPr lang="en-GB" dirty="0" smtClean="0"/>
              <a:t>Note row-major ordering of </a:t>
            </a:r>
            <a:r>
              <a:rPr lang="en-GB" dirty="0" err="1" smtClean="0"/>
              <a:t>eseq</a:t>
            </a:r>
            <a:r>
              <a:rPr lang="en-GB" dirty="0" smtClean="0"/>
              <a:t> and </a:t>
            </a:r>
            <a:r>
              <a:rPr lang="en-GB" dirty="0" err="1" smtClean="0"/>
              <a:t>ereduce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29</a:t>
            </a:fld>
            <a:endParaRPr lang="en-GB"/>
          </a:p>
        </p:txBody>
      </p:sp>
    </p:spTree>
    <p:extLst>
      <p:ext uri="{BB962C8B-B14F-4D97-AF65-F5344CB8AC3E}">
        <p14:creationId xmlns:p14="http://schemas.microsoft.com/office/powerpoint/2010/main" val="225803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 say language</a:t>
            </a:r>
            <a:r>
              <a:rPr lang="en-GB" baseline="0" dirty="0" smtClean="0"/>
              <a:t> extension, it is of course in the sense that </a:t>
            </a:r>
            <a:r>
              <a:rPr lang="en-GB" baseline="0" dirty="0" err="1" smtClean="0"/>
              <a:t>Clojure</a:t>
            </a:r>
            <a:r>
              <a:rPr lang="en-GB" baseline="0" dirty="0" smtClean="0"/>
              <a:t> seems to have this ability to absorb new paradigms just by plugging in new libraries.</a:t>
            </a:r>
          </a:p>
          <a:p>
            <a:r>
              <a:rPr lang="en-GB" baseline="0" dirty="0" err="1" smtClean="0"/>
              <a:t>Clojure</a:t>
            </a:r>
            <a:r>
              <a:rPr lang="en-GB" baseline="0" dirty="0" smtClean="0"/>
              <a:t> already stole many good pure functional programming techniques from languages like Haskell</a:t>
            </a:r>
          </a:p>
          <a:p>
            <a:r>
              <a:rPr lang="en-GB" baseline="0" dirty="0" smtClean="0"/>
              <a:t>And of course we have the macro meta-programming capabilities from Lisp</a:t>
            </a:r>
          </a:p>
          <a:p>
            <a:r>
              <a:rPr lang="en-GB" baseline="0" dirty="0" smtClean="0"/>
              <a:t>More recently we’ve got </a:t>
            </a:r>
            <a:r>
              <a:rPr lang="en-GB" baseline="0" dirty="0" err="1" smtClean="0"/>
              <a:t>core.logic</a:t>
            </a:r>
            <a:r>
              <a:rPr lang="en-GB" baseline="0" dirty="0" smtClean="0"/>
              <a:t> bringing in Logic programming, inspired by </a:t>
            </a:r>
            <a:r>
              <a:rPr lang="en-GB" baseline="0" dirty="0" err="1" smtClean="0"/>
              <a:t>Prolog</a:t>
            </a:r>
            <a:r>
              <a:rPr lang="en-GB" baseline="0" dirty="0" smtClean="0"/>
              <a:t> and </a:t>
            </a:r>
            <a:r>
              <a:rPr lang="en-GB" baseline="0" dirty="0" err="1" smtClean="0"/>
              <a:t>miniKanren</a:t>
            </a:r>
            <a:endParaRPr lang="en-GB" baseline="0" dirty="0" smtClean="0"/>
          </a:p>
          <a:p>
            <a:r>
              <a:rPr lang="en-GB" baseline="0" dirty="0" smtClean="0"/>
              <a:t>And </a:t>
            </a:r>
            <a:r>
              <a:rPr lang="en-GB" baseline="0" dirty="0" err="1" smtClean="0"/>
              <a:t>core.async</a:t>
            </a:r>
            <a:r>
              <a:rPr lang="en-GB" baseline="0" dirty="0" smtClean="0"/>
              <a:t> bringing in the Communicating Sequential Processes with some syntax similar to Go</a:t>
            </a:r>
          </a:p>
          <a:p>
            <a:r>
              <a:rPr lang="en-GB" baseline="0" dirty="0" smtClean="0"/>
              <a:t>And </a:t>
            </a:r>
            <a:r>
              <a:rPr lang="en-GB" baseline="0" dirty="0" err="1" smtClean="0"/>
              <a:t>core.matrix</a:t>
            </a:r>
            <a:r>
              <a:rPr lang="en-GB" baseline="0" dirty="0" smtClean="0"/>
              <a:t> is designed very much in the same way, to provide array programming capabilities. And if we want to trace the roots of array programming, we can go all the way back to this language called APL</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3</a:t>
            </a:fld>
            <a:endParaRPr lang="en-GB"/>
          </a:p>
        </p:txBody>
      </p:sp>
    </p:spTree>
    <p:extLst>
      <p:ext uri="{BB962C8B-B14F-4D97-AF65-F5344CB8AC3E}">
        <p14:creationId xmlns:p14="http://schemas.microsoft.com/office/powerpoint/2010/main" val="72167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30</a:t>
            </a:fld>
            <a:endParaRPr lang="en-GB"/>
          </a:p>
        </p:txBody>
      </p:sp>
    </p:spTree>
    <p:extLst>
      <p:ext uri="{BB962C8B-B14F-4D97-AF65-F5344CB8AC3E}">
        <p14:creationId xmlns:p14="http://schemas.microsoft.com/office/powerpoint/2010/main" val="17110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31</a:t>
            </a:fld>
            <a:endParaRPr lang="en-GB"/>
          </a:p>
        </p:txBody>
      </p:sp>
    </p:spTree>
    <p:extLst>
      <p:ext uri="{BB962C8B-B14F-4D97-AF65-F5344CB8AC3E}">
        <p14:creationId xmlns:p14="http://schemas.microsoft.com/office/powerpoint/2010/main" val="379891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33</a:t>
            </a:fld>
            <a:endParaRPr lang="en-GB"/>
          </a:p>
        </p:txBody>
      </p:sp>
    </p:spTree>
    <p:extLst>
      <p:ext uri="{BB962C8B-B14F-4D97-AF65-F5344CB8AC3E}">
        <p14:creationId xmlns:p14="http://schemas.microsoft.com/office/powerpoint/2010/main" val="2547735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34</a:t>
            </a:fld>
            <a:endParaRPr lang="en-GB"/>
          </a:p>
        </p:txBody>
      </p:sp>
    </p:spTree>
    <p:extLst>
      <p:ext uri="{BB962C8B-B14F-4D97-AF65-F5344CB8AC3E}">
        <p14:creationId xmlns:p14="http://schemas.microsoft.com/office/powerpoint/2010/main" val="1897050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35</a:t>
            </a:fld>
            <a:endParaRPr lang="en-GB"/>
          </a:p>
        </p:txBody>
      </p:sp>
    </p:spTree>
    <p:extLst>
      <p:ext uri="{BB962C8B-B14F-4D97-AF65-F5344CB8AC3E}">
        <p14:creationId xmlns:p14="http://schemas.microsoft.com/office/powerpoint/2010/main" val="936223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Basically mutability is</a:t>
            </a:r>
            <a:r>
              <a:rPr lang="en-GB" baseline="0" dirty="0" smtClean="0"/>
              <a:t> horrible. You should be avoiding it as much as you can</a:t>
            </a:r>
          </a:p>
          <a:p>
            <a:r>
              <a:rPr lang="en-GB" baseline="0" dirty="0" smtClean="0"/>
              <a:t>But it turns out that it is needed in some cases – performance matters for </a:t>
            </a:r>
            <a:r>
              <a:rPr lang="en-GB" baseline="0" smtClean="0"/>
              <a:t>numerical work</a:t>
            </a:r>
            <a:endParaRPr lang="en-GB" dirty="0" smtClean="0"/>
          </a:p>
          <a:p>
            <a:r>
              <a:rPr lang="en-GB" dirty="0" smtClean="0"/>
              <a:t>Mutability</a:t>
            </a:r>
            <a:r>
              <a:rPr lang="en-GB" baseline="0" dirty="0" smtClean="0"/>
              <a:t> OK for library implementers, e.g. accumulation of a result in a temporary array</a:t>
            </a:r>
          </a:p>
          <a:p>
            <a:r>
              <a:rPr lang="en-GB" baseline="0" dirty="0" smtClean="0"/>
              <a:t>Once a value is constructed, shouldn’t be mutated any more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36</a:t>
            </a:fld>
            <a:endParaRPr lang="en-GB"/>
          </a:p>
        </p:txBody>
      </p:sp>
    </p:spTree>
    <p:extLst>
      <p:ext uri="{BB962C8B-B14F-4D97-AF65-F5344CB8AC3E}">
        <p14:creationId xmlns:p14="http://schemas.microsoft.com/office/powerpoint/2010/main" val="1110215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Usually 4x performance benefit</a:t>
            </a:r>
            <a:r>
              <a:rPr lang="en-GB" baseline="0" dirty="0" smtClean="0"/>
              <a:t> isn’t a big deal – unless it happens to be your bottleneck</a:t>
            </a:r>
          </a:p>
          <a:p>
            <a:r>
              <a:rPr lang="en-GB" baseline="0" dirty="0" smtClean="0"/>
              <a:t>There are cases where it might be important: e.g. if you are crunching through a lot of data and need to add to some sort of accumulator…</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37</a:t>
            </a:fld>
            <a:endParaRPr lang="en-GB"/>
          </a:p>
        </p:txBody>
      </p:sp>
    </p:spTree>
    <p:extLst>
      <p:ext uri="{BB962C8B-B14F-4D97-AF65-F5344CB8AC3E}">
        <p14:creationId xmlns:p14="http://schemas.microsoft.com/office/powerpoint/2010/main" val="4234645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Mutability</a:t>
            </a:r>
            <a:r>
              <a:rPr lang="en-GB" baseline="0" dirty="0" smtClean="0"/>
              <a:t> OK for library implementers, e.g. accumulation of a result in a temporary array</a:t>
            </a:r>
          </a:p>
          <a:p>
            <a:r>
              <a:rPr lang="en-GB" baseline="0" dirty="0" smtClean="0"/>
              <a:t>Once a value is constructed, shouldn’t be mutated any more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38</a:t>
            </a:fld>
            <a:endParaRPr lang="en-GB"/>
          </a:p>
        </p:txBody>
      </p:sp>
    </p:spTree>
    <p:extLst>
      <p:ext uri="{BB962C8B-B14F-4D97-AF65-F5344CB8AC3E}">
        <p14:creationId xmlns:p14="http://schemas.microsoft.com/office/powerpoint/2010/main" val="1110215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39</a:t>
            </a:fld>
            <a:endParaRPr lang="en-GB"/>
          </a:p>
        </p:txBody>
      </p:sp>
    </p:spTree>
    <p:extLst>
      <p:ext uri="{BB962C8B-B14F-4D97-AF65-F5344CB8AC3E}">
        <p14:creationId xmlns:p14="http://schemas.microsoft.com/office/powerpoint/2010/main" val="3628014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40</a:t>
            </a:fld>
            <a:endParaRPr lang="en-GB"/>
          </a:p>
        </p:txBody>
      </p:sp>
    </p:spTree>
    <p:extLst>
      <p:ext uri="{BB962C8B-B14F-4D97-AF65-F5344CB8AC3E}">
        <p14:creationId xmlns:p14="http://schemas.microsoft.com/office/powerpoint/2010/main" val="344447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About the same age as Lisp? First</a:t>
            </a:r>
            <a:r>
              <a:rPr lang="en-GB" baseline="0" dirty="0" smtClean="0"/>
              <a:t> specified</a:t>
            </a:r>
            <a:r>
              <a:rPr lang="en-GB" dirty="0" smtClean="0"/>
              <a:t> in 1958</a:t>
            </a:r>
          </a:p>
          <a:p>
            <a:r>
              <a:rPr lang="en-GB" dirty="0" smtClean="0"/>
              <a:t>Love the fact that it has its own keyboard, with all these symbols inspired by mathematical notation</a:t>
            </a:r>
          </a:p>
          <a:p>
            <a:r>
              <a:rPr lang="en-GB" dirty="0" smtClean="0"/>
              <a:t>And you get some crazy code.</a:t>
            </a:r>
          </a:p>
          <a:p>
            <a:r>
              <a:rPr lang="en-GB" dirty="0" smtClean="0"/>
              <a:t>Might seem like a bit of a dinosaur new</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a:t>
            </a:fld>
            <a:endParaRPr lang="en-GB"/>
          </a:p>
        </p:txBody>
      </p:sp>
    </p:spTree>
    <p:extLst>
      <p:ext uri="{BB962C8B-B14F-4D97-AF65-F5344CB8AC3E}">
        <p14:creationId xmlns:p14="http://schemas.microsoft.com/office/powerpoint/2010/main" val="7394795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Clearly this is insane – why so many matrix libraries?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41</a:t>
            </a:fld>
            <a:endParaRPr lang="en-GB"/>
          </a:p>
        </p:txBody>
      </p:sp>
    </p:spTree>
    <p:extLst>
      <p:ext uri="{BB962C8B-B14F-4D97-AF65-F5344CB8AC3E}">
        <p14:creationId xmlns:p14="http://schemas.microsoft.com/office/powerpoint/2010/main" val="2600869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explains the problem. But</a:t>
            </a:r>
            <a:r>
              <a:rPr lang="en-GB" baseline="0" dirty="0" smtClean="0"/>
              <a:t> doesn’t really help us….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42</a:t>
            </a:fld>
            <a:endParaRPr lang="en-GB"/>
          </a:p>
        </p:txBody>
      </p:sp>
    </p:spTree>
    <p:extLst>
      <p:ext uri="{BB962C8B-B14F-4D97-AF65-F5344CB8AC3E}">
        <p14:creationId xmlns:p14="http://schemas.microsoft.com/office/powerpoint/2010/main" val="3161801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43</a:t>
            </a:fld>
            <a:endParaRPr lang="en-GB"/>
          </a:p>
        </p:txBody>
      </p:sp>
    </p:spTree>
    <p:extLst>
      <p:ext uri="{BB962C8B-B14F-4D97-AF65-F5344CB8AC3E}">
        <p14:creationId xmlns:p14="http://schemas.microsoft.com/office/powerpoint/2010/main" val="6305497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point is – there isn’t ever going to be a perfect right answer when choosing a concrete data type to implement an abstraction. </a:t>
            </a:r>
          </a:p>
          <a:p>
            <a:r>
              <a:rPr lang="en-GB" dirty="0" smtClean="0"/>
              <a:t>There are always going to be inherent advantages of different approaches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44</a:t>
            </a:fld>
            <a:endParaRPr lang="en-GB"/>
          </a:p>
        </p:txBody>
      </p:sp>
    </p:spTree>
    <p:extLst>
      <p:ext uri="{BB962C8B-B14F-4D97-AF65-F5344CB8AC3E}">
        <p14:creationId xmlns:p14="http://schemas.microsoft.com/office/powerpoint/2010/main" val="936223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Luckily we have a secret weapon, and I think this is actually what really distinguishes </a:t>
            </a:r>
            <a:r>
              <a:rPr lang="en-GB" dirty="0" err="1" smtClean="0"/>
              <a:t>core.matrix</a:t>
            </a:r>
            <a:r>
              <a:rPr lang="en-GB" dirty="0" smtClean="0"/>
              <a:t> from all other array programming systems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45</a:t>
            </a:fld>
            <a:endParaRPr lang="en-GB"/>
          </a:p>
        </p:txBody>
      </p:sp>
    </p:spTree>
    <p:extLst>
      <p:ext uri="{BB962C8B-B14F-4D97-AF65-F5344CB8AC3E}">
        <p14:creationId xmlns:p14="http://schemas.microsoft.com/office/powerpoint/2010/main" val="1049716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course the secret</a:t>
            </a:r>
            <a:r>
              <a:rPr lang="en-GB" baseline="0" dirty="0" smtClean="0"/>
              <a:t> weapon is </a:t>
            </a:r>
            <a:r>
              <a:rPr lang="en-GB" baseline="0" dirty="0" err="1" smtClean="0"/>
              <a:t>Clojure</a:t>
            </a:r>
            <a:r>
              <a:rPr lang="en-GB" baseline="0" dirty="0" smtClean="0"/>
              <a:t> protocols.</a:t>
            </a:r>
          </a:p>
          <a:p>
            <a:r>
              <a:rPr lang="en-GB" baseline="0" dirty="0" smtClean="0"/>
              <a:t>Here’s an example – </a:t>
            </a:r>
            <a:r>
              <a:rPr lang="en-GB" baseline="0" dirty="0" err="1" smtClean="0"/>
              <a:t>PSummable</a:t>
            </a:r>
            <a:r>
              <a:rPr lang="en-GB" baseline="0" dirty="0" smtClean="0"/>
              <a:t> protocol is a very simple protocol that allows to </a:t>
            </a:r>
            <a:r>
              <a:rPr lang="en-GB" baseline="0" dirty="0" err="1" smtClean="0"/>
              <a:t>to</a:t>
            </a:r>
            <a:r>
              <a:rPr lang="en-GB" baseline="0" dirty="0" smtClean="0"/>
              <a:t> compute the sum of all values in an array</a:t>
            </a:r>
          </a:p>
          <a:p>
            <a:r>
              <a:rPr lang="en-GB" baseline="0" dirty="0" smtClean="0"/>
              <a:t>Three things are important to know about </a:t>
            </a:r>
          </a:p>
          <a:p>
            <a:pPr marL="228600" indent="-228600">
              <a:buAutoNum type="arabicPeriod"/>
            </a:pPr>
            <a:r>
              <a:rPr lang="en-GB" baseline="0" dirty="0" smtClean="0"/>
              <a:t>First is that they define an abstract interface – which is exactly what we need to define operations that work on our array abstraction</a:t>
            </a:r>
          </a:p>
          <a:p>
            <a:pPr marL="228600" indent="-228600">
              <a:buAutoNum type="arabicPeriod"/>
            </a:pPr>
            <a:r>
              <a:rPr lang="en-GB" baseline="0" dirty="0" smtClean="0"/>
              <a:t>Secondly they feature open extension: which means that we can solve the expression problem and use protocols with arbitrary types – importantly, this includes types that weren’t written with the protocol in mind – e.g. arbitrary Java classes</a:t>
            </a:r>
          </a:p>
          <a:p>
            <a:pPr marL="228600" indent="-228600">
              <a:buAutoNum type="arabicPeriod"/>
            </a:pPr>
            <a:r>
              <a:rPr lang="en-GB" baseline="0" dirty="0" smtClean="0"/>
              <a:t>Third feature is really fast dispatch – which is important if we want to </a:t>
            </a:r>
            <a:r>
              <a:rPr lang="en-GB" baseline="0" dirty="0" err="1" smtClean="0"/>
              <a:t>core.matrix</a:t>
            </a:r>
            <a:r>
              <a:rPr lang="en-GB" baseline="0" dirty="0" smtClean="0"/>
              <a:t> to be useful in high performance situations.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46</a:t>
            </a:fld>
            <a:endParaRPr lang="en-GB"/>
          </a:p>
        </p:txBody>
      </p:sp>
    </p:spTree>
    <p:extLst>
      <p:ext uri="{BB962C8B-B14F-4D97-AF65-F5344CB8AC3E}">
        <p14:creationId xmlns:p14="http://schemas.microsoft.com/office/powerpoint/2010/main" val="26831438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Protocols are really the</a:t>
            </a:r>
            <a:r>
              <a:rPr lang="en-GB" baseline="0" dirty="0" smtClean="0"/>
              <a:t> “sweet spot” of being both fast and open</a:t>
            </a:r>
          </a:p>
          <a:p>
            <a:r>
              <a:rPr lang="en-GB" baseline="0" dirty="0" smtClean="0"/>
              <a:t>We benchmarked a pretty wide variety of different function calls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47</a:t>
            </a:fld>
            <a:endParaRPr lang="en-GB"/>
          </a:p>
        </p:txBody>
      </p:sp>
    </p:spTree>
    <p:extLst>
      <p:ext uri="{BB962C8B-B14F-4D97-AF65-F5344CB8AC3E}">
        <p14:creationId xmlns:p14="http://schemas.microsoft.com/office/powerpoint/2010/main" val="4549289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48</a:t>
            </a:fld>
            <a:endParaRPr lang="en-GB"/>
          </a:p>
        </p:txBody>
      </p:sp>
    </p:spTree>
    <p:extLst>
      <p:ext uri="{BB962C8B-B14F-4D97-AF65-F5344CB8AC3E}">
        <p14:creationId xmlns:p14="http://schemas.microsoft.com/office/powerpoint/2010/main" val="392840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easy to make a working core.matrix implementation!</a:t>
            </a:r>
          </a:p>
          <a:p>
            <a:r>
              <a:rPr lang="en-GB" dirty="0" smtClean="0"/>
              <a:t>It’s more work if you want to make it </a:t>
            </a:r>
            <a:r>
              <a:rPr lang="en-GB" dirty="0" err="1" smtClean="0"/>
              <a:t>perfom</a:t>
            </a:r>
            <a:r>
              <a:rPr lang="en-GB" dirty="0" smtClean="0"/>
              <a:t> across the whole API</a:t>
            </a:r>
          </a:p>
          <a:p>
            <a:r>
              <a:rPr lang="en-GB" dirty="0" smtClean="0"/>
              <a:t>But that’s OK because it can be done incrementally</a:t>
            </a:r>
          </a:p>
          <a:p>
            <a:r>
              <a:rPr lang="en-GB" dirty="0" smtClean="0"/>
              <a:t>So</a:t>
            </a:r>
            <a:r>
              <a:rPr lang="en-GB" baseline="0" dirty="0" smtClean="0"/>
              <a:t> hopefully this provides a smooth development path for core.matrix implementations to integrate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49</a:t>
            </a:fld>
            <a:endParaRPr lang="en-GB"/>
          </a:p>
        </p:txBody>
      </p:sp>
    </p:spTree>
    <p:extLst>
      <p:ext uri="{BB962C8B-B14F-4D97-AF65-F5344CB8AC3E}">
        <p14:creationId xmlns:p14="http://schemas.microsoft.com/office/powerpoint/2010/main" val="286826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secret is having default implementations for all protocols, that get used if you haven’t extended</a:t>
            </a:r>
            <a:r>
              <a:rPr lang="en-GB" baseline="0" dirty="0" smtClean="0"/>
              <a:t> the protocol for your particular type</a:t>
            </a:r>
          </a:p>
          <a:p>
            <a:r>
              <a:rPr lang="en-GB" baseline="0" dirty="0" smtClean="0"/>
              <a:t>Note that the default implementation delegates to another protocol call – this is generally the case, ultimately all these protocol calls have to be implemented in terms of the lower-level mandatory protocols if we want them to work on any array.</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50</a:t>
            </a:fld>
            <a:endParaRPr lang="en-GB"/>
          </a:p>
        </p:txBody>
      </p:sp>
    </p:spTree>
    <p:extLst>
      <p:ext uri="{BB962C8B-B14F-4D97-AF65-F5344CB8AC3E}">
        <p14:creationId xmlns:p14="http://schemas.microsoft.com/office/powerpoint/2010/main" val="13894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Array programming has had quite a renaissance in recent years.</a:t>
            </a:r>
            <a:r>
              <a:rPr lang="en-GB" baseline="0" dirty="0" smtClean="0"/>
              <a:t> </a:t>
            </a:r>
          </a:p>
          <a:p>
            <a:r>
              <a:rPr lang="en-GB" baseline="0" dirty="0" smtClean="0"/>
              <a:t>This is because of the increasing important of data science and numerical computing in many fields</a:t>
            </a:r>
          </a:p>
          <a:p>
            <a:r>
              <a:rPr lang="en-GB" baseline="0" dirty="0" smtClean="0"/>
              <a:t>- So we’ve seen languages like R that provide an environment for statistical computing</a:t>
            </a:r>
            <a:endParaRPr lang="en-GB" dirty="0" smtClean="0"/>
          </a:p>
          <a:p>
            <a:r>
              <a:rPr lang="en-GB" dirty="0" smtClean="0"/>
              <a:t>Highlight value of paradigm</a:t>
            </a:r>
            <a:r>
              <a:rPr lang="en-GB" baseline="0" dirty="0" smtClean="0"/>
              <a:t> – clearly a demand for these kind of numerical computing capabilities</a:t>
            </a:r>
            <a:endParaRPr lang="en-GB" dirty="0" smtClean="0"/>
          </a:p>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a:t>
            </a:fld>
            <a:endParaRPr lang="en-GB"/>
          </a:p>
        </p:txBody>
      </p:sp>
    </p:spTree>
    <p:extLst>
      <p:ext uri="{BB962C8B-B14F-4D97-AF65-F5344CB8AC3E}">
        <p14:creationId xmlns:p14="http://schemas.microsoft.com/office/powerpoint/2010/main" val="32693162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51</a:t>
            </a:fld>
            <a:endParaRPr lang="en-GB"/>
          </a:p>
        </p:txBody>
      </p:sp>
    </p:spTree>
    <p:extLst>
      <p:ext uri="{BB962C8B-B14F-4D97-AF65-F5344CB8AC3E}">
        <p14:creationId xmlns:p14="http://schemas.microsoft.com/office/powerpoint/2010/main" val="32453227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Value of a specialised implementation</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52</a:t>
            </a:fld>
            <a:endParaRPr lang="en-GB"/>
          </a:p>
        </p:txBody>
      </p:sp>
    </p:spTree>
    <p:extLst>
      <p:ext uri="{BB962C8B-B14F-4D97-AF65-F5344CB8AC3E}">
        <p14:creationId xmlns:p14="http://schemas.microsoft.com/office/powerpoint/2010/main" val="31667451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53</a:t>
            </a:fld>
            <a:endParaRPr lang="en-GB"/>
          </a:p>
        </p:txBody>
      </p:sp>
    </p:spTree>
    <p:extLst>
      <p:ext uri="{BB962C8B-B14F-4D97-AF65-F5344CB8AC3E}">
        <p14:creationId xmlns:p14="http://schemas.microsoft.com/office/powerpoint/2010/main" val="13117836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Makes</a:t>
            </a:r>
            <a:r>
              <a:rPr lang="en-GB" baseline="0" dirty="0" smtClean="0"/>
              <a:t> some operations very efficient</a:t>
            </a:r>
          </a:p>
          <a:p>
            <a:r>
              <a:rPr lang="en-GB" baseline="0" dirty="0" smtClean="0"/>
              <a:t>- For example if you want to transpose an </a:t>
            </a:r>
            <a:r>
              <a:rPr lang="en-GB" baseline="0" dirty="0" err="1" smtClean="0"/>
              <a:t>NDArray</a:t>
            </a:r>
            <a:r>
              <a:rPr lang="en-GB" baseline="0" dirty="0" smtClean="0"/>
              <a:t>, you just need to reverse the shape and reverse the strides.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54</a:t>
            </a:fld>
            <a:endParaRPr lang="en-GB"/>
          </a:p>
        </p:txBody>
      </p:sp>
    </p:spTree>
    <p:extLst>
      <p:ext uri="{BB962C8B-B14F-4D97-AF65-F5344CB8AC3E}">
        <p14:creationId xmlns:p14="http://schemas.microsoft.com/office/powerpoint/2010/main" val="2261935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vectorz-clj</a:t>
            </a:r>
            <a:r>
              <a:rPr lang="en-GB" dirty="0" smtClean="0"/>
              <a:t>: probably the best choice if you want general purpose double </a:t>
            </a:r>
            <a:r>
              <a:rPr lang="en-GB" dirty="0" err="1" smtClean="0"/>
              <a:t>numerics</a:t>
            </a:r>
            <a:endParaRPr lang="en-GB" dirty="0" smtClean="0"/>
          </a:p>
          <a:p>
            <a:r>
              <a:rPr lang="en-GB" dirty="0" err="1" smtClean="0"/>
              <a:t>clatrix</a:t>
            </a:r>
            <a:r>
              <a:rPr lang="en-GB" dirty="0" smtClean="0"/>
              <a:t>: probably the best choice if you want linear algebra with big matrices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55</a:t>
            </a:fld>
            <a:endParaRPr lang="en-GB"/>
          </a:p>
        </p:txBody>
      </p:sp>
    </p:spTree>
    <p:extLst>
      <p:ext uri="{BB962C8B-B14F-4D97-AF65-F5344CB8AC3E}">
        <p14:creationId xmlns:p14="http://schemas.microsoft.com/office/powerpoint/2010/main" val="58531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56</a:t>
            </a:fld>
            <a:endParaRPr lang="en-GB"/>
          </a:p>
        </p:txBody>
      </p:sp>
    </p:spTree>
    <p:extLst>
      <p:ext uri="{BB962C8B-B14F-4D97-AF65-F5344CB8AC3E}">
        <p14:creationId xmlns:p14="http://schemas.microsoft.com/office/powerpoint/2010/main" val="912764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only can you switch implementation:</a:t>
            </a:r>
            <a:r>
              <a:rPr lang="en-GB" baseline="0" dirty="0" smtClean="0"/>
              <a:t> you can also mix them!</a:t>
            </a:r>
            <a:endParaRPr lang="en-GB" dirty="0" smtClean="0"/>
          </a:p>
          <a:p>
            <a:r>
              <a:rPr lang="en-GB" dirty="0" smtClean="0"/>
              <a:t>Actually quite</a:t>
            </a:r>
            <a:r>
              <a:rPr lang="en-GB" baseline="0" dirty="0" smtClean="0"/>
              <a:t> unique capability</a:t>
            </a:r>
            <a:endParaRPr lang="en-GB" dirty="0" smtClean="0"/>
          </a:p>
          <a:p>
            <a:r>
              <a:rPr lang="en-GB" dirty="0" smtClean="0"/>
              <a:t>How do we do this? Provide generic coercion functionality – so implementations typically use this to coerce second argument to type of the first</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57</a:t>
            </a:fld>
            <a:endParaRPr lang="en-GB"/>
          </a:p>
        </p:txBody>
      </p:sp>
    </p:spTree>
    <p:extLst>
      <p:ext uri="{BB962C8B-B14F-4D97-AF65-F5344CB8AC3E}">
        <p14:creationId xmlns:p14="http://schemas.microsoft.com/office/powerpoint/2010/main" val="912764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58</a:t>
            </a:fld>
            <a:endParaRPr lang="en-GB"/>
          </a:p>
        </p:txBody>
      </p:sp>
    </p:spTree>
    <p:extLst>
      <p:ext uri="{BB962C8B-B14F-4D97-AF65-F5344CB8AC3E}">
        <p14:creationId xmlns:p14="http://schemas.microsoft.com/office/powerpoint/2010/main" val="32379777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59</a:t>
            </a:fld>
            <a:endParaRPr lang="en-GB"/>
          </a:p>
        </p:txBody>
      </p:sp>
    </p:spTree>
    <p:extLst>
      <p:ext uri="{BB962C8B-B14F-4D97-AF65-F5344CB8AC3E}">
        <p14:creationId xmlns:p14="http://schemas.microsoft.com/office/powerpoint/2010/main" val="40946081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60</a:t>
            </a:fld>
            <a:endParaRPr lang="en-GB"/>
          </a:p>
        </p:txBody>
      </p:sp>
    </p:spTree>
    <p:extLst>
      <p:ext uri="{BB962C8B-B14F-4D97-AF65-F5344CB8AC3E}">
        <p14:creationId xmlns:p14="http://schemas.microsoft.com/office/powerpoint/2010/main" val="17109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bring array programming for </a:t>
            </a:r>
            <a:r>
              <a:rPr lang="en-GB" dirty="0" err="1" smtClean="0"/>
              <a:t>Clojure</a:t>
            </a:r>
            <a:r>
              <a:rPr lang="en-GB" dirty="0" smtClean="0"/>
              <a:t>?</a:t>
            </a:r>
          </a:p>
          <a:p>
            <a:r>
              <a:rPr lang="en-GB" dirty="0" smtClean="0"/>
              <a:t>1.  Data science focus – lots of interest</a:t>
            </a:r>
            <a:r>
              <a:rPr lang="en-GB" baseline="0" dirty="0" smtClean="0"/>
              <a:t> in doing data crunching work in </a:t>
            </a:r>
            <a:r>
              <a:rPr lang="en-GB" baseline="0" dirty="0" err="1" smtClean="0"/>
              <a:t>Clojure</a:t>
            </a:r>
            <a:endParaRPr lang="en-GB" dirty="0" smtClean="0"/>
          </a:p>
          <a:p>
            <a:r>
              <a:rPr lang="en-GB" baseline="0" dirty="0" smtClean="0"/>
              <a:t>2. Provides a powerful platform: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Why should you have to introduce a whole new stack to get access to array programming paradigm? Shouldn’t have to give up advantages of a good general purpose language to do data science. </a:t>
            </a:r>
          </a:p>
          <a:p>
            <a:r>
              <a:rPr lang="en-GB" baseline="0" dirty="0" smtClean="0"/>
              <a:t>- </a:t>
            </a:r>
            <a:r>
              <a:rPr lang="en-GB" baseline="0" dirty="0" err="1" smtClean="0"/>
              <a:t>Clojure</a:t>
            </a:r>
            <a:r>
              <a:rPr lang="en-GB" baseline="0" dirty="0" smtClean="0"/>
              <a:t> is already a great platform to build on: JVM platform –lots of advantages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 </a:t>
            </a:r>
            <a:r>
              <a:rPr lang="en-GB" dirty="0" err="1" smtClean="0"/>
              <a:t>Clojure</a:t>
            </a:r>
            <a:r>
              <a:rPr lang="en-GB" dirty="0" smtClean="0"/>
              <a:t> is compelling for many philosophical</a:t>
            </a:r>
            <a:r>
              <a:rPr lang="en-GB" baseline="0" dirty="0" smtClean="0"/>
              <a:t> </a:t>
            </a:r>
            <a:r>
              <a:rPr lang="en-GB" dirty="0" smtClean="0"/>
              <a:t>reasons: concurrency,</a:t>
            </a:r>
            <a:r>
              <a:rPr lang="en-GB" baseline="0" dirty="0" smtClean="0"/>
              <a:t> immutability state, a focus on data. Array programming seems to be a good fit for this philosophy.</a:t>
            </a:r>
          </a:p>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7AAFA970-C195-46EE-BFDE-A496319AA698}" type="slidenum">
              <a:rPr lang="en-GB" smtClean="0"/>
              <a:t>6</a:t>
            </a:fld>
            <a:endParaRPr lang="en-GB"/>
          </a:p>
        </p:txBody>
      </p:sp>
    </p:spTree>
    <p:extLst>
      <p:ext uri="{BB962C8B-B14F-4D97-AF65-F5344CB8AC3E}">
        <p14:creationId xmlns:p14="http://schemas.microsoft.com/office/powerpoint/2010/main" val="21784056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61</a:t>
            </a:fld>
            <a:endParaRPr lang="en-GB"/>
          </a:p>
        </p:txBody>
      </p:sp>
    </p:spTree>
    <p:extLst>
      <p:ext uri="{BB962C8B-B14F-4D97-AF65-F5344CB8AC3E}">
        <p14:creationId xmlns:p14="http://schemas.microsoft.com/office/powerpoint/2010/main" val="33796927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62</a:t>
            </a:fld>
            <a:endParaRPr lang="en-GB"/>
          </a:p>
        </p:txBody>
      </p:sp>
    </p:spTree>
    <p:extLst>
      <p:ext uri="{BB962C8B-B14F-4D97-AF65-F5344CB8AC3E}">
        <p14:creationId xmlns:p14="http://schemas.microsoft.com/office/powerpoint/2010/main" val="14904712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have some rules</a:t>
            </a:r>
            <a:r>
              <a:rPr lang="en-GB" baseline="0" dirty="0" smtClean="0"/>
              <a:t> for broadcasting</a:t>
            </a:r>
          </a:p>
          <a:p>
            <a:pPr marL="171450" indent="-171450">
              <a:buFontTx/>
              <a:buChar char="-"/>
            </a:pPr>
            <a:r>
              <a:rPr lang="en-GB" baseline="0" dirty="0" smtClean="0"/>
              <a:t>Note that it only really makes sense for </a:t>
            </a:r>
            <a:r>
              <a:rPr lang="en-GB" baseline="0" dirty="0" err="1" smtClean="0"/>
              <a:t>elementwise</a:t>
            </a:r>
            <a:r>
              <a:rPr lang="en-GB" baseline="0" dirty="0" smtClean="0"/>
              <a:t> operations. You can broadcast arrays explicitly if you want to </a:t>
            </a:r>
            <a:r>
              <a:rPr lang="en-GB" baseline="0" dirty="0" err="1" smtClean="0"/>
              <a:t>to</a:t>
            </a:r>
            <a:r>
              <a:rPr lang="en-GB" baseline="0" dirty="0" smtClean="0"/>
              <a:t>, but it only happens automatically for </a:t>
            </a:r>
            <a:r>
              <a:rPr lang="en-GB" baseline="0" dirty="0" err="1" smtClean="0"/>
              <a:t>elementwise</a:t>
            </a:r>
            <a:r>
              <a:rPr lang="en-GB" baseline="0" dirty="0" smtClean="0"/>
              <a:t> operations at present.</a:t>
            </a:r>
          </a:p>
          <a:p>
            <a:pPr marL="171450" indent="-171450">
              <a:buFontTx/>
              <a:buChar char="-"/>
            </a:pPr>
            <a:r>
              <a:rPr lang="en-GB" baseline="0" dirty="0" smtClean="0"/>
              <a:t>Can only add leading dimensions.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63</a:t>
            </a:fld>
            <a:endParaRPr lang="en-GB"/>
          </a:p>
        </p:txBody>
      </p:sp>
    </p:spTree>
    <p:extLst>
      <p:ext uri="{BB962C8B-B14F-4D97-AF65-F5344CB8AC3E}">
        <p14:creationId xmlns:p14="http://schemas.microsoft.com/office/powerpoint/2010/main" val="22580387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AFA970-C195-46EE-BFDE-A496319AA698}" type="slidenum">
              <a:rPr lang="en-GB" smtClean="0"/>
              <a:t>64</a:t>
            </a:fld>
            <a:endParaRPr lang="en-GB"/>
          </a:p>
        </p:txBody>
      </p:sp>
    </p:spTree>
    <p:extLst>
      <p:ext uri="{BB962C8B-B14F-4D97-AF65-F5344CB8AC3E}">
        <p14:creationId xmlns:p14="http://schemas.microsoft.com/office/powerpoint/2010/main" val="231241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today I’m going to talk</a:t>
            </a:r>
            <a:r>
              <a:rPr lang="en-GB" baseline="0" dirty="0" smtClean="0"/>
              <a:t> about </a:t>
            </a:r>
            <a:r>
              <a:rPr lang="en-GB" baseline="0" dirty="0" err="1" smtClean="0"/>
              <a:t>core.matrix</a:t>
            </a:r>
            <a:r>
              <a:rPr lang="en-GB" baseline="0" dirty="0" smtClean="0"/>
              <a:t> with three different lenses</a:t>
            </a:r>
          </a:p>
          <a:p>
            <a:pPr marL="228600" indent="-228600">
              <a:buAutoNum type="arabicPeriod"/>
            </a:pPr>
            <a:r>
              <a:rPr lang="en-GB" baseline="0" dirty="0" smtClean="0"/>
              <a:t>First I want to talk about the abstraction – what are these arrays?</a:t>
            </a:r>
          </a:p>
          <a:p>
            <a:pPr marL="228600" indent="-228600">
              <a:buAutoNum type="arabicPeriod"/>
            </a:pPr>
            <a:r>
              <a:rPr lang="en-GB" baseline="0" dirty="0" smtClean="0"/>
              <a:t>Then I’m going to talk about the </a:t>
            </a:r>
            <a:r>
              <a:rPr lang="en-GB" baseline="0" dirty="0" err="1" smtClean="0"/>
              <a:t>core.matrix</a:t>
            </a:r>
            <a:r>
              <a:rPr lang="en-GB" baseline="0" dirty="0" smtClean="0"/>
              <a:t> API</a:t>
            </a:r>
          </a:p>
          <a:p>
            <a:pPr marL="228600" indent="-228600">
              <a:buAutoNum type="arabicPeriod"/>
            </a:pPr>
            <a:r>
              <a:rPr lang="en-GB" baseline="0" dirty="0" smtClean="0"/>
              <a:t>Implementation: how does this all work, some of the engineering choices we’ve made</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7</a:t>
            </a:fld>
            <a:endParaRPr lang="en-GB"/>
          </a:p>
        </p:txBody>
      </p:sp>
    </p:spTree>
    <p:extLst>
      <p:ext uri="{BB962C8B-B14F-4D97-AF65-F5344CB8AC3E}">
        <p14:creationId xmlns:p14="http://schemas.microsoft.com/office/powerpoint/2010/main" val="417729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8</a:t>
            </a:fld>
            <a:endParaRPr lang="en-GB"/>
          </a:p>
        </p:txBody>
      </p:sp>
    </p:spTree>
    <p:extLst>
      <p:ext uri="{BB962C8B-B14F-4D97-AF65-F5344CB8AC3E}">
        <p14:creationId xmlns:p14="http://schemas.microsoft.com/office/powerpoint/2010/main" val="362801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 off with one of my favourite</a:t>
            </a:r>
            <a:r>
              <a:rPr lang="en-GB" baseline="0" dirty="0" smtClean="0"/>
              <a:t> quotes, because it contains a pretty important insight.</a:t>
            </a:r>
          </a:p>
          <a:p>
            <a:r>
              <a:rPr lang="en-GB" sz="1200" dirty="0" smtClean="0"/>
              <a:t>“It is better to have 100 functions operate on one data structure than 10 functions on 10 data structures”</a:t>
            </a:r>
          </a:p>
          <a:p>
            <a:r>
              <a:rPr lang="en-GB" sz="1200" dirty="0" smtClean="0"/>
              <a:t>There is of course one error here….. (click)</a:t>
            </a:r>
          </a:p>
          <a:p>
            <a:r>
              <a:rPr lang="en-GB" sz="1200" dirty="0" smtClean="0"/>
              <a:t>We should of course</a:t>
            </a:r>
            <a:r>
              <a:rPr lang="en-GB" sz="1200" baseline="0" dirty="0" smtClean="0"/>
              <a:t> be talking about an abstraction here, not a concrete data structure. </a:t>
            </a:r>
          </a:p>
          <a:p>
            <a:r>
              <a:rPr lang="en-GB" sz="1200" baseline="0" dirty="0" smtClean="0"/>
              <a:t>A great example of this is the sequence abstraction in </a:t>
            </a:r>
            <a:r>
              <a:rPr lang="en-GB" sz="1200" baseline="0" dirty="0" err="1" smtClean="0"/>
              <a:t>Clojure</a:t>
            </a:r>
            <a:r>
              <a:rPr lang="en-GB" sz="1200" baseline="0" dirty="0" smtClean="0"/>
              <a:t> – there are literally hundreds of functions that operate on </a:t>
            </a:r>
            <a:r>
              <a:rPr lang="en-GB" sz="1200" baseline="0" dirty="0" err="1" smtClean="0"/>
              <a:t>Clojure</a:t>
            </a:r>
            <a:r>
              <a:rPr lang="en-GB" sz="1200" baseline="0" dirty="0" smtClean="0"/>
              <a:t> sequences. Because so many functions produce and consume sequences, it gives you many different ways to compose then together. </a:t>
            </a:r>
          </a:p>
          <a:p>
            <a:r>
              <a:rPr lang="en-GB" sz="1200" baseline="0" dirty="0" smtClean="0"/>
              <a:t>And it’s more than just the </a:t>
            </a:r>
            <a:r>
              <a:rPr lang="en-GB" sz="1200" baseline="0" dirty="0" err="1" smtClean="0"/>
              <a:t>clojure.core</a:t>
            </a:r>
            <a:r>
              <a:rPr lang="en-GB" sz="1200" baseline="0" dirty="0" smtClean="0"/>
              <a:t> API: other code can build on the same abstraction, which means that the </a:t>
            </a:r>
            <a:r>
              <a:rPr lang="en-GB" sz="1200" baseline="0" dirty="0" err="1" smtClean="0"/>
              <a:t>composability</a:t>
            </a:r>
            <a:r>
              <a:rPr lang="en-GB" sz="1200" baseline="0" dirty="0" smtClean="0"/>
              <a:t> extends to any code you write that uses the same abstraction. It makes entire libraries </a:t>
            </a:r>
            <a:r>
              <a:rPr lang="en-GB" sz="1200" baseline="0" dirty="0" err="1" smtClean="0"/>
              <a:t>composable</a:t>
            </a:r>
            <a:r>
              <a:rPr lang="en-GB" sz="1200" baseline="0" dirty="0" smtClean="0"/>
              <a:t>. </a:t>
            </a:r>
          </a:p>
          <a:p>
            <a:r>
              <a:rPr lang="en-GB" sz="1200" baseline="0" dirty="0" smtClean="0"/>
              <a:t>In some ways I think the key to building systems using simple, </a:t>
            </a:r>
            <a:r>
              <a:rPr lang="en-GB" sz="1200" baseline="0" dirty="0" err="1" smtClean="0"/>
              <a:t>composable</a:t>
            </a:r>
            <a:r>
              <a:rPr lang="en-GB" sz="1200" baseline="0" dirty="0" smtClean="0"/>
              <a:t> components is about having shared abstractions.</a:t>
            </a:r>
          </a:p>
          <a:p>
            <a:endParaRPr lang="en-GB" dirty="0" smtClean="0"/>
          </a:p>
          <a:p>
            <a:r>
              <a:rPr lang="en-GB" dirty="0" smtClean="0"/>
              <a:t>We’ve taken this principle very much to heart in </a:t>
            </a:r>
            <a:r>
              <a:rPr lang="en-GB" dirty="0" err="1" smtClean="0"/>
              <a:t>core.matrix</a:t>
            </a:r>
            <a:r>
              <a:rPr lang="en-GB" dirty="0" smtClean="0"/>
              <a:t>,</a:t>
            </a:r>
            <a:r>
              <a:rPr lang="en-GB" baseline="0" dirty="0" smtClean="0"/>
              <a:t> o</a:t>
            </a:r>
            <a:r>
              <a:rPr lang="en-GB" dirty="0" smtClean="0"/>
              <a:t>ur abstraction of course is the </a:t>
            </a:r>
            <a:r>
              <a:rPr lang="en-GB" baseline="0" dirty="0" smtClean="0"/>
              <a:t>array - more specifically the multi-dimensional array</a:t>
            </a:r>
          </a:p>
          <a:p>
            <a:r>
              <a:rPr lang="en-GB" baseline="0" dirty="0" smtClean="0"/>
              <a:t>And the rest of </a:t>
            </a:r>
            <a:r>
              <a:rPr lang="en-GB" baseline="0" dirty="0" err="1" smtClean="0"/>
              <a:t>core.matrix</a:t>
            </a:r>
            <a:r>
              <a:rPr lang="en-GB" baseline="0" dirty="0" smtClean="0"/>
              <a:t> is really all about giving you a powerful set of </a:t>
            </a:r>
            <a:r>
              <a:rPr lang="en-GB" baseline="0" dirty="0" err="1" smtClean="0"/>
              <a:t>composable</a:t>
            </a:r>
            <a:r>
              <a:rPr lang="en-GB" baseline="0" dirty="0" smtClean="0"/>
              <a:t> operations you can do with arrays</a:t>
            </a:r>
            <a:endParaRPr lang="en-GB" dirty="0"/>
          </a:p>
        </p:txBody>
      </p:sp>
      <p:sp>
        <p:nvSpPr>
          <p:cNvPr id="4" name="Slide Number Placeholder 3"/>
          <p:cNvSpPr>
            <a:spLocks noGrp="1"/>
          </p:cNvSpPr>
          <p:nvPr>
            <p:ph type="sldNum" sz="quarter" idx="10"/>
          </p:nvPr>
        </p:nvSpPr>
        <p:spPr/>
        <p:txBody>
          <a:bodyPr/>
          <a:lstStyle/>
          <a:p>
            <a:fld id="{7AAFA970-C195-46EE-BFDE-A496319AA698}" type="slidenum">
              <a:rPr lang="en-GB" smtClean="0"/>
              <a:t>9</a:t>
            </a:fld>
            <a:endParaRPr lang="en-GB"/>
          </a:p>
        </p:txBody>
      </p:sp>
    </p:spTree>
    <p:extLst>
      <p:ext uri="{BB962C8B-B14F-4D97-AF65-F5344CB8AC3E}">
        <p14:creationId xmlns:p14="http://schemas.microsoft.com/office/powerpoint/2010/main" val="75351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tauday.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jpeg"/><Relationship Id="rId10" Type="http://schemas.openxmlformats.org/officeDocument/2006/relationships/image" Target="../media/image28.png"/><Relationship Id="rId4" Type="http://schemas.openxmlformats.org/officeDocument/2006/relationships/image" Target="../media/image22.gif"/><Relationship Id="rId9"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
            <a:ext cx="12268200" cy="6900863"/>
          </a:xfrm>
          <a:prstGeom prst="rect">
            <a:avLst/>
          </a:prstGeom>
        </p:spPr>
      </p:pic>
      <p:sp>
        <p:nvSpPr>
          <p:cNvPr id="2" name="Title 1"/>
          <p:cNvSpPr>
            <a:spLocks noGrp="1"/>
          </p:cNvSpPr>
          <p:nvPr>
            <p:ph type="ctrTitle"/>
          </p:nvPr>
        </p:nvSpPr>
        <p:spPr>
          <a:xfrm>
            <a:off x="-1071451" y="2438400"/>
            <a:ext cx="10978115" cy="1828800"/>
          </a:xfrm>
        </p:spPr>
        <p:txBody>
          <a:bodyPr>
            <a:noAutofit/>
          </a:bodyPr>
          <a:lstStyle/>
          <a:p>
            <a:r>
              <a:rPr lang="en-GB" sz="7200" b="1" dirty="0" err="1" smtClean="0">
                <a:solidFill>
                  <a:srgbClr val="D4ECBA"/>
                </a:solidFill>
                <a:latin typeface="Consolas" panose="020B0609020204030204" pitchFamily="49" charset="0"/>
                <a:cs typeface="Consolas" panose="020B0609020204030204" pitchFamily="49" charset="0"/>
              </a:rPr>
              <a:t>enter.the.matrix</a:t>
            </a:r>
            <a:endParaRPr lang="en-GB" sz="7200" b="1" dirty="0">
              <a:solidFill>
                <a:srgbClr val="D4ECBA"/>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0665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76600" y="5339114"/>
            <a:ext cx="1360349" cy="1214086"/>
            <a:chOff x="3352800" y="5186714"/>
            <a:chExt cx="1360349" cy="1214086"/>
          </a:xfrm>
        </p:grpSpPr>
        <p:sp>
          <p:nvSpPr>
            <p:cNvPr id="30" name="Rectangle 29"/>
            <p:cNvSpPr/>
            <p:nvPr/>
          </p:nvSpPr>
          <p:spPr>
            <a:xfrm>
              <a:off x="3493949" y="5186714"/>
              <a:ext cx="1219200" cy="1066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420306" y="5260357"/>
              <a:ext cx="1219200" cy="1066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352800" y="5334000"/>
              <a:ext cx="1219200" cy="1066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lstStyle/>
          <a:p>
            <a:r>
              <a:rPr lang="en-GB" dirty="0" smtClean="0"/>
              <a:t>What is an array?</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3910174"/>
              </p:ext>
            </p:extLst>
          </p:nvPr>
        </p:nvGraphicFramePr>
        <p:xfrm>
          <a:off x="3352800" y="1688068"/>
          <a:ext cx="1219200" cy="4064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80692874"/>
              </p:ext>
            </p:extLst>
          </p:nvPr>
        </p:nvGraphicFramePr>
        <p:xfrm>
          <a:off x="3352800" y="2286000"/>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1676400" y="1704676"/>
            <a:ext cx="1066800" cy="369332"/>
          </a:xfrm>
          <a:prstGeom prst="rect">
            <a:avLst/>
          </a:prstGeom>
          <a:noFill/>
        </p:spPr>
        <p:txBody>
          <a:bodyPr wrap="square" rtlCol="0">
            <a:spAutoFit/>
          </a:bodyPr>
          <a:lstStyle/>
          <a:p>
            <a:r>
              <a:rPr lang="en-GB" b="1" dirty="0" smtClean="0"/>
              <a:t>1</a:t>
            </a:r>
            <a:endParaRPr lang="en-GB" b="1" dirty="0"/>
          </a:p>
        </p:txBody>
      </p:sp>
      <p:sp>
        <p:nvSpPr>
          <p:cNvPr id="7" name="TextBox 6"/>
          <p:cNvSpPr txBox="1"/>
          <p:nvPr/>
        </p:nvSpPr>
        <p:spPr>
          <a:xfrm>
            <a:off x="1676400" y="2667000"/>
            <a:ext cx="1066800" cy="369332"/>
          </a:xfrm>
          <a:prstGeom prst="rect">
            <a:avLst/>
          </a:prstGeom>
          <a:noFill/>
        </p:spPr>
        <p:txBody>
          <a:bodyPr wrap="square" rtlCol="0">
            <a:spAutoFit/>
          </a:bodyPr>
          <a:lstStyle/>
          <a:p>
            <a:r>
              <a:rPr lang="en-GB" b="1" dirty="0" smtClean="0"/>
              <a:t>2</a:t>
            </a:r>
            <a:endParaRPr lang="en-GB" b="1" dirty="0"/>
          </a:p>
        </p:txBody>
      </p:sp>
      <p:sp>
        <p:nvSpPr>
          <p:cNvPr id="8" name="TextBox 7"/>
          <p:cNvSpPr txBox="1"/>
          <p:nvPr/>
        </p:nvSpPr>
        <p:spPr>
          <a:xfrm>
            <a:off x="1676400" y="4126468"/>
            <a:ext cx="1066800" cy="369332"/>
          </a:xfrm>
          <a:prstGeom prst="rect">
            <a:avLst/>
          </a:prstGeom>
          <a:noFill/>
        </p:spPr>
        <p:txBody>
          <a:bodyPr wrap="square" rtlCol="0">
            <a:spAutoFit/>
          </a:bodyPr>
          <a:lstStyle/>
          <a:p>
            <a:r>
              <a:rPr lang="en-GB" b="1" dirty="0" smtClean="0"/>
              <a:t>3</a:t>
            </a:r>
            <a:endParaRPr lang="en-GB" b="1" dirty="0"/>
          </a:p>
        </p:txBody>
      </p:sp>
      <p:cxnSp>
        <p:nvCxnSpPr>
          <p:cNvPr id="14" name="Straight Connector 13"/>
          <p:cNvCxnSpPr/>
          <p:nvPr/>
        </p:nvCxnSpPr>
        <p:spPr>
          <a:xfrm>
            <a:off x="1121079" y="1524000"/>
            <a:ext cx="154592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66800" y="1219200"/>
            <a:ext cx="1828800" cy="369332"/>
          </a:xfrm>
          <a:prstGeom prst="rect">
            <a:avLst/>
          </a:prstGeom>
          <a:noFill/>
        </p:spPr>
        <p:txBody>
          <a:bodyPr wrap="square" rtlCol="0">
            <a:spAutoFit/>
          </a:bodyPr>
          <a:lstStyle/>
          <a:p>
            <a:r>
              <a:rPr lang="en-GB" b="1" dirty="0" smtClean="0"/>
              <a:t>Dimensions</a:t>
            </a:r>
            <a:endParaRPr lang="en-GB" b="1" dirty="0"/>
          </a:p>
        </p:txBody>
      </p:sp>
      <p:cxnSp>
        <p:nvCxnSpPr>
          <p:cNvPr id="19" name="Straight Connector 18"/>
          <p:cNvCxnSpPr/>
          <p:nvPr/>
        </p:nvCxnSpPr>
        <p:spPr>
          <a:xfrm>
            <a:off x="3185786" y="1524000"/>
            <a:ext cx="199581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31507" y="1219200"/>
            <a:ext cx="1828800" cy="369332"/>
          </a:xfrm>
          <a:prstGeom prst="rect">
            <a:avLst/>
          </a:prstGeom>
          <a:noFill/>
        </p:spPr>
        <p:txBody>
          <a:bodyPr wrap="square" rtlCol="0">
            <a:spAutoFit/>
          </a:bodyPr>
          <a:lstStyle/>
          <a:p>
            <a:r>
              <a:rPr lang="en-GB" b="1" dirty="0" smtClean="0"/>
              <a:t>Example</a:t>
            </a:r>
            <a:endParaRPr lang="en-GB" b="1" dirty="0"/>
          </a:p>
        </p:txBody>
      </p:sp>
      <p:sp>
        <p:nvSpPr>
          <p:cNvPr id="3" name="TextBox 2"/>
          <p:cNvSpPr txBox="1"/>
          <p:nvPr/>
        </p:nvSpPr>
        <p:spPr>
          <a:xfrm>
            <a:off x="5715000" y="1704676"/>
            <a:ext cx="1676400" cy="369332"/>
          </a:xfrm>
          <a:prstGeom prst="rect">
            <a:avLst/>
          </a:prstGeom>
          <a:noFill/>
        </p:spPr>
        <p:txBody>
          <a:bodyPr wrap="square" rtlCol="0">
            <a:spAutoFit/>
          </a:bodyPr>
          <a:lstStyle/>
          <a:p>
            <a:r>
              <a:rPr lang="en-GB" dirty="0" smtClean="0"/>
              <a:t>Vector</a:t>
            </a:r>
            <a:endParaRPr lang="en-GB" dirty="0"/>
          </a:p>
        </p:txBody>
      </p:sp>
      <p:sp>
        <p:nvSpPr>
          <p:cNvPr id="17" name="TextBox 16"/>
          <p:cNvSpPr txBox="1"/>
          <p:nvPr/>
        </p:nvSpPr>
        <p:spPr>
          <a:xfrm>
            <a:off x="5715000" y="2676865"/>
            <a:ext cx="1676400" cy="369332"/>
          </a:xfrm>
          <a:prstGeom prst="rect">
            <a:avLst/>
          </a:prstGeom>
          <a:noFill/>
        </p:spPr>
        <p:txBody>
          <a:bodyPr wrap="square" rtlCol="0">
            <a:spAutoFit/>
          </a:bodyPr>
          <a:lstStyle/>
          <a:p>
            <a:r>
              <a:rPr lang="en-GB" dirty="0" smtClean="0"/>
              <a:t>Matrix</a:t>
            </a:r>
            <a:endParaRPr lang="en-GB" dirty="0"/>
          </a:p>
        </p:txBody>
      </p:sp>
      <p:sp>
        <p:nvSpPr>
          <p:cNvPr id="18" name="TextBox 17"/>
          <p:cNvSpPr txBox="1"/>
          <p:nvPr/>
        </p:nvSpPr>
        <p:spPr>
          <a:xfrm>
            <a:off x="5715000" y="4133116"/>
            <a:ext cx="2794000" cy="646331"/>
          </a:xfrm>
          <a:prstGeom prst="rect">
            <a:avLst/>
          </a:prstGeom>
          <a:noFill/>
        </p:spPr>
        <p:txBody>
          <a:bodyPr wrap="square" rtlCol="0">
            <a:spAutoFit/>
          </a:bodyPr>
          <a:lstStyle/>
          <a:p>
            <a:r>
              <a:rPr lang="en-GB" dirty="0" smtClean="0"/>
              <a:t>3D Array</a:t>
            </a:r>
          </a:p>
          <a:p>
            <a:r>
              <a:rPr lang="en-GB" dirty="0" smtClean="0"/>
              <a:t>(3</a:t>
            </a:r>
            <a:r>
              <a:rPr lang="en-GB" baseline="30000" dirty="0" smtClean="0"/>
              <a:t>rd</a:t>
            </a:r>
            <a:r>
              <a:rPr lang="en-GB" dirty="0" smtClean="0"/>
              <a:t> order Tensor)</a:t>
            </a:r>
            <a:endParaRPr lang="en-GB" dirty="0"/>
          </a:p>
        </p:txBody>
      </p:sp>
      <p:cxnSp>
        <p:nvCxnSpPr>
          <p:cNvPr id="21" name="Straight Connector 20"/>
          <p:cNvCxnSpPr/>
          <p:nvPr/>
        </p:nvCxnSpPr>
        <p:spPr>
          <a:xfrm>
            <a:off x="5693079" y="1524000"/>
            <a:ext cx="2384121"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1219200"/>
            <a:ext cx="1828800" cy="369332"/>
          </a:xfrm>
          <a:prstGeom prst="rect">
            <a:avLst/>
          </a:prstGeom>
          <a:noFill/>
        </p:spPr>
        <p:txBody>
          <a:bodyPr wrap="square" rtlCol="0">
            <a:spAutoFit/>
          </a:bodyPr>
          <a:lstStyle/>
          <a:p>
            <a:r>
              <a:rPr lang="en-GB" b="1" dirty="0" smtClean="0"/>
              <a:t>Terminology</a:t>
            </a:r>
            <a:endParaRPr lang="en-GB" b="1" dirty="0"/>
          </a:p>
        </p:txBody>
      </p:sp>
      <p:sp>
        <p:nvSpPr>
          <p:cNvPr id="23" name="TextBox 22"/>
          <p:cNvSpPr txBox="1"/>
          <p:nvPr/>
        </p:nvSpPr>
        <p:spPr>
          <a:xfrm>
            <a:off x="1676400" y="5791200"/>
            <a:ext cx="1066800" cy="369332"/>
          </a:xfrm>
          <a:prstGeom prst="rect">
            <a:avLst/>
          </a:prstGeom>
          <a:noFill/>
        </p:spPr>
        <p:txBody>
          <a:bodyPr wrap="square" rtlCol="0">
            <a:spAutoFit/>
          </a:bodyPr>
          <a:lstStyle/>
          <a:p>
            <a:r>
              <a:rPr lang="en-GB" b="1" dirty="0" smtClean="0"/>
              <a:t>N</a:t>
            </a:r>
            <a:endParaRPr lang="en-GB" b="1" dirty="0"/>
          </a:p>
        </p:txBody>
      </p:sp>
      <p:sp>
        <p:nvSpPr>
          <p:cNvPr id="24" name="TextBox 23"/>
          <p:cNvSpPr txBox="1"/>
          <p:nvPr/>
        </p:nvSpPr>
        <p:spPr>
          <a:xfrm>
            <a:off x="5715000" y="5791200"/>
            <a:ext cx="2794000" cy="369332"/>
          </a:xfrm>
          <a:prstGeom prst="rect">
            <a:avLst/>
          </a:prstGeom>
          <a:noFill/>
        </p:spPr>
        <p:txBody>
          <a:bodyPr wrap="square" rtlCol="0">
            <a:spAutoFit/>
          </a:bodyPr>
          <a:lstStyle/>
          <a:p>
            <a:r>
              <a:rPr lang="en-GB" dirty="0" smtClean="0"/>
              <a:t>ND Array</a:t>
            </a:r>
          </a:p>
        </p:txBody>
      </p:sp>
      <p:graphicFrame>
        <p:nvGraphicFramePr>
          <p:cNvPr id="11" name="Table 10"/>
          <p:cNvGraphicFramePr>
            <a:graphicFrameLocks noGrp="1"/>
          </p:cNvGraphicFramePr>
          <p:nvPr>
            <p:extLst>
              <p:ext uri="{D42A27DB-BD31-4B8C-83A1-F6EECF244321}">
                <p14:modId xmlns:p14="http://schemas.microsoft.com/office/powerpoint/2010/main" val="3939414713"/>
              </p:ext>
            </p:extLst>
          </p:nvPr>
        </p:nvGraphicFramePr>
        <p:xfrm>
          <a:off x="3505200" y="3733800"/>
          <a:ext cx="1219200" cy="1230868"/>
        </p:xfrm>
        <a:graphic>
          <a:graphicData uri="http://schemas.openxmlformats.org/drawingml/2006/table">
            <a:tbl>
              <a:tblPr firstRow="1" bandRow="1">
                <a:tableStyleId>{5C22544A-7EE6-4342-B048-85BDC9FD1C3A}</a:tableStyleId>
              </a:tblPr>
              <a:tblGrid>
                <a:gridCol w="406400"/>
                <a:gridCol w="406400"/>
                <a:gridCol w="406400"/>
              </a:tblGrid>
              <a:tr h="418068">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77586041"/>
              </p:ext>
            </p:extLst>
          </p:nvPr>
        </p:nvGraphicFramePr>
        <p:xfrm>
          <a:off x="3429000" y="3810000"/>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36422369"/>
              </p:ext>
            </p:extLst>
          </p:nvPr>
        </p:nvGraphicFramePr>
        <p:xfrm>
          <a:off x="3352800" y="3886200"/>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9906" y="5541344"/>
            <a:ext cx="381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4106" y="5541344"/>
            <a:ext cx="381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9906" y="6096000"/>
            <a:ext cx="381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4106" y="6096000"/>
            <a:ext cx="3810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3687006" y="5543901"/>
            <a:ext cx="427794" cy="369332"/>
          </a:xfrm>
          <a:prstGeom prst="rect">
            <a:avLst/>
          </a:prstGeom>
          <a:noFill/>
        </p:spPr>
        <p:txBody>
          <a:bodyPr wrap="square" rtlCol="0">
            <a:spAutoFit/>
          </a:bodyPr>
          <a:lstStyle/>
          <a:p>
            <a:r>
              <a:rPr lang="en-GB" b="1" dirty="0" smtClean="0"/>
              <a:t>...</a:t>
            </a:r>
            <a:endParaRPr lang="en-GB" b="1" dirty="0"/>
          </a:p>
        </p:txBody>
      </p:sp>
      <p:sp>
        <p:nvSpPr>
          <p:cNvPr id="33" name="TextBox 32"/>
          <p:cNvSpPr txBox="1"/>
          <p:nvPr/>
        </p:nvSpPr>
        <p:spPr>
          <a:xfrm>
            <a:off x="3687006" y="6096000"/>
            <a:ext cx="427794" cy="369332"/>
          </a:xfrm>
          <a:prstGeom prst="rect">
            <a:avLst/>
          </a:prstGeom>
          <a:noFill/>
        </p:spPr>
        <p:txBody>
          <a:bodyPr wrap="square" rtlCol="0">
            <a:spAutoFit/>
          </a:bodyPr>
          <a:lstStyle/>
          <a:p>
            <a:r>
              <a:rPr lang="en-GB" b="1" dirty="0" smtClean="0"/>
              <a:t>...</a:t>
            </a:r>
            <a:endParaRPr lang="en-GB" b="1" dirty="0"/>
          </a:p>
        </p:txBody>
      </p:sp>
      <p:cxnSp>
        <p:nvCxnSpPr>
          <p:cNvPr id="35" name="Straight Connector 34"/>
          <p:cNvCxnSpPr/>
          <p:nvPr/>
        </p:nvCxnSpPr>
        <p:spPr>
          <a:xfrm>
            <a:off x="1121079" y="2197526"/>
            <a:ext cx="695612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21079" y="3657600"/>
            <a:ext cx="695612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21079" y="5257800"/>
            <a:ext cx="695612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12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Multi-dimensional array properties</a:t>
            </a: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2870015705"/>
              </p:ext>
            </p:extLst>
          </p:nvPr>
        </p:nvGraphicFramePr>
        <p:xfrm>
          <a:off x="3969707" y="3169416"/>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3" name="TextBox 12"/>
          <p:cNvSpPr txBox="1"/>
          <p:nvPr/>
        </p:nvSpPr>
        <p:spPr>
          <a:xfrm>
            <a:off x="3581400" y="3169416"/>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14" name="TextBox 13"/>
          <p:cNvSpPr txBox="1"/>
          <p:nvPr/>
        </p:nvSpPr>
        <p:spPr>
          <a:xfrm>
            <a:off x="3581400" y="3578872"/>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15" name="TextBox 14"/>
          <p:cNvSpPr txBox="1"/>
          <p:nvPr/>
        </p:nvSpPr>
        <p:spPr>
          <a:xfrm>
            <a:off x="3581400" y="3989150"/>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sp>
        <p:nvSpPr>
          <p:cNvPr id="16" name="TextBox 15"/>
          <p:cNvSpPr txBox="1"/>
          <p:nvPr/>
        </p:nvSpPr>
        <p:spPr>
          <a:xfrm>
            <a:off x="4060963" y="2784002"/>
            <a:ext cx="314876"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17" name="TextBox 16"/>
          <p:cNvSpPr txBox="1"/>
          <p:nvPr/>
        </p:nvSpPr>
        <p:spPr>
          <a:xfrm>
            <a:off x="4470748" y="2784002"/>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18" name="TextBox 17"/>
          <p:cNvSpPr txBox="1"/>
          <p:nvPr/>
        </p:nvSpPr>
        <p:spPr>
          <a:xfrm>
            <a:off x="4870537" y="2784002"/>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cxnSp>
        <p:nvCxnSpPr>
          <p:cNvPr id="20" name="Straight Connector 19"/>
          <p:cNvCxnSpPr/>
          <p:nvPr/>
        </p:nvCxnSpPr>
        <p:spPr>
          <a:xfrm>
            <a:off x="3512507" y="3169416"/>
            <a:ext cx="0" cy="118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962400" y="2784002"/>
            <a:ext cx="1226507"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40907" y="3609649"/>
            <a:ext cx="1295400" cy="307777"/>
          </a:xfrm>
          <a:prstGeom prst="rect">
            <a:avLst/>
          </a:prstGeom>
          <a:noFill/>
        </p:spPr>
        <p:txBody>
          <a:bodyPr wrap="square" rtlCol="0">
            <a:spAutoFit/>
          </a:bodyPr>
          <a:lstStyle/>
          <a:p>
            <a:r>
              <a:rPr lang="en-GB" sz="1400" dirty="0" smtClean="0">
                <a:solidFill>
                  <a:schemeClr val="accent1"/>
                </a:solidFill>
                <a:latin typeface="Consolas" panose="020B0609020204030204" pitchFamily="49" charset="0"/>
                <a:cs typeface="Consolas" panose="020B0609020204030204" pitchFamily="49" charset="0"/>
              </a:rPr>
              <a:t>Dimension 0</a:t>
            </a:r>
            <a:endParaRPr lang="en-GB" sz="1400" dirty="0">
              <a:solidFill>
                <a:schemeClr val="accent1"/>
              </a:solidFill>
              <a:latin typeface="Consolas" panose="020B0609020204030204" pitchFamily="49" charset="0"/>
              <a:cs typeface="Consolas" panose="020B0609020204030204" pitchFamily="49" charset="0"/>
            </a:endParaRPr>
          </a:p>
        </p:txBody>
      </p:sp>
      <p:sp>
        <p:nvSpPr>
          <p:cNvPr id="25" name="TextBox 24"/>
          <p:cNvSpPr txBox="1"/>
          <p:nvPr/>
        </p:nvSpPr>
        <p:spPr>
          <a:xfrm>
            <a:off x="3962400" y="2477003"/>
            <a:ext cx="1295400" cy="307777"/>
          </a:xfrm>
          <a:prstGeom prst="rect">
            <a:avLst/>
          </a:prstGeom>
          <a:noFill/>
        </p:spPr>
        <p:txBody>
          <a:bodyPr wrap="square" rtlCol="0">
            <a:spAutoFit/>
          </a:bodyPr>
          <a:lstStyle/>
          <a:p>
            <a:r>
              <a:rPr lang="en-GB" sz="1400" dirty="0" smtClean="0">
                <a:solidFill>
                  <a:schemeClr val="accent1"/>
                </a:solidFill>
                <a:latin typeface="Consolas" panose="020B0609020204030204" pitchFamily="49" charset="0"/>
                <a:cs typeface="Consolas" panose="020B0609020204030204" pitchFamily="49" charset="0"/>
              </a:rPr>
              <a:t>Dimension 1</a:t>
            </a:r>
            <a:endParaRPr lang="en-GB" sz="1400" dirty="0">
              <a:solidFill>
                <a:schemeClr val="accent1"/>
              </a:solidFill>
              <a:latin typeface="Consolas" panose="020B0609020204030204" pitchFamily="49" charset="0"/>
              <a:cs typeface="Consolas" panose="020B0609020204030204" pitchFamily="49" charset="0"/>
            </a:endParaRPr>
          </a:p>
        </p:txBody>
      </p:sp>
      <p:sp>
        <p:nvSpPr>
          <p:cNvPr id="26" name="Rounded Rectangular Callout 25"/>
          <p:cNvSpPr/>
          <p:nvPr/>
        </p:nvSpPr>
        <p:spPr>
          <a:xfrm>
            <a:off x="533400" y="1950216"/>
            <a:ext cx="2438400" cy="1066800"/>
          </a:xfrm>
          <a:prstGeom prst="wedgeRoundRectCallout">
            <a:avLst>
              <a:gd name="adj1" fmla="val 31333"/>
              <a:gd name="adj2" fmla="val 99691"/>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Dimensions</a:t>
            </a:r>
            <a:r>
              <a:rPr lang="en-GB" dirty="0" smtClean="0">
                <a:solidFill>
                  <a:schemeClr val="tx1"/>
                </a:solidFill>
              </a:rPr>
              <a:t> (ordered and indexed)</a:t>
            </a:r>
            <a:endParaRPr lang="en-GB" dirty="0">
              <a:solidFill>
                <a:schemeClr val="tx1"/>
              </a:solidFill>
            </a:endParaRPr>
          </a:p>
        </p:txBody>
      </p:sp>
      <p:sp>
        <p:nvSpPr>
          <p:cNvPr id="27" name="Rounded Rectangular Callout 26"/>
          <p:cNvSpPr/>
          <p:nvPr/>
        </p:nvSpPr>
        <p:spPr>
          <a:xfrm>
            <a:off x="5486400" y="4861473"/>
            <a:ext cx="2057400" cy="1066800"/>
          </a:xfrm>
          <a:prstGeom prst="wedgeRoundRectCallout">
            <a:avLst>
              <a:gd name="adj1" fmla="val -69874"/>
              <a:gd name="adj2" fmla="val -106375"/>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Each of the array </a:t>
            </a:r>
            <a:r>
              <a:rPr lang="en-GB" b="1" dirty="0" smtClean="0">
                <a:solidFill>
                  <a:schemeClr val="tx1"/>
                </a:solidFill>
              </a:rPr>
              <a:t>elements</a:t>
            </a:r>
            <a:r>
              <a:rPr lang="en-GB" dirty="0" smtClean="0">
                <a:solidFill>
                  <a:schemeClr val="tx1"/>
                </a:solidFill>
              </a:rPr>
              <a:t> is a regular </a:t>
            </a:r>
            <a:r>
              <a:rPr lang="en-GB" b="1" dirty="0" smtClean="0">
                <a:solidFill>
                  <a:schemeClr val="tx1"/>
                </a:solidFill>
              </a:rPr>
              <a:t>value</a:t>
            </a:r>
            <a:endParaRPr lang="en-GB" b="1" dirty="0">
              <a:solidFill>
                <a:schemeClr val="tx1"/>
              </a:solidFill>
            </a:endParaRPr>
          </a:p>
        </p:txBody>
      </p:sp>
      <p:sp>
        <p:nvSpPr>
          <p:cNvPr id="28" name="Rounded Rectangular Callout 27"/>
          <p:cNvSpPr/>
          <p:nvPr/>
        </p:nvSpPr>
        <p:spPr>
          <a:xfrm>
            <a:off x="6400800" y="1752600"/>
            <a:ext cx="2133600" cy="1295400"/>
          </a:xfrm>
          <a:prstGeom prst="wedgeRoundRectCallout">
            <a:avLst>
              <a:gd name="adj1" fmla="val -105470"/>
              <a:gd name="adj2" fmla="val 44192"/>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Dimension sizes together define the </a:t>
            </a:r>
            <a:r>
              <a:rPr lang="en-GB" b="1" dirty="0" smtClean="0">
                <a:solidFill>
                  <a:schemeClr val="tx1"/>
                </a:solidFill>
              </a:rPr>
              <a:t>shape </a:t>
            </a:r>
            <a:r>
              <a:rPr lang="en-GB" dirty="0" smtClean="0">
                <a:solidFill>
                  <a:schemeClr val="tx1"/>
                </a:solidFill>
              </a:rPr>
              <a:t>of the array</a:t>
            </a:r>
          </a:p>
          <a:p>
            <a:pPr algn="ctr"/>
            <a:r>
              <a:rPr lang="en-GB" dirty="0" smtClean="0">
                <a:solidFill>
                  <a:schemeClr val="tx1"/>
                </a:solidFill>
              </a:rPr>
              <a:t>(e.g. 3 x 3)</a:t>
            </a:r>
            <a:endParaRPr lang="en-GB" dirty="0">
              <a:solidFill>
                <a:schemeClr val="tx1"/>
              </a:solidFill>
            </a:endParaRPr>
          </a:p>
        </p:txBody>
      </p:sp>
    </p:spTree>
    <p:extLst>
      <p:ext uri="{BB962C8B-B14F-4D97-AF65-F5344CB8AC3E}">
        <p14:creationId xmlns:p14="http://schemas.microsoft.com/office/powerpoint/2010/main" val="2502773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 = data about relationships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072931240"/>
              </p:ext>
            </p:extLst>
          </p:nvPr>
        </p:nvGraphicFramePr>
        <p:xfrm>
          <a:off x="3969707" y="2133600"/>
          <a:ext cx="1592892" cy="1219200"/>
        </p:xfrm>
        <a:graphic>
          <a:graphicData uri="http://schemas.openxmlformats.org/drawingml/2006/table">
            <a:tbl>
              <a:tblPr firstRow="1" bandRow="1">
                <a:tableStyleId>{5C22544A-7EE6-4342-B048-85BDC9FD1C3A}</a:tableStyleId>
              </a:tblPr>
              <a:tblGrid>
                <a:gridCol w="398223"/>
                <a:gridCol w="398223"/>
                <a:gridCol w="398223"/>
                <a:gridCol w="398223"/>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9</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10</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11</a:t>
                      </a:r>
                      <a:endParaRPr lang="en-GB" b="0" dirty="0">
                        <a:solidFill>
                          <a:schemeClr val="tx1"/>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3512507" y="2133600"/>
            <a:ext cx="449893"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:A</a:t>
            </a:r>
            <a:endParaRPr lang="en-GB" dirty="0">
              <a:solidFill>
                <a:schemeClr val="accent1"/>
              </a:solidFill>
              <a:latin typeface="Consolas" panose="020B0609020204030204" pitchFamily="49" charset="0"/>
              <a:cs typeface="Consolas" panose="020B0609020204030204" pitchFamily="49" charset="0"/>
            </a:endParaRPr>
          </a:p>
        </p:txBody>
      </p:sp>
      <p:sp>
        <p:nvSpPr>
          <p:cNvPr id="7" name="TextBox 6"/>
          <p:cNvSpPr txBox="1"/>
          <p:nvPr/>
        </p:nvSpPr>
        <p:spPr>
          <a:xfrm>
            <a:off x="3512507" y="2543056"/>
            <a:ext cx="449893"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:B</a:t>
            </a:r>
            <a:endParaRPr lang="en-GB" dirty="0">
              <a:solidFill>
                <a:schemeClr val="accent1"/>
              </a:solidFill>
              <a:latin typeface="Consolas" panose="020B0609020204030204" pitchFamily="49" charset="0"/>
              <a:cs typeface="Consolas" panose="020B0609020204030204" pitchFamily="49" charset="0"/>
            </a:endParaRPr>
          </a:p>
        </p:txBody>
      </p:sp>
      <p:sp>
        <p:nvSpPr>
          <p:cNvPr id="8" name="TextBox 7"/>
          <p:cNvSpPr txBox="1"/>
          <p:nvPr/>
        </p:nvSpPr>
        <p:spPr>
          <a:xfrm>
            <a:off x="3512507" y="2953334"/>
            <a:ext cx="449893"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:C</a:t>
            </a:r>
            <a:endParaRPr lang="en-GB" dirty="0">
              <a:solidFill>
                <a:schemeClr val="accent1"/>
              </a:solidFill>
              <a:latin typeface="Consolas" panose="020B0609020204030204" pitchFamily="49" charset="0"/>
              <a:cs typeface="Consolas" panose="020B0609020204030204" pitchFamily="49" charset="0"/>
            </a:endParaRPr>
          </a:p>
        </p:txBody>
      </p:sp>
      <p:sp>
        <p:nvSpPr>
          <p:cNvPr id="9" name="TextBox 8"/>
          <p:cNvSpPr txBox="1"/>
          <p:nvPr/>
        </p:nvSpPr>
        <p:spPr>
          <a:xfrm>
            <a:off x="3962400" y="1748186"/>
            <a:ext cx="4572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:R</a:t>
            </a:r>
            <a:endParaRPr lang="en-GB" dirty="0">
              <a:solidFill>
                <a:schemeClr val="accent1"/>
              </a:solidFill>
              <a:latin typeface="Consolas" panose="020B0609020204030204" pitchFamily="49" charset="0"/>
              <a:cs typeface="Consolas" panose="020B0609020204030204" pitchFamily="49" charset="0"/>
            </a:endParaRPr>
          </a:p>
        </p:txBody>
      </p:sp>
      <p:sp>
        <p:nvSpPr>
          <p:cNvPr id="10" name="TextBox 9"/>
          <p:cNvSpPr txBox="1"/>
          <p:nvPr/>
        </p:nvSpPr>
        <p:spPr>
          <a:xfrm>
            <a:off x="4343400" y="1748186"/>
            <a:ext cx="508348"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:S</a:t>
            </a:r>
            <a:endParaRPr lang="en-GB" dirty="0">
              <a:solidFill>
                <a:schemeClr val="accent1"/>
              </a:solidFill>
              <a:latin typeface="Consolas" panose="020B0609020204030204" pitchFamily="49" charset="0"/>
              <a:cs typeface="Consolas" panose="020B0609020204030204" pitchFamily="49" charset="0"/>
            </a:endParaRPr>
          </a:p>
        </p:txBody>
      </p:sp>
      <p:sp>
        <p:nvSpPr>
          <p:cNvPr id="11" name="TextBox 10"/>
          <p:cNvSpPr txBox="1"/>
          <p:nvPr/>
        </p:nvSpPr>
        <p:spPr>
          <a:xfrm>
            <a:off x="4724400" y="1748186"/>
            <a:ext cx="450937"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:T</a:t>
            </a:r>
            <a:endParaRPr lang="en-GB" dirty="0">
              <a:solidFill>
                <a:schemeClr val="accent1"/>
              </a:solidFill>
              <a:latin typeface="Consolas" panose="020B0609020204030204" pitchFamily="49" charset="0"/>
              <a:cs typeface="Consolas" panose="020B0609020204030204" pitchFamily="49" charset="0"/>
            </a:endParaRPr>
          </a:p>
        </p:txBody>
      </p:sp>
      <p:cxnSp>
        <p:nvCxnSpPr>
          <p:cNvPr id="12" name="Straight Connector 11"/>
          <p:cNvCxnSpPr/>
          <p:nvPr/>
        </p:nvCxnSpPr>
        <p:spPr>
          <a:xfrm>
            <a:off x="3512507" y="2133600"/>
            <a:ext cx="0" cy="118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62400" y="1748186"/>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40907" y="2573833"/>
            <a:ext cx="1295400" cy="307777"/>
          </a:xfrm>
          <a:prstGeom prst="rect">
            <a:avLst/>
          </a:prstGeom>
          <a:noFill/>
        </p:spPr>
        <p:txBody>
          <a:bodyPr wrap="square" rtlCol="0">
            <a:spAutoFit/>
          </a:bodyPr>
          <a:lstStyle/>
          <a:p>
            <a:pPr algn="r"/>
            <a:r>
              <a:rPr lang="en-GB" sz="1400" b="1" dirty="0" smtClean="0">
                <a:solidFill>
                  <a:schemeClr val="accent1"/>
                </a:solidFill>
                <a:latin typeface="Consolas" panose="020B0609020204030204" pitchFamily="49" charset="0"/>
                <a:cs typeface="Consolas" panose="020B0609020204030204" pitchFamily="49" charset="0"/>
              </a:rPr>
              <a:t>Set X</a:t>
            </a:r>
            <a:endParaRPr lang="en-GB" sz="1400" b="1" dirty="0">
              <a:solidFill>
                <a:schemeClr val="accent1"/>
              </a:solidFill>
              <a:latin typeface="Consolas" panose="020B0609020204030204" pitchFamily="49" charset="0"/>
              <a:cs typeface="Consolas" panose="020B0609020204030204" pitchFamily="49" charset="0"/>
            </a:endParaRPr>
          </a:p>
        </p:txBody>
      </p:sp>
      <p:sp>
        <p:nvSpPr>
          <p:cNvPr id="15" name="TextBox 14"/>
          <p:cNvSpPr txBox="1"/>
          <p:nvPr/>
        </p:nvSpPr>
        <p:spPr>
          <a:xfrm>
            <a:off x="3962400" y="1441187"/>
            <a:ext cx="1600200" cy="307777"/>
          </a:xfrm>
          <a:prstGeom prst="rect">
            <a:avLst/>
          </a:prstGeom>
          <a:noFill/>
        </p:spPr>
        <p:txBody>
          <a:bodyPr wrap="square" rtlCol="0">
            <a:spAutoFit/>
          </a:bodyPr>
          <a:lstStyle/>
          <a:p>
            <a:pPr algn="ctr"/>
            <a:r>
              <a:rPr lang="en-GB" sz="1400" b="1" dirty="0" smtClean="0">
                <a:solidFill>
                  <a:schemeClr val="accent1"/>
                </a:solidFill>
                <a:latin typeface="Consolas" panose="020B0609020204030204" pitchFamily="49" charset="0"/>
                <a:cs typeface="Consolas" panose="020B0609020204030204" pitchFamily="49" charset="0"/>
              </a:rPr>
              <a:t>Set Y</a:t>
            </a:r>
            <a:endParaRPr lang="en-GB" sz="1400" b="1" dirty="0">
              <a:solidFill>
                <a:schemeClr val="accent1"/>
              </a:solidFill>
              <a:latin typeface="Consolas" panose="020B0609020204030204" pitchFamily="49" charset="0"/>
              <a:cs typeface="Consolas" panose="020B0609020204030204" pitchFamily="49" charset="0"/>
            </a:endParaRPr>
          </a:p>
        </p:txBody>
      </p:sp>
      <p:sp>
        <p:nvSpPr>
          <p:cNvPr id="17" name="Rounded Rectangular Callout 16"/>
          <p:cNvSpPr/>
          <p:nvPr/>
        </p:nvSpPr>
        <p:spPr>
          <a:xfrm>
            <a:off x="6096000" y="2057400"/>
            <a:ext cx="2514600" cy="1219200"/>
          </a:xfrm>
          <a:prstGeom prst="wedgeRoundRectCallout">
            <a:avLst>
              <a:gd name="adj1" fmla="val -91784"/>
              <a:gd name="adj2" fmla="val -17140"/>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Each </a:t>
            </a:r>
            <a:r>
              <a:rPr lang="en-GB" b="1" dirty="0" smtClean="0">
                <a:solidFill>
                  <a:schemeClr val="tx1"/>
                </a:solidFill>
              </a:rPr>
              <a:t>element</a:t>
            </a:r>
            <a:r>
              <a:rPr lang="en-GB" dirty="0" smtClean="0">
                <a:solidFill>
                  <a:schemeClr val="tx1"/>
                </a:solidFill>
              </a:rPr>
              <a:t> is a </a:t>
            </a:r>
            <a:r>
              <a:rPr lang="en-GB" b="1" dirty="0" smtClean="0">
                <a:solidFill>
                  <a:schemeClr val="tx1"/>
                </a:solidFill>
              </a:rPr>
              <a:t>fact </a:t>
            </a:r>
            <a:r>
              <a:rPr lang="en-GB" dirty="0" smtClean="0">
                <a:solidFill>
                  <a:schemeClr val="tx1"/>
                </a:solidFill>
              </a:rPr>
              <a:t>about a </a:t>
            </a:r>
            <a:r>
              <a:rPr lang="en-GB" b="1" dirty="0" smtClean="0">
                <a:solidFill>
                  <a:schemeClr val="tx1"/>
                </a:solidFill>
              </a:rPr>
              <a:t>relationship</a:t>
            </a:r>
            <a:r>
              <a:rPr lang="en-GB" dirty="0" smtClean="0">
                <a:solidFill>
                  <a:schemeClr val="tx1"/>
                </a:solidFill>
              </a:rPr>
              <a:t> between a </a:t>
            </a:r>
            <a:r>
              <a:rPr lang="en-GB" b="1" dirty="0" smtClean="0">
                <a:solidFill>
                  <a:schemeClr val="tx1"/>
                </a:solidFill>
              </a:rPr>
              <a:t>value in Set X </a:t>
            </a:r>
            <a:r>
              <a:rPr lang="en-GB" dirty="0" smtClean="0">
                <a:solidFill>
                  <a:schemeClr val="tx1"/>
                </a:solidFill>
              </a:rPr>
              <a:t>and a </a:t>
            </a:r>
            <a:r>
              <a:rPr lang="en-GB" b="1" dirty="0" smtClean="0">
                <a:solidFill>
                  <a:schemeClr val="tx1"/>
                </a:solidFill>
              </a:rPr>
              <a:t>value in Set Y</a:t>
            </a:r>
            <a:endParaRPr lang="en-GB" b="1" dirty="0">
              <a:solidFill>
                <a:schemeClr val="tx1"/>
              </a:solidFill>
            </a:endParaRPr>
          </a:p>
        </p:txBody>
      </p:sp>
      <p:sp>
        <p:nvSpPr>
          <p:cNvPr id="19" name="Rectangle 18"/>
          <p:cNvSpPr/>
          <p:nvPr/>
        </p:nvSpPr>
        <p:spPr>
          <a:xfrm>
            <a:off x="1066800" y="5334000"/>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ND array lookup </a:t>
            </a:r>
            <a:r>
              <a:rPr lang="en-GB" dirty="0" smtClean="0">
                <a:solidFill>
                  <a:schemeClr val="tx1"/>
                </a:solidFill>
              </a:rPr>
              <a:t>is analogous to </a:t>
            </a:r>
            <a:r>
              <a:rPr lang="en-GB" b="1" dirty="0" err="1" smtClean="0">
                <a:solidFill>
                  <a:schemeClr val="tx1"/>
                </a:solidFill>
              </a:rPr>
              <a:t>arity</a:t>
            </a:r>
            <a:r>
              <a:rPr lang="en-GB" b="1" dirty="0" smtClean="0">
                <a:solidFill>
                  <a:schemeClr val="tx1"/>
                </a:solidFill>
              </a:rPr>
              <a:t>-N functions</a:t>
            </a:r>
            <a:r>
              <a:rPr lang="en-GB" dirty="0" smtClean="0">
                <a:solidFill>
                  <a:schemeClr val="tx1"/>
                </a:solidFill>
              </a:rPr>
              <a:t>!</a:t>
            </a:r>
            <a:endParaRPr lang="en-GB" dirty="0">
              <a:solidFill>
                <a:schemeClr val="tx1"/>
              </a:solidFill>
            </a:endParaRPr>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435974" y="5257800"/>
            <a:ext cx="1011826" cy="976869"/>
          </a:xfrm>
          <a:prstGeom prst="rect">
            <a:avLst/>
          </a:prstGeom>
        </p:spPr>
      </p:pic>
      <p:sp>
        <p:nvSpPr>
          <p:cNvPr id="21" name="Content Placeholder 2"/>
          <p:cNvSpPr>
            <a:spLocks noGrp="1"/>
          </p:cNvSpPr>
          <p:nvPr>
            <p:ph idx="1"/>
          </p:nvPr>
        </p:nvSpPr>
        <p:spPr>
          <a:xfrm>
            <a:off x="1981200" y="4038600"/>
            <a:ext cx="4724400" cy="762000"/>
          </a:xfrm>
        </p:spPr>
        <p:txBody>
          <a:bodyPr>
            <a:noAutofit/>
          </a:bodyPr>
          <a:lstStyle/>
          <a:p>
            <a:pPr marL="0" indent="0" algn="ctr">
              <a:buNone/>
            </a:pPr>
            <a:r>
              <a:rPr lang="en-GB" b="1" dirty="0" smtClean="0">
                <a:solidFill>
                  <a:schemeClr val="accent6">
                    <a:lumMod val="75000"/>
                  </a:schemeClr>
                </a:solidFill>
                <a:latin typeface="Consolas" panose="020B0609020204030204" pitchFamily="49" charset="0"/>
                <a:cs typeface="Consolas" panose="020B0609020204030204" pitchFamily="49" charset="0"/>
              </a:rPr>
              <a:t>(</a:t>
            </a:r>
            <a:r>
              <a:rPr lang="en-GB" b="1" dirty="0" smtClean="0">
                <a:solidFill>
                  <a:schemeClr val="accent3">
                    <a:lumMod val="75000"/>
                  </a:schemeClr>
                </a:solidFill>
                <a:latin typeface="Consolas" panose="020B0609020204030204" pitchFamily="49" charset="0"/>
                <a:cs typeface="Consolas" panose="020B0609020204030204" pitchFamily="49" charset="0"/>
              </a:rPr>
              <a:t>foo</a:t>
            </a:r>
            <a:r>
              <a:rPr lang="en-GB" b="1" dirty="0" smtClean="0">
                <a:solidFill>
                  <a:schemeClr val="accent6">
                    <a:lumMod val="75000"/>
                  </a:schemeClr>
                </a:solidFill>
                <a:latin typeface="Consolas" panose="020B0609020204030204" pitchFamily="49" charset="0"/>
                <a:cs typeface="Consolas" panose="020B0609020204030204" pitchFamily="49" charset="0"/>
              </a:rPr>
              <a:t> </a:t>
            </a:r>
            <a:r>
              <a:rPr lang="en-GB" b="1" dirty="0" smtClean="0">
                <a:solidFill>
                  <a:schemeClr val="tx2">
                    <a:lumMod val="60000"/>
                    <a:lumOff val="40000"/>
                  </a:schemeClr>
                </a:solidFill>
                <a:latin typeface="Consolas" panose="020B0609020204030204" pitchFamily="49" charset="0"/>
                <a:cs typeface="Consolas" panose="020B0609020204030204" pitchFamily="49" charset="0"/>
              </a:rPr>
              <a:t>:A :T</a:t>
            </a:r>
            <a:r>
              <a:rPr lang="en-GB" b="1" dirty="0" smtClean="0">
                <a:solidFill>
                  <a:schemeClr val="accent6">
                    <a:lumMod val="75000"/>
                  </a:schemeClr>
                </a:solidFill>
                <a:latin typeface="Consolas" panose="020B0609020204030204" pitchFamily="49" charset="0"/>
                <a:cs typeface="Consolas" panose="020B0609020204030204" pitchFamily="49" charset="0"/>
              </a:rPr>
              <a:t>) </a:t>
            </a:r>
            <a:r>
              <a:rPr lang="en-GB" b="1" dirty="0" smtClean="0">
                <a:solidFill>
                  <a:schemeClr val="accent4">
                    <a:lumMod val="75000"/>
                  </a:schemeClr>
                </a:solidFill>
                <a:latin typeface="Consolas" panose="020B0609020204030204" pitchFamily="49" charset="0"/>
                <a:cs typeface="Consolas" panose="020B0609020204030204" pitchFamily="49" charset="0"/>
              </a:rPr>
              <a:t>=&gt;</a:t>
            </a:r>
            <a:r>
              <a:rPr lang="en-GB" b="1" dirty="0" smtClean="0">
                <a:solidFill>
                  <a:schemeClr val="accent6">
                    <a:lumMod val="75000"/>
                  </a:schemeClr>
                </a:solidFill>
                <a:latin typeface="Consolas" panose="020B0609020204030204" pitchFamily="49" charset="0"/>
                <a:cs typeface="Consolas" panose="020B0609020204030204" pitchFamily="49" charset="0"/>
              </a:rPr>
              <a:t> 2</a:t>
            </a:r>
            <a:endParaRPr lang="en-GB" b="1" dirty="0">
              <a:solidFill>
                <a:schemeClr val="accent6">
                  <a:lumMod val="75000"/>
                </a:schemeClr>
              </a:solidFill>
              <a:latin typeface="Consolas" panose="020B0609020204030204" pitchFamily="49" charset="0"/>
              <a:cs typeface="Consolas" panose="020B0609020204030204" pitchFamily="49" charset="0"/>
            </a:endParaRPr>
          </a:p>
        </p:txBody>
      </p:sp>
      <p:sp>
        <p:nvSpPr>
          <p:cNvPr id="18" name="TextBox 17"/>
          <p:cNvSpPr txBox="1"/>
          <p:nvPr/>
        </p:nvSpPr>
        <p:spPr>
          <a:xfrm>
            <a:off x="5105400" y="1748186"/>
            <a:ext cx="450937"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:U</a:t>
            </a:r>
            <a:endParaRPr lang="en-GB"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0457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arrays instead of functions?</a:t>
            </a:r>
            <a:endParaRPr lang="en-GB" dirty="0"/>
          </a:p>
        </p:txBody>
      </p:sp>
      <p:graphicFrame>
        <p:nvGraphicFramePr>
          <p:cNvPr id="23" name="Table 22"/>
          <p:cNvGraphicFramePr>
            <a:graphicFrameLocks noGrp="1"/>
          </p:cNvGraphicFramePr>
          <p:nvPr>
            <p:extLst>
              <p:ext uri="{D42A27DB-BD31-4B8C-83A1-F6EECF244321}">
                <p14:modId xmlns:p14="http://schemas.microsoft.com/office/powerpoint/2010/main" val="265193444"/>
              </p:ext>
            </p:extLst>
          </p:nvPr>
        </p:nvGraphicFramePr>
        <p:xfrm>
          <a:off x="1447800" y="1905000"/>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4" name="TextBox 23"/>
          <p:cNvSpPr txBox="1"/>
          <p:nvPr/>
        </p:nvSpPr>
        <p:spPr>
          <a:xfrm>
            <a:off x="1059493" y="1905000"/>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25" name="TextBox 24"/>
          <p:cNvSpPr txBox="1"/>
          <p:nvPr/>
        </p:nvSpPr>
        <p:spPr>
          <a:xfrm>
            <a:off x="1059493" y="2314456"/>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26" name="TextBox 25"/>
          <p:cNvSpPr txBox="1"/>
          <p:nvPr/>
        </p:nvSpPr>
        <p:spPr>
          <a:xfrm>
            <a:off x="1059493" y="2724734"/>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sp>
        <p:nvSpPr>
          <p:cNvPr id="27" name="TextBox 26"/>
          <p:cNvSpPr txBox="1"/>
          <p:nvPr/>
        </p:nvSpPr>
        <p:spPr>
          <a:xfrm>
            <a:off x="1539056" y="1519586"/>
            <a:ext cx="314876"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28" name="TextBox 27"/>
          <p:cNvSpPr txBox="1"/>
          <p:nvPr/>
        </p:nvSpPr>
        <p:spPr>
          <a:xfrm>
            <a:off x="1948841" y="1519586"/>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29" name="TextBox 28"/>
          <p:cNvSpPr txBox="1"/>
          <p:nvPr/>
        </p:nvSpPr>
        <p:spPr>
          <a:xfrm>
            <a:off x="2348630" y="1519586"/>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cxnSp>
        <p:nvCxnSpPr>
          <p:cNvPr id="30" name="Straight Connector 29"/>
          <p:cNvCxnSpPr/>
          <p:nvPr/>
        </p:nvCxnSpPr>
        <p:spPr>
          <a:xfrm>
            <a:off x="990600" y="1905000"/>
            <a:ext cx="0" cy="118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40493" y="1519586"/>
            <a:ext cx="1226507"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86200" y="1905000"/>
            <a:ext cx="1143000" cy="1015663"/>
          </a:xfrm>
          <a:prstGeom prst="rect">
            <a:avLst/>
          </a:prstGeom>
          <a:noFill/>
        </p:spPr>
        <p:txBody>
          <a:bodyPr wrap="square" rtlCol="0">
            <a:spAutoFit/>
          </a:bodyPr>
          <a:lstStyle/>
          <a:p>
            <a:r>
              <a:rPr lang="en-GB" sz="6000" dirty="0" smtClean="0">
                <a:solidFill>
                  <a:schemeClr val="accent6">
                    <a:lumMod val="75000"/>
                  </a:schemeClr>
                </a:solidFill>
              </a:rPr>
              <a:t>vs.</a:t>
            </a:r>
            <a:endParaRPr lang="en-GB" sz="6000" dirty="0">
              <a:solidFill>
                <a:schemeClr val="accent6">
                  <a:lumMod val="75000"/>
                </a:schemeClr>
              </a:solidFill>
            </a:endParaRPr>
          </a:p>
        </p:txBody>
      </p:sp>
      <p:sp>
        <p:nvSpPr>
          <p:cNvPr id="33" name="Content Placeholder 2"/>
          <p:cNvSpPr txBox="1">
            <a:spLocks/>
          </p:cNvSpPr>
          <p:nvPr/>
        </p:nvSpPr>
        <p:spPr>
          <a:xfrm>
            <a:off x="5181600" y="1905000"/>
            <a:ext cx="3429000" cy="15240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solidFill>
                  <a:srgbClr val="CC7A7A"/>
                </a:solidFill>
                <a:highlight>
                  <a:srgbClr val="E8F2FE"/>
                </a:highlight>
                <a:latin typeface="Consolas"/>
              </a:rPr>
              <a:t>(</a:t>
            </a:r>
            <a:r>
              <a:rPr lang="en-GB" sz="2800" b="1" dirty="0" err="1">
                <a:solidFill>
                  <a:srgbClr val="7F0055"/>
                </a:solidFill>
                <a:highlight>
                  <a:srgbClr val="E8F2FE"/>
                </a:highlight>
                <a:latin typeface="Consolas"/>
              </a:rPr>
              <a:t>fn</a:t>
            </a:r>
            <a:r>
              <a:rPr lang="en-GB" sz="2800" b="1" dirty="0">
                <a:solidFill>
                  <a:srgbClr val="7F0055"/>
                </a:solidFill>
                <a:highlight>
                  <a:srgbClr val="E8F2FE"/>
                </a:highlight>
                <a:latin typeface="Consolas"/>
              </a:rPr>
              <a:t> [</a:t>
            </a:r>
            <a:r>
              <a:rPr lang="en-GB" sz="2800" b="1" dirty="0" err="1">
                <a:solidFill>
                  <a:srgbClr val="7F0055"/>
                </a:solidFill>
                <a:highlight>
                  <a:srgbClr val="E8F2FE"/>
                </a:highlight>
                <a:latin typeface="Consolas"/>
              </a:rPr>
              <a:t>i</a:t>
            </a:r>
            <a:r>
              <a:rPr lang="en-GB" sz="2800" b="1" dirty="0">
                <a:solidFill>
                  <a:srgbClr val="7F0055"/>
                </a:solidFill>
                <a:highlight>
                  <a:srgbClr val="E8F2FE"/>
                </a:highlight>
                <a:latin typeface="Consolas"/>
              </a:rPr>
              <a:t> j]</a:t>
            </a:r>
          </a:p>
          <a:p>
            <a:pPr marL="0" indent="0">
              <a:buNone/>
            </a:pPr>
            <a:r>
              <a:rPr lang="en-GB" sz="2800" dirty="0">
                <a:highlight>
                  <a:srgbClr val="E8F2FE"/>
                </a:highlight>
                <a:latin typeface="Consolas"/>
              </a:rPr>
              <a:t> </a:t>
            </a:r>
            <a:r>
              <a:rPr lang="en-GB" sz="2800" dirty="0" smtClean="0">
                <a:highlight>
                  <a:srgbClr val="E8F2FE"/>
                </a:highlight>
                <a:latin typeface="Consolas"/>
              </a:rPr>
              <a:t> </a:t>
            </a:r>
            <a:r>
              <a:rPr lang="en-GB" sz="2800" dirty="0" smtClean="0">
                <a:solidFill>
                  <a:srgbClr val="CCB07A"/>
                </a:solidFill>
                <a:highlight>
                  <a:srgbClr val="E8F2FE"/>
                </a:highlight>
                <a:latin typeface="Consolas"/>
              </a:rPr>
              <a:t>(</a:t>
            </a:r>
            <a:r>
              <a:rPr lang="en-GB" sz="2800" dirty="0" smtClean="0">
                <a:solidFill>
                  <a:srgbClr val="7F0055"/>
                </a:solidFill>
                <a:highlight>
                  <a:srgbClr val="E8F2FE"/>
                </a:highlight>
                <a:latin typeface="Consolas"/>
              </a:rPr>
              <a:t>+ j </a:t>
            </a:r>
            <a:r>
              <a:rPr lang="en-GB" sz="2800" dirty="0" smtClean="0">
                <a:solidFill>
                  <a:srgbClr val="7ACC7A"/>
                </a:solidFill>
                <a:highlight>
                  <a:srgbClr val="E8F2FE"/>
                </a:highlight>
                <a:latin typeface="Consolas"/>
              </a:rPr>
              <a:t>(</a:t>
            </a:r>
            <a:r>
              <a:rPr lang="en-GB" sz="2800" dirty="0" smtClean="0">
                <a:solidFill>
                  <a:srgbClr val="7F0055"/>
                </a:solidFill>
                <a:highlight>
                  <a:srgbClr val="E8F2FE"/>
                </a:highlight>
                <a:latin typeface="Consolas"/>
              </a:rPr>
              <a:t>* </a:t>
            </a:r>
            <a:r>
              <a:rPr lang="en-GB" sz="2800" dirty="0">
                <a:solidFill>
                  <a:srgbClr val="7F0055"/>
                </a:solidFill>
                <a:highlight>
                  <a:srgbClr val="E8F2FE"/>
                </a:highlight>
                <a:latin typeface="Consolas"/>
              </a:rPr>
              <a:t>3 </a:t>
            </a:r>
            <a:r>
              <a:rPr lang="en-GB" sz="2800" dirty="0" err="1" smtClean="0">
                <a:solidFill>
                  <a:srgbClr val="7F0055"/>
                </a:solidFill>
                <a:highlight>
                  <a:srgbClr val="E8F2FE"/>
                </a:highlight>
                <a:latin typeface="Consolas"/>
              </a:rPr>
              <a:t>i</a:t>
            </a:r>
            <a:r>
              <a:rPr lang="en-GB" sz="2800" dirty="0" smtClean="0">
                <a:solidFill>
                  <a:srgbClr val="7ACC7A"/>
                </a:solidFill>
                <a:highlight>
                  <a:srgbClr val="E8F2FE"/>
                </a:highlight>
                <a:latin typeface="Consolas"/>
              </a:rPr>
              <a:t>)</a:t>
            </a:r>
            <a:r>
              <a:rPr lang="en-GB" sz="2800" dirty="0" smtClean="0">
                <a:solidFill>
                  <a:srgbClr val="CCB07A"/>
                </a:solidFill>
                <a:highlight>
                  <a:srgbClr val="E8F2FE"/>
                </a:highlight>
                <a:latin typeface="Consolas"/>
              </a:rPr>
              <a:t>)</a:t>
            </a:r>
            <a:r>
              <a:rPr lang="en-GB" sz="2800" dirty="0" smtClean="0">
                <a:solidFill>
                  <a:srgbClr val="CC7A7A"/>
                </a:solidFill>
                <a:highlight>
                  <a:srgbClr val="E8F2FE"/>
                </a:highlight>
                <a:latin typeface="Consolas"/>
              </a:rPr>
              <a:t>)</a:t>
            </a:r>
            <a:endParaRPr lang="en-GB" sz="2800" b="1" dirty="0">
              <a:latin typeface="Consolas" panose="020B0609020204030204" pitchFamily="49" charset="0"/>
              <a:cs typeface="Consolas" panose="020B0609020204030204" pitchFamily="49" charset="0"/>
            </a:endParaRPr>
          </a:p>
        </p:txBody>
      </p:sp>
      <p:sp>
        <p:nvSpPr>
          <p:cNvPr id="34" name="TextBox 33"/>
          <p:cNvSpPr txBox="1"/>
          <p:nvPr/>
        </p:nvSpPr>
        <p:spPr>
          <a:xfrm>
            <a:off x="609600" y="3733800"/>
            <a:ext cx="7620000" cy="3539430"/>
          </a:xfrm>
          <a:prstGeom prst="rect">
            <a:avLst/>
          </a:prstGeom>
          <a:noFill/>
        </p:spPr>
        <p:txBody>
          <a:bodyPr wrap="square" rtlCol="0">
            <a:spAutoFit/>
          </a:bodyPr>
          <a:lstStyle/>
          <a:p>
            <a:pPr marL="1143000" indent="-1143000">
              <a:buFont typeface="+mj-lt"/>
              <a:buAutoNum type="arabicPeriod"/>
            </a:pPr>
            <a:r>
              <a:rPr lang="en-GB" sz="2800" dirty="0" smtClean="0"/>
              <a:t> </a:t>
            </a:r>
            <a:r>
              <a:rPr lang="en-GB" sz="2800" dirty="0" err="1" smtClean="0">
                <a:solidFill>
                  <a:srgbClr val="00B050"/>
                </a:solidFill>
              </a:rPr>
              <a:t>Precomputed</a:t>
            </a:r>
            <a:r>
              <a:rPr lang="en-GB" sz="2800" dirty="0" smtClean="0"/>
              <a:t> values with O(1) access</a:t>
            </a:r>
          </a:p>
          <a:p>
            <a:pPr marL="1143000" indent="-1143000">
              <a:buFont typeface="+mj-lt"/>
              <a:buAutoNum type="arabicPeriod"/>
            </a:pPr>
            <a:endParaRPr lang="en-GB" sz="2800" dirty="0"/>
          </a:p>
          <a:p>
            <a:pPr marL="1143000" indent="-1143000">
              <a:buFont typeface="+mj-lt"/>
              <a:buAutoNum type="arabicPeriod"/>
            </a:pPr>
            <a:r>
              <a:rPr lang="en-GB" sz="2800" dirty="0" smtClean="0"/>
              <a:t> </a:t>
            </a:r>
            <a:r>
              <a:rPr lang="en-GB" sz="2800" dirty="0" smtClean="0">
                <a:solidFill>
                  <a:srgbClr val="7030A0"/>
                </a:solidFill>
              </a:rPr>
              <a:t>Efficient computation</a:t>
            </a:r>
            <a:r>
              <a:rPr lang="en-GB" sz="2800" dirty="0" smtClean="0">
                <a:solidFill>
                  <a:schemeClr val="accent2">
                    <a:lumMod val="50000"/>
                  </a:schemeClr>
                </a:solidFill>
              </a:rPr>
              <a:t> </a:t>
            </a:r>
            <a:r>
              <a:rPr lang="en-GB" sz="2800" dirty="0" smtClean="0"/>
              <a:t>with optimised bulk operations</a:t>
            </a:r>
          </a:p>
          <a:p>
            <a:pPr marL="1143000" indent="-1143000">
              <a:buFont typeface="+mj-lt"/>
              <a:buAutoNum type="arabicPeriod"/>
            </a:pPr>
            <a:endParaRPr lang="en-GB" sz="2800" dirty="0"/>
          </a:p>
          <a:p>
            <a:pPr marL="1143000" indent="-1143000">
              <a:buFont typeface="+mj-lt"/>
              <a:buAutoNum type="arabicPeriod"/>
            </a:pPr>
            <a:r>
              <a:rPr lang="en-GB" sz="2800" dirty="0" smtClean="0"/>
              <a:t> </a:t>
            </a:r>
            <a:r>
              <a:rPr lang="en-GB" sz="2800" dirty="0" smtClean="0">
                <a:solidFill>
                  <a:srgbClr val="FF0000"/>
                </a:solidFill>
              </a:rPr>
              <a:t>Data driven</a:t>
            </a:r>
            <a:r>
              <a:rPr lang="en-GB" sz="2800" dirty="0" smtClean="0"/>
              <a:t> representation</a:t>
            </a:r>
            <a:endParaRPr lang="en-GB" sz="2800" dirty="0" smtClean="0">
              <a:solidFill>
                <a:srgbClr val="FF0000"/>
              </a:solidFill>
            </a:endParaRPr>
          </a:p>
          <a:p>
            <a:pPr marL="1143000" indent="-1143000">
              <a:buFont typeface="+mj-lt"/>
              <a:buAutoNum type="arabicPeriod"/>
            </a:pPr>
            <a:endParaRPr lang="en-GB" sz="2800" dirty="0">
              <a:solidFill>
                <a:schemeClr val="accent2">
                  <a:lumMod val="50000"/>
                </a:schemeClr>
              </a:solidFill>
            </a:endParaRPr>
          </a:p>
          <a:p>
            <a:pPr marL="1143000" indent="-1143000">
              <a:buFont typeface="+mj-lt"/>
              <a:buAutoNum type="arabicPeriod"/>
            </a:pPr>
            <a:endParaRPr lang="en-GB" sz="2800" dirty="0"/>
          </a:p>
        </p:txBody>
      </p:sp>
    </p:spTree>
    <p:extLst>
      <p:ext uri="{BB962C8B-B14F-4D97-AF65-F5344CB8AC3E}">
        <p14:creationId xmlns:p14="http://schemas.microsoft.com/office/powerpoint/2010/main" val="572196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Expressivity</a:t>
            </a:r>
            <a:endParaRPr lang="en-GB" dirty="0"/>
          </a:p>
        </p:txBody>
      </p:sp>
      <p:sp>
        <p:nvSpPr>
          <p:cNvPr id="4" name="Rectangle 3"/>
          <p:cNvSpPr/>
          <p:nvPr/>
        </p:nvSpPr>
        <p:spPr>
          <a:xfrm>
            <a:off x="3041737" y="1371600"/>
            <a:ext cx="4959263" cy="16764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n-NO" sz="1400" b="1" dirty="0">
                <a:solidFill>
                  <a:srgbClr val="7F0055"/>
                </a:solidFill>
                <a:latin typeface="Consolas"/>
              </a:rPr>
              <a:t>for</a:t>
            </a:r>
            <a:r>
              <a:rPr lang="nn-NO" sz="1400" b="1" dirty="0">
                <a:solidFill>
                  <a:srgbClr val="000000"/>
                </a:solidFill>
                <a:latin typeface="Consolas"/>
              </a:rPr>
              <a:t> (</a:t>
            </a:r>
            <a:r>
              <a:rPr lang="nn-NO" sz="1400" b="1" dirty="0">
                <a:solidFill>
                  <a:srgbClr val="7F0055"/>
                </a:solidFill>
                <a:latin typeface="Consolas"/>
              </a:rPr>
              <a:t>int</a:t>
            </a:r>
            <a:r>
              <a:rPr lang="nn-NO" sz="1400" b="1" dirty="0">
                <a:solidFill>
                  <a:srgbClr val="000000"/>
                </a:solidFill>
                <a:latin typeface="Consolas"/>
              </a:rPr>
              <a:t> i=0; i&lt;n; i++) {</a:t>
            </a:r>
          </a:p>
          <a:p>
            <a:r>
              <a:rPr lang="en-GB" sz="1400" dirty="0">
                <a:solidFill>
                  <a:srgbClr val="000000"/>
                </a:solidFill>
                <a:latin typeface="Consolas"/>
              </a:rPr>
              <a:t>  </a:t>
            </a:r>
            <a:r>
              <a:rPr lang="en-GB" sz="1400" b="1" dirty="0">
                <a:solidFill>
                  <a:srgbClr val="7F0055"/>
                </a:solidFill>
                <a:latin typeface="Consolas"/>
              </a:rPr>
              <a:t>for</a:t>
            </a:r>
            <a:r>
              <a:rPr lang="en-GB" sz="1400" b="1" dirty="0">
                <a:solidFill>
                  <a:srgbClr val="000000"/>
                </a:solidFill>
                <a:latin typeface="Consolas"/>
              </a:rPr>
              <a:t> (</a:t>
            </a:r>
            <a:r>
              <a:rPr lang="en-GB" sz="1400" b="1" dirty="0">
                <a:solidFill>
                  <a:srgbClr val="7F0055"/>
                </a:solidFill>
                <a:latin typeface="Consolas"/>
              </a:rPr>
              <a:t>int</a:t>
            </a:r>
            <a:r>
              <a:rPr lang="en-GB" sz="1400" b="1" dirty="0">
                <a:solidFill>
                  <a:srgbClr val="000000"/>
                </a:solidFill>
                <a:latin typeface="Consolas"/>
              </a:rPr>
              <a:t> j=0; j&lt;m; j++) {</a:t>
            </a:r>
          </a:p>
          <a:p>
            <a:r>
              <a:rPr lang="en-GB" sz="1400" dirty="0">
                <a:solidFill>
                  <a:srgbClr val="000000"/>
                </a:solidFill>
                <a:latin typeface="Consolas"/>
              </a:rPr>
              <a:t>    </a:t>
            </a:r>
            <a:r>
              <a:rPr lang="en-GB" sz="1400" b="1" dirty="0">
                <a:solidFill>
                  <a:srgbClr val="7F0055"/>
                </a:solidFill>
                <a:latin typeface="Consolas"/>
              </a:rPr>
              <a:t>for</a:t>
            </a:r>
            <a:r>
              <a:rPr lang="en-GB" sz="1400" b="1" dirty="0">
                <a:solidFill>
                  <a:srgbClr val="000000"/>
                </a:solidFill>
                <a:latin typeface="Consolas"/>
              </a:rPr>
              <a:t> (</a:t>
            </a:r>
            <a:r>
              <a:rPr lang="en-GB" sz="1400" b="1" dirty="0">
                <a:solidFill>
                  <a:srgbClr val="7F0055"/>
                </a:solidFill>
                <a:latin typeface="Consolas"/>
              </a:rPr>
              <a:t>int</a:t>
            </a:r>
            <a:r>
              <a:rPr lang="en-GB" sz="1400" b="1" dirty="0">
                <a:solidFill>
                  <a:srgbClr val="000000"/>
                </a:solidFill>
                <a:latin typeface="Consolas"/>
              </a:rPr>
              <a:t> k=0; k&lt;p; k++) {</a:t>
            </a:r>
          </a:p>
          <a:p>
            <a:r>
              <a:rPr lang="pl-PL" sz="1400" dirty="0">
                <a:solidFill>
                  <a:srgbClr val="000000"/>
                </a:solidFill>
                <a:latin typeface="Consolas"/>
              </a:rPr>
              <a:t>      </a:t>
            </a:r>
            <a:r>
              <a:rPr lang="en-GB" sz="1400" dirty="0" smtClean="0">
                <a:solidFill>
                  <a:srgbClr val="000000"/>
                </a:solidFill>
                <a:latin typeface="Consolas"/>
              </a:rPr>
              <a:t>result</a:t>
            </a:r>
            <a:r>
              <a:rPr lang="pl-PL" sz="1400" dirty="0" smtClean="0">
                <a:solidFill>
                  <a:srgbClr val="000000"/>
                </a:solidFill>
                <a:latin typeface="Consolas"/>
              </a:rPr>
              <a:t>[i</a:t>
            </a:r>
            <a:r>
              <a:rPr lang="pl-PL" sz="1400" dirty="0">
                <a:solidFill>
                  <a:srgbClr val="000000"/>
                </a:solidFill>
                <a:latin typeface="Consolas"/>
              </a:rPr>
              <a:t>][j</a:t>
            </a:r>
            <a:r>
              <a:rPr lang="pl-PL" sz="1400" dirty="0" smtClean="0">
                <a:solidFill>
                  <a:srgbClr val="000000"/>
                </a:solidFill>
                <a:latin typeface="Consolas"/>
              </a:rPr>
              <a:t>]</a:t>
            </a:r>
            <a:r>
              <a:rPr lang="en-GB" sz="1400" dirty="0" smtClean="0">
                <a:solidFill>
                  <a:srgbClr val="000000"/>
                </a:solidFill>
                <a:latin typeface="Consolas"/>
              </a:rPr>
              <a:t>[k] </a:t>
            </a:r>
            <a:r>
              <a:rPr lang="pl-PL" sz="1400" dirty="0" smtClean="0">
                <a:solidFill>
                  <a:srgbClr val="000000"/>
                </a:solidFill>
                <a:latin typeface="Consolas"/>
              </a:rPr>
              <a:t>=</a:t>
            </a:r>
            <a:r>
              <a:rPr lang="en-GB" sz="1400" dirty="0" smtClean="0">
                <a:solidFill>
                  <a:srgbClr val="000000"/>
                </a:solidFill>
                <a:latin typeface="Consolas"/>
              </a:rPr>
              <a:t> a</a:t>
            </a:r>
            <a:r>
              <a:rPr lang="pl-PL" sz="1400" dirty="0" smtClean="0">
                <a:solidFill>
                  <a:srgbClr val="000000"/>
                </a:solidFill>
                <a:latin typeface="Consolas"/>
              </a:rPr>
              <a:t>[i</a:t>
            </a:r>
            <a:r>
              <a:rPr lang="pl-PL" sz="1400" dirty="0">
                <a:solidFill>
                  <a:srgbClr val="000000"/>
                </a:solidFill>
                <a:latin typeface="Consolas"/>
              </a:rPr>
              <a:t>][j</a:t>
            </a:r>
            <a:r>
              <a:rPr lang="pl-PL" sz="1400" dirty="0" smtClean="0">
                <a:solidFill>
                  <a:srgbClr val="000000"/>
                </a:solidFill>
                <a:latin typeface="Consolas"/>
              </a:rPr>
              <a:t>]</a:t>
            </a:r>
            <a:r>
              <a:rPr lang="en-GB" sz="1400" dirty="0" smtClean="0">
                <a:solidFill>
                  <a:srgbClr val="000000"/>
                </a:solidFill>
                <a:latin typeface="Consolas"/>
              </a:rPr>
              <a:t>[k] </a:t>
            </a:r>
            <a:r>
              <a:rPr lang="pl-PL" sz="1400" dirty="0" smtClean="0">
                <a:solidFill>
                  <a:srgbClr val="000000"/>
                </a:solidFill>
                <a:latin typeface="Consolas"/>
              </a:rPr>
              <a:t>+</a:t>
            </a:r>
            <a:r>
              <a:rPr lang="en-GB" sz="1400" dirty="0" smtClean="0">
                <a:solidFill>
                  <a:srgbClr val="000000"/>
                </a:solidFill>
                <a:latin typeface="Consolas"/>
              </a:rPr>
              <a:t> b</a:t>
            </a:r>
            <a:r>
              <a:rPr lang="pl-PL" sz="1400" dirty="0" smtClean="0">
                <a:solidFill>
                  <a:srgbClr val="000000"/>
                </a:solidFill>
                <a:latin typeface="Consolas"/>
              </a:rPr>
              <a:t>[i</a:t>
            </a:r>
            <a:r>
              <a:rPr lang="pl-PL" sz="1400" dirty="0">
                <a:solidFill>
                  <a:srgbClr val="000000"/>
                </a:solidFill>
                <a:latin typeface="Consolas"/>
              </a:rPr>
              <a:t>][j</a:t>
            </a:r>
            <a:r>
              <a:rPr lang="pl-PL" sz="1400" dirty="0" smtClean="0">
                <a:solidFill>
                  <a:srgbClr val="000000"/>
                </a:solidFill>
                <a:latin typeface="Consolas"/>
              </a:rPr>
              <a:t>]</a:t>
            </a:r>
            <a:r>
              <a:rPr lang="en-GB" sz="1400" dirty="0" smtClean="0">
                <a:solidFill>
                  <a:srgbClr val="000000"/>
                </a:solidFill>
                <a:latin typeface="Consolas"/>
              </a:rPr>
              <a:t>[k]</a:t>
            </a:r>
            <a:r>
              <a:rPr lang="pl-PL" sz="1400" dirty="0" smtClean="0">
                <a:solidFill>
                  <a:srgbClr val="000000"/>
                </a:solidFill>
                <a:latin typeface="Consolas"/>
              </a:rPr>
              <a:t>;</a:t>
            </a:r>
            <a:endParaRPr lang="pl-PL" sz="1400" dirty="0">
              <a:solidFill>
                <a:srgbClr val="000000"/>
              </a:solidFill>
              <a:latin typeface="Consolas"/>
            </a:endParaRPr>
          </a:p>
          <a:p>
            <a:r>
              <a:rPr lang="en-GB" sz="1400" dirty="0">
                <a:solidFill>
                  <a:srgbClr val="000000"/>
                </a:solidFill>
                <a:latin typeface="Consolas"/>
              </a:rPr>
              <a:t>    }</a:t>
            </a:r>
          </a:p>
          <a:p>
            <a:r>
              <a:rPr lang="en-GB" sz="1400" dirty="0">
                <a:solidFill>
                  <a:srgbClr val="000000"/>
                </a:solidFill>
                <a:latin typeface="Consolas"/>
              </a:rPr>
              <a:t>  }</a:t>
            </a:r>
          </a:p>
          <a:p>
            <a:r>
              <a:rPr lang="en-GB" sz="1400" dirty="0">
                <a:solidFill>
                  <a:srgbClr val="000000"/>
                </a:solidFill>
                <a:latin typeface="Consolas"/>
              </a:rPr>
              <a:t>}</a:t>
            </a:r>
            <a:r>
              <a:rPr lang="en-GB" sz="1400" dirty="0" smtClean="0">
                <a:solidFill>
                  <a:schemeClr val="tx1"/>
                </a:solidFill>
                <a:latin typeface="Consolas" panose="020B0609020204030204" pitchFamily="49" charset="0"/>
                <a:cs typeface="Consolas" panose="020B0609020204030204" pitchFamily="49" charset="0"/>
              </a:rPr>
              <a:t> </a:t>
            </a:r>
            <a:endParaRPr lang="en-GB" sz="140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1295400" y="1371600"/>
            <a:ext cx="1752600" cy="16764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Java</a:t>
            </a:r>
            <a:endParaRPr lang="en-GB" b="1"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5294" y="1676400"/>
            <a:ext cx="1612811" cy="1076047"/>
          </a:xfrm>
          <a:prstGeom prst="rect">
            <a:avLst/>
          </a:prstGeom>
        </p:spPr>
      </p:pic>
      <p:grpSp>
        <p:nvGrpSpPr>
          <p:cNvPr id="12" name="Group 11"/>
          <p:cNvGrpSpPr/>
          <p:nvPr/>
        </p:nvGrpSpPr>
        <p:grpSpPr>
          <a:xfrm>
            <a:off x="1295400" y="3276600"/>
            <a:ext cx="6705600" cy="1676400"/>
            <a:chOff x="1295400" y="3276600"/>
            <a:chExt cx="6705600" cy="1676400"/>
          </a:xfrm>
        </p:grpSpPr>
        <p:sp>
          <p:nvSpPr>
            <p:cNvPr id="6" name="Rectangle 5"/>
            <p:cNvSpPr/>
            <p:nvPr/>
          </p:nvSpPr>
          <p:spPr>
            <a:xfrm>
              <a:off x="3041737" y="3276600"/>
              <a:ext cx="4959263" cy="16764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a:solidFill>
                    <a:srgbClr val="CC7A7A"/>
                  </a:solidFill>
                  <a:latin typeface="Consolas"/>
                </a:rPr>
                <a:t>(</a:t>
              </a:r>
              <a:r>
                <a:rPr lang="en-GB" sz="1400" dirty="0" err="1">
                  <a:solidFill>
                    <a:srgbClr val="7F0055"/>
                  </a:solidFill>
                  <a:latin typeface="Consolas"/>
                </a:rPr>
                <a:t>mapv</a:t>
              </a:r>
              <a:r>
                <a:rPr lang="en-GB" sz="1400" dirty="0">
                  <a:solidFill>
                    <a:srgbClr val="000000"/>
                  </a:solidFill>
                  <a:latin typeface="Consolas"/>
                </a:rPr>
                <a:t> </a:t>
              </a:r>
            </a:p>
            <a:p>
              <a:r>
                <a:rPr lang="en-GB" sz="1400" dirty="0">
                  <a:solidFill>
                    <a:srgbClr val="000000"/>
                  </a:solidFill>
                  <a:latin typeface="Consolas"/>
                </a:rPr>
                <a:t>  </a:t>
              </a:r>
              <a:r>
                <a:rPr lang="en-GB" sz="1400" dirty="0">
                  <a:solidFill>
                    <a:srgbClr val="CCB07A"/>
                  </a:solidFill>
                  <a:latin typeface="Consolas"/>
                </a:rPr>
                <a:t>(</a:t>
              </a:r>
              <a:r>
                <a:rPr lang="en-GB" sz="1400" b="1" dirty="0" err="1">
                  <a:solidFill>
                    <a:srgbClr val="7F0055"/>
                  </a:solidFill>
                  <a:latin typeface="Consolas"/>
                </a:rPr>
                <a:t>fn</a:t>
              </a:r>
              <a:r>
                <a:rPr lang="en-GB" sz="1400" b="1" dirty="0">
                  <a:solidFill>
                    <a:srgbClr val="000000"/>
                  </a:solidFill>
                  <a:latin typeface="Consolas"/>
                </a:rPr>
                <a:t> </a:t>
              </a:r>
              <a:r>
                <a:rPr lang="en-GB" sz="1400" b="1" dirty="0" smtClean="0">
                  <a:solidFill>
                    <a:srgbClr val="000000"/>
                  </a:solidFill>
                  <a:latin typeface="Consolas"/>
                </a:rPr>
                <a:t>[a b]</a:t>
              </a:r>
              <a:endParaRPr lang="en-GB" sz="1400" b="1" dirty="0">
                <a:solidFill>
                  <a:srgbClr val="000000"/>
                </a:solidFill>
                <a:latin typeface="Consolas"/>
              </a:endParaRPr>
            </a:p>
            <a:p>
              <a:r>
                <a:rPr lang="en-GB" sz="1400" dirty="0">
                  <a:solidFill>
                    <a:srgbClr val="000000"/>
                  </a:solidFill>
                  <a:latin typeface="Consolas"/>
                </a:rPr>
                <a:t>    </a:t>
              </a:r>
              <a:r>
                <a:rPr lang="en-GB" sz="1400" dirty="0">
                  <a:solidFill>
                    <a:srgbClr val="7ACC7A"/>
                  </a:solidFill>
                  <a:latin typeface="Consolas"/>
                </a:rPr>
                <a:t>(</a:t>
              </a:r>
              <a:r>
                <a:rPr lang="en-GB" sz="1400" dirty="0" err="1">
                  <a:solidFill>
                    <a:srgbClr val="7F0055"/>
                  </a:solidFill>
                  <a:latin typeface="Consolas"/>
                </a:rPr>
                <a:t>mapv</a:t>
              </a:r>
              <a:r>
                <a:rPr lang="en-GB" sz="1400" dirty="0">
                  <a:solidFill>
                    <a:srgbClr val="000000"/>
                  </a:solidFill>
                  <a:latin typeface="Consolas"/>
                </a:rPr>
                <a:t> </a:t>
              </a:r>
            </a:p>
            <a:p>
              <a:r>
                <a:rPr lang="en-GB" sz="1400" dirty="0">
                  <a:solidFill>
                    <a:srgbClr val="000000"/>
                  </a:solidFill>
                  <a:latin typeface="Consolas"/>
                </a:rPr>
                <a:t>      </a:t>
              </a:r>
              <a:r>
                <a:rPr lang="en-GB" sz="1400" dirty="0">
                  <a:solidFill>
                    <a:srgbClr val="7ACCB0"/>
                  </a:solidFill>
                  <a:latin typeface="Consolas"/>
                </a:rPr>
                <a:t>(</a:t>
              </a:r>
              <a:r>
                <a:rPr lang="en-GB" sz="1400" b="1" dirty="0" err="1">
                  <a:solidFill>
                    <a:srgbClr val="7F0055"/>
                  </a:solidFill>
                  <a:latin typeface="Consolas"/>
                </a:rPr>
                <a:t>fn</a:t>
              </a:r>
              <a:r>
                <a:rPr lang="en-GB" sz="1400" b="1" dirty="0">
                  <a:solidFill>
                    <a:srgbClr val="000000"/>
                  </a:solidFill>
                  <a:latin typeface="Consolas"/>
                </a:rPr>
                <a:t> </a:t>
              </a:r>
              <a:r>
                <a:rPr lang="en-GB" sz="1400" b="1" dirty="0" smtClean="0">
                  <a:solidFill>
                    <a:srgbClr val="000000"/>
                  </a:solidFill>
                  <a:latin typeface="Consolas"/>
                </a:rPr>
                <a:t>[a b]</a:t>
              </a:r>
              <a:endParaRPr lang="en-GB" sz="1400" b="1" dirty="0">
                <a:solidFill>
                  <a:srgbClr val="000000"/>
                </a:solidFill>
                <a:latin typeface="Consolas"/>
              </a:endParaRPr>
            </a:p>
            <a:p>
              <a:r>
                <a:rPr lang="en-GB" sz="1400" dirty="0">
                  <a:solidFill>
                    <a:srgbClr val="000000"/>
                  </a:solidFill>
                  <a:latin typeface="Consolas"/>
                </a:rPr>
                <a:t>        </a:t>
              </a:r>
              <a:r>
                <a:rPr lang="en-GB" sz="1400" dirty="0" smtClean="0">
                  <a:solidFill>
                    <a:srgbClr val="7AB0CC"/>
                  </a:solidFill>
                  <a:latin typeface="Consolas"/>
                </a:rPr>
                <a:t>(</a:t>
              </a:r>
              <a:r>
                <a:rPr lang="en-GB" sz="1400" dirty="0" err="1" smtClean="0">
                  <a:solidFill>
                    <a:srgbClr val="7F0055"/>
                  </a:solidFill>
                  <a:latin typeface="Consolas"/>
                </a:rPr>
                <a:t>mapv</a:t>
              </a:r>
              <a:r>
                <a:rPr lang="en-GB" sz="1400" dirty="0" smtClean="0">
                  <a:solidFill>
                    <a:srgbClr val="000000"/>
                  </a:solidFill>
                  <a:latin typeface="Consolas"/>
                </a:rPr>
                <a:t> + a b</a:t>
              </a:r>
              <a:r>
                <a:rPr lang="en-GB" sz="1400" dirty="0" smtClean="0">
                  <a:solidFill>
                    <a:srgbClr val="7AB0CC"/>
                  </a:solidFill>
                  <a:latin typeface="Consolas"/>
                </a:rPr>
                <a:t>)</a:t>
              </a:r>
              <a:r>
                <a:rPr lang="en-GB" sz="1400" dirty="0" smtClean="0">
                  <a:solidFill>
                    <a:srgbClr val="7ACCB0"/>
                  </a:solidFill>
                  <a:latin typeface="Consolas"/>
                </a:rPr>
                <a:t>)</a:t>
              </a:r>
              <a:endParaRPr lang="en-GB" sz="1400" dirty="0">
                <a:solidFill>
                  <a:srgbClr val="7ACCB0"/>
                </a:solidFill>
                <a:latin typeface="Consolas"/>
              </a:endParaRPr>
            </a:p>
            <a:p>
              <a:r>
                <a:rPr lang="en-GB" sz="1400" dirty="0">
                  <a:solidFill>
                    <a:srgbClr val="000000"/>
                  </a:solidFill>
                  <a:latin typeface="Consolas"/>
                </a:rPr>
                <a:t>      </a:t>
              </a:r>
              <a:r>
                <a:rPr lang="en-GB" sz="1400" dirty="0" smtClean="0">
                  <a:solidFill>
                    <a:srgbClr val="000000"/>
                  </a:solidFill>
                  <a:latin typeface="Consolas"/>
                </a:rPr>
                <a:t>a b</a:t>
              </a:r>
              <a:r>
                <a:rPr lang="en-GB" sz="1400" dirty="0" smtClean="0">
                  <a:solidFill>
                    <a:srgbClr val="7ACC7A"/>
                  </a:solidFill>
                  <a:latin typeface="Consolas"/>
                </a:rPr>
                <a:t>)</a:t>
              </a:r>
              <a:r>
                <a:rPr lang="en-GB" sz="1400" dirty="0" smtClean="0">
                  <a:solidFill>
                    <a:srgbClr val="CCB07A"/>
                  </a:solidFill>
                  <a:latin typeface="Consolas"/>
                </a:rPr>
                <a:t>)</a:t>
              </a:r>
              <a:endParaRPr lang="en-GB" sz="1400" dirty="0">
                <a:solidFill>
                  <a:srgbClr val="CCB07A"/>
                </a:solidFill>
                <a:latin typeface="Consolas"/>
              </a:endParaRPr>
            </a:p>
            <a:p>
              <a:r>
                <a:rPr lang="en-GB" sz="1400" dirty="0">
                  <a:solidFill>
                    <a:srgbClr val="000000"/>
                  </a:solidFill>
                  <a:latin typeface="Consolas"/>
                </a:rPr>
                <a:t>  </a:t>
              </a:r>
              <a:r>
                <a:rPr lang="en-GB" sz="1400" dirty="0" smtClean="0">
                  <a:solidFill>
                    <a:srgbClr val="000000"/>
                  </a:solidFill>
                  <a:latin typeface="Consolas"/>
                </a:rPr>
                <a:t>a b</a:t>
              </a:r>
              <a:r>
                <a:rPr lang="en-GB" sz="1400" dirty="0" smtClean="0">
                  <a:solidFill>
                    <a:srgbClr val="CC7A7A"/>
                  </a:solidFill>
                  <a:latin typeface="Consolas"/>
                </a:rPr>
                <a:t>)</a:t>
              </a:r>
              <a:endParaRPr lang="en-GB" sz="1400" dirty="0">
                <a:solidFill>
                  <a:schemeClr val="tx1"/>
                </a:solidFill>
                <a:latin typeface="Consolas" panose="020B0609020204030204" pitchFamily="49" charset="0"/>
                <a:cs typeface="Consolas" panose="020B0609020204030204" pitchFamily="49" charset="0"/>
              </a:endParaRPr>
            </a:p>
          </p:txBody>
        </p:sp>
        <p:sp>
          <p:nvSpPr>
            <p:cNvPr id="7" name="Rectangle 6"/>
            <p:cNvSpPr/>
            <p:nvPr/>
          </p:nvSpPr>
          <p:spPr>
            <a:xfrm>
              <a:off x="1295400" y="3276600"/>
              <a:ext cx="1752600" cy="16764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smtClean="0">
                  <a:solidFill>
                    <a:schemeClr val="tx1"/>
                  </a:solidFill>
                </a:rPr>
                <a:t> </a:t>
              </a:r>
              <a:endParaRPr lang="en-GB" b="1" dirty="0" smtClean="0">
                <a:solidFill>
                  <a:schemeClr val="tx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481" y="3901191"/>
              <a:ext cx="1458435" cy="427218"/>
            </a:xfrm>
            <a:prstGeom prst="rect">
              <a:avLst/>
            </a:prstGeom>
          </p:spPr>
        </p:pic>
      </p:grpSp>
      <p:grpSp>
        <p:nvGrpSpPr>
          <p:cNvPr id="13" name="Group 12"/>
          <p:cNvGrpSpPr/>
          <p:nvPr/>
        </p:nvGrpSpPr>
        <p:grpSpPr>
          <a:xfrm>
            <a:off x="1295400" y="5181600"/>
            <a:ext cx="6705600" cy="1066800"/>
            <a:chOff x="1295400" y="5181600"/>
            <a:chExt cx="6705600" cy="1066800"/>
          </a:xfrm>
        </p:grpSpPr>
        <p:sp>
          <p:nvSpPr>
            <p:cNvPr id="8" name="Rectangle 7"/>
            <p:cNvSpPr/>
            <p:nvPr/>
          </p:nvSpPr>
          <p:spPr>
            <a:xfrm>
              <a:off x="3041737" y="5181600"/>
              <a:ext cx="4959263" cy="10668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smtClean="0">
                  <a:solidFill>
                    <a:srgbClr val="CC7A7A"/>
                  </a:solidFill>
                  <a:latin typeface="Consolas"/>
                </a:rPr>
                <a:t>(</a:t>
              </a:r>
              <a:r>
                <a:rPr lang="en-GB" sz="1400" dirty="0" smtClean="0">
                  <a:solidFill>
                    <a:srgbClr val="7F0055"/>
                  </a:solidFill>
                  <a:latin typeface="Consolas"/>
                </a:rPr>
                <a:t>+ </a:t>
              </a:r>
              <a:r>
                <a:rPr lang="en-GB" sz="1400" dirty="0" smtClean="0">
                  <a:solidFill>
                    <a:srgbClr val="000000"/>
                  </a:solidFill>
                  <a:latin typeface="Consolas"/>
                </a:rPr>
                <a:t>a </a:t>
              </a:r>
              <a:r>
                <a:rPr lang="en-GB" sz="1400" dirty="0">
                  <a:solidFill>
                    <a:srgbClr val="000000"/>
                  </a:solidFill>
                  <a:latin typeface="Consolas"/>
                </a:rPr>
                <a:t>b</a:t>
              </a:r>
              <a:r>
                <a:rPr lang="en-GB" sz="1400" dirty="0">
                  <a:solidFill>
                    <a:srgbClr val="CC7A7A"/>
                  </a:solidFill>
                  <a:latin typeface="Consolas"/>
                </a:rPr>
                <a:t>)</a:t>
              </a:r>
              <a:endParaRPr lang="en-GB" sz="1400" dirty="0">
                <a:solidFill>
                  <a:schemeClr val="tx1"/>
                </a:solidFill>
                <a:latin typeface="Consolas" panose="020B0609020204030204" pitchFamily="49" charset="0"/>
                <a:cs typeface="Consolas" panose="020B0609020204030204" pitchFamily="49" charset="0"/>
              </a:endParaRPr>
            </a:p>
          </p:txBody>
        </p:sp>
        <p:sp>
          <p:nvSpPr>
            <p:cNvPr id="9" name="Rectangle 8"/>
            <p:cNvSpPr/>
            <p:nvPr/>
          </p:nvSpPr>
          <p:spPr>
            <a:xfrm>
              <a:off x="1295400" y="5181600"/>
              <a:ext cx="1752600" cy="1066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tx1"/>
                </a:solidFill>
              </a:endParaRPr>
            </a:p>
            <a:p>
              <a:pPr algn="ctr"/>
              <a:r>
                <a:rPr lang="en-GB" dirty="0" smtClean="0">
                  <a:solidFill>
                    <a:schemeClr val="tx1"/>
                  </a:solidFill>
                </a:rPr>
                <a:t>+ core.matrix</a:t>
              </a:r>
              <a:endParaRPr lang="en-GB" dirty="0">
                <a:solidFill>
                  <a:schemeClr val="tx1"/>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481" y="5287782"/>
              <a:ext cx="1458435" cy="427218"/>
            </a:xfrm>
            <a:prstGeom prst="rect">
              <a:avLst/>
            </a:prstGeom>
          </p:spPr>
        </p:pic>
      </p:grpSp>
    </p:spTree>
    <p:extLst>
      <p:ext uri="{BB962C8B-B14F-4D97-AF65-F5344CB8AC3E}">
        <p14:creationId xmlns:p14="http://schemas.microsoft.com/office/powerpoint/2010/main" val="25347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Principle of array programming:</a:t>
            </a:r>
            <a:endParaRPr lang="en-GB" dirty="0"/>
          </a:p>
        </p:txBody>
      </p:sp>
      <p:sp>
        <p:nvSpPr>
          <p:cNvPr id="3" name="Content Placeholder 2"/>
          <p:cNvSpPr>
            <a:spLocks noGrp="1"/>
          </p:cNvSpPr>
          <p:nvPr>
            <p:ph idx="1"/>
          </p:nvPr>
        </p:nvSpPr>
        <p:spPr>
          <a:xfrm>
            <a:off x="457200" y="1752600"/>
            <a:ext cx="8229600" cy="1371600"/>
          </a:xfrm>
        </p:spPr>
        <p:txBody>
          <a:bodyPr/>
          <a:lstStyle/>
          <a:p>
            <a:pPr marL="0" indent="0" algn="ctr">
              <a:buNone/>
            </a:pPr>
            <a:r>
              <a:rPr lang="en-GB" b="1" dirty="0" smtClean="0">
                <a:solidFill>
                  <a:schemeClr val="accent3">
                    <a:lumMod val="75000"/>
                  </a:schemeClr>
                </a:solidFill>
              </a:rPr>
              <a:t>generalise</a:t>
            </a:r>
            <a:r>
              <a:rPr lang="en-GB" dirty="0" smtClean="0">
                <a:solidFill>
                  <a:schemeClr val="accent3">
                    <a:lumMod val="75000"/>
                  </a:schemeClr>
                </a:solidFill>
              </a:rPr>
              <a:t> </a:t>
            </a:r>
            <a:r>
              <a:rPr lang="en-GB" dirty="0" smtClean="0"/>
              <a:t>operations on regular (scalar) values to </a:t>
            </a:r>
            <a:r>
              <a:rPr lang="en-GB" b="1" dirty="0" smtClean="0">
                <a:solidFill>
                  <a:schemeClr val="accent6">
                    <a:lumMod val="75000"/>
                  </a:schemeClr>
                </a:solidFill>
              </a:rPr>
              <a:t>multi-dimensional data</a:t>
            </a:r>
            <a:endParaRPr lang="en-GB" b="1" dirty="0">
              <a:solidFill>
                <a:schemeClr val="accent6">
                  <a:lumMod val="75000"/>
                </a:schemeClr>
              </a:solidFill>
            </a:endParaRPr>
          </a:p>
        </p:txBody>
      </p:sp>
      <p:sp>
        <p:nvSpPr>
          <p:cNvPr id="4" name="Content Placeholder 2"/>
          <p:cNvSpPr txBox="1">
            <a:spLocks/>
          </p:cNvSpPr>
          <p:nvPr/>
        </p:nvSpPr>
        <p:spPr>
          <a:xfrm>
            <a:off x="1447800" y="3124200"/>
            <a:ext cx="49530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5400" b="1" dirty="0" smtClean="0">
                <a:solidFill>
                  <a:schemeClr val="accent6">
                    <a:lumMod val="75000"/>
                  </a:schemeClr>
                </a:solidFill>
                <a:latin typeface="Consolas" panose="020B0609020204030204" pitchFamily="49" charset="0"/>
                <a:cs typeface="Consolas" panose="020B0609020204030204" pitchFamily="49" charset="0"/>
              </a:rPr>
              <a:t>(</a:t>
            </a:r>
            <a:r>
              <a:rPr lang="en-GB" sz="5400" b="1" dirty="0" smtClean="0">
                <a:solidFill>
                  <a:schemeClr val="accent3">
                    <a:lumMod val="75000"/>
                  </a:schemeClr>
                </a:solidFill>
                <a:latin typeface="Consolas" panose="020B0609020204030204" pitchFamily="49" charset="0"/>
                <a:cs typeface="Consolas" panose="020B0609020204030204" pitchFamily="49" charset="0"/>
              </a:rPr>
              <a:t>+</a:t>
            </a:r>
            <a:r>
              <a:rPr lang="en-GB" sz="5400" b="1" dirty="0" smtClean="0">
                <a:solidFill>
                  <a:schemeClr val="accent6">
                    <a:lumMod val="75000"/>
                  </a:schemeClr>
                </a:solidFill>
                <a:latin typeface="Consolas" panose="020B0609020204030204" pitchFamily="49" charset="0"/>
                <a:cs typeface="Consolas" panose="020B0609020204030204" pitchFamily="49" charset="0"/>
              </a:rPr>
              <a:t> </a:t>
            </a:r>
            <a:r>
              <a:rPr lang="en-GB" sz="5400" b="1" dirty="0" smtClean="0">
                <a:latin typeface="Consolas" panose="020B0609020204030204" pitchFamily="49" charset="0"/>
                <a:cs typeface="Consolas" panose="020B0609020204030204" pitchFamily="49" charset="0"/>
              </a:rPr>
              <a:t>1 2</a:t>
            </a:r>
            <a:r>
              <a:rPr lang="en-GB" sz="5400" b="1" dirty="0" smtClean="0">
                <a:solidFill>
                  <a:schemeClr val="accent6">
                    <a:lumMod val="75000"/>
                  </a:schemeClr>
                </a:solidFill>
                <a:latin typeface="Consolas" panose="020B0609020204030204" pitchFamily="49" charset="0"/>
                <a:cs typeface="Consolas" panose="020B0609020204030204" pitchFamily="49" charset="0"/>
              </a:rPr>
              <a:t>) </a:t>
            </a:r>
            <a:r>
              <a:rPr lang="en-GB" sz="5400" b="1" dirty="0" smtClean="0">
                <a:solidFill>
                  <a:srgbClr val="7030A0"/>
                </a:solidFill>
                <a:latin typeface="Consolas" panose="020B0609020204030204" pitchFamily="49" charset="0"/>
                <a:cs typeface="Consolas" panose="020B0609020204030204" pitchFamily="49" charset="0"/>
              </a:rPr>
              <a:t>=&gt;</a:t>
            </a:r>
            <a:r>
              <a:rPr lang="en-GB" sz="5400" b="1" dirty="0" smtClean="0">
                <a:solidFill>
                  <a:schemeClr val="accent6">
                    <a:lumMod val="75000"/>
                  </a:schemeClr>
                </a:solidFill>
                <a:latin typeface="Consolas" panose="020B0609020204030204" pitchFamily="49" charset="0"/>
                <a:cs typeface="Consolas" panose="020B0609020204030204" pitchFamily="49" charset="0"/>
              </a:rPr>
              <a:t> </a:t>
            </a:r>
            <a:r>
              <a:rPr lang="en-GB" sz="5400" b="1" dirty="0" smtClean="0">
                <a:latin typeface="Consolas" panose="020B0609020204030204" pitchFamily="49" charset="0"/>
                <a:cs typeface="Consolas" panose="020B0609020204030204" pitchFamily="49" charset="0"/>
              </a:rPr>
              <a:t>3</a:t>
            </a:r>
            <a:endParaRPr lang="en-GB" sz="5400" b="1" dirty="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1447800" y="4648200"/>
            <a:ext cx="49530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5400" b="1" dirty="0" smtClean="0">
                <a:solidFill>
                  <a:schemeClr val="accent6">
                    <a:lumMod val="75000"/>
                  </a:schemeClr>
                </a:solidFill>
                <a:latin typeface="Consolas" panose="020B0609020204030204" pitchFamily="49" charset="0"/>
                <a:cs typeface="Consolas" panose="020B0609020204030204" pitchFamily="49" charset="0"/>
              </a:rPr>
              <a:t>(</a:t>
            </a:r>
            <a:r>
              <a:rPr lang="en-GB" sz="5400" b="1" dirty="0" smtClean="0">
                <a:solidFill>
                  <a:schemeClr val="accent3">
                    <a:lumMod val="75000"/>
                  </a:schemeClr>
                </a:solidFill>
                <a:latin typeface="Consolas" panose="020B0609020204030204" pitchFamily="49" charset="0"/>
                <a:cs typeface="Consolas" panose="020B0609020204030204" pitchFamily="49" charset="0"/>
              </a:rPr>
              <a:t>+</a:t>
            </a:r>
            <a:r>
              <a:rPr lang="en-GB" sz="5400" b="1" dirty="0" smtClean="0">
                <a:solidFill>
                  <a:schemeClr val="accent6">
                    <a:lumMod val="75000"/>
                  </a:schemeClr>
                </a:solidFill>
                <a:latin typeface="Consolas" panose="020B0609020204030204" pitchFamily="49" charset="0"/>
                <a:cs typeface="Consolas" panose="020B0609020204030204" pitchFamily="49" charset="0"/>
              </a:rPr>
              <a:t>    ) </a:t>
            </a:r>
            <a:r>
              <a:rPr lang="en-GB" sz="5400" b="1" dirty="0" smtClean="0">
                <a:solidFill>
                  <a:srgbClr val="7030A0"/>
                </a:solidFill>
                <a:latin typeface="Consolas" panose="020B0609020204030204" pitchFamily="49" charset="0"/>
                <a:cs typeface="Consolas" panose="020B0609020204030204" pitchFamily="49" charset="0"/>
              </a:rPr>
              <a:t>=&gt;</a:t>
            </a:r>
            <a:r>
              <a:rPr lang="en-GB" sz="5400" b="1" dirty="0" smtClean="0">
                <a:latin typeface="Consolas" panose="020B0609020204030204" pitchFamily="49" charset="0"/>
                <a:cs typeface="Consolas" panose="020B0609020204030204" pitchFamily="49" charset="0"/>
              </a:rPr>
              <a:t> 2   </a:t>
            </a:r>
            <a:endParaRPr lang="en-GB" sz="5400" b="1" dirty="0">
              <a:solidFill>
                <a:schemeClr val="accent6">
                  <a:lumMod val="75000"/>
                </a:schemeClr>
              </a:solidFill>
              <a:latin typeface="Consolas" panose="020B0609020204030204" pitchFamily="49" charset="0"/>
              <a:cs typeface="Consolas" panose="020B0609020204030204" pitchFamily="49"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2726" y="4848926"/>
            <a:ext cx="573418" cy="60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838871"/>
            <a:ext cx="573418" cy="60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7377" y="4848926"/>
            <a:ext cx="573418" cy="60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238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03248"/>
            <a:ext cx="9151327" cy="3806952"/>
          </a:xfrm>
          <a:prstGeom prst="rect">
            <a:avLst/>
          </a:prstGeom>
        </p:spPr>
      </p:pic>
    </p:spTree>
    <p:extLst>
      <p:ext uri="{BB962C8B-B14F-4D97-AF65-F5344CB8AC3E}">
        <p14:creationId xmlns:p14="http://schemas.microsoft.com/office/powerpoint/2010/main" val="3170199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Equivalence to Clojure vectors</a:t>
            </a:r>
            <a:endParaRPr lang="en-GB" dirty="0"/>
          </a:p>
        </p:txBody>
      </p:sp>
      <p:sp>
        <p:nvSpPr>
          <p:cNvPr id="4" name="Rectangle 3"/>
          <p:cNvSpPr/>
          <p:nvPr/>
        </p:nvSpPr>
        <p:spPr>
          <a:xfrm>
            <a:off x="1066800" y="5334000"/>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Nested Clojure vectors of regular shape </a:t>
            </a:r>
            <a:r>
              <a:rPr lang="en-GB" u="sng" dirty="0" smtClean="0">
                <a:solidFill>
                  <a:schemeClr val="tx1"/>
                </a:solidFill>
              </a:rPr>
              <a:t>are</a:t>
            </a:r>
            <a:r>
              <a:rPr lang="en-GB" dirty="0" smtClean="0">
                <a:solidFill>
                  <a:schemeClr val="tx1"/>
                </a:solidFill>
              </a:rPr>
              <a:t> arrays!</a:t>
            </a:r>
            <a:endParaRPr lang="en-GB"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72096177"/>
              </p:ext>
            </p:extLst>
          </p:nvPr>
        </p:nvGraphicFramePr>
        <p:xfrm>
          <a:off x="2307921" y="3383340"/>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4051127" y="1853624"/>
            <a:ext cx="749473" cy="646331"/>
          </a:xfrm>
          <a:prstGeom prst="rect">
            <a:avLst/>
          </a:prstGeom>
          <a:noFill/>
        </p:spPr>
        <p:txBody>
          <a:bodyPr wrap="square" rtlCol="0">
            <a:spAutoFit/>
          </a:bodyPr>
          <a:lstStyle/>
          <a:p>
            <a:r>
              <a:rPr lang="en-GB" sz="3600" b="1" dirty="0" smtClean="0">
                <a:latin typeface="Calibri"/>
              </a:rPr>
              <a:t>↔</a:t>
            </a:r>
            <a:endParaRPr lang="en-GB" sz="3600" b="1" dirty="0"/>
          </a:p>
        </p:txBody>
      </p:sp>
      <p:sp>
        <p:nvSpPr>
          <p:cNvPr id="7" name="TextBox 6"/>
          <p:cNvSpPr txBox="1"/>
          <p:nvPr/>
        </p:nvSpPr>
        <p:spPr>
          <a:xfrm>
            <a:off x="5073042" y="3263205"/>
            <a:ext cx="201355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0 1 2</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3 4 5</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6 7 8</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65317546"/>
              </p:ext>
            </p:extLst>
          </p:nvPr>
        </p:nvGraphicFramePr>
        <p:xfrm>
          <a:off x="2307921" y="1992868"/>
          <a:ext cx="1219200" cy="4064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 name="TextBox 8"/>
          <p:cNvSpPr txBox="1"/>
          <p:nvPr/>
        </p:nvSpPr>
        <p:spPr>
          <a:xfrm>
            <a:off x="5073042" y="1915180"/>
            <a:ext cx="2165958" cy="523220"/>
          </a:xfrm>
          <a:prstGeom prst="rect">
            <a:avLst/>
          </a:prstGeom>
          <a:noFill/>
        </p:spPr>
        <p:txBody>
          <a:bodyPr wrap="square" rtlCol="0">
            <a:spAutoFit/>
          </a:bodyPr>
          <a:lstStyle/>
          <a:p>
            <a:r>
              <a:rPr lang="en-GB" sz="2800" dirty="0">
                <a:solidFill>
                  <a:srgbClr val="FF0000"/>
                </a:solidFill>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0 1 2</a:t>
            </a:r>
            <a:r>
              <a:rPr lang="en-GB" sz="2800" dirty="0" smtClean="0">
                <a:solidFill>
                  <a:srgbClr val="00B0F0"/>
                </a:solidFill>
                <a:latin typeface="Consolas" panose="020B0609020204030204" pitchFamily="49" charset="0"/>
                <a:cs typeface="Consolas" panose="020B0609020204030204" pitchFamily="49" charset="0"/>
              </a:rPr>
              <a:t>]</a:t>
            </a:r>
          </a:p>
        </p:txBody>
      </p:sp>
      <p:sp>
        <p:nvSpPr>
          <p:cNvPr id="11" name="TextBox 10"/>
          <p:cNvSpPr txBox="1"/>
          <p:nvPr/>
        </p:nvSpPr>
        <p:spPr>
          <a:xfrm>
            <a:off x="4051127" y="3632536"/>
            <a:ext cx="749473" cy="646331"/>
          </a:xfrm>
          <a:prstGeom prst="rect">
            <a:avLst/>
          </a:prstGeom>
          <a:noFill/>
        </p:spPr>
        <p:txBody>
          <a:bodyPr wrap="square" rtlCol="0">
            <a:spAutoFit/>
          </a:bodyPr>
          <a:lstStyle/>
          <a:p>
            <a:r>
              <a:rPr lang="en-GB" sz="3600" b="1" dirty="0" smtClean="0">
                <a:latin typeface="Calibri"/>
              </a:rPr>
              <a:t>↔</a:t>
            </a:r>
            <a:endParaRPr lang="en-GB" sz="3600" b="1" dirty="0"/>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435974" y="5257800"/>
            <a:ext cx="1011826" cy="976869"/>
          </a:xfrm>
          <a:prstGeom prst="rect">
            <a:avLst/>
          </a:prstGeom>
        </p:spPr>
      </p:pic>
    </p:spTree>
    <p:extLst>
      <p:ext uri="{BB962C8B-B14F-4D97-AF65-F5344CB8AC3E}">
        <p14:creationId xmlns:p14="http://schemas.microsoft.com/office/powerpoint/2010/main" val="2987240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 creation</a:t>
            </a:r>
            <a:endParaRPr lang="en-GB" dirty="0"/>
          </a:p>
        </p:txBody>
      </p:sp>
      <p:sp>
        <p:nvSpPr>
          <p:cNvPr id="4" name="Rectangle 3"/>
          <p:cNvSpPr/>
          <p:nvPr/>
        </p:nvSpPr>
        <p:spPr>
          <a:xfrm>
            <a:off x="838200" y="1295400"/>
            <a:ext cx="7696200" cy="47244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i="1" dirty="0">
                <a:solidFill>
                  <a:srgbClr val="3F7F5F"/>
                </a:solidFill>
                <a:highlight>
                  <a:srgbClr val="E8F2FE"/>
                </a:highlight>
                <a:latin typeface="Consolas"/>
              </a:rPr>
              <a:t>;; </a:t>
            </a:r>
            <a:r>
              <a:rPr lang="en-GB" sz="2400" i="1" dirty="0" smtClean="0">
                <a:solidFill>
                  <a:srgbClr val="3F7F5F"/>
                </a:solidFill>
                <a:highlight>
                  <a:srgbClr val="E8F2FE"/>
                </a:highlight>
                <a:latin typeface="Consolas"/>
              </a:rPr>
              <a:t>Build an array from a sequence</a:t>
            </a:r>
            <a:endParaRPr lang="en-GB" sz="2400" i="1" dirty="0">
              <a:solidFill>
                <a:srgbClr val="3F7F5F"/>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array </a:t>
            </a:r>
            <a:r>
              <a:rPr lang="en-GB" sz="2400" dirty="0" smtClean="0">
                <a:solidFill>
                  <a:srgbClr val="CCB07A"/>
                </a:solidFill>
                <a:highlight>
                  <a:srgbClr val="E8F2FE"/>
                </a:highlight>
                <a:latin typeface="Consolas"/>
              </a:rPr>
              <a:t>(</a:t>
            </a:r>
            <a:r>
              <a:rPr lang="en-GB" sz="2400" dirty="0" smtClean="0">
                <a:solidFill>
                  <a:srgbClr val="7F0055"/>
                </a:solidFill>
                <a:highlight>
                  <a:srgbClr val="E8F2FE"/>
                </a:highlight>
                <a:latin typeface="Consolas"/>
              </a:rPr>
              <a:t>range </a:t>
            </a:r>
            <a:r>
              <a:rPr lang="en-GB" sz="2400" dirty="0" smtClean="0">
                <a:solidFill>
                  <a:srgbClr val="0070C0"/>
                </a:solidFill>
                <a:highlight>
                  <a:srgbClr val="E8F2FE"/>
                </a:highlight>
                <a:latin typeface="Consolas"/>
              </a:rPr>
              <a:t>5</a:t>
            </a:r>
            <a:r>
              <a:rPr lang="en-GB" sz="2400" dirty="0" smtClean="0">
                <a:solidFill>
                  <a:srgbClr val="CCB07A"/>
                </a:solidFill>
                <a:highlight>
                  <a:srgbClr val="E8F2FE"/>
                </a:highlight>
                <a:latin typeface="Consolas"/>
              </a:rPr>
              <a:t>)</a:t>
            </a:r>
            <a:r>
              <a:rPr lang="en-GB" sz="2400" dirty="0" smtClean="0">
                <a:solidFill>
                  <a:srgbClr val="CC7A7A"/>
                </a:solidFill>
                <a:highlight>
                  <a:srgbClr val="E8F2FE"/>
                </a:highlight>
                <a:latin typeface="Consolas"/>
              </a:rPr>
              <a:t>) </a:t>
            </a:r>
          </a:p>
          <a:p>
            <a:r>
              <a:rPr lang="en-GB" sz="2400" dirty="0" smtClean="0">
                <a:solidFill>
                  <a:srgbClr val="008000"/>
                </a:solidFill>
                <a:latin typeface="Consolas"/>
              </a:rPr>
              <a:t>=&gt; [0 1 2 3 4]</a:t>
            </a:r>
          </a:p>
          <a:p>
            <a:endParaRPr lang="en-GB" sz="2400" dirty="0">
              <a:solidFill>
                <a:srgbClr val="008000"/>
              </a:solidFill>
              <a:latin typeface="Consolas"/>
              <a:cs typeface="Consolas" panose="020B0609020204030204" pitchFamily="49" charset="0"/>
            </a:endParaRPr>
          </a:p>
          <a:p>
            <a:r>
              <a:rPr lang="en-GB" sz="2400" i="1" dirty="0">
                <a:solidFill>
                  <a:srgbClr val="3F7F5F"/>
                </a:solidFill>
                <a:highlight>
                  <a:srgbClr val="E8F2FE"/>
                </a:highlight>
                <a:latin typeface="Consolas"/>
              </a:rPr>
              <a:t>;; </a:t>
            </a:r>
            <a:r>
              <a:rPr lang="en-GB" sz="2400" i="1" dirty="0" smtClean="0">
                <a:solidFill>
                  <a:srgbClr val="3F7F5F"/>
                </a:solidFill>
                <a:highlight>
                  <a:srgbClr val="E8F2FE"/>
                </a:highlight>
                <a:latin typeface="Consolas"/>
              </a:rPr>
              <a:t>... or from nested arrays/sequences</a:t>
            </a:r>
            <a:endParaRPr lang="en-GB" sz="2400" i="1" dirty="0">
              <a:solidFill>
                <a:srgbClr val="3F7F5F"/>
              </a:solidFill>
              <a:highlight>
                <a:srgbClr val="E8F2FE"/>
              </a:highlight>
              <a:latin typeface="Consolas"/>
            </a:endParaRP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array </a:t>
            </a:r>
          </a:p>
          <a:p>
            <a:r>
              <a:rPr lang="en-GB" sz="2400" dirty="0" smtClean="0">
                <a:highlight>
                  <a:srgbClr val="E8F2FE"/>
                </a:highlight>
                <a:latin typeface="Consolas"/>
              </a:rPr>
              <a:t>  </a:t>
            </a:r>
            <a:r>
              <a:rPr lang="en-GB" sz="2400" dirty="0">
                <a:solidFill>
                  <a:srgbClr val="CCB07A"/>
                </a:solidFill>
                <a:highlight>
                  <a:srgbClr val="E8F2FE"/>
                </a:highlight>
                <a:latin typeface="Consolas"/>
              </a:rPr>
              <a:t>(</a:t>
            </a:r>
            <a:r>
              <a:rPr lang="en-GB" sz="2400" dirty="0">
                <a:solidFill>
                  <a:srgbClr val="7F0055"/>
                </a:solidFill>
                <a:highlight>
                  <a:srgbClr val="E8F2FE"/>
                </a:highlight>
                <a:latin typeface="Consolas"/>
              </a:rPr>
              <a:t>for [</a:t>
            </a:r>
            <a:r>
              <a:rPr lang="en-GB" sz="2400" dirty="0" err="1">
                <a:solidFill>
                  <a:srgbClr val="7F0055"/>
                </a:solidFill>
                <a:highlight>
                  <a:srgbClr val="E8F2FE"/>
                </a:highlight>
                <a:latin typeface="Consolas"/>
              </a:rPr>
              <a:t>i</a:t>
            </a:r>
            <a:r>
              <a:rPr lang="en-GB" sz="2400" dirty="0">
                <a:solidFill>
                  <a:srgbClr val="7F0055"/>
                </a:solidFill>
                <a:highlight>
                  <a:srgbClr val="E8F2FE"/>
                </a:highlight>
                <a:latin typeface="Consolas"/>
              </a:rPr>
              <a:t> </a:t>
            </a:r>
            <a:r>
              <a:rPr lang="en-GB" sz="2400" dirty="0">
                <a:solidFill>
                  <a:srgbClr val="7ACC7A"/>
                </a:solidFill>
                <a:highlight>
                  <a:srgbClr val="E8F2FE"/>
                </a:highlight>
                <a:latin typeface="Consolas"/>
              </a:rPr>
              <a:t>(</a:t>
            </a:r>
            <a:r>
              <a:rPr lang="en-GB" sz="2400" dirty="0">
                <a:solidFill>
                  <a:srgbClr val="7F0055"/>
                </a:solidFill>
                <a:highlight>
                  <a:srgbClr val="E8F2FE"/>
                </a:highlight>
                <a:latin typeface="Consolas"/>
              </a:rPr>
              <a:t>range 3</a:t>
            </a:r>
            <a:r>
              <a:rPr lang="en-GB" sz="2400" dirty="0">
                <a:solidFill>
                  <a:srgbClr val="7ACC7A"/>
                </a:solidFill>
                <a:highlight>
                  <a:srgbClr val="E8F2FE"/>
                </a:highlight>
                <a:latin typeface="Consolas"/>
              </a:rPr>
              <a:t>)]</a:t>
            </a:r>
          </a:p>
          <a:p>
            <a:r>
              <a:rPr lang="en-GB" sz="2400" dirty="0" smtClean="0">
                <a:highlight>
                  <a:srgbClr val="E8F2FE"/>
                </a:highlight>
                <a:latin typeface="Consolas"/>
              </a:rPr>
              <a:t>    </a:t>
            </a:r>
            <a:r>
              <a:rPr lang="en-GB" sz="2400" dirty="0">
                <a:solidFill>
                  <a:srgbClr val="7ACC7A"/>
                </a:solidFill>
                <a:highlight>
                  <a:srgbClr val="E8F2FE"/>
                </a:highlight>
                <a:latin typeface="Consolas"/>
              </a:rPr>
              <a:t>(</a:t>
            </a:r>
            <a:r>
              <a:rPr lang="en-GB" sz="2400" dirty="0">
                <a:solidFill>
                  <a:srgbClr val="7F0055"/>
                </a:solidFill>
                <a:highlight>
                  <a:srgbClr val="E8F2FE"/>
                </a:highlight>
                <a:latin typeface="Consolas"/>
              </a:rPr>
              <a:t>for [j </a:t>
            </a:r>
            <a:r>
              <a:rPr lang="en-GB" sz="2400" dirty="0">
                <a:solidFill>
                  <a:srgbClr val="7ACCB0"/>
                </a:solidFill>
                <a:highlight>
                  <a:srgbClr val="E8F2FE"/>
                </a:highlight>
                <a:latin typeface="Consolas"/>
              </a:rPr>
              <a:t>(</a:t>
            </a:r>
            <a:r>
              <a:rPr lang="en-GB" sz="2400" dirty="0">
                <a:solidFill>
                  <a:srgbClr val="7F0055"/>
                </a:solidFill>
                <a:highlight>
                  <a:srgbClr val="E8F2FE"/>
                </a:highlight>
                <a:latin typeface="Consolas"/>
              </a:rPr>
              <a:t>range 3</a:t>
            </a:r>
            <a:r>
              <a:rPr lang="en-GB" sz="2400" dirty="0">
                <a:solidFill>
                  <a:srgbClr val="7ACCB0"/>
                </a:solidFill>
                <a:highlight>
                  <a:srgbClr val="E8F2FE"/>
                </a:highlight>
                <a:latin typeface="Consolas"/>
              </a:rPr>
              <a:t>)]</a:t>
            </a:r>
          </a:p>
          <a:p>
            <a:r>
              <a:rPr lang="en-GB" sz="2400" dirty="0" smtClean="0">
                <a:highlight>
                  <a:srgbClr val="E8F2FE"/>
                </a:highlight>
                <a:latin typeface="Consolas"/>
              </a:rPr>
              <a:t>      </a:t>
            </a:r>
            <a:r>
              <a:rPr lang="en-GB" sz="2400" dirty="0">
                <a:solidFill>
                  <a:srgbClr val="7ACCB0"/>
                </a:solidFill>
                <a:highlight>
                  <a:srgbClr val="E8F2FE"/>
                </a:highlight>
                <a:latin typeface="Consolas"/>
              </a:rPr>
              <a:t>(</a:t>
            </a:r>
            <a:r>
              <a:rPr lang="en-GB" sz="2400" dirty="0" err="1">
                <a:solidFill>
                  <a:srgbClr val="7F0055"/>
                </a:solidFill>
                <a:highlight>
                  <a:srgbClr val="E8F2FE"/>
                </a:highlight>
                <a:latin typeface="Consolas"/>
              </a:rPr>
              <a:t>str</a:t>
            </a:r>
            <a:r>
              <a:rPr lang="en-GB" sz="2400" dirty="0">
                <a:solidFill>
                  <a:srgbClr val="7F0055"/>
                </a:solidFill>
                <a:highlight>
                  <a:srgbClr val="E8F2FE"/>
                </a:highlight>
                <a:latin typeface="Consolas"/>
              </a:rPr>
              <a:t> </a:t>
            </a:r>
            <a:r>
              <a:rPr lang="en-GB" sz="2400" dirty="0" err="1">
                <a:solidFill>
                  <a:srgbClr val="7F0055"/>
                </a:solidFill>
                <a:highlight>
                  <a:srgbClr val="E8F2FE"/>
                </a:highlight>
                <a:latin typeface="Consolas"/>
              </a:rPr>
              <a:t>i</a:t>
            </a:r>
            <a:r>
              <a:rPr lang="en-GB" sz="2400" dirty="0">
                <a:solidFill>
                  <a:srgbClr val="7F0055"/>
                </a:solidFill>
                <a:highlight>
                  <a:srgbClr val="E8F2FE"/>
                </a:highlight>
                <a:latin typeface="Consolas"/>
              </a:rPr>
              <a:t> j</a:t>
            </a:r>
            <a:r>
              <a:rPr lang="en-GB" sz="2400" dirty="0" smtClean="0">
                <a:solidFill>
                  <a:srgbClr val="7ACCB0"/>
                </a:solidFill>
                <a:highlight>
                  <a:srgbClr val="E8F2FE"/>
                </a:highlight>
                <a:latin typeface="Consolas"/>
              </a:rPr>
              <a:t>)</a:t>
            </a:r>
            <a:r>
              <a:rPr lang="en-GB" sz="2400" dirty="0" smtClean="0">
                <a:solidFill>
                  <a:srgbClr val="7ACC7A"/>
                </a:solidFill>
                <a:highlight>
                  <a:srgbClr val="E8F2FE"/>
                </a:highlight>
                <a:latin typeface="Consolas"/>
              </a:rPr>
              <a:t>)</a:t>
            </a:r>
            <a:r>
              <a:rPr lang="en-GB" sz="2400" dirty="0" smtClean="0">
                <a:solidFill>
                  <a:srgbClr val="CCB07A"/>
                </a:solidFill>
                <a:highlight>
                  <a:srgbClr val="E8F2FE"/>
                </a:highlight>
                <a:latin typeface="Consolas"/>
              </a:rPr>
              <a:t>)</a:t>
            </a:r>
            <a:r>
              <a:rPr lang="en-GB" sz="2400" dirty="0" smtClean="0">
                <a:solidFill>
                  <a:srgbClr val="CC7A7A"/>
                </a:solidFill>
                <a:highlight>
                  <a:srgbClr val="E8F2FE"/>
                </a:highlight>
                <a:latin typeface="Consolas"/>
              </a:rPr>
              <a:t>)</a:t>
            </a:r>
          </a:p>
          <a:p>
            <a:r>
              <a:rPr lang="en-GB" sz="2400" dirty="0" smtClean="0">
                <a:solidFill>
                  <a:srgbClr val="008000"/>
                </a:solidFill>
                <a:latin typeface="Consolas"/>
              </a:rPr>
              <a:t>=&gt; [["00" "01" "02"] </a:t>
            </a:r>
          </a:p>
          <a:p>
            <a:r>
              <a:rPr lang="en-GB" sz="2400" dirty="0" smtClean="0">
                <a:solidFill>
                  <a:srgbClr val="008000"/>
                </a:solidFill>
                <a:latin typeface="Consolas"/>
              </a:rPr>
              <a:t>    ["</a:t>
            </a:r>
            <a:r>
              <a:rPr lang="en-GB" sz="2400" dirty="0">
                <a:solidFill>
                  <a:srgbClr val="008000"/>
                </a:solidFill>
                <a:latin typeface="Consolas"/>
              </a:rPr>
              <a:t>10" "11" "12"] </a:t>
            </a:r>
            <a:endParaRPr lang="en-GB" sz="2400" dirty="0" smtClean="0">
              <a:solidFill>
                <a:srgbClr val="008000"/>
              </a:solidFill>
              <a:latin typeface="Consolas"/>
            </a:endParaRPr>
          </a:p>
          <a:p>
            <a:r>
              <a:rPr lang="en-GB" sz="2400" dirty="0">
                <a:solidFill>
                  <a:srgbClr val="008000"/>
                </a:solidFill>
                <a:latin typeface="Consolas"/>
              </a:rPr>
              <a:t> </a:t>
            </a:r>
            <a:r>
              <a:rPr lang="en-GB" sz="2400" dirty="0" smtClean="0">
                <a:solidFill>
                  <a:srgbClr val="008000"/>
                </a:solidFill>
                <a:latin typeface="Consolas"/>
              </a:rPr>
              <a:t>   ["</a:t>
            </a:r>
            <a:r>
              <a:rPr lang="en-GB" sz="2400" dirty="0">
                <a:solidFill>
                  <a:srgbClr val="008000"/>
                </a:solidFill>
                <a:latin typeface="Consolas"/>
              </a:rPr>
              <a:t>20" "21" "22"]]</a:t>
            </a:r>
            <a:endParaRPr lang="en-GB" sz="2400" dirty="0" smtClean="0">
              <a:solidFill>
                <a:srgbClr val="CC7A7A"/>
              </a:solidFill>
              <a:highlight>
                <a:srgbClr val="E8F2FE"/>
              </a:highlight>
              <a:latin typeface="Consolas"/>
            </a:endParaRPr>
          </a:p>
          <a:p>
            <a:endParaRPr lang="en-GB" sz="2400" dirty="0">
              <a:solidFill>
                <a:srgbClr val="008000"/>
              </a:solidFill>
              <a:latin typeface="Consolas"/>
            </a:endParaRPr>
          </a:p>
          <a:p>
            <a:endParaRPr lang="en-GB" sz="2400" dirty="0">
              <a:solidFill>
                <a:srgbClr val="CC7A7A"/>
              </a:solidFill>
              <a:highlight>
                <a:srgbClr val="E8F2FE"/>
              </a:highlight>
              <a:latin typeface="Consolas"/>
            </a:endParaRPr>
          </a:p>
        </p:txBody>
      </p:sp>
    </p:spTree>
    <p:extLst>
      <p:ext uri="{BB962C8B-B14F-4D97-AF65-F5344CB8AC3E}">
        <p14:creationId xmlns:p14="http://schemas.microsoft.com/office/powerpoint/2010/main" val="1549557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Shape</a:t>
            </a:r>
            <a:endParaRPr lang="en-GB" dirty="0"/>
          </a:p>
        </p:txBody>
      </p:sp>
      <p:sp>
        <p:nvSpPr>
          <p:cNvPr id="4" name="Rectangle 3"/>
          <p:cNvSpPr/>
          <p:nvPr/>
        </p:nvSpPr>
        <p:spPr>
          <a:xfrm>
            <a:off x="838200" y="1295400"/>
            <a:ext cx="7696200" cy="42672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i="1" dirty="0">
                <a:solidFill>
                  <a:srgbClr val="3F7F5F"/>
                </a:solidFill>
                <a:highlight>
                  <a:srgbClr val="E8F2FE"/>
                </a:highlight>
                <a:latin typeface="Consolas"/>
              </a:rPr>
              <a:t>;; </a:t>
            </a:r>
            <a:r>
              <a:rPr lang="en-GB" sz="2400" i="1" dirty="0" smtClean="0">
                <a:solidFill>
                  <a:srgbClr val="3F7F5F"/>
                </a:solidFill>
                <a:highlight>
                  <a:srgbClr val="E8F2FE"/>
                </a:highlight>
                <a:latin typeface="Consolas"/>
              </a:rPr>
              <a:t>Shape of a 3 x 2 matrix</a:t>
            </a:r>
            <a:endParaRPr lang="en-GB" sz="2400" i="1" dirty="0">
              <a:solidFill>
                <a:srgbClr val="3F7F5F"/>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shape </a:t>
            </a:r>
            <a:r>
              <a:rPr lang="en-GB" sz="2400" dirty="0" smtClean="0">
                <a:solidFill>
                  <a:schemeClr val="accent1"/>
                </a:solidFill>
                <a:highlight>
                  <a:srgbClr val="E8F2FE"/>
                </a:highlight>
                <a:latin typeface="Consolas"/>
              </a:rPr>
              <a:t>[[</a:t>
            </a:r>
            <a:r>
              <a:rPr lang="en-GB" sz="2400" dirty="0">
                <a:solidFill>
                  <a:schemeClr val="accent1"/>
                </a:solidFill>
                <a:highlight>
                  <a:srgbClr val="E8F2FE"/>
                </a:highlight>
                <a:latin typeface="Consolas"/>
              </a:rPr>
              <a:t>1 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3 4</a:t>
            </a:r>
            <a:r>
              <a:rPr lang="en-GB" sz="2400" dirty="0" smtClean="0">
                <a:solidFill>
                  <a:schemeClr val="accent1"/>
                </a:solidFill>
                <a:highlight>
                  <a:srgbClr val="E8F2FE"/>
                </a:highlight>
                <a:latin typeface="Consolas"/>
              </a:rPr>
              <a:t>] </a:t>
            </a: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[5 6]]</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smtClean="0">
                <a:solidFill>
                  <a:srgbClr val="008000"/>
                </a:solidFill>
                <a:latin typeface="Consolas"/>
              </a:rPr>
              <a:t>=&gt; [3 2]</a:t>
            </a:r>
          </a:p>
          <a:p>
            <a:endParaRPr lang="en-GB" sz="2400" dirty="0">
              <a:solidFill>
                <a:srgbClr val="008000"/>
              </a:solidFill>
              <a:latin typeface="Consolas"/>
              <a:cs typeface="Consolas" panose="020B0609020204030204" pitchFamily="49" charset="0"/>
            </a:endParaRPr>
          </a:p>
          <a:p>
            <a:endParaRPr lang="en-GB" sz="2400" i="1" dirty="0" smtClean="0">
              <a:solidFill>
                <a:srgbClr val="3F7F5F"/>
              </a:solidFill>
              <a:highlight>
                <a:srgbClr val="E8F2FE"/>
              </a:highlight>
              <a:latin typeface="Consolas"/>
            </a:endParaRPr>
          </a:p>
          <a:p>
            <a:r>
              <a:rPr lang="en-GB" sz="2400" i="1" dirty="0" smtClean="0">
                <a:solidFill>
                  <a:srgbClr val="3F7F5F"/>
                </a:solidFill>
                <a:highlight>
                  <a:srgbClr val="E8F2FE"/>
                </a:highlight>
                <a:latin typeface="Consolas"/>
              </a:rPr>
              <a:t>;; Regular values have no shape</a:t>
            </a:r>
            <a:endParaRPr lang="en-GB" sz="2400" i="1" dirty="0">
              <a:solidFill>
                <a:srgbClr val="3F7F5F"/>
              </a:solidFill>
              <a:highlight>
                <a:srgbClr val="E8F2FE"/>
              </a:highlight>
              <a:latin typeface="Consolas"/>
            </a:endParaRPr>
          </a:p>
          <a:p>
            <a:r>
              <a:rPr lang="en-GB" sz="2400" dirty="0">
                <a:solidFill>
                  <a:srgbClr val="CC7A7A"/>
                </a:solidFill>
                <a:highlight>
                  <a:srgbClr val="E8F2FE"/>
                </a:highlight>
                <a:latin typeface="Consolas"/>
              </a:rPr>
              <a:t>(</a:t>
            </a:r>
            <a:r>
              <a:rPr lang="en-GB" sz="2400" dirty="0" smtClean="0">
                <a:solidFill>
                  <a:srgbClr val="7F0055"/>
                </a:solidFill>
                <a:highlight>
                  <a:srgbClr val="E8F2FE"/>
                </a:highlight>
                <a:latin typeface="Consolas"/>
              </a:rPr>
              <a:t>shape </a:t>
            </a:r>
            <a:r>
              <a:rPr lang="en-GB" sz="2400" dirty="0" smtClean="0">
                <a:solidFill>
                  <a:srgbClr val="0070C0"/>
                </a:solidFill>
                <a:highlight>
                  <a:srgbClr val="E8F2FE"/>
                </a:highlight>
                <a:latin typeface="Consolas"/>
              </a:rPr>
              <a:t>10.0</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a:solidFill>
                  <a:srgbClr val="008000"/>
                </a:solidFill>
                <a:latin typeface="Consolas"/>
              </a:rPr>
              <a:t>=&gt; </a:t>
            </a:r>
            <a:r>
              <a:rPr lang="en-GB" sz="2400" dirty="0" smtClean="0">
                <a:solidFill>
                  <a:srgbClr val="008000"/>
                </a:solidFill>
                <a:latin typeface="Consolas"/>
              </a:rPr>
              <a:t>nil</a:t>
            </a:r>
            <a:endParaRPr lang="en-GB" sz="2400" dirty="0">
              <a:solidFill>
                <a:srgbClr val="008000"/>
              </a:solidFill>
              <a:latin typeface="Consolas"/>
            </a:endParaRPr>
          </a:p>
          <a:p>
            <a:endParaRPr lang="en-GB" sz="2400" dirty="0">
              <a:solidFill>
                <a:srgbClr val="008000"/>
              </a:solidFill>
              <a:latin typeface="Consolas"/>
            </a:endParaRPr>
          </a:p>
          <a:p>
            <a:endParaRPr lang="en-GB" sz="2400" dirty="0">
              <a:solidFill>
                <a:srgbClr val="CC7A7A"/>
              </a:solidFill>
              <a:highlight>
                <a:srgbClr val="E8F2FE"/>
              </a:highlight>
              <a:latin typeface="Consolas"/>
            </a:endParaRPr>
          </a:p>
        </p:txBody>
      </p:sp>
    </p:spTree>
    <p:extLst>
      <p:ext uri="{BB962C8B-B14F-4D97-AF65-F5344CB8AC3E}">
        <p14:creationId xmlns:p14="http://schemas.microsoft.com/office/powerpoint/2010/main" val="2456445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143000"/>
          </a:xfrm>
        </p:spPr>
        <p:txBody>
          <a:bodyPr>
            <a:noAutofit/>
          </a:bodyPr>
          <a:lstStyle/>
          <a:p>
            <a:r>
              <a:rPr lang="en-GB" sz="8000" dirty="0" smtClean="0">
                <a:latin typeface="Consolas" panose="020B0609020204030204" pitchFamily="49" charset="0"/>
                <a:cs typeface="Consolas" panose="020B0609020204030204" pitchFamily="49" charset="0"/>
              </a:rPr>
              <a:t>core.matrix</a:t>
            </a:r>
            <a:endParaRPr lang="en-GB" sz="8000" dirty="0">
              <a:latin typeface="Consolas" panose="020B0609020204030204" pitchFamily="49" charset="0"/>
              <a:cs typeface="Consolas" panose="020B0609020204030204" pitchFamily="49" charset="0"/>
            </a:endParaRPr>
          </a:p>
        </p:txBody>
      </p:sp>
      <p:sp>
        <p:nvSpPr>
          <p:cNvPr id="3" name="TextBox 2"/>
          <p:cNvSpPr txBox="1"/>
          <p:nvPr/>
        </p:nvSpPr>
        <p:spPr>
          <a:xfrm>
            <a:off x="2362200" y="2895600"/>
            <a:ext cx="6324600" cy="2554545"/>
          </a:xfrm>
          <a:prstGeom prst="rect">
            <a:avLst/>
          </a:prstGeom>
          <a:noFill/>
        </p:spPr>
        <p:txBody>
          <a:bodyPr wrap="square" rtlCol="0">
            <a:spAutoFit/>
          </a:bodyPr>
          <a:lstStyle/>
          <a:p>
            <a:r>
              <a:rPr lang="en-GB" sz="3200" dirty="0" smtClean="0">
                <a:solidFill>
                  <a:schemeClr val="accent6">
                    <a:lumMod val="75000"/>
                  </a:schemeClr>
                </a:solidFill>
              </a:rPr>
              <a:t>Array programming </a:t>
            </a:r>
          </a:p>
          <a:p>
            <a:r>
              <a:rPr lang="en-GB" sz="3200" dirty="0" smtClean="0"/>
              <a:t>as a </a:t>
            </a:r>
            <a:r>
              <a:rPr lang="en-GB" sz="3200" dirty="0" smtClean="0">
                <a:solidFill>
                  <a:schemeClr val="accent3">
                    <a:lumMod val="75000"/>
                  </a:schemeClr>
                </a:solidFill>
              </a:rPr>
              <a:t>language extension</a:t>
            </a:r>
            <a:r>
              <a:rPr lang="en-GB" sz="3200" dirty="0" smtClean="0"/>
              <a:t> </a:t>
            </a:r>
          </a:p>
          <a:p>
            <a:r>
              <a:rPr lang="en-GB" sz="3200" dirty="0" smtClean="0"/>
              <a:t>for </a:t>
            </a:r>
            <a:r>
              <a:rPr lang="en-GB" sz="3200" dirty="0" smtClean="0">
                <a:solidFill>
                  <a:schemeClr val="tx2">
                    <a:lumMod val="60000"/>
                    <a:lumOff val="40000"/>
                  </a:schemeClr>
                </a:solidFill>
              </a:rPr>
              <a:t>Clo</a:t>
            </a:r>
            <a:r>
              <a:rPr lang="en-GB" sz="3200" i="1" dirty="0" smtClean="0">
                <a:solidFill>
                  <a:schemeClr val="tx2">
                    <a:lumMod val="60000"/>
                    <a:lumOff val="40000"/>
                  </a:schemeClr>
                </a:solidFill>
              </a:rPr>
              <a:t>j</a:t>
            </a:r>
            <a:r>
              <a:rPr lang="en-GB" sz="3200" dirty="0" smtClean="0">
                <a:solidFill>
                  <a:schemeClr val="tx2">
                    <a:lumMod val="60000"/>
                    <a:lumOff val="40000"/>
                  </a:schemeClr>
                </a:solidFill>
              </a:rPr>
              <a:t>ure</a:t>
            </a:r>
          </a:p>
          <a:p>
            <a:endParaRPr lang="en-GB" sz="3200" dirty="0">
              <a:solidFill>
                <a:schemeClr val="tx2">
                  <a:lumMod val="60000"/>
                  <a:lumOff val="40000"/>
                </a:schemeClr>
              </a:solidFill>
            </a:endParaRPr>
          </a:p>
          <a:p>
            <a:r>
              <a:rPr lang="en-GB" sz="3200" dirty="0" smtClean="0"/>
              <a:t>(with a </a:t>
            </a:r>
            <a:r>
              <a:rPr lang="en-GB" sz="3200" dirty="0" smtClean="0">
                <a:solidFill>
                  <a:srgbClr val="7030A0"/>
                </a:solidFill>
              </a:rPr>
              <a:t>Numerical computing </a:t>
            </a:r>
            <a:r>
              <a:rPr lang="en-GB" sz="3200" dirty="0" smtClean="0"/>
              <a:t>focus)</a:t>
            </a:r>
            <a:endParaRPr lang="en-GB" sz="3200" dirty="0"/>
          </a:p>
        </p:txBody>
      </p:sp>
    </p:spTree>
    <p:extLst>
      <p:ext uri="{BB962C8B-B14F-4D97-AF65-F5344CB8AC3E}">
        <p14:creationId xmlns:p14="http://schemas.microsoft.com/office/powerpoint/2010/main" val="2338493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Dimensionality</a:t>
            </a:r>
            <a:endParaRPr lang="en-GB" dirty="0"/>
          </a:p>
        </p:txBody>
      </p:sp>
      <p:sp>
        <p:nvSpPr>
          <p:cNvPr id="4" name="Rectangle 3"/>
          <p:cNvSpPr/>
          <p:nvPr/>
        </p:nvSpPr>
        <p:spPr>
          <a:xfrm>
            <a:off x="762000" y="1143000"/>
            <a:ext cx="7696200" cy="533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i="1" dirty="0" smtClean="0">
                <a:solidFill>
                  <a:srgbClr val="3F7F5F"/>
                </a:solidFill>
                <a:highlight>
                  <a:srgbClr val="E8F2FE"/>
                </a:highlight>
                <a:latin typeface="Consolas"/>
              </a:rPr>
              <a:t>;; Dimensionality = number of dimensions</a:t>
            </a:r>
          </a:p>
          <a:p>
            <a:r>
              <a:rPr lang="en-GB" sz="2400" i="1" dirty="0" smtClean="0">
                <a:solidFill>
                  <a:srgbClr val="3F7F5F"/>
                </a:solidFill>
                <a:highlight>
                  <a:srgbClr val="E8F2FE"/>
                </a:highlight>
                <a:latin typeface="Consolas"/>
              </a:rPr>
              <a:t>;;                = length of shape vector</a:t>
            </a:r>
          </a:p>
          <a:p>
            <a:r>
              <a:rPr lang="en-GB" sz="2400" i="1" dirty="0" smtClean="0">
                <a:solidFill>
                  <a:srgbClr val="3F7F5F"/>
                </a:solidFill>
                <a:highlight>
                  <a:srgbClr val="E8F2FE"/>
                </a:highlight>
                <a:latin typeface="Consolas"/>
              </a:rPr>
              <a:t>;;                = nesting level</a:t>
            </a:r>
            <a:endParaRPr lang="en-GB" sz="2400" dirty="0" smtClean="0">
              <a:solidFill>
                <a:srgbClr val="CC7A7A"/>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dimensionality </a:t>
            </a:r>
            <a:r>
              <a:rPr lang="en-GB" sz="2400" dirty="0" smtClean="0">
                <a:solidFill>
                  <a:schemeClr val="accent1"/>
                </a:solidFill>
                <a:highlight>
                  <a:srgbClr val="E8F2FE"/>
                </a:highlight>
                <a:latin typeface="Consolas"/>
              </a:rPr>
              <a:t>[[</a:t>
            </a:r>
            <a:r>
              <a:rPr lang="en-GB" sz="2400" dirty="0">
                <a:solidFill>
                  <a:schemeClr val="accent1"/>
                </a:solidFill>
                <a:highlight>
                  <a:srgbClr val="E8F2FE"/>
                </a:highlight>
                <a:latin typeface="Consolas"/>
              </a:rPr>
              <a:t>1 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4]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5 6]]</a:t>
            </a:r>
            <a:r>
              <a:rPr lang="en-GB" sz="2400" dirty="0">
                <a:solidFill>
                  <a:srgbClr val="CC7A7A"/>
                </a:solidFill>
                <a:highlight>
                  <a:srgbClr val="E8F2FE"/>
                </a:highlight>
                <a:latin typeface="Consolas"/>
              </a:rPr>
              <a:t>)</a:t>
            </a:r>
          </a:p>
          <a:p>
            <a:r>
              <a:rPr lang="en-GB" sz="2400" dirty="0">
                <a:solidFill>
                  <a:srgbClr val="008000"/>
                </a:solidFill>
                <a:latin typeface="Consolas"/>
              </a:rPr>
              <a:t>=&gt; </a:t>
            </a:r>
            <a:r>
              <a:rPr lang="en-GB" sz="2400" dirty="0" smtClean="0">
                <a:solidFill>
                  <a:srgbClr val="008000"/>
                </a:solidFill>
                <a:latin typeface="Consolas"/>
              </a:rPr>
              <a:t>2</a:t>
            </a:r>
          </a:p>
          <a:p>
            <a:endParaRPr lang="en-GB" sz="2400" dirty="0">
              <a:solidFill>
                <a:srgbClr val="008000"/>
              </a:solidFill>
              <a:latin typeface="Consolas"/>
            </a:endParaRP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dimensionality </a:t>
            </a:r>
            <a:r>
              <a:rPr lang="en-GB" sz="2400" dirty="0" smtClean="0">
                <a:solidFill>
                  <a:schemeClr val="accent1"/>
                </a:solidFill>
                <a:highlight>
                  <a:srgbClr val="E8F2FE"/>
                </a:highlight>
                <a:latin typeface="Consolas"/>
              </a:rPr>
              <a:t>[1 2 3 4 5]</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a:solidFill>
                  <a:srgbClr val="008000"/>
                </a:solidFill>
                <a:latin typeface="Consolas"/>
              </a:rPr>
              <a:t>=&gt; </a:t>
            </a:r>
            <a:r>
              <a:rPr lang="en-GB" sz="2400" dirty="0" smtClean="0">
                <a:solidFill>
                  <a:srgbClr val="008000"/>
                </a:solidFill>
                <a:latin typeface="Consolas"/>
              </a:rPr>
              <a:t>1</a:t>
            </a:r>
            <a:endParaRPr lang="en-GB" sz="2400" dirty="0">
              <a:solidFill>
                <a:srgbClr val="008000"/>
              </a:solidFill>
              <a:latin typeface="Consolas"/>
            </a:endParaRPr>
          </a:p>
          <a:p>
            <a:endParaRPr lang="en-GB" sz="2400" dirty="0" smtClean="0">
              <a:solidFill>
                <a:srgbClr val="008000"/>
              </a:solidFill>
              <a:latin typeface="Consolas"/>
            </a:endParaRPr>
          </a:p>
          <a:p>
            <a:r>
              <a:rPr lang="en-GB" sz="2400" i="1" dirty="0">
                <a:solidFill>
                  <a:srgbClr val="3F7F5F"/>
                </a:solidFill>
                <a:highlight>
                  <a:srgbClr val="E8F2FE"/>
                </a:highlight>
                <a:latin typeface="Consolas"/>
              </a:rPr>
              <a:t>;; </a:t>
            </a:r>
            <a:r>
              <a:rPr lang="en-GB" sz="2400" i="1" dirty="0" smtClean="0">
                <a:solidFill>
                  <a:srgbClr val="3F7F5F"/>
                </a:solidFill>
                <a:highlight>
                  <a:srgbClr val="E8F2FE"/>
                </a:highlight>
                <a:latin typeface="Consolas"/>
              </a:rPr>
              <a:t>Regular values have zero dimensionality</a:t>
            </a:r>
            <a:endParaRPr lang="en-GB" sz="2400" i="1" dirty="0">
              <a:solidFill>
                <a:srgbClr val="3F7F5F"/>
              </a:solidFill>
              <a:highlight>
                <a:srgbClr val="E8F2FE"/>
              </a:highlight>
              <a:latin typeface="Consolas"/>
            </a:endParaRPr>
          </a:p>
          <a:p>
            <a:r>
              <a:rPr lang="en-GB" sz="2400" dirty="0">
                <a:solidFill>
                  <a:srgbClr val="CC7A7A"/>
                </a:solidFill>
                <a:highlight>
                  <a:srgbClr val="E8F2FE"/>
                </a:highlight>
                <a:latin typeface="Consolas"/>
              </a:rPr>
              <a:t>(</a:t>
            </a:r>
            <a:r>
              <a:rPr lang="en-GB" sz="2400" dirty="0" smtClean="0">
                <a:solidFill>
                  <a:srgbClr val="7F0055"/>
                </a:solidFill>
                <a:highlight>
                  <a:srgbClr val="E8F2FE"/>
                </a:highlight>
                <a:latin typeface="Consolas"/>
              </a:rPr>
              <a:t>dimensionality </a:t>
            </a:r>
            <a:r>
              <a:rPr lang="en-GB" sz="2400" dirty="0" smtClean="0">
                <a:solidFill>
                  <a:schemeClr val="accent1"/>
                </a:solidFill>
                <a:highlight>
                  <a:srgbClr val="E8F2FE"/>
                </a:highlight>
                <a:latin typeface="Consolas"/>
              </a:rPr>
              <a:t>“Foo”</a:t>
            </a:r>
            <a:r>
              <a:rPr lang="en-GB" sz="2400" dirty="0" smtClean="0">
                <a:solidFill>
                  <a:srgbClr val="CC7A7A"/>
                </a:solidFill>
                <a:highlight>
                  <a:srgbClr val="E8F2FE"/>
                </a:highlight>
                <a:latin typeface="Consolas"/>
              </a:rPr>
              <a:t>)</a:t>
            </a:r>
          </a:p>
          <a:p>
            <a:r>
              <a:rPr lang="en-GB" sz="2400" dirty="0">
                <a:solidFill>
                  <a:srgbClr val="008000"/>
                </a:solidFill>
                <a:latin typeface="Consolas"/>
              </a:rPr>
              <a:t>=&gt; </a:t>
            </a:r>
            <a:r>
              <a:rPr lang="en-GB" sz="2400" dirty="0" smtClean="0">
                <a:solidFill>
                  <a:srgbClr val="008000"/>
                </a:solidFill>
                <a:latin typeface="Consolas"/>
              </a:rPr>
              <a:t>0</a:t>
            </a:r>
            <a:endParaRPr lang="en-GB" sz="2400" dirty="0">
              <a:solidFill>
                <a:srgbClr val="008000"/>
              </a:solidFill>
              <a:latin typeface="Consolas"/>
            </a:endParaRPr>
          </a:p>
          <a:p>
            <a:endParaRPr lang="en-GB" sz="2400" dirty="0">
              <a:solidFill>
                <a:srgbClr val="CC7A7A"/>
              </a:solidFill>
              <a:highlight>
                <a:srgbClr val="E8F2FE"/>
              </a:highlight>
              <a:latin typeface="Consolas"/>
            </a:endParaRPr>
          </a:p>
          <a:p>
            <a:r>
              <a:rPr lang="en-GB" sz="2400" dirty="0" smtClean="0">
                <a:solidFill>
                  <a:srgbClr val="008000"/>
                </a:solidFill>
                <a:latin typeface="Consolas"/>
              </a:rPr>
              <a:t> </a:t>
            </a:r>
            <a:endParaRPr lang="en-GB" sz="2400" dirty="0">
              <a:solidFill>
                <a:srgbClr val="008000"/>
              </a:solidFill>
              <a:latin typeface="Consolas"/>
            </a:endParaRPr>
          </a:p>
          <a:p>
            <a:endParaRPr lang="en-GB" sz="2400" dirty="0">
              <a:solidFill>
                <a:srgbClr val="008000"/>
              </a:solidFill>
              <a:latin typeface="Consolas"/>
            </a:endParaRPr>
          </a:p>
          <a:p>
            <a:endParaRPr lang="en-GB" sz="2400" dirty="0">
              <a:solidFill>
                <a:srgbClr val="CC7A7A"/>
              </a:solidFill>
              <a:highlight>
                <a:srgbClr val="E8F2FE"/>
              </a:highlight>
              <a:latin typeface="Consolas"/>
            </a:endParaRPr>
          </a:p>
        </p:txBody>
      </p:sp>
    </p:spTree>
    <p:extLst>
      <p:ext uri="{BB962C8B-B14F-4D97-AF65-F5344CB8AC3E}">
        <p14:creationId xmlns:p14="http://schemas.microsoft.com/office/powerpoint/2010/main" val="4072444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Scalars vs. arrays</a:t>
            </a:r>
            <a:endParaRPr lang="en-GB" dirty="0"/>
          </a:p>
        </p:txBody>
      </p:sp>
      <p:sp>
        <p:nvSpPr>
          <p:cNvPr id="4" name="Rectangle 3"/>
          <p:cNvSpPr/>
          <p:nvPr/>
        </p:nvSpPr>
        <p:spPr>
          <a:xfrm>
            <a:off x="685800" y="1295400"/>
            <a:ext cx="7772400" cy="4191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array? </a:t>
            </a:r>
            <a:r>
              <a:rPr lang="en-GB" sz="2400" dirty="0">
                <a:solidFill>
                  <a:schemeClr val="accent1"/>
                </a:solidFill>
                <a:highlight>
                  <a:srgbClr val="E8F2FE"/>
                </a:highlight>
                <a:latin typeface="Consolas"/>
              </a:rPr>
              <a:t>[[1 2] [3 4</a:t>
            </a:r>
            <a:r>
              <a:rPr lang="en-GB" sz="2400" dirty="0" smtClean="0">
                <a:solidFill>
                  <a:schemeClr val="accent1"/>
                </a:solidFill>
                <a:highlight>
                  <a:srgbClr val="E8F2FE"/>
                </a:highlight>
                <a:latin typeface="Consolas"/>
              </a:rPr>
              <a:t>]]</a:t>
            </a:r>
            <a:r>
              <a:rPr lang="en-GB" sz="2400" dirty="0" smtClean="0">
                <a:solidFill>
                  <a:srgbClr val="CC7A7A"/>
                </a:solidFill>
                <a:highlight>
                  <a:srgbClr val="E8F2FE"/>
                </a:highlight>
                <a:latin typeface="Consolas"/>
              </a:rPr>
              <a:t>)</a:t>
            </a:r>
          </a:p>
          <a:p>
            <a:r>
              <a:rPr lang="en-GB" sz="2400" dirty="0">
                <a:solidFill>
                  <a:srgbClr val="008000"/>
                </a:solidFill>
                <a:latin typeface="Consolas"/>
              </a:rPr>
              <a:t>=&gt; </a:t>
            </a:r>
            <a:r>
              <a:rPr lang="en-GB" sz="2400" dirty="0" smtClean="0">
                <a:solidFill>
                  <a:srgbClr val="008000"/>
                </a:solidFill>
                <a:latin typeface="Consolas"/>
              </a:rPr>
              <a:t>true</a:t>
            </a:r>
          </a:p>
          <a:p>
            <a:endParaRPr lang="en-GB" sz="2400" dirty="0">
              <a:solidFill>
                <a:srgbClr val="008000"/>
              </a:solidFill>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array? </a:t>
            </a:r>
            <a:r>
              <a:rPr lang="en-GB" sz="2400" dirty="0" smtClean="0">
                <a:solidFill>
                  <a:schemeClr val="accent1"/>
                </a:solidFill>
                <a:highlight>
                  <a:srgbClr val="E8F2FE"/>
                </a:highlight>
                <a:latin typeface="Consolas"/>
              </a:rPr>
              <a:t>12.3</a:t>
            </a:r>
            <a:r>
              <a:rPr lang="en-GB" sz="2400" dirty="0" smtClean="0">
                <a:solidFill>
                  <a:srgbClr val="CC7A7A"/>
                </a:solidFill>
                <a:highlight>
                  <a:srgbClr val="E8F2FE"/>
                </a:highlight>
                <a:latin typeface="Consolas"/>
              </a:rPr>
              <a:t>)</a:t>
            </a:r>
          </a:p>
          <a:p>
            <a:r>
              <a:rPr lang="en-GB" sz="2400" dirty="0">
                <a:solidFill>
                  <a:srgbClr val="008000"/>
                </a:solidFill>
                <a:latin typeface="Consolas"/>
              </a:rPr>
              <a:t>=&gt; </a:t>
            </a:r>
            <a:r>
              <a:rPr lang="en-GB" sz="2400" dirty="0" smtClean="0">
                <a:solidFill>
                  <a:srgbClr val="008000"/>
                </a:solidFill>
                <a:latin typeface="Consolas"/>
              </a:rPr>
              <a:t>false</a:t>
            </a:r>
          </a:p>
          <a:p>
            <a:endParaRPr lang="en-GB" sz="2400" dirty="0">
              <a:solidFill>
                <a:srgbClr val="008000"/>
              </a:solidFill>
              <a:latin typeface="Consolas"/>
            </a:endParaRP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scalar</a:t>
            </a:r>
            <a:r>
              <a:rPr lang="en-GB" sz="2400" dirty="0" smtClean="0">
                <a:solidFill>
                  <a:srgbClr val="7F0055"/>
                </a:solidFill>
                <a:highlight>
                  <a:srgbClr val="E8F2FE"/>
                </a:highlight>
                <a:latin typeface="Consolas"/>
              </a:rPr>
              <a:t>? </a:t>
            </a:r>
            <a:r>
              <a:rPr lang="en-GB" sz="2400" dirty="0" smtClean="0">
                <a:solidFill>
                  <a:schemeClr val="accent1"/>
                </a:solidFill>
                <a:highlight>
                  <a:srgbClr val="E8F2FE"/>
                </a:highlight>
                <a:latin typeface="Consolas"/>
              </a:rPr>
              <a:t>[1 2 3]</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a:solidFill>
                  <a:srgbClr val="008000"/>
                </a:solidFill>
                <a:latin typeface="Consolas"/>
              </a:rPr>
              <a:t>=&gt; false</a:t>
            </a:r>
          </a:p>
          <a:p>
            <a:endParaRPr lang="en-GB" sz="2400" dirty="0" smtClean="0">
              <a:solidFill>
                <a:srgbClr val="008000"/>
              </a:solidFill>
              <a:latin typeface="Consolas"/>
            </a:endParaRP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scalar? </a:t>
            </a:r>
            <a:r>
              <a:rPr lang="en-GB" sz="2400" dirty="0" smtClean="0">
                <a:solidFill>
                  <a:schemeClr val="accent1"/>
                </a:solidFill>
                <a:highlight>
                  <a:srgbClr val="E8F2FE"/>
                </a:highlight>
                <a:latin typeface="Consolas"/>
              </a:rPr>
              <a:t>“foo”</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a:solidFill>
                  <a:srgbClr val="008000"/>
                </a:solidFill>
                <a:latin typeface="Consolas"/>
              </a:rPr>
              <a:t>=&gt; </a:t>
            </a:r>
            <a:r>
              <a:rPr lang="en-GB" sz="2400" dirty="0" smtClean="0">
                <a:solidFill>
                  <a:srgbClr val="008000"/>
                </a:solidFill>
                <a:latin typeface="Consolas"/>
              </a:rPr>
              <a:t>true</a:t>
            </a:r>
            <a:endParaRPr lang="en-GB" sz="2400" dirty="0">
              <a:solidFill>
                <a:srgbClr val="008000"/>
              </a:solidFill>
              <a:latin typeface="Consolas"/>
            </a:endParaRPr>
          </a:p>
          <a:p>
            <a:endParaRPr lang="en-GB" sz="2400" dirty="0">
              <a:solidFill>
                <a:srgbClr val="CC7A7A"/>
              </a:solidFill>
              <a:highlight>
                <a:srgbClr val="E8F2FE"/>
              </a:highlight>
              <a:latin typeface="Consolas"/>
            </a:endParaRPr>
          </a:p>
          <a:p>
            <a:endParaRPr lang="en-GB" sz="2400" dirty="0">
              <a:solidFill>
                <a:srgbClr val="CC7A7A"/>
              </a:solidFill>
              <a:highlight>
                <a:srgbClr val="E8F2FE"/>
              </a:highlight>
              <a:latin typeface="Consolas"/>
            </a:endParaRPr>
          </a:p>
        </p:txBody>
      </p:sp>
      <p:sp>
        <p:nvSpPr>
          <p:cNvPr id="5" name="Rectangle 4"/>
          <p:cNvSpPr/>
          <p:nvPr/>
        </p:nvSpPr>
        <p:spPr>
          <a:xfrm>
            <a:off x="1371600" y="5652531"/>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Everything is either an </a:t>
            </a:r>
            <a:r>
              <a:rPr lang="en-GB" b="1" dirty="0" smtClean="0">
                <a:solidFill>
                  <a:schemeClr val="tx1"/>
                </a:solidFill>
              </a:rPr>
              <a:t>array</a:t>
            </a:r>
            <a:r>
              <a:rPr lang="en-GB" dirty="0" smtClean="0">
                <a:solidFill>
                  <a:schemeClr val="tx1"/>
                </a:solidFill>
              </a:rPr>
              <a:t> or a </a:t>
            </a:r>
            <a:r>
              <a:rPr lang="en-GB" b="1" dirty="0" smtClean="0">
                <a:solidFill>
                  <a:schemeClr val="tx1"/>
                </a:solidFill>
              </a:rPr>
              <a:t>scalar</a:t>
            </a:r>
          </a:p>
          <a:p>
            <a:pPr algn="ctr"/>
            <a:r>
              <a:rPr lang="en-GB" dirty="0" smtClean="0">
                <a:solidFill>
                  <a:schemeClr val="tx1"/>
                </a:solidFill>
              </a:rPr>
              <a:t>A scalar works as like a </a:t>
            </a:r>
            <a:r>
              <a:rPr lang="en-GB" b="1" dirty="0" smtClean="0">
                <a:solidFill>
                  <a:schemeClr val="tx1"/>
                </a:solidFill>
              </a:rPr>
              <a:t>0-dimensional array</a:t>
            </a:r>
            <a:endParaRPr lang="en-GB" b="1" dirty="0">
              <a:solidFill>
                <a:schemeClr val="tx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740774" y="5576331"/>
            <a:ext cx="1011826" cy="976869"/>
          </a:xfrm>
          <a:prstGeom prst="rect">
            <a:avLst/>
          </a:prstGeom>
        </p:spPr>
      </p:pic>
    </p:spTree>
    <p:extLst>
      <p:ext uri="{BB962C8B-B14F-4D97-AF65-F5344CB8AC3E}">
        <p14:creationId xmlns:p14="http://schemas.microsoft.com/office/powerpoint/2010/main" val="3935647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Indexed element access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18283380"/>
              </p:ext>
            </p:extLst>
          </p:nvPr>
        </p:nvGraphicFramePr>
        <p:xfrm>
          <a:off x="4060963" y="2064013"/>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 name="TextBox 4"/>
          <p:cNvSpPr txBox="1"/>
          <p:nvPr/>
        </p:nvSpPr>
        <p:spPr>
          <a:xfrm>
            <a:off x="3672656" y="2064013"/>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6" name="TextBox 5"/>
          <p:cNvSpPr txBox="1"/>
          <p:nvPr/>
        </p:nvSpPr>
        <p:spPr>
          <a:xfrm>
            <a:off x="3672656" y="2473469"/>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7" name="TextBox 6"/>
          <p:cNvSpPr txBox="1"/>
          <p:nvPr/>
        </p:nvSpPr>
        <p:spPr>
          <a:xfrm>
            <a:off x="3672656" y="2883747"/>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sp>
        <p:nvSpPr>
          <p:cNvPr id="8" name="TextBox 7"/>
          <p:cNvSpPr txBox="1"/>
          <p:nvPr/>
        </p:nvSpPr>
        <p:spPr>
          <a:xfrm>
            <a:off x="4152219" y="1678599"/>
            <a:ext cx="314876"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9" name="TextBox 8"/>
          <p:cNvSpPr txBox="1"/>
          <p:nvPr/>
        </p:nvSpPr>
        <p:spPr>
          <a:xfrm>
            <a:off x="4562004" y="1678599"/>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10" name="TextBox 9"/>
          <p:cNvSpPr txBox="1"/>
          <p:nvPr/>
        </p:nvSpPr>
        <p:spPr>
          <a:xfrm>
            <a:off x="4961793" y="1678599"/>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cxnSp>
        <p:nvCxnSpPr>
          <p:cNvPr id="11" name="Straight Connector 10"/>
          <p:cNvCxnSpPr/>
          <p:nvPr/>
        </p:nvCxnSpPr>
        <p:spPr>
          <a:xfrm>
            <a:off x="3603763" y="2064013"/>
            <a:ext cx="0" cy="118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53656" y="1678599"/>
            <a:ext cx="122650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32163" y="2504246"/>
            <a:ext cx="1295400" cy="307777"/>
          </a:xfrm>
          <a:prstGeom prst="rect">
            <a:avLst/>
          </a:prstGeom>
          <a:noFill/>
        </p:spPr>
        <p:txBody>
          <a:bodyPr wrap="square" rtlCol="0">
            <a:spAutoFit/>
          </a:bodyPr>
          <a:lstStyle/>
          <a:p>
            <a:r>
              <a:rPr lang="en-GB" sz="1400" dirty="0" smtClean="0">
                <a:solidFill>
                  <a:schemeClr val="accent1"/>
                </a:solidFill>
                <a:latin typeface="Consolas" panose="020B0609020204030204" pitchFamily="49" charset="0"/>
                <a:cs typeface="Consolas" panose="020B0609020204030204" pitchFamily="49" charset="0"/>
              </a:rPr>
              <a:t>Dimension 0</a:t>
            </a:r>
            <a:endParaRPr lang="en-GB" sz="1400" dirty="0">
              <a:solidFill>
                <a:schemeClr val="accent1"/>
              </a:solidFill>
              <a:latin typeface="Consolas" panose="020B0609020204030204" pitchFamily="49" charset="0"/>
              <a:cs typeface="Consolas" panose="020B0609020204030204" pitchFamily="49" charset="0"/>
            </a:endParaRPr>
          </a:p>
        </p:txBody>
      </p:sp>
      <p:sp>
        <p:nvSpPr>
          <p:cNvPr id="14" name="TextBox 13"/>
          <p:cNvSpPr txBox="1"/>
          <p:nvPr/>
        </p:nvSpPr>
        <p:spPr>
          <a:xfrm>
            <a:off x="4053656" y="1371600"/>
            <a:ext cx="1295400" cy="307777"/>
          </a:xfrm>
          <a:prstGeom prst="rect">
            <a:avLst/>
          </a:prstGeom>
          <a:noFill/>
        </p:spPr>
        <p:txBody>
          <a:bodyPr wrap="square" rtlCol="0">
            <a:spAutoFit/>
          </a:bodyPr>
          <a:lstStyle/>
          <a:p>
            <a:r>
              <a:rPr lang="en-GB" sz="1400" dirty="0" smtClean="0">
                <a:solidFill>
                  <a:schemeClr val="accent1"/>
                </a:solidFill>
                <a:latin typeface="Consolas" panose="020B0609020204030204" pitchFamily="49" charset="0"/>
                <a:cs typeface="Consolas" panose="020B0609020204030204" pitchFamily="49" charset="0"/>
              </a:rPr>
              <a:t>Dimension 1</a:t>
            </a:r>
            <a:endParaRPr lang="en-GB" sz="1400" dirty="0">
              <a:solidFill>
                <a:schemeClr val="accent1"/>
              </a:solidFill>
              <a:latin typeface="Consolas" panose="020B0609020204030204" pitchFamily="49" charset="0"/>
              <a:cs typeface="Consolas" panose="020B0609020204030204" pitchFamily="49" charset="0"/>
            </a:endParaRPr>
          </a:p>
        </p:txBody>
      </p:sp>
      <p:sp>
        <p:nvSpPr>
          <p:cNvPr id="15" name="Rectangle 14"/>
          <p:cNvSpPr/>
          <p:nvPr/>
        </p:nvSpPr>
        <p:spPr>
          <a:xfrm>
            <a:off x="2057400" y="3581400"/>
            <a:ext cx="4876800" cy="2559604"/>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err="1" smtClean="0">
                <a:solidFill>
                  <a:srgbClr val="7F0055"/>
                </a:solidFill>
                <a:highlight>
                  <a:srgbClr val="E8F2FE"/>
                </a:highlight>
                <a:latin typeface="Consolas"/>
              </a:rPr>
              <a:t>def</a:t>
            </a:r>
            <a:r>
              <a:rPr lang="en-GB" sz="2400" dirty="0" smtClean="0">
                <a:solidFill>
                  <a:srgbClr val="7F0055"/>
                </a:solidFill>
                <a:highlight>
                  <a:srgbClr val="E8F2FE"/>
                </a:highlight>
                <a:latin typeface="Consolas"/>
              </a:rPr>
              <a:t> </a:t>
            </a:r>
            <a:r>
              <a:rPr lang="en-GB" sz="2400" i="1" dirty="0">
                <a:solidFill>
                  <a:srgbClr val="000000"/>
                </a:solidFill>
                <a:highlight>
                  <a:srgbClr val="E8F2FE"/>
                </a:highlight>
                <a:latin typeface="Consolas"/>
              </a:rPr>
              <a:t>M</a:t>
            </a:r>
            <a:r>
              <a:rPr lang="en-GB" sz="2400" dirty="0" smtClean="0">
                <a:solidFill>
                  <a:srgbClr val="7F0055"/>
                </a:solidFill>
                <a:highlight>
                  <a:srgbClr val="E8F2FE"/>
                </a:highlight>
                <a:latin typeface="Consolas"/>
              </a:rPr>
              <a:t> </a:t>
            </a:r>
            <a:r>
              <a:rPr lang="en-GB" sz="2400" dirty="0" smtClean="0">
                <a:solidFill>
                  <a:schemeClr val="accent1"/>
                </a:solidFill>
                <a:highlight>
                  <a:srgbClr val="E8F2FE"/>
                </a:highlight>
                <a:latin typeface="Consolas"/>
              </a:rPr>
              <a:t>[[0 1 </a:t>
            </a:r>
            <a:r>
              <a:rPr lang="en-GB" sz="2400" dirty="0">
                <a:solidFill>
                  <a:schemeClr val="accent1"/>
                </a:solidFill>
                <a:highlight>
                  <a:srgbClr val="E8F2FE"/>
                </a:highlight>
                <a:latin typeface="Consolas"/>
              </a:rPr>
              <a:t>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a:t>
            </a:r>
            <a:r>
              <a:rPr lang="en-GB" sz="2400" dirty="0" smtClean="0">
                <a:solidFill>
                  <a:schemeClr val="accent1"/>
                </a:solidFill>
                <a:highlight>
                  <a:srgbClr val="E8F2FE"/>
                </a:highlight>
                <a:latin typeface="Consolas"/>
              </a:rPr>
              <a:t>4 5] </a:t>
            </a: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6</a:t>
            </a:r>
            <a:r>
              <a:rPr lang="en-GB" sz="2400" dirty="0" smtClean="0">
                <a:solidFill>
                  <a:schemeClr val="accent1"/>
                </a:solidFill>
                <a:highlight>
                  <a:srgbClr val="E8F2FE"/>
                </a:highlight>
                <a:latin typeface="Consolas"/>
              </a:rPr>
              <a:t> 7 8]]</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endParaRPr lang="en-GB" sz="2400" dirty="0" smtClean="0">
              <a:solidFill>
                <a:srgbClr val="008000"/>
              </a:solidFill>
              <a:highlight>
                <a:srgbClr val="E8F2FE"/>
              </a:highlight>
              <a:latin typeface="Consolas"/>
              <a:cs typeface="Consolas" panose="020B0609020204030204" pitchFamily="49" charset="0"/>
            </a:endParaRPr>
          </a:p>
          <a:p>
            <a:r>
              <a:rPr lang="en-GB" sz="2400" dirty="0" smtClean="0">
                <a:solidFill>
                  <a:srgbClr val="CC7A7A"/>
                </a:solidFill>
                <a:highlight>
                  <a:srgbClr val="E8F2FE"/>
                </a:highlight>
                <a:latin typeface="Consolas"/>
              </a:rPr>
              <a:t>(</a:t>
            </a:r>
            <a:r>
              <a:rPr lang="en-GB" sz="2400" dirty="0" err="1" smtClean="0">
                <a:solidFill>
                  <a:srgbClr val="7F0055"/>
                </a:solidFill>
                <a:highlight>
                  <a:srgbClr val="E8F2FE"/>
                </a:highlight>
                <a:latin typeface="Consolas"/>
              </a:rPr>
              <a:t>mget</a:t>
            </a:r>
            <a:r>
              <a:rPr lang="en-GB" sz="2400" dirty="0" smtClean="0">
                <a:solidFill>
                  <a:srgbClr val="7F0055"/>
                </a:solidFill>
                <a:highlight>
                  <a:srgbClr val="E8F2FE"/>
                </a:highlight>
                <a:latin typeface="Consolas"/>
              </a:rPr>
              <a:t> </a:t>
            </a:r>
            <a:r>
              <a:rPr lang="en-GB" sz="2400" i="1" dirty="0">
                <a:solidFill>
                  <a:srgbClr val="000000"/>
                </a:solidFill>
                <a:highlight>
                  <a:srgbClr val="E8F2FE"/>
                </a:highlight>
                <a:latin typeface="Consolas"/>
              </a:rPr>
              <a:t>M</a:t>
            </a:r>
            <a:r>
              <a:rPr lang="en-GB" sz="2400" dirty="0" smtClean="0">
                <a:solidFill>
                  <a:srgbClr val="7F0055"/>
                </a:solidFill>
                <a:highlight>
                  <a:srgbClr val="E8F2FE"/>
                </a:highlight>
                <a:latin typeface="Consolas"/>
              </a:rPr>
              <a:t> 1 2</a:t>
            </a:r>
            <a:r>
              <a:rPr lang="en-GB" sz="2400" dirty="0" smtClean="0">
                <a:solidFill>
                  <a:srgbClr val="CC7A7A"/>
                </a:solidFill>
                <a:highlight>
                  <a:srgbClr val="E8F2FE"/>
                </a:highlight>
                <a:latin typeface="Consolas"/>
              </a:rPr>
              <a:t>)</a:t>
            </a:r>
          </a:p>
          <a:p>
            <a:r>
              <a:rPr lang="en-GB" sz="2400" dirty="0">
                <a:solidFill>
                  <a:srgbClr val="008000"/>
                </a:solidFill>
                <a:latin typeface="Consolas"/>
              </a:rPr>
              <a:t>=&gt; 5</a:t>
            </a:r>
          </a:p>
          <a:p>
            <a:endParaRPr lang="en-GB" sz="2400" dirty="0">
              <a:solidFill>
                <a:srgbClr val="CC7A7A"/>
              </a:solidFill>
              <a:highlight>
                <a:srgbClr val="E8F2FE"/>
              </a:highlight>
              <a:latin typeface="Consolas"/>
            </a:endParaRPr>
          </a:p>
        </p:txBody>
      </p:sp>
      <p:sp>
        <p:nvSpPr>
          <p:cNvPr id="16" name="Rounded Rectangle 15"/>
          <p:cNvSpPr/>
          <p:nvPr/>
        </p:nvSpPr>
        <p:spPr>
          <a:xfrm>
            <a:off x="3672656" y="2504246"/>
            <a:ext cx="1585144" cy="33855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4924593" y="1725458"/>
            <a:ext cx="314796" cy="147494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7555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Slicing access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901976638"/>
              </p:ext>
            </p:extLst>
          </p:nvPr>
        </p:nvGraphicFramePr>
        <p:xfrm>
          <a:off x="4060963" y="1835413"/>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 name="TextBox 4"/>
          <p:cNvSpPr txBox="1"/>
          <p:nvPr/>
        </p:nvSpPr>
        <p:spPr>
          <a:xfrm>
            <a:off x="3672656" y="1835413"/>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6" name="TextBox 5"/>
          <p:cNvSpPr txBox="1"/>
          <p:nvPr/>
        </p:nvSpPr>
        <p:spPr>
          <a:xfrm>
            <a:off x="3672656" y="2244869"/>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7" name="TextBox 6"/>
          <p:cNvSpPr txBox="1"/>
          <p:nvPr/>
        </p:nvSpPr>
        <p:spPr>
          <a:xfrm>
            <a:off x="3672656" y="2655147"/>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sp>
        <p:nvSpPr>
          <p:cNvPr id="8" name="TextBox 7"/>
          <p:cNvSpPr txBox="1"/>
          <p:nvPr/>
        </p:nvSpPr>
        <p:spPr>
          <a:xfrm>
            <a:off x="4152219" y="1449999"/>
            <a:ext cx="314876"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0</a:t>
            </a:r>
            <a:endParaRPr lang="en-GB" dirty="0">
              <a:solidFill>
                <a:schemeClr val="accent1"/>
              </a:solidFill>
              <a:latin typeface="Consolas" panose="020B0609020204030204" pitchFamily="49" charset="0"/>
              <a:cs typeface="Consolas" panose="020B0609020204030204" pitchFamily="49" charset="0"/>
            </a:endParaRPr>
          </a:p>
        </p:txBody>
      </p:sp>
      <p:sp>
        <p:nvSpPr>
          <p:cNvPr id="9" name="TextBox 8"/>
          <p:cNvSpPr txBox="1"/>
          <p:nvPr/>
        </p:nvSpPr>
        <p:spPr>
          <a:xfrm>
            <a:off x="4562004" y="1449999"/>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1</a:t>
            </a:r>
            <a:endParaRPr lang="en-GB" dirty="0">
              <a:solidFill>
                <a:schemeClr val="accent1"/>
              </a:solidFill>
              <a:latin typeface="Consolas" panose="020B0609020204030204" pitchFamily="49" charset="0"/>
              <a:cs typeface="Consolas" panose="020B0609020204030204" pitchFamily="49" charset="0"/>
            </a:endParaRPr>
          </a:p>
        </p:txBody>
      </p:sp>
      <p:sp>
        <p:nvSpPr>
          <p:cNvPr id="10" name="TextBox 9"/>
          <p:cNvSpPr txBox="1"/>
          <p:nvPr/>
        </p:nvSpPr>
        <p:spPr>
          <a:xfrm>
            <a:off x="4961793" y="1449999"/>
            <a:ext cx="381000" cy="369332"/>
          </a:xfrm>
          <a:prstGeom prst="rect">
            <a:avLst/>
          </a:prstGeom>
          <a:noFill/>
        </p:spPr>
        <p:txBody>
          <a:bodyPr wrap="square" rtlCol="0">
            <a:spAutoFit/>
          </a:bodyPr>
          <a:lstStyle/>
          <a:p>
            <a:r>
              <a:rPr lang="en-GB" dirty="0" smtClean="0">
                <a:solidFill>
                  <a:schemeClr val="accent1"/>
                </a:solidFill>
                <a:latin typeface="Consolas" panose="020B0609020204030204" pitchFamily="49" charset="0"/>
                <a:cs typeface="Consolas" panose="020B0609020204030204" pitchFamily="49" charset="0"/>
              </a:rPr>
              <a:t>2</a:t>
            </a:r>
            <a:endParaRPr lang="en-GB" dirty="0">
              <a:solidFill>
                <a:schemeClr val="accent1"/>
              </a:solidFill>
              <a:latin typeface="Consolas" panose="020B0609020204030204" pitchFamily="49" charset="0"/>
              <a:cs typeface="Consolas" panose="020B0609020204030204" pitchFamily="49" charset="0"/>
            </a:endParaRPr>
          </a:p>
        </p:txBody>
      </p:sp>
      <p:cxnSp>
        <p:nvCxnSpPr>
          <p:cNvPr id="11" name="Straight Connector 10"/>
          <p:cNvCxnSpPr/>
          <p:nvPr/>
        </p:nvCxnSpPr>
        <p:spPr>
          <a:xfrm>
            <a:off x="3603763" y="1835413"/>
            <a:ext cx="0" cy="118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53656" y="1449999"/>
            <a:ext cx="122650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32163" y="2275646"/>
            <a:ext cx="1295400" cy="307777"/>
          </a:xfrm>
          <a:prstGeom prst="rect">
            <a:avLst/>
          </a:prstGeom>
          <a:noFill/>
        </p:spPr>
        <p:txBody>
          <a:bodyPr wrap="square" rtlCol="0">
            <a:spAutoFit/>
          </a:bodyPr>
          <a:lstStyle/>
          <a:p>
            <a:r>
              <a:rPr lang="en-GB" sz="1400" dirty="0" smtClean="0">
                <a:solidFill>
                  <a:schemeClr val="accent1"/>
                </a:solidFill>
                <a:latin typeface="Consolas" panose="020B0609020204030204" pitchFamily="49" charset="0"/>
                <a:cs typeface="Consolas" panose="020B0609020204030204" pitchFamily="49" charset="0"/>
              </a:rPr>
              <a:t>Dimension 0</a:t>
            </a:r>
            <a:endParaRPr lang="en-GB" sz="1400" dirty="0">
              <a:solidFill>
                <a:schemeClr val="accent1"/>
              </a:solidFill>
              <a:latin typeface="Consolas" panose="020B0609020204030204" pitchFamily="49" charset="0"/>
              <a:cs typeface="Consolas" panose="020B0609020204030204" pitchFamily="49" charset="0"/>
            </a:endParaRPr>
          </a:p>
        </p:txBody>
      </p:sp>
      <p:sp>
        <p:nvSpPr>
          <p:cNvPr id="14" name="TextBox 13"/>
          <p:cNvSpPr txBox="1"/>
          <p:nvPr/>
        </p:nvSpPr>
        <p:spPr>
          <a:xfrm>
            <a:off x="4053656" y="1143000"/>
            <a:ext cx="1295400" cy="307777"/>
          </a:xfrm>
          <a:prstGeom prst="rect">
            <a:avLst/>
          </a:prstGeom>
          <a:noFill/>
        </p:spPr>
        <p:txBody>
          <a:bodyPr wrap="square" rtlCol="0">
            <a:spAutoFit/>
          </a:bodyPr>
          <a:lstStyle/>
          <a:p>
            <a:r>
              <a:rPr lang="en-GB" sz="1400" dirty="0" smtClean="0">
                <a:solidFill>
                  <a:schemeClr val="accent1"/>
                </a:solidFill>
                <a:latin typeface="Consolas" panose="020B0609020204030204" pitchFamily="49" charset="0"/>
                <a:cs typeface="Consolas" panose="020B0609020204030204" pitchFamily="49" charset="0"/>
              </a:rPr>
              <a:t>Dimension 1</a:t>
            </a:r>
            <a:endParaRPr lang="en-GB" sz="1400" dirty="0">
              <a:solidFill>
                <a:schemeClr val="accent1"/>
              </a:solidFill>
              <a:latin typeface="Consolas" panose="020B0609020204030204" pitchFamily="49" charset="0"/>
              <a:cs typeface="Consolas" panose="020B0609020204030204" pitchFamily="49" charset="0"/>
            </a:endParaRPr>
          </a:p>
        </p:txBody>
      </p:sp>
      <p:sp>
        <p:nvSpPr>
          <p:cNvPr id="15" name="Rectangle 14"/>
          <p:cNvSpPr/>
          <p:nvPr/>
        </p:nvSpPr>
        <p:spPr>
          <a:xfrm>
            <a:off x="2057400" y="3200400"/>
            <a:ext cx="4876800" cy="2286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err="1" smtClean="0">
                <a:solidFill>
                  <a:srgbClr val="7F0055"/>
                </a:solidFill>
                <a:highlight>
                  <a:srgbClr val="E8F2FE"/>
                </a:highlight>
                <a:latin typeface="Consolas"/>
              </a:rPr>
              <a:t>def</a:t>
            </a:r>
            <a:r>
              <a:rPr lang="en-GB" sz="2400" dirty="0" smtClean="0">
                <a:solidFill>
                  <a:srgbClr val="7F0055"/>
                </a:solidFill>
                <a:highlight>
                  <a:srgbClr val="E8F2FE"/>
                </a:highlight>
                <a:latin typeface="Consolas"/>
              </a:rPr>
              <a:t> </a:t>
            </a:r>
            <a:r>
              <a:rPr lang="en-GB" sz="2400" i="1" dirty="0">
                <a:solidFill>
                  <a:srgbClr val="000000"/>
                </a:solidFill>
                <a:highlight>
                  <a:srgbClr val="E8F2FE"/>
                </a:highlight>
                <a:latin typeface="Consolas"/>
              </a:rPr>
              <a:t>M</a:t>
            </a:r>
            <a:r>
              <a:rPr lang="en-GB" sz="2400" dirty="0" smtClean="0">
                <a:solidFill>
                  <a:srgbClr val="7F0055"/>
                </a:solidFill>
                <a:highlight>
                  <a:srgbClr val="E8F2FE"/>
                </a:highlight>
                <a:latin typeface="Consolas"/>
              </a:rPr>
              <a:t> </a:t>
            </a:r>
            <a:r>
              <a:rPr lang="en-GB" sz="2400" dirty="0" smtClean="0">
                <a:solidFill>
                  <a:schemeClr val="accent1"/>
                </a:solidFill>
                <a:highlight>
                  <a:srgbClr val="E8F2FE"/>
                </a:highlight>
                <a:latin typeface="Consolas"/>
              </a:rPr>
              <a:t>[[0 1 </a:t>
            </a:r>
            <a:r>
              <a:rPr lang="en-GB" sz="2400" dirty="0">
                <a:solidFill>
                  <a:schemeClr val="accent1"/>
                </a:solidFill>
                <a:highlight>
                  <a:srgbClr val="E8F2FE"/>
                </a:highlight>
                <a:latin typeface="Consolas"/>
              </a:rPr>
              <a:t>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a:t>
            </a:r>
            <a:r>
              <a:rPr lang="en-GB" sz="2400" dirty="0" smtClean="0">
                <a:solidFill>
                  <a:schemeClr val="accent1"/>
                </a:solidFill>
                <a:highlight>
                  <a:srgbClr val="E8F2FE"/>
                </a:highlight>
                <a:latin typeface="Consolas"/>
              </a:rPr>
              <a:t>4 5] </a:t>
            </a: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6</a:t>
            </a:r>
            <a:r>
              <a:rPr lang="en-GB" sz="2400" dirty="0" smtClean="0">
                <a:solidFill>
                  <a:schemeClr val="accent1"/>
                </a:solidFill>
                <a:highlight>
                  <a:srgbClr val="E8F2FE"/>
                </a:highlight>
                <a:latin typeface="Consolas"/>
              </a:rPr>
              <a:t> 7 8]]</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endParaRPr lang="en-GB" sz="2400" dirty="0" smtClean="0">
              <a:solidFill>
                <a:srgbClr val="008000"/>
              </a:solidFill>
              <a:highlight>
                <a:srgbClr val="E8F2FE"/>
              </a:highlight>
              <a:latin typeface="Consolas"/>
              <a:cs typeface="Consolas" panose="020B0609020204030204" pitchFamily="49" charset="0"/>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slice </a:t>
            </a:r>
            <a:r>
              <a:rPr lang="en-GB" sz="2400" i="1" dirty="0">
                <a:solidFill>
                  <a:srgbClr val="000000"/>
                </a:solidFill>
                <a:highlight>
                  <a:srgbClr val="E8F2FE"/>
                </a:highlight>
                <a:latin typeface="Consolas"/>
              </a:rPr>
              <a:t>M</a:t>
            </a:r>
            <a:r>
              <a:rPr lang="en-GB" sz="2400" dirty="0" smtClean="0">
                <a:solidFill>
                  <a:srgbClr val="7F0055"/>
                </a:solidFill>
                <a:highlight>
                  <a:srgbClr val="E8F2FE"/>
                </a:highlight>
                <a:latin typeface="Consolas"/>
              </a:rPr>
              <a:t> 1</a:t>
            </a:r>
            <a:r>
              <a:rPr lang="en-GB" sz="2400" dirty="0" smtClean="0">
                <a:solidFill>
                  <a:srgbClr val="CC7A7A"/>
                </a:solidFill>
                <a:highlight>
                  <a:srgbClr val="E8F2FE"/>
                </a:highlight>
                <a:latin typeface="Consolas"/>
              </a:rPr>
              <a:t>)</a:t>
            </a:r>
          </a:p>
          <a:p>
            <a:r>
              <a:rPr lang="en-GB" sz="2400" dirty="0">
                <a:solidFill>
                  <a:srgbClr val="008000"/>
                </a:solidFill>
                <a:latin typeface="Consolas"/>
              </a:rPr>
              <a:t>=&gt; </a:t>
            </a:r>
            <a:r>
              <a:rPr lang="en-GB" sz="2400" dirty="0" smtClean="0">
                <a:solidFill>
                  <a:srgbClr val="008000"/>
                </a:solidFill>
                <a:latin typeface="Consolas"/>
              </a:rPr>
              <a:t>[3 4 5]</a:t>
            </a:r>
            <a:endParaRPr lang="en-GB" sz="2400" dirty="0">
              <a:solidFill>
                <a:srgbClr val="008000"/>
              </a:solidFill>
              <a:latin typeface="Consolas"/>
            </a:endParaRPr>
          </a:p>
          <a:p>
            <a:endParaRPr lang="en-GB" sz="2400" dirty="0">
              <a:solidFill>
                <a:srgbClr val="CC7A7A"/>
              </a:solidFill>
              <a:highlight>
                <a:srgbClr val="E8F2FE"/>
              </a:highlight>
              <a:latin typeface="Consolas"/>
            </a:endParaRPr>
          </a:p>
        </p:txBody>
      </p:sp>
      <p:sp>
        <p:nvSpPr>
          <p:cNvPr id="16" name="Rounded Rectangle 15"/>
          <p:cNvSpPr/>
          <p:nvPr/>
        </p:nvSpPr>
        <p:spPr>
          <a:xfrm>
            <a:off x="3603172" y="2253874"/>
            <a:ext cx="1676400" cy="39135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371600" y="5652531"/>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 slice of an array is itself an array!</a:t>
            </a:r>
            <a:endParaRPr lang="en-GB" b="1" dirty="0">
              <a:solidFill>
                <a:schemeClr val="tx1"/>
              </a:solidFill>
            </a:endParaRP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740774" y="5576331"/>
            <a:ext cx="1011826" cy="976869"/>
          </a:xfrm>
          <a:prstGeom prst="rect">
            <a:avLst/>
          </a:prstGeom>
        </p:spPr>
      </p:pic>
    </p:spTree>
    <p:extLst>
      <p:ext uri="{BB962C8B-B14F-4D97-AF65-F5344CB8AC3E}">
        <p14:creationId xmlns:p14="http://schemas.microsoft.com/office/powerpoint/2010/main" val="3943803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 as a composition of slices</a:t>
            </a:r>
            <a:endParaRPr lang="en-GB" dirty="0"/>
          </a:p>
        </p:txBody>
      </p:sp>
      <p:sp>
        <p:nvSpPr>
          <p:cNvPr id="4" name="Rectangle 3"/>
          <p:cNvSpPr/>
          <p:nvPr/>
        </p:nvSpPr>
        <p:spPr>
          <a:xfrm>
            <a:off x="762000" y="1447800"/>
            <a:ext cx="5410200" cy="4953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err="1" smtClean="0">
                <a:solidFill>
                  <a:srgbClr val="7F0055"/>
                </a:solidFill>
                <a:highlight>
                  <a:srgbClr val="E8F2FE"/>
                </a:highlight>
                <a:latin typeface="Consolas"/>
              </a:rPr>
              <a:t>def</a:t>
            </a:r>
            <a:r>
              <a:rPr lang="en-GB" sz="2400" dirty="0" smtClean="0">
                <a:solidFill>
                  <a:srgbClr val="7F0055"/>
                </a:solidFill>
                <a:highlight>
                  <a:srgbClr val="E8F2FE"/>
                </a:highlight>
                <a:latin typeface="Consolas"/>
              </a:rPr>
              <a:t> </a:t>
            </a:r>
            <a:r>
              <a:rPr lang="en-GB" sz="2400" i="1" dirty="0">
                <a:solidFill>
                  <a:srgbClr val="000000"/>
                </a:solidFill>
                <a:highlight>
                  <a:srgbClr val="E8F2FE"/>
                </a:highlight>
                <a:latin typeface="Consolas"/>
              </a:rPr>
              <a:t>M</a:t>
            </a:r>
            <a:r>
              <a:rPr lang="en-GB" sz="2400" dirty="0" smtClean="0">
                <a:solidFill>
                  <a:srgbClr val="7F0055"/>
                </a:solidFill>
                <a:highlight>
                  <a:srgbClr val="E8F2FE"/>
                </a:highlight>
                <a:latin typeface="Consolas"/>
              </a:rPr>
              <a:t> </a:t>
            </a:r>
            <a:r>
              <a:rPr lang="en-GB" sz="2400" dirty="0" smtClean="0">
                <a:solidFill>
                  <a:schemeClr val="accent1"/>
                </a:solidFill>
                <a:highlight>
                  <a:srgbClr val="E8F2FE"/>
                </a:highlight>
                <a:latin typeface="Consolas"/>
              </a:rPr>
              <a:t>[[0 1 </a:t>
            </a:r>
            <a:r>
              <a:rPr lang="en-GB" sz="2400" dirty="0">
                <a:solidFill>
                  <a:schemeClr val="accent1"/>
                </a:solidFill>
                <a:highlight>
                  <a:srgbClr val="E8F2FE"/>
                </a:highlight>
                <a:latin typeface="Consolas"/>
              </a:rPr>
              <a:t>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a:t>
            </a:r>
            <a:r>
              <a:rPr lang="en-GB" sz="2400" dirty="0" smtClean="0">
                <a:solidFill>
                  <a:schemeClr val="accent1"/>
                </a:solidFill>
                <a:highlight>
                  <a:srgbClr val="E8F2FE"/>
                </a:highlight>
                <a:latin typeface="Consolas"/>
              </a:rPr>
              <a:t>4 5] </a:t>
            </a: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6</a:t>
            </a:r>
            <a:r>
              <a:rPr lang="en-GB" sz="2400" dirty="0" smtClean="0">
                <a:solidFill>
                  <a:schemeClr val="accent1"/>
                </a:solidFill>
                <a:highlight>
                  <a:srgbClr val="E8F2FE"/>
                </a:highlight>
                <a:latin typeface="Consolas"/>
              </a:rPr>
              <a:t> 7 8]]</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endParaRPr lang="en-GB" sz="2400" dirty="0" smtClean="0">
              <a:solidFill>
                <a:srgbClr val="008000"/>
              </a:solidFill>
              <a:highlight>
                <a:srgbClr val="E8F2FE"/>
              </a:highlight>
              <a:latin typeface="Consolas"/>
              <a:cs typeface="Consolas" panose="020B0609020204030204" pitchFamily="49" charset="0"/>
            </a:endParaRPr>
          </a:p>
          <a:p>
            <a:endParaRPr lang="en-GB" sz="2400" dirty="0" smtClean="0">
              <a:solidFill>
                <a:srgbClr val="008000"/>
              </a:solidFill>
              <a:highlight>
                <a:srgbClr val="E8F2FE"/>
              </a:highlight>
              <a:latin typeface="Consolas"/>
              <a:cs typeface="Consolas" panose="020B0609020204030204" pitchFamily="49" charset="0"/>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slices </a:t>
            </a:r>
            <a:r>
              <a:rPr lang="en-GB" sz="2400" i="1" dirty="0">
                <a:solidFill>
                  <a:srgbClr val="000000"/>
                </a:solidFill>
                <a:highlight>
                  <a:srgbClr val="E8F2FE"/>
                </a:highlight>
                <a:latin typeface="Consolas"/>
              </a:rPr>
              <a:t>M</a:t>
            </a:r>
            <a:r>
              <a:rPr lang="en-GB" sz="2400" dirty="0" smtClean="0">
                <a:solidFill>
                  <a:srgbClr val="CC7A7A"/>
                </a:solidFill>
                <a:highlight>
                  <a:srgbClr val="E8F2FE"/>
                </a:highlight>
                <a:latin typeface="Consolas"/>
              </a:rPr>
              <a:t>)</a:t>
            </a:r>
          </a:p>
          <a:p>
            <a:r>
              <a:rPr lang="en-GB" sz="2400" dirty="0" smtClean="0">
                <a:solidFill>
                  <a:srgbClr val="008000"/>
                </a:solidFill>
                <a:latin typeface="Consolas"/>
              </a:rPr>
              <a:t>=&gt; ([0 1 2] [3 4 5] [6 7 8])</a:t>
            </a:r>
          </a:p>
          <a:p>
            <a:endParaRPr lang="en-GB" sz="2400" dirty="0" smtClean="0">
              <a:solidFill>
                <a:srgbClr val="008000"/>
              </a:solidFill>
              <a:latin typeface="Consolas"/>
            </a:endParaRPr>
          </a:p>
          <a:p>
            <a:endParaRPr lang="en-GB" sz="2400" dirty="0" smtClean="0">
              <a:solidFill>
                <a:srgbClr val="008000"/>
              </a:solidFill>
              <a:latin typeface="Consolas"/>
            </a:endParaRP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apply + </a:t>
            </a:r>
            <a:r>
              <a:rPr lang="en-GB" sz="2400" dirty="0">
                <a:solidFill>
                  <a:srgbClr val="CCB07A"/>
                </a:solidFill>
                <a:highlight>
                  <a:srgbClr val="E8F2FE"/>
                </a:highlight>
                <a:latin typeface="Consolas"/>
              </a:rPr>
              <a:t>(</a:t>
            </a:r>
            <a:r>
              <a:rPr lang="en-GB" sz="2400" dirty="0">
                <a:solidFill>
                  <a:srgbClr val="7F0055"/>
                </a:solidFill>
                <a:highlight>
                  <a:srgbClr val="E8F2FE"/>
                </a:highlight>
                <a:latin typeface="Consolas"/>
              </a:rPr>
              <a:t>slices </a:t>
            </a:r>
            <a:r>
              <a:rPr lang="en-GB" sz="2400" i="1" dirty="0">
                <a:solidFill>
                  <a:srgbClr val="000000"/>
                </a:solidFill>
                <a:highlight>
                  <a:srgbClr val="E8F2FE"/>
                </a:highlight>
                <a:latin typeface="Consolas"/>
              </a:rPr>
              <a:t>M</a:t>
            </a:r>
            <a:r>
              <a:rPr lang="en-GB" sz="2400" i="1" dirty="0">
                <a:solidFill>
                  <a:srgbClr val="CCB07A"/>
                </a:solidFill>
                <a:highlight>
                  <a:srgbClr val="E8F2FE"/>
                </a:highlight>
                <a:latin typeface="Consolas"/>
              </a:rPr>
              <a:t>)</a:t>
            </a:r>
            <a:r>
              <a:rPr lang="en-GB" sz="2400" i="1" dirty="0">
                <a:solidFill>
                  <a:srgbClr val="CC7A7A"/>
                </a:solidFill>
                <a:highlight>
                  <a:srgbClr val="E8F2FE"/>
                </a:highlight>
                <a:latin typeface="Consolas"/>
              </a:rPr>
              <a:t>)</a:t>
            </a:r>
          </a:p>
          <a:p>
            <a:r>
              <a:rPr lang="en-GB" sz="2400" dirty="0" smtClean="0">
                <a:solidFill>
                  <a:srgbClr val="008000"/>
                </a:solidFill>
                <a:latin typeface="Consolas"/>
              </a:rPr>
              <a:t>=&gt; [</a:t>
            </a:r>
            <a:r>
              <a:rPr lang="en-GB" sz="2400" dirty="0">
                <a:solidFill>
                  <a:srgbClr val="008000"/>
                </a:solidFill>
                <a:latin typeface="Consolas"/>
              </a:rPr>
              <a:t>9 12 15</a:t>
            </a:r>
            <a:r>
              <a:rPr lang="en-GB" sz="2400" dirty="0" smtClean="0">
                <a:solidFill>
                  <a:srgbClr val="008000"/>
                </a:solidFill>
                <a:latin typeface="Consolas"/>
              </a:rPr>
              <a:t>]</a:t>
            </a:r>
          </a:p>
        </p:txBody>
      </p:sp>
      <p:graphicFrame>
        <p:nvGraphicFramePr>
          <p:cNvPr id="5" name="Table 4"/>
          <p:cNvGraphicFramePr>
            <a:graphicFrameLocks noGrp="1"/>
          </p:cNvGraphicFramePr>
          <p:nvPr>
            <p:extLst>
              <p:ext uri="{D42A27DB-BD31-4B8C-83A1-F6EECF244321}">
                <p14:modId xmlns:p14="http://schemas.microsoft.com/office/powerpoint/2010/main" val="1153780063"/>
              </p:ext>
            </p:extLst>
          </p:nvPr>
        </p:nvGraphicFramePr>
        <p:xfrm>
          <a:off x="6705600" y="1447800"/>
          <a:ext cx="1219200" cy="12192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1885182"/>
              </p:ext>
            </p:extLst>
          </p:nvPr>
        </p:nvGraphicFramePr>
        <p:xfrm>
          <a:off x="6705600" y="3810000"/>
          <a:ext cx="1219200" cy="4064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0</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1</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2</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97969705"/>
              </p:ext>
            </p:extLst>
          </p:nvPr>
        </p:nvGraphicFramePr>
        <p:xfrm>
          <a:off x="6705600" y="4445000"/>
          <a:ext cx="1219200" cy="4064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3</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4</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5</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97957184"/>
              </p:ext>
            </p:extLst>
          </p:nvPr>
        </p:nvGraphicFramePr>
        <p:xfrm>
          <a:off x="6705600" y="5054600"/>
          <a:ext cx="1219200" cy="406400"/>
        </p:xfrm>
        <a:graphic>
          <a:graphicData uri="http://schemas.openxmlformats.org/drawingml/2006/table">
            <a:tbl>
              <a:tblPr firstRow="1" bandRow="1">
                <a:tableStyleId>{5C22544A-7EE6-4342-B048-85BDC9FD1C3A}</a:tableStyleId>
              </a:tblPr>
              <a:tblGrid>
                <a:gridCol w="406400"/>
                <a:gridCol w="406400"/>
                <a:gridCol w="406400"/>
              </a:tblGrid>
              <a:tr h="406400">
                <a:tc>
                  <a:txBody>
                    <a:bodyPr/>
                    <a:lstStyle/>
                    <a:p>
                      <a:pPr lvl="0" algn="r"/>
                      <a:r>
                        <a:rPr lang="en-GB" b="0" dirty="0" smtClean="0">
                          <a:solidFill>
                            <a:schemeClr val="tx1"/>
                          </a:solidFill>
                          <a:latin typeface="Consolas" panose="020B0609020204030204" pitchFamily="49" charset="0"/>
                          <a:cs typeface="Consolas" panose="020B0609020204030204" pitchFamily="49" charset="0"/>
                        </a:rPr>
                        <a:t>6</a:t>
                      </a:r>
                      <a:r>
                        <a:rPr lang="en-GB" b="0" baseline="0" dirty="0" smtClean="0">
                          <a:solidFill>
                            <a:schemeClr val="tx1"/>
                          </a:solidFill>
                          <a:latin typeface="Consolas" panose="020B0609020204030204" pitchFamily="49" charset="0"/>
                          <a:cs typeface="Consolas" panose="020B0609020204030204" pitchFamily="49" charset="0"/>
                        </a:rPr>
                        <a:t> </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7</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b="0" dirty="0" smtClean="0">
                          <a:solidFill>
                            <a:schemeClr val="tx1"/>
                          </a:solidFill>
                          <a:latin typeface="Consolas" panose="020B0609020204030204" pitchFamily="49" charset="0"/>
                          <a:cs typeface="Consolas" panose="020B0609020204030204" pitchFamily="49" charset="0"/>
                        </a:rPr>
                        <a:t>8</a:t>
                      </a:r>
                      <a:endParaRPr lang="en-GB"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 name="Down Arrow 8"/>
          <p:cNvSpPr/>
          <p:nvPr/>
        </p:nvSpPr>
        <p:spPr>
          <a:xfrm>
            <a:off x="7162800" y="28194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6629400" y="2983468"/>
            <a:ext cx="1371600" cy="369332"/>
          </a:xfrm>
          <a:prstGeom prst="rect">
            <a:avLst/>
          </a:prstGeom>
          <a:solidFill>
            <a:schemeClr val="bg1"/>
          </a:solidFill>
        </p:spPr>
        <p:txBody>
          <a:bodyPr wrap="square" rtlCol="0">
            <a:spAutoFit/>
          </a:bodyPr>
          <a:lstStyle/>
          <a:p>
            <a:pPr algn="ctr"/>
            <a:r>
              <a:rPr lang="en-GB" dirty="0" smtClean="0">
                <a:solidFill>
                  <a:schemeClr val="accent2">
                    <a:lumMod val="50000"/>
                  </a:schemeClr>
                </a:solidFill>
                <a:latin typeface="Consolas" panose="020B0609020204030204" pitchFamily="49" charset="0"/>
                <a:cs typeface="Consolas" panose="020B0609020204030204" pitchFamily="49" charset="0"/>
              </a:rPr>
              <a:t>slices</a:t>
            </a:r>
            <a:endParaRPr lang="en-GB" dirty="0">
              <a:solidFill>
                <a:schemeClr val="accent2">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7342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GB" dirty="0"/>
          </a:p>
        </p:txBody>
      </p:sp>
      <p:sp>
        <p:nvSpPr>
          <p:cNvPr id="4" name="Rectangle 3"/>
          <p:cNvSpPr/>
          <p:nvPr/>
        </p:nvSpPr>
        <p:spPr>
          <a:xfrm>
            <a:off x="762000" y="1447800"/>
            <a:ext cx="7696200" cy="48768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use '</a:t>
            </a:r>
            <a:r>
              <a:rPr lang="en-GB" sz="2400" dirty="0" err="1">
                <a:solidFill>
                  <a:srgbClr val="7F0055"/>
                </a:solidFill>
                <a:highlight>
                  <a:srgbClr val="E8F2FE"/>
                </a:highlight>
                <a:latin typeface="Consolas"/>
              </a:rPr>
              <a:t>clojure.core.matrix.operators</a:t>
            </a:r>
            <a:r>
              <a:rPr lang="en-GB" sz="2400" dirty="0" smtClean="0">
                <a:solidFill>
                  <a:srgbClr val="CC7A7A"/>
                </a:solidFill>
                <a:highlight>
                  <a:srgbClr val="E8F2FE"/>
                </a:highlight>
                <a:latin typeface="Consolas"/>
              </a:rPr>
              <a:t>)</a:t>
            </a:r>
          </a:p>
          <a:p>
            <a:endParaRPr lang="en-GB" sz="2400" i="1" dirty="0" smtClean="0">
              <a:solidFill>
                <a:srgbClr val="3F7F5F"/>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 </a:t>
            </a:r>
            <a:r>
              <a:rPr lang="en-GB" sz="2400" dirty="0">
                <a:solidFill>
                  <a:schemeClr val="accent1"/>
                </a:solidFill>
                <a:highlight>
                  <a:srgbClr val="E8F2FE"/>
                </a:highlight>
                <a:latin typeface="Consolas"/>
              </a:rPr>
              <a:t>[1 2 3] [4 5 6]</a:t>
            </a:r>
            <a:r>
              <a:rPr lang="en-GB" sz="2400" dirty="0">
                <a:solidFill>
                  <a:srgbClr val="CC7A7A"/>
                </a:solidFill>
                <a:highlight>
                  <a:srgbClr val="E8F2FE"/>
                </a:highlight>
                <a:latin typeface="Consolas"/>
              </a:rPr>
              <a:t>)</a:t>
            </a:r>
          </a:p>
          <a:p>
            <a:r>
              <a:rPr lang="en-GB" sz="2400" dirty="0">
                <a:solidFill>
                  <a:srgbClr val="008000"/>
                </a:solidFill>
                <a:latin typeface="Consolas"/>
              </a:rPr>
              <a:t>=&gt; </a:t>
            </a:r>
            <a:r>
              <a:rPr lang="en-GB" sz="2400" dirty="0" smtClean="0">
                <a:solidFill>
                  <a:srgbClr val="008000"/>
                </a:solidFill>
                <a:latin typeface="Consolas"/>
              </a:rPr>
              <a:t>[5 7 9]</a:t>
            </a:r>
            <a:endParaRPr lang="en-GB" sz="2400" dirty="0">
              <a:solidFill>
                <a:srgbClr val="008000"/>
              </a:solidFill>
              <a:latin typeface="Consolas"/>
            </a:endParaRPr>
          </a:p>
          <a:p>
            <a:endParaRPr lang="en-GB" sz="2400" dirty="0">
              <a:solidFill>
                <a:srgbClr val="008000"/>
              </a:solidFill>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 </a:t>
            </a:r>
            <a:r>
              <a:rPr lang="en-GB" sz="2400" dirty="0">
                <a:solidFill>
                  <a:schemeClr val="accent1"/>
                </a:solidFill>
                <a:highlight>
                  <a:srgbClr val="E8F2FE"/>
                </a:highlight>
                <a:latin typeface="Consolas"/>
              </a:rPr>
              <a:t>[1 </a:t>
            </a:r>
            <a:r>
              <a:rPr lang="en-GB" sz="2400" dirty="0" smtClean="0">
                <a:solidFill>
                  <a:schemeClr val="accent1"/>
                </a:solidFill>
                <a:highlight>
                  <a:srgbClr val="E8F2FE"/>
                </a:highlight>
                <a:latin typeface="Consolas"/>
              </a:rPr>
              <a:t> 2  3</a:t>
            </a:r>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[0  2 -1]</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a:solidFill>
                  <a:srgbClr val="008000"/>
                </a:solidFill>
                <a:latin typeface="Consolas"/>
              </a:rPr>
              <a:t>=&gt; </a:t>
            </a:r>
            <a:r>
              <a:rPr lang="en-GB" sz="2400" dirty="0" smtClean="0">
                <a:solidFill>
                  <a:srgbClr val="008000"/>
                </a:solidFill>
                <a:latin typeface="Consolas"/>
              </a:rPr>
              <a:t>[0  4 -3]</a:t>
            </a:r>
            <a:endParaRPr lang="en-GB" sz="2400" dirty="0">
              <a:solidFill>
                <a:srgbClr val="008000"/>
              </a:solidFill>
              <a:latin typeface="Consolas"/>
            </a:endParaRPr>
          </a:p>
          <a:p>
            <a:endParaRPr lang="en-GB" sz="2400" dirty="0" smtClean="0">
              <a:solidFill>
                <a:srgbClr val="CC7A7A"/>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a:solidFill>
                  <a:srgbClr val="7F0055"/>
                </a:solidFill>
                <a:highlight>
                  <a:srgbClr val="E8F2FE"/>
                </a:highlight>
                <a:latin typeface="Consolas"/>
              </a:rPr>
              <a:t>-</a:t>
            </a:r>
            <a:r>
              <a:rPr lang="en-GB" sz="2400" dirty="0" smtClean="0">
                <a:solidFill>
                  <a:srgbClr val="7F0055"/>
                </a:solidFill>
                <a:highlight>
                  <a:srgbClr val="E8F2FE"/>
                </a:highlight>
                <a:latin typeface="Consolas"/>
              </a:rPr>
              <a:t> </a:t>
            </a:r>
            <a:r>
              <a:rPr lang="en-GB" sz="2400" dirty="0">
                <a:solidFill>
                  <a:schemeClr val="accent1"/>
                </a:solidFill>
                <a:highlight>
                  <a:srgbClr val="E8F2FE"/>
                </a:highlight>
                <a:latin typeface="Consolas"/>
              </a:rPr>
              <a:t>[1 </a:t>
            </a:r>
            <a:r>
              <a:rPr lang="en-GB" sz="2400" dirty="0" smtClean="0">
                <a:solidFill>
                  <a:schemeClr val="accent1"/>
                </a:solidFill>
                <a:highlight>
                  <a:srgbClr val="E8F2FE"/>
                </a:highlight>
                <a:latin typeface="Consolas"/>
              </a:rPr>
              <a:t>2] [3 4 5 6]</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a:solidFill>
                  <a:srgbClr val="008000"/>
                </a:solidFill>
                <a:latin typeface="Consolas"/>
              </a:rPr>
              <a:t>=&gt; </a:t>
            </a:r>
            <a:r>
              <a:rPr lang="en-GB" sz="2400" dirty="0" err="1">
                <a:solidFill>
                  <a:srgbClr val="FF0000"/>
                </a:solidFill>
                <a:latin typeface="Consolas" panose="020B0609020204030204" pitchFamily="49" charset="0"/>
                <a:cs typeface="Consolas" panose="020B0609020204030204" pitchFamily="49" charset="0"/>
              </a:rPr>
              <a:t>RuntimeException</a:t>
            </a:r>
            <a:r>
              <a:rPr lang="en-GB" sz="2400" dirty="0">
                <a:solidFill>
                  <a:srgbClr val="FF0000"/>
                </a:solidFill>
                <a:latin typeface="Consolas" panose="020B0609020204030204" pitchFamily="49" charset="0"/>
                <a:cs typeface="Consolas" panose="020B0609020204030204" pitchFamily="49" charset="0"/>
              </a:rPr>
              <a:t> Incompatible shapes</a:t>
            </a:r>
            <a:endParaRPr lang="en-GB" sz="2400" dirty="0">
              <a:solidFill>
                <a:srgbClr val="FF0000"/>
              </a:solidFill>
              <a:highlight>
                <a:srgbClr val="E8F2FE"/>
              </a:highlight>
              <a:latin typeface="Consolas" panose="020B0609020204030204" pitchFamily="49" charset="0"/>
              <a:cs typeface="Consolas" panose="020B0609020204030204" pitchFamily="49" charset="0"/>
            </a:endParaRPr>
          </a:p>
          <a:p>
            <a:endParaRPr lang="en-GB" sz="2400" dirty="0" smtClean="0">
              <a:solidFill>
                <a:srgbClr val="CC7A7A"/>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 </a:t>
            </a:r>
            <a:r>
              <a:rPr lang="en-GB" sz="2400" dirty="0">
                <a:solidFill>
                  <a:schemeClr val="accent1"/>
                </a:solidFill>
                <a:highlight>
                  <a:srgbClr val="E8F2FE"/>
                </a:highlight>
                <a:latin typeface="Consolas"/>
              </a:rPr>
              <a:t>[1 2 3] </a:t>
            </a:r>
            <a:r>
              <a:rPr lang="en-GB" sz="2400" dirty="0" smtClean="0">
                <a:solidFill>
                  <a:schemeClr val="accent1"/>
                </a:solidFill>
                <a:highlight>
                  <a:srgbClr val="E8F2FE"/>
                </a:highlight>
                <a:latin typeface="Consolas"/>
              </a:rPr>
              <a:t>10.0</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smtClean="0">
                <a:solidFill>
                  <a:srgbClr val="008000"/>
                </a:solidFill>
                <a:latin typeface="Consolas"/>
              </a:rPr>
              <a:t>=&gt; [0.1 0.2 0.3]</a:t>
            </a:r>
            <a:endParaRPr lang="en-GB" sz="2400" dirty="0">
              <a:solidFill>
                <a:srgbClr val="CC7A7A"/>
              </a:solidFill>
              <a:highlight>
                <a:srgbClr val="E8F2FE"/>
              </a:highlight>
              <a:latin typeface="Consolas"/>
            </a:endParaRPr>
          </a:p>
        </p:txBody>
      </p:sp>
    </p:spTree>
    <p:extLst>
      <p:ext uri="{BB962C8B-B14F-4D97-AF65-F5344CB8AC3E}">
        <p14:creationId xmlns:p14="http://schemas.microsoft.com/office/powerpoint/2010/main" val="1562050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Broadcasting scalars</a:t>
            </a:r>
            <a:endParaRPr lang="en-GB" dirty="0"/>
          </a:p>
        </p:txBody>
      </p:sp>
      <p:grpSp>
        <p:nvGrpSpPr>
          <p:cNvPr id="11" name="Group 10"/>
          <p:cNvGrpSpPr/>
          <p:nvPr/>
        </p:nvGrpSpPr>
        <p:grpSpPr>
          <a:xfrm>
            <a:off x="152400" y="1676400"/>
            <a:ext cx="8229600" cy="1537395"/>
            <a:chOff x="-152400" y="1676400"/>
            <a:chExt cx="8229600" cy="1537395"/>
          </a:xfrm>
        </p:grpSpPr>
        <p:sp>
          <p:nvSpPr>
            <p:cNvPr id="3" name="Content Placeholder 2"/>
            <p:cNvSpPr txBox="1">
              <a:spLocks/>
            </p:cNvSpPr>
            <p:nvPr/>
          </p:nvSpPr>
          <p:spPr>
            <a:xfrm>
              <a:off x="-152400" y="1676400"/>
              <a:ext cx="82296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chemeClr val="accent3">
                      <a:lumMod val="75000"/>
                    </a:schemeClr>
                  </a:solidFill>
                  <a:latin typeface="Consolas" panose="020B0609020204030204" pitchFamily="49" charset="0"/>
                  <a:cs typeface="Consolas" panose="020B0609020204030204" pitchFamily="49" charset="0"/>
                </a:rPr>
                <a:t>+ </a:t>
              </a:r>
              <a:r>
                <a:rPr lang="en-GB" sz="9600" b="1" dirty="0" smtClean="0">
                  <a:solidFill>
                    <a:schemeClr val="accent6">
                      <a:lumMod val="75000"/>
                    </a:schemeClr>
                  </a:solidFill>
                  <a:latin typeface="Consolas" panose="020B0609020204030204" pitchFamily="49" charset="0"/>
                  <a:cs typeface="Consolas" panose="020B0609020204030204" pitchFamily="49" charset="0"/>
                </a:rPr>
                <a:t> </a:t>
              </a:r>
              <a:r>
                <a:rPr lang="en-GB" sz="9600" b="1" dirty="0" smtClean="0">
                  <a:latin typeface="Consolas" panose="020B0609020204030204" pitchFamily="49" charset="0"/>
                  <a:cs typeface="Consolas" panose="020B0609020204030204" pitchFamily="49" charset="0"/>
                </a:rPr>
                <a:t>1 1 </a:t>
              </a: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rgbClr val="7030A0"/>
                  </a:solidFill>
                  <a:latin typeface="Consolas" panose="020B0609020204030204" pitchFamily="49" charset="0"/>
                  <a:cs typeface="Consolas" panose="020B0609020204030204" pitchFamily="49" charset="0"/>
                </a:rPr>
                <a:t>= </a:t>
              </a:r>
              <a:r>
                <a:rPr lang="en-GB" sz="9600" b="1" dirty="0" smtClean="0">
                  <a:latin typeface="Consolas" panose="020B0609020204030204" pitchFamily="49" charset="0"/>
                  <a:cs typeface="Consolas" panose="020B0609020204030204" pitchFamily="49" charset="0"/>
                </a:rPr>
                <a:t>?</a:t>
              </a:r>
              <a:endParaRPr lang="en-GB" sz="9600" b="1" dirty="0">
                <a:latin typeface="Consolas" panose="020B0609020204030204" pitchFamily="49" charset="0"/>
                <a:cs typeface="Consolas" panose="020B0609020204030204" pitchFamily="49" charset="0"/>
              </a:endParaRPr>
            </a:p>
          </p:txBody>
        </p:sp>
        <p:sp>
          <p:nvSpPr>
            <p:cNvPr id="4" name="TextBox 3"/>
            <p:cNvSpPr txBox="1"/>
            <p:nvPr/>
          </p:nvSpPr>
          <p:spPr>
            <a:xfrm>
              <a:off x="1371600" y="1828800"/>
              <a:ext cx="201355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0 1 2</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3 4 5</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6 7 8</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grpSp>
      <p:grpSp>
        <p:nvGrpSpPr>
          <p:cNvPr id="12" name="Group 11"/>
          <p:cNvGrpSpPr/>
          <p:nvPr/>
        </p:nvGrpSpPr>
        <p:grpSpPr>
          <a:xfrm>
            <a:off x="-152400" y="3865260"/>
            <a:ext cx="9144000" cy="1544940"/>
            <a:chOff x="-152400" y="3865260"/>
            <a:chExt cx="9144000" cy="1544940"/>
          </a:xfrm>
        </p:grpSpPr>
        <p:sp>
          <p:nvSpPr>
            <p:cNvPr id="6" name="Content Placeholder 2"/>
            <p:cNvSpPr txBox="1">
              <a:spLocks/>
            </p:cNvSpPr>
            <p:nvPr/>
          </p:nvSpPr>
          <p:spPr>
            <a:xfrm>
              <a:off x="-152400" y="3865260"/>
              <a:ext cx="82296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chemeClr val="accent3">
                      <a:lumMod val="75000"/>
                    </a:schemeClr>
                  </a:solidFill>
                  <a:latin typeface="Consolas" panose="020B0609020204030204" pitchFamily="49" charset="0"/>
                  <a:cs typeface="Consolas" panose="020B0609020204030204" pitchFamily="49" charset="0"/>
                </a:rPr>
                <a:t>+ </a:t>
              </a:r>
              <a:r>
                <a:rPr lang="en-GB" sz="9600" b="1" dirty="0" smtClean="0">
                  <a:solidFill>
                    <a:schemeClr val="accent6">
                      <a:lumMod val="75000"/>
                    </a:schemeClr>
                  </a:solidFill>
                  <a:latin typeface="Consolas" panose="020B0609020204030204" pitchFamily="49" charset="0"/>
                  <a:cs typeface="Consolas" panose="020B0609020204030204" pitchFamily="49" charset="0"/>
                </a:rPr>
                <a:t> </a:t>
              </a:r>
              <a:r>
                <a:rPr lang="en-GB" sz="9600" b="1" dirty="0" smtClean="0">
                  <a:latin typeface="Consolas" panose="020B0609020204030204" pitchFamily="49" charset="0"/>
                  <a:cs typeface="Consolas" panose="020B0609020204030204" pitchFamily="49" charset="0"/>
                </a:rPr>
                <a:t>1   </a:t>
              </a: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rgbClr val="7030A0"/>
                  </a:solidFill>
                  <a:latin typeface="Consolas" panose="020B0609020204030204" pitchFamily="49" charset="0"/>
                  <a:cs typeface="Consolas" panose="020B0609020204030204" pitchFamily="49" charset="0"/>
                </a:rPr>
                <a:t>=</a:t>
              </a:r>
              <a:r>
                <a:rPr lang="en-GB" sz="9600" b="1" dirty="0">
                  <a:latin typeface="Consolas" panose="020B0609020204030204" pitchFamily="49" charset="0"/>
                  <a:cs typeface="Consolas" panose="020B0609020204030204" pitchFamily="49" charset="0"/>
                </a:rPr>
                <a:t>.</a:t>
              </a:r>
            </a:p>
          </p:txBody>
        </p:sp>
        <p:sp>
          <p:nvSpPr>
            <p:cNvPr id="7" name="TextBox 6"/>
            <p:cNvSpPr txBox="1"/>
            <p:nvPr/>
          </p:nvSpPr>
          <p:spPr>
            <a:xfrm>
              <a:off x="7045302" y="4018225"/>
              <a:ext cx="194629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a:latin typeface="Consolas" panose="020B0609020204030204" pitchFamily="49" charset="0"/>
                  <a:cs typeface="Consolas" panose="020B0609020204030204" pitchFamily="49" charset="0"/>
                </a:rPr>
                <a:t>1</a:t>
              </a:r>
              <a:r>
                <a:rPr lang="en-GB" sz="2800" dirty="0" smtClean="0">
                  <a:latin typeface="Consolas" panose="020B0609020204030204" pitchFamily="49" charset="0"/>
                  <a:cs typeface="Consolas" panose="020B0609020204030204" pitchFamily="49" charset="0"/>
                </a:rPr>
                <a:t> 2 3</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a:latin typeface="Consolas" panose="020B0609020204030204" pitchFamily="49" charset="0"/>
                  <a:cs typeface="Consolas" panose="020B0609020204030204" pitchFamily="49" charset="0"/>
                </a:rPr>
                <a:t>4</a:t>
              </a:r>
              <a:r>
                <a:rPr lang="en-GB" sz="2800" dirty="0" smtClean="0">
                  <a:latin typeface="Consolas" panose="020B0609020204030204" pitchFamily="49" charset="0"/>
                  <a:cs typeface="Consolas" panose="020B0609020204030204" pitchFamily="49" charset="0"/>
                </a:rPr>
                <a:t> 5 6</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a:latin typeface="Consolas" panose="020B0609020204030204" pitchFamily="49" charset="0"/>
                  <a:cs typeface="Consolas" panose="020B0609020204030204" pitchFamily="49" charset="0"/>
                </a:rPr>
                <a:t>7</a:t>
              </a:r>
              <a:r>
                <a:rPr lang="en-GB" sz="2800" dirty="0" smtClean="0">
                  <a:latin typeface="Consolas" panose="020B0609020204030204" pitchFamily="49" charset="0"/>
                  <a:cs typeface="Consolas" panose="020B0609020204030204" pitchFamily="49" charset="0"/>
                </a:rPr>
                <a:t> 8 9</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sp>
          <p:nvSpPr>
            <p:cNvPr id="9" name="TextBox 8"/>
            <p:cNvSpPr txBox="1"/>
            <p:nvPr/>
          </p:nvSpPr>
          <p:spPr>
            <a:xfrm>
              <a:off x="3777642" y="4025205"/>
              <a:ext cx="2013558" cy="1384995"/>
            </a:xfrm>
            <a:prstGeom prst="rect">
              <a:avLst/>
            </a:prstGeom>
            <a:noFill/>
          </p:spPr>
          <p:txBody>
            <a:bodyPr wrap="square" rtlCol="0">
              <a:spAutoFit/>
            </a:bodyPr>
            <a:lstStyle/>
            <a:p>
              <a:r>
                <a:rPr lang="en-GB" sz="2800" dirty="0" smtClean="0">
                  <a:solidFill>
                    <a:schemeClr val="bg1">
                      <a:lumMod val="50000"/>
                    </a:schemeClr>
                  </a:solidFill>
                  <a:latin typeface="Consolas" panose="020B0609020204030204" pitchFamily="49" charset="0"/>
                  <a:cs typeface="Consolas" panose="020B0609020204030204" pitchFamily="49" charset="0"/>
                </a:rPr>
                <a:t>[[1 1 1]</a:t>
              </a:r>
            </a:p>
            <a:p>
              <a:r>
                <a:rPr lang="en-GB" sz="2800" dirty="0">
                  <a:solidFill>
                    <a:schemeClr val="bg1">
                      <a:lumMod val="50000"/>
                    </a:schemeClr>
                  </a:solidFill>
                  <a:latin typeface="Consolas" panose="020B0609020204030204" pitchFamily="49" charset="0"/>
                  <a:cs typeface="Consolas" panose="020B0609020204030204" pitchFamily="49" charset="0"/>
                </a:rPr>
                <a:t> </a:t>
              </a:r>
              <a:r>
                <a:rPr lang="en-GB" sz="2800" dirty="0" smtClean="0">
                  <a:solidFill>
                    <a:schemeClr val="bg1">
                      <a:lumMod val="50000"/>
                    </a:schemeClr>
                  </a:solidFill>
                  <a:latin typeface="Consolas" panose="020B0609020204030204" pitchFamily="49" charset="0"/>
                  <a:cs typeface="Consolas" panose="020B0609020204030204" pitchFamily="49" charset="0"/>
                </a:rPr>
                <a:t>[1 1 1]</a:t>
              </a:r>
            </a:p>
            <a:p>
              <a:r>
                <a:rPr lang="en-GB" sz="2800" dirty="0">
                  <a:solidFill>
                    <a:schemeClr val="bg1">
                      <a:lumMod val="50000"/>
                    </a:schemeClr>
                  </a:solidFill>
                  <a:latin typeface="Consolas" panose="020B0609020204030204" pitchFamily="49" charset="0"/>
                  <a:cs typeface="Consolas" panose="020B0609020204030204" pitchFamily="49" charset="0"/>
                </a:rPr>
                <a:t> </a:t>
              </a:r>
              <a:r>
                <a:rPr lang="en-GB" sz="2800" dirty="0" smtClean="0">
                  <a:solidFill>
                    <a:schemeClr val="bg1">
                      <a:lumMod val="50000"/>
                    </a:schemeClr>
                  </a:solidFill>
                  <a:latin typeface="Consolas" panose="020B0609020204030204" pitchFamily="49" charset="0"/>
                  <a:cs typeface="Consolas" panose="020B0609020204030204" pitchFamily="49" charset="0"/>
                </a:rPr>
                <a:t>[1 1 1]]</a:t>
              </a:r>
              <a:endParaRPr lang="en-GB" sz="2800" dirty="0">
                <a:solidFill>
                  <a:schemeClr val="bg1">
                    <a:lumMod val="50000"/>
                  </a:schemeClr>
                </a:solidFill>
                <a:latin typeface="Consolas" panose="020B0609020204030204" pitchFamily="49" charset="0"/>
                <a:cs typeface="Consolas" panose="020B0609020204030204" pitchFamily="49" charset="0"/>
              </a:endParaRPr>
            </a:p>
          </p:txBody>
        </p:sp>
        <p:sp>
          <p:nvSpPr>
            <p:cNvPr id="10" name="TextBox 9"/>
            <p:cNvSpPr txBox="1"/>
            <p:nvPr/>
          </p:nvSpPr>
          <p:spPr>
            <a:xfrm>
              <a:off x="1677672" y="4018225"/>
              <a:ext cx="194629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0 1 2</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3 4 5</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6 7 8</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grpSp>
      <p:sp>
        <p:nvSpPr>
          <p:cNvPr id="13" name="TextBox 12"/>
          <p:cNvSpPr txBox="1"/>
          <p:nvPr/>
        </p:nvSpPr>
        <p:spPr>
          <a:xfrm>
            <a:off x="3861931" y="5562600"/>
            <a:ext cx="1844979" cy="400110"/>
          </a:xfrm>
          <a:prstGeom prst="rect">
            <a:avLst/>
          </a:prstGeom>
          <a:solidFill>
            <a:schemeClr val="bg1"/>
          </a:solidFill>
        </p:spPr>
        <p:txBody>
          <a:bodyPr wrap="square" rtlCol="0">
            <a:spAutoFit/>
          </a:bodyPr>
          <a:lstStyle/>
          <a:p>
            <a:r>
              <a:rPr lang="en-GB" sz="2000" dirty="0" smtClean="0">
                <a:solidFill>
                  <a:schemeClr val="bg1">
                    <a:lumMod val="65000"/>
                  </a:schemeClr>
                </a:solidFill>
                <a:cs typeface="Consolas" panose="020B0609020204030204" pitchFamily="49" charset="0"/>
              </a:rPr>
              <a:t>“Broadcasting”</a:t>
            </a:r>
            <a:endParaRPr lang="en-GB" sz="2000" dirty="0">
              <a:solidFill>
                <a:schemeClr val="bg1">
                  <a:lumMod val="65000"/>
                </a:schemeClr>
              </a:solidFill>
              <a:cs typeface="Consolas" panose="020B0609020204030204" pitchFamily="49" charset="0"/>
            </a:endParaRPr>
          </a:p>
        </p:txBody>
      </p:sp>
    </p:spTree>
    <p:extLst>
      <p:ext uri="{BB962C8B-B14F-4D97-AF65-F5344CB8AC3E}">
        <p14:creationId xmlns:p14="http://schemas.microsoft.com/office/powerpoint/2010/main" val="158453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Broadcasting arrays</a:t>
            </a:r>
            <a:endParaRPr lang="en-GB" dirty="0"/>
          </a:p>
        </p:txBody>
      </p:sp>
      <p:grpSp>
        <p:nvGrpSpPr>
          <p:cNvPr id="11" name="Group 10"/>
          <p:cNvGrpSpPr/>
          <p:nvPr/>
        </p:nvGrpSpPr>
        <p:grpSpPr>
          <a:xfrm>
            <a:off x="152400" y="1676400"/>
            <a:ext cx="8229600" cy="1537395"/>
            <a:chOff x="-152400" y="1676400"/>
            <a:chExt cx="8229600" cy="1537395"/>
          </a:xfrm>
        </p:grpSpPr>
        <p:sp>
          <p:nvSpPr>
            <p:cNvPr id="3" name="Content Placeholder 2"/>
            <p:cNvSpPr txBox="1">
              <a:spLocks/>
            </p:cNvSpPr>
            <p:nvPr/>
          </p:nvSpPr>
          <p:spPr>
            <a:xfrm>
              <a:off x="-152400" y="1676400"/>
              <a:ext cx="82296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chemeClr val="accent3">
                      <a:lumMod val="75000"/>
                    </a:schemeClr>
                  </a:solidFill>
                  <a:latin typeface="Consolas" panose="020B0609020204030204" pitchFamily="49" charset="0"/>
                  <a:cs typeface="Consolas" panose="020B0609020204030204" pitchFamily="49" charset="0"/>
                </a:rPr>
                <a:t>+ </a:t>
              </a:r>
              <a:r>
                <a:rPr lang="en-GB" sz="9600" b="1" dirty="0" smtClean="0">
                  <a:solidFill>
                    <a:schemeClr val="accent6">
                      <a:lumMod val="75000"/>
                    </a:schemeClr>
                  </a:solidFill>
                  <a:latin typeface="Consolas" panose="020B0609020204030204" pitchFamily="49" charset="0"/>
                  <a:cs typeface="Consolas" panose="020B0609020204030204" pitchFamily="49" charset="0"/>
                </a:rPr>
                <a:t> </a:t>
              </a:r>
              <a:r>
                <a:rPr lang="en-GB" sz="9600" b="1" dirty="0" smtClean="0">
                  <a:latin typeface="Consolas" panose="020B0609020204030204" pitchFamily="49" charset="0"/>
                  <a:cs typeface="Consolas" panose="020B0609020204030204" pitchFamily="49" charset="0"/>
                </a:rPr>
                <a:t>1   </a:t>
              </a: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rgbClr val="7030A0"/>
                  </a:solidFill>
                  <a:latin typeface="Consolas" panose="020B0609020204030204" pitchFamily="49" charset="0"/>
                  <a:cs typeface="Consolas" panose="020B0609020204030204" pitchFamily="49" charset="0"/>
                </a:rPr>
                <a:t>= </a:t>
              </a:r>
              <a:r>
                <a:rPr lang="en-GB" sz="9600" b="1" dirty="0" smtClean="0">
                  <a:latin typeface="Consolas" panose="020B0609020204030204" pitchFamily="49" charset="0"/>
                  <a:cs typeface="Consolas" panose="020B0609020204030204" pitchFamily="49" charset="0"/>
                </a:rPr>
                <a:t>?</a:t>
              </a:r>
              <a:endParaRPr lang="en-GB" sz="9600" b="1" dirty="0">
                <a:latin typeface="Consolas" panose="020B0609020204030204" pitchFamily="49" charset="0"/>
                <a:cs typeface="Consolas" panose="020B0609020204030204" pitchFamily="49" charset="0"/>
              </a:endParaRPr>
            </a:p>
          </p:txBody>
        </p:sp>
        <p:sp>
          <p:nvSpPr>
            <p:cNvPr id="4" name="TextBox 3"/>
            <p:cNvSpPr txBox="1"/>
            <p:nvPr/>
          </p:nvSpPr>
          <p:spPr>
            <a:xfrm>
              <a:off x="1371600" y="1828800"/>
              <a:ext cx="201355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0 1 2</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3 4 5</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6 7 8</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sp>
          <p:nvSpPr>
            <p:cNvPr id="5" name="TextBox 4"/>
            <p:cNvSpPr txBox="1"/>
            <p:nvPr/>
          </p:nvSpPr>
          <p:spPr>
            <a:xfrm>
              <a:off x="3581400" y="2209800"/>
              <a:ext cx="1600200" cy="523220"/>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2 1 0</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grpSp>
      <p:grpSp>
        <p:nvGrpSpPr>
          <p:cNvPr id="12" name="Group 11"/>
          <p:cNvGrpSpPr/>
          <p:nvPr/>
        </p:nvGrpSpPr>
        <p:grpSpPr>
          <a:xfrm>
            <a:off x="-152400" y="3865260"/>
            <a:ext cx="9144000" cy="1544940"/>
            <a:chOff x="-152400" y="3865260"/>
            <a:chExt cx="9144000" cy="1544940"/>
          </a:xfrm>
        </p:grpSpPr>
        <p:sp>
          <p:nvSpPr>
            <p:cNvPr id="6" name="Content Placeholder 2"/>
            <p:cNvSpPr txBox="1">
              <a:spLocks/>
            </p:cNvSpPr>
            <p:nvPr/>
          </p:nvSpPr>
          <p:spPr>
            <a:xfrm>
              <a:off x="-152400" y="3865260"/>
              <a:ext cx="82296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chemeClr val="accent3">
                      <a:lumMod val="75000"/>
                    </a:schemeClr>
                  </a:solidFill>
                  <a:latin typeface="Consolas" panose="020B0609020204030204" pitchFamily="49" charset="0"/>
                  <a:cs typeface="Consolas" panose="020B0609020204030204" pitchFamily="49" charset="0"/>
                </a:rPr>
                <a:t>+ </a:t>
              </a:r>
              <a:r>
                <a:rPr lang="en-GB" sz="9600" b="1" dirty="0" smtClean="0">
                  <a:solidFill>
                    <a:schemeClr val="accent6">
                      <a:lumMod val="75000"/>
                    </a:schemeClr>
                  </a:solidFill>
                  <a:latin typeface="Consolas" panose="020B0609020204030204" pitchFamily="49" charset="0"/>
                  <a:cs typeface="Consolas" panose="020B0609020204030204" pitchFamily="49" charset="0"/>
                </a:rPr>
                <a:t> </a:t>
              </a:r>
              <a:r>
                <a:rPr lang="en-GB" sz="9600" b="1" dirty="0" smtClean="0">
                  <a:latin typeface="Consolas" panose="020B0609020204030204" pitchFamily="49" charset="0"/>
                  <a:cs typeface="Consolas" panose="020B0609020204030204" pitchFamily="49" charset="0"/>
                </a:rPr>
                <a:t>1   </a:t>
              </a:r>
              <a:r>
                <a:rPr lang="en-GB" sz="9600" b="1" dirty="0" smtClean="0">
                  <a:solidFill>
                    <a:schemeClr val="accent6">
                      <a:lumMod val="75000"/>
                    </a:schemeClr>
                  </a:solidFill>
                  <a:latin typeface="Consolas" panose="020B0609020204030204" pitchFamily="49" charset="0"/>
                  <a:cs typeface="Consolas" panose="020B0609020204030204" pitchFamily="49" charset="0"/>
                </a:rPr>
                <a:t>)</a:t>
              </a:r>
              <a:r>
                <a:rPr lang="en-GB" sz="9600" b="1" dirty="0" smtClean="0">
                  <a:solidFill>
                    <a:srgbClr val="7030A0"/>
                  </a:solidFill>
                  <a:latin typeface="Consolas" panose="020B0609020204030204" pitchFamily="49" charset="0"/>
                  <a:cs typeface="Consolas" panose="020B0609020204030204" pitchFamily="49" charset="0"/>
                </a:rPr>
                <a:t>=</a:t>
              </a:r>
              <a:r>
                <a:rPr lang="en-GB" sz="9600" b="1" dirty="0">
                  <a:latin typeface="Consolas" panose="020B0609020204030204" pitchFamily="49" charset="0"/>
                  <a:cs typeface="Consolas" panose="020B0609020204030204" pitchFamily="49" charset="0"/>
                </a:rPr>
                <a:t>.</a:t>
              </a:r>
            </a:p>
          </p:txBody>
        </p:sp>
        <p:sp>
          <p:nvSpPr>
            <p:cNvPr id="7" name="TextBox 6"/>
            <p:cNvSpPr txBox="1"/>
            <p:nvPr/>
          </p:nvSpPr>
          <p:spPr>
            <a:xfrm>
              <a:off x="7045302" y="4018225"/>
              <a:ext cx="194629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2 2 2</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5 5 5</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8 8 8</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sp>
          <p:nvSpPr>
            <p:cNvPr id="9" name="TextBox 8"/>
            <p:cNvSpPr txBox="1"/>
            <p:nvPr/>
          </p:nvSpPr>
          <p:spPr>
            <a:xfrm>
              <a:off x="3777642" y="4025205"/>
              <a:ext cx="2013558" cy="1384995"/>
            </a:xfrm>
            <a:prstGeom prst="rect">
              <a:avLst/>
            </a:prstGeom>
            <a:no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2 1 0</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chemeClr val="bg1">
                      <a:lumMod val="65000"/>
                    </a:schemeClr>
                  </a:solidFill>
                  <a:latin typeface="Consolas" panose="020B0609020204030204" pitchFamily="49" charset="0"/>
                  <a:cs typeface="Consolas" panose="020B0609020204030204" pitchFamily="49" charset="0"/>
                </a:rPr>
                <a:t>[2 1 0]</a:t>
              </a:r>
            </a:p>
            <a:p>
              <a:r>
                <a:rPr lang="en-GB" sz="2800" dirty="0">
                  <a:solidFill>
                    <a:schemeClr val="bg1">
                      <a:lumMod val="65000"/>
                    </a:schemeClr>
                  </a:solidFill>
                  <a:latin typeface="Consolas" panose="020B0609020204030204" pitchFamily="49" charset="0"/>
                  <a:cs typeface="Consolas" panose="020B0609020204030204" pitchFamily="49" charset="0"/>
                </a:rPr>
                <a:t> </a:t>
              </a:r>
              <a:r>
                <a:rPr lang="en-GB" sz="2800" dirty="0" smtClean="0">
                  <a:solidFill>
                    <a:schemeClr val="bg1">
                      <a:lumMod val="65000"/>
                    </a:schemeClr>
                  </a:solidFill>
                  <a:latin typeface="Consolas" panose="020B0609020204030204" pitchFamily="49" charset="0"/>
                  <a:cs typeface="Consolas" panose="020B0609020204030204" pitchFamily="49" charset="0"/>
                </a:rPr>
                <a:t>[2 1 0]</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sp>
          <p:nvSpPr>
            <p:cNvPr id="10" name="TextBox 9"/>
            <p:cNvSpPr txBox="1"/>
            <p:nvPr/>
          </p:nvSpPr>
          <p:spPr>
            <a:xfrm>
              <a:off x="1677672" y="4018225"/>
              <a:ext cx="1946298" cy="1384995"/>
            </a:xfrm>
            <a:prstGeom prst="rect">
              <a:avLst/>
            </a:prstGeom>
            <a:solidFill>
              <a:schemeClr val="bg1"/>
            </a:solidFill>
          </p:spPr>
          <p:txBody>
            <a:bodyPr wrap="square" rtlCol="0">
              <a:spAutoFit/>
            </a:bodyPr>
            <a:lstStyle/>
            <a:p>
              <a:r>
                <a:rPr lang="en-GB" sz="2800" dirty="0" smtClean="0">
                  <a:solidFill>
                    <a:srgbClr val="FF0000"/>
                  </a:solidFill>
                  <a:latin typeface="Consolas" panose="020B0609020204030204" pitchFamily="49" charset="0"/>
                  <a:cs typeface="Consolas" panose="020B0609020204030204" pitchFamily="49" charset="0"/>
                </a:rPr>
                <a:t>[</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0 1 2</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3 4 5</a:t>
              </a:r>
              <a:r>
                <a:rPr lang="en-GB" sz="2800" dirty="0" smtClean="0">
                  <a:solidFill>
                    <a:srgbClr val="00B0F0"/>
                  </a:solidFill>
                  <a:latin typeface="Consolas" panose="020B0609020204030204" pitchFamily="49" charset="0"/>
                  <a:cs typeface="Consolas" panose="020B0609020204030204" pitchFamily="49" charset="0"/>
                </a:rPr>
                <a:t>]</a:t>
              </a:r>
            </a:p>
            <a:p>
              <a:r>
                <a:rPr lang="en-GB" sz="2800" dirty="0">
                  <a:latin typeface="Consolas" panose="020B0609020204030204" pitchFamily="49" charset="0"/>
                  <a:cs typeface="Consolas" panose="020B0609020204030204" pitchFamily="49" charset="0"/>
                </a:rPr>
                <a:t> </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latin typeface="Consolas" panose="020B0609020204030204" pitchFamily="49" charset="0"/>
                  <a:cs typeface="Consolas" panose="020B0609020204030204" pitchFamily="49" charset="0"/>
                </a:rPr>
                <a:t>6 7 8</a:t>
              </a:r>
              <a:r>
                <a:rPr lang="en-GB" sz="2800" dirty="0" smtClean="0">
                  <a:solidFill>
                    <a:srgbClr val="00B0F0"/>
                  </a:solidFill>
                  <a:latin typeface="Consolas" panose="020B0609020204030204" pitchFamily="49" charset="0"/>
                  <a:cs typeface="Consolas" panose="020B0609020204030204" pitchFamily="49" charset="0"/>
                </a:rPr>
                <a:t>]</a:t>
              </a:r>
              <a:r>
                <a:rPr lang="en-GB" sz="2800" dirty="0" smtClean="0">
                  <a:solidFill>
                    <a:srgbClr val="FF0000"/>
                  </a:solidFill>
                  <a:latin typeface="Consolas" panose="020B0609020204030204" pitchFamily="49" charset="0"/>
                  <a:cs typeface="Consolas" panose="020B0609020204030204" pitchFamily="49" charset="0"/>
                </a:rPr>
                <a:t>]</a:t>
              </a:r>
              <a:endParaRPr lang="en-GB" sz="2800" dirty="0">
                <a:solidFill>
                  <a:srgbClr val="FF0000"/>
                </a:solidFill>
                <a:latin typeface="Consolas" panose="020B0609020204030204" pitchFamily="49" charset="0"/>
                <a:cs typeface="Consolas" panose="020B0609020204030204" pitchFamily="49" charset="0"/>
              </a:endParaRPr>
            </a:p>
          </p:txBody>
        </p:sp>
      </p:grpSp>
      <p:sp>
        <p:nvSpPr>
          <p:cNvPr id="13" name="TextBox 12"/>
          <p:cNvSpPr txBox="1"/>
          <p:nvPr/>
        </p:nvSpPr>
        <p:spPr>
          <a:xfrm>
            <a:off x="3861931" y="5562600"/>
            <a:ext cx="1844979" cy="400110"/>
          </a:xfrm>
          <a:prstGeom prst="rect">
            <a:avLst/>
          </a:prstGeom>
          <a:solidFill>
            <a:schemeClr val="bg1"/>
          </a:solidFill>
        </p:spPr>
        <p:txBody>
          <a:bodyPr wrap="square" rtlCol="0">
            <a:spAutoFit/>
          </a:bodyPr>
          <a:lstStyle/>
          <a:p>
            <a:r>
              <a:rPr lang="en-GB" sz="2000" dirty="0" smtClean="0">
                <a:solidFill>
                  <a:schemeClr val="bg1">
                    <a:lumMod val="65000"/>
                  </a:schemeClr>
                </a:solidFill>
                <a:cs typeface="Consolas" panose="020B0609020204030204" pitchFamily="49" charset="0"/>
              </a:rPr>
              <a:t>“Broadcasting”</a:t>
            </a:r>
            <a:endParaRPr lang="en-GB" sz="2000" dirty="0">
              <a:solidFill>
                <a:schemeClr val="bg1">
                  <a:lumMod val="65000"/>
                </a:schemeClr>
              </a:solidFill>
              <a:cs typeface="Consolas" panose="020B0609020204030204" pitchFamily="49" charset="0"/>
            </a:endParaRPr>
          </a:p>
        </p:txBody>
      </p:sp>
    </p:spTree>
    <p:extLst>
      <p:ext uri="{BB962C8B-B14F-4D97-AF65-F5344CB8AC3E}">
        <p14:creationId xmlns:p14="http://schemas.microsoft.com/office/powerpoint/2010/main" val="23024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Functional operations on sequences</a:t>
            </a:r>
            <a:endParaRPr lang="en-GB" dirty="0"/>
          </a:p>
        </p:txBody>
      </p:sp>
      <p:sp>
        <p:nvSpPr>
          <p:cNvPr id="3" name="Rectangle 2"/>
          <p:cNvSpPr/>
          <p:nvPr/>
        </p:nvSpPr>
        <p:spPr>
          <a:xfrm>
            <a:off x="3422736" y="1371600"/>
            <a:ext cx="4959263"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map </a:t>
            </a:r>
            <a:r>
              <a:rPr lang="en-GB" sz="2400" dirty="0" err="1">
                <a:solidFill>
                  <a:srgbClr val="7F0055"/>
                </a:solidFill>
                <a:highlight>
                  <a:srgbClr val="E8F2FE"/>
                </a:highlight>
                <a:latin typeface="Consolas"/>
              </a:rPr>
              <a:t>inc</a:t>
            </a:r>
            <a:r>
              <a:rPr lang="en-GB" sz="2400" dirty="0">
                <a:solidFill>
                  <a:srgbClr val="7F0055"/>
                </a:solidFill>
                <a:highlight>
                  <a:srgbClr val="E8F2FE"/>
                </a:highlight>
                <a:latin typeface="Consolas"/>
              </a:rPr>
              <a:t> </a:t>
            </a:r>
            <a:r>
              <a:rPr lang="en-GB" sz="2400" dirty="0" smtClean="0">
                <a:solidFill>
                  <a:schemeClr val="accent1"/>
                </a:solidFill>
                <a:highlight>
                  <a:srgbClr val="E8F2FE"/>
                </a:highlight>
                <a:latin typeface="Consolas"/>
              </a:rPr>
              <a:t>[1 2 3 4]</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smtClean="0">
                <a:solidFill>
                  <a:srgbClr val="008000"/>
                </a:solidFill>
                <a:latin typeface="Consolas"/>
              </a:rPr>
              <a:t>=&gt; (2 3 4 5)</a:t>
            </a:r>
            <a:endParaRPr lang="en-GB" sz="2400" dirty="0">
              <a:solidFill>
                <a:schemeClr val="tx1"/>
              </a:solidFill>
              <a:latin typeface="Consolas" panose="020B0609020204030204" pitchFamily="49" charset="0"/>
              <a:cs typeface="Consolas" panose="020B0609020204030204" pitchFamily="49" charset="0"/>
            </a:endParaRPr>
          </a:p>
        </p:txBody>
      </p:sp>
      <p:sp>
        <p:nvSpPr>
          <p:cNvPr id="4" name="Rectangle 3"/>
          <p:cNvSpPr/>
          <p:nvPr/>
        </p:nvSpPr>
        <p:spPr>
          <a:xfrm>
            <a:off x="609600" y="1371600"/>
            <a:ext cx="2813136" cy="1524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map</a:t>
            </a:r>
            <a:endParaRPr lang="en-GB" b="1" dirty="0">
              <a:solidFill>
                <a:schemeClr val="tx1"/>
              </a:solidFill>
            </a:endParaRPr>
          </a:p>
        </p:txBody>
      </p:sp>
      <p:sp>
        <p:nvSpPr>
          <p:cNvPr id="12" name="Rectangle 11"/>
          <p:cNvSpPr/>
          <p:nvPr/>
        </p:nvSpPr>
        <p:spPr>
          <a:xfrm>
            <a:off x="3422736" y="3124200"/>
            <a:ext cx="4959263"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reduce * </a:t>
            </a:r>
            <a:r>
              <a:rPr lang="en-GB" sz="2400" dirty="0" smtClean="0">
                <a:solidFill>
                  <a:schemeClr val="accent1"/>
                </a:solidFill>
                <a:highlight>
                  <a:srgbClr val="E8F2FE"/>
                </a:highlight>
                <a:latin typeface="Consolas"/>
              </a:rPr>
              <a:t>[1 2 3 4]</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smtClean="0">
                <a:solidFill>
                  <a:srgbClr val="008000"/>
                </a:solidFill>
                <a:latin typeface="Consolas"/>
              </a:rPr>
              <a:t>=&gt; 24</a:t>
            </a:r>
            <a:endParaRPr lang="en-GB" sz="2400" dirty="0">
              <a:solidFill>
                <a:schemeClr val="tx1"/>
              </a:solidFill>
              <a:latin typeface="Consolas" panose="020B0609020204030204" pitchFamily="49" charset="0"/>
              <a:cs typeface="Consolas" panose="020B0609020204030204" pitchFamily="49" charset="0"/>
            </a:endParaRPr>
          </a:p>
        </p:txBody>
      </p:sp>
      <p:sp>
        <p:nvSpPr>
          <p:cNvPr id="13" name="Rectangle 12"/>
          <p:cNvSpPr/>
          <p:nvPr/>
        </p:nvSpPr>
        <p:spPr>
          <a:xfrm>
            <a:off x="609600" y="3124200"/>
            <a:ext cx="2813136" cy="1524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reduce</a:t>
            </a:r>
            <a:endParaRPr lang="en-GB" dirty="0">
              <a:solidFill>
                <a:schemeClr val="tx1"/>
              </a:solidFill>
            </a:endParaRPr>
          </a:p>
        </p:txBody>
      </p:sp>
      <p:sp>
        <p:nvSpPr>
          <p:cNvPr id="14" name="Rectangle 13"/>
          <p:cNvSpPr/>
          <p:nvPr/>
        </p:nvSpPr>
        <p:spPr>
          <a:xfrm>
            <a:off x="3422736" y="4876800"/>
            <a:ext cx="4959263"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smtClean="0">
                <a:solidFill>
                  <a:srgbClr val="CC7A7A"/>
                </a:solidFill>
                <a:highlight>
                  <a:srgbClr val="E8F2FE"/>
                </a:highlight>
                <a:latin typeface="Consolas"/>
              </a:rPr>
              <a:t>(</a:t>
            </a:r>
            <a:r>
              <a:rPr lang="en-GB" sz="2400" dirty="0" err="1" smtClean="0">
                <a:solidFill>
                  <a:srgbClr val="7F0055"/>
                </a:solidFill>
                <a:highlight>
                  <a:srgbClr val="E8F2FE"/>
                </a:highlight>
                <a:latin typeface="Consolas"/>
              </a:rPr>
              <a:t>seq</a:t>
            </a:r>
            <a:r>
              <a:rPr lang="en-GB" sz="2400" dirty="0" smtClean="0">
                <a:solidFill>
                  <a:srgbClr val="7F0055"/>
                </a:solidFill>
                <a:highlight>
                  <a:srgbClr val="E8F2FE"/>
                </a:highlight>
                <a:latin typeface="Consolas"/>
              </a:rPr>
              <a:t> </a:t>
            </a:r>
            <a:r>
              <a:rPr lang="en-GB" sz="2400" dirty="0" smtClean="0">
                <a:solidFill>
                  <a:schemeClr val="accent1"/>
                </a:solidFill>
                <a:highlight>
                  <a:srgbClr val="E8F2FE"/>
                </a:highlight>
                <a:latin typeface="Consolas"/>
              </a:rPr>
              <a:t>[1 2 3 4]</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a:p>
            <a:r>
              <a:rPr lang="en-GB" sz="2400" dirty="0" smtClean="0">
                <a:solidFill>
                  <a:srgbClr val="008000"/>
                </a:solidFill>
                <a:latin typeface="Consolas"/>
              </a:rPr>
              <a:t>=&gt; (1 2 3 4)</a:t>
            </a:r>
            <a:endParaRPr lang="en-GB"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609600" y="4876800"/>
            <a:ext cx="2813136" cy="1524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err="1" smtClean="0">
                <a:solidFill>
                  <a:schemeClr val="tx1"/>
                </a:solidFill>
              </a:rPr>
              <a:t>seq</a:t>
            </a:r>
            <a:endParaRPr lang="en-GB" dirty="0">
              <a:solidFill>
                <a:schemeClr val="tx1"/>
              </a:solidFill>
            </a:endParaRPr>
          </a:p>
        </p:txBody>
      </p:sp>
    </p:spTree>
    <p:extLst>
      <p:ext uri="{BB962C8B-B14F-4D97-AF65-F5344CB8AC3E}">
        <p14:creationId xmlns:p14="http://schemas.microsoft.com/office/powerpoint/2010/main" val="3049176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operations on arrays</a:t>
            </a:r>
            <a:endParaRPr lang="en-GB" dirty="0"/>
          </a:p>
        </p:txBody>
      </p:sp>
      <p:sp>
        <p:nvSpPr>
          <p:cNvPr id="3" name="Rectangle 2"/>
          <p:cNvSpPr/>
          <p:nvPr/>
        </p:nvSpPr>
        <p:spPr>
          <a:xfrm>
            <a:off x="3422736" y="1371600"/>
            <a:ext cx="4959263"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emap inc </a:t>
            </a:r>
            <a:r>
              <a:rPr lang="en-GB" sz="2400" dirty="0">
                <a:solidFill>
                  <a:schemeClr val="accent1"/>
                </a:solidFill>
                <a:highlight>
                  <a:srgbClr val="E8F2FE"/>
                </a:highlight>
                <a:latin typeface="Consolas"/>
              </a:rPr>
              <a:t>[[1 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4]]</a:t>
            </a:r>
            <a:r>
              <a:rPr lang="en-GB" sz="2400" dirty="0">
                <a:solidFill>
                  <a:srgbClr val="CC7A7A"/>
                </a:solidFill>
                <a:highlight>
                  <a:srgbClr val="E8F2FE"/>
                </a:highlight>
                <a:latin typeface="Consolas"/>
              </a:rPr>
              <a:t>)</a:t>
            </a:r>
          </a:p>
          <a:p>
            <a:r>
              <a:rPr lang="en-GB" sz="2400" dirty="0" smtClean="0">
                <a:solidFill>
                  <a:srgbClr val="008000"/>
                </a:solidFill>
                <a:latin typeface="Consolas"/>
              </a:rPr>
              <a:t>=&gt; [[</a:t>
            </a:r>
            <a:r>
              <a:rPr lang="en-GB" sz="2400" dirty="0">
                <a:solidFill>
                  <a:srgbClr val="008000"/>
                </a:solidFill>
                <a:latin typeface="Consolas"/>
              </a:rPr>
              <a:t>2 3] </a:t>
            </a:r>
            <a:endParaRPr lang="en-GB" sz="2400" dirty="0" smtClean="0">
              <a:solidFill>
                <a:srgbClr val="008000"/>
              </a:solidFill>
              <a:latin typeface="Consolas"/>
            </a:endParaRPr>
          </a:p>
          <a:p>
            <a:r>
              <a:rPr lang="en-GB" sz="2400" dirty="0">
                <a:solidFill>
                  <a:srgbClr val="008000"/>
                </a:solidFill>
                <a:latin typeface="Consolas"/>
              </a:rPr>
              <a:t> </a:t>
            </a:r>
            <a:r>
              <a:rPr lang="en-GB" sz="2400" dirty="0" smtClean="0">
                <a:solidFill>
                  <a:srgbClr val="008000"/>
                </a:solidFill>
                <a:latin typeface="Consolas"/>
              </a:rPr>
              <a:t>   [</a:t>
            </a:r>
            <a:r>
              <a:rPr lang="en-GB" sz="2400" dirty="0">
                <a:solidFill>
                  <a:srgbClr val="008000"/>
                </a:solidFill>
                <a:latin typeface="Consolas"/>
              </a:rPr>
              <a:t>4 5]]</a:t>
            </a:r>
            <a:endParaRPr lang="en-GB" sz="2400" dirty="0">
              <a:solidFill>
                <a:schemeClr val="tx1"/>
              </a:solidFill>
              <a:latin typeface="Consolas" panose="020B0609020204030204" pitchFamily="49" charset="0"/>
              <a:cs typeface="Consolas" panose="020B0609020204030204" pitchFamily="49" charset="0"/>
            </a:endParaRPr>
          </a:p>
        </p:txBody>
      </p:sp>
      <p:sp>
        <p:nvSpPr>
          <p:cNvPr id="4" name="Rectangle 3"/>
          <p:cNvSpPr/>
          <p:nvPr/>
        </p:nvSpPr>
        <p:spPr>
          <a:xfrm>
            <a:off x="609600" y="1371600"/>
            <a:ext cx="2813136" cy="1524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map  </a:t>
            </a:r>
            <a:r>
              <a:rPr lang="en-GB" sz="2400" b="1" dirty="0" smtClean="0">
                <a:solidFill>
                  <a:schemeClr val="tx1"/>
                </a:solidFill>
                <a:latin typeface="Calibri"/>
              </a:rPr>
              <a:t>↔</a:t>
            </a:r>
            <a:r>
              <a:rPr lang="en-GB" sz="2400" b="1" dirty="0" smtClean="0">
                <a:solidFill>
                  <a:schemeClr val="tx1"/>
                </a:solidFill>
              </a:rPr>
              <a:t>  emap</a:t>
            </a:r>
          </a:p>
          <a:p>
            <a:pPr algn="ctr"/>
            <a:endParaRPr lang="en-GB" b="1" dirty="0">
              <a:solidFill>
                <a:schemeClr val="tx1"/>
              </a:solidFill>
            </a:endParaRPr>
          </a:p>
          <a:p>
            <a:pPr algn="ctr"/>
            <a:r>
              <a:rPr lang="en-GB" dirty="0" smtClean="0">
                <a:solidFill>
                  <a:schemeClr val="tx1"/>
                </a:solidFill>
              </a:rPr>
              <a:t>“element map”</a:t>
            </a:r>
            <a:endParaRPr lang="en-GB" dirty="0">
              <a:solidFill>
                <a:schemeClr val="tx1"/>
              </a:solidFill>
            </a:endParaRPr>
          </a:p>
        </p:txBody>
      </p:sp>
      <p:sp>
        <p:nvSpPr>
          <p:cNvPr id="12" name="Rectangle 11"/>
          <p:cNvSpPr/>
          <p:nvPr/>
        </p:nvSpPr>
        <p:spPr>
          <a:xfrm>
            <a:off x="3422736" y="3124200"/>
            <a:ext cx="4959263"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CC7A7A"/>
                </a:solidFill>
                <a:highlight>
                  <a:srgbClr val="E8F2FE"/>
                </a:highlight>
                <a:latin typeface="Consolas"/>
              </a:rPr>
              <a:t>(</a:t>
            </a:r>
            <a:r>
              <a:rPr lang="en-GB" sz="2400" dirty="0" smtClean="0">
                <a:solidFill>
                  <a:srgbClr val="7F0055"/>
                </a:solidFill>
                <a:highlight>
                  <a:srgbClr val="E8F2FE"/>
                </a:highlight>
                <a:latin typeface="Consolas"/>
              </a:rPr>
              <a:t>ereduce * </a:t>
            </a:r>
            <a:r>
              <a:rPr lang="en-GB" sz="2400" dirty="0" smtClean="0">
                <a:solidFill>
                  <a:schemeClr val="accent1"/>
                </a:solidFill>
                <a:highlight>
                  <a:srgbClr val="E8F2FE"/>
                </a:highlight>
                <a:latin typeface="Consolas"/>
              </a:rPr>
              <a:t>[[</a:t>
            </a:r>
            <a:r>
              <a:rPr lang="en-GB" sz="2400" dirty="0">
                <a:solidFill>
                  <a:schemeClr val="accent1"/>
                </a:solidFill>
                <a:highlight>
                  <a:srgbClr val="E8F2FE"/>
                </a:highlight>
                <a:latin typeface="Consolas"/>
              </a:rPr>
              <a:t>1 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4]]</a:t>
            </a:r>
            <a:r>
              <a:rPr lang="en-GB" sz="2400" dirty="0">
                <a:solidFill>
                  <a:srgbClr val="CC7A7A"/>
                </a:solidFill>
                <a:highlight>
                  <a:srgbClr val="E8F2FE"/>
                </a:highlight>
                <a:latin typeface="Consolas"/>
              </a:rPr>
              <a:t>)</a:t>
            </a:r>
          </a:p>
          <a:p>
            <a:r>
              <a:rPr lang="en-GB" sz="2400" dirty="0" smtClean="0">
                <a:solidFill>
                  <a:srgbClr val="008000"/>
                </a:solidFill>
                <a:latin typeface="Consolas"/>
              </a:rPr>
              <a:t>=&gt; 24</a:t>
            </a:r>
            <a:endParaRPr lang="en-GB" sz="2400" dirty="0">
              <a:solidFill>
                <a:schemeClr val="tx1"/>
              </a:solidFill>
              <a:latin typeface="Consolas" panose="020B0609020204030204" pitchFamily="49" charset="0"/>
              <a:cs typeface="Consolas" panose="020B0609020204030204" pitchFamily="49" charset="0"/>
            </a:endParaRPr>
          </a:p>
        </p:txBody>
      </p:sp>
      <p:sp>
        <p:nvSpPr>
          <p:cNvPr id="13" name="Rectangle 12"/>
          <p:cNvSpPr/>
          <p:nvPr/>
        </p:nvSpPr>
        <p:spPr>
          <a:xfrm>
            <a:off x="609600" y="3124200"/>
            <a:ext cx="2813136" cy="1524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reduce  ↔  ereduce</a:t>
            </a:r>
          </a:p>
          <a:p>
            <a:pPr algn="ctr"/>
            <a:endParaRPr lang="en-GB" b="1" dirty="0">
              <a:solidFill>
                <a:schemeClr val="tx1"/>
              </a:solidFill>
            </a:endParaRPr>
          </a:p>
          <a:p>
            <a:pPr algn="ctr"/>
            <a:r>
              <a:rPr lang="en-GB" dirty="0" smtClean="0">
                <a:solidFill>
                  <a:schemeClr val="tx1"/>
                </a:solidFill>
              </a:rPr>
              <a:t>“element reduce”</a:t>
            </a:r>
            <a:endParaRPr lang="en-GB" dirty="0">
              <a:solidFill>
                <a:schemeClr val="tx1"/>
              </a:solidFill>
            </a:endParaRPr>
          </a:p>
        </p:txBody>
      </p:sp>
      <p:sp>
        <p:nvSpPr>
          <p:cNvPr id="14" name="Rectangle 13"/>
          <p:cNvSpPr/>
          <p:nvPr/>
        </p:nvSpPr>
        <p:spPr>
          <a:xfrm>
            <a:off x="3422736" y="4876800"/>
            <a:ext cx="4959263"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eseq </a:t>
            </a:r>
            <a:r>
              <a:rPr lang="en-GB" sz="2400" dirty="0" smtClean="0">
                <a:solidFill>
                  <a:schemeClr val="accent1"/>
                </a:solidFill>
                <a:highlight>
                  <a:srgbClr val="E8F2FE"/>
                </a:highlight>
                <a:latin typeface="Consolas"/>
              </a:rPr>
              <a:t>[[</a:t>
            </a:r>
            <a:r>
              <a:rPr lang="en-GB" sz="2400" dirty="0">
                <a:solidFill>
                  <a:schemeClr val="accent1"/>
                </a:solidFill>
                <a:highlight>
                  <a:srgbClr val="E8F2FE"/>
                </a:highlight>
                <a:latin typeface="Consolas"/>
              </a:rPr>
              <a:t>1 2] </a:t>
            </a:r>
            <a:endParaRPr lang="en-GB" sz="2400" dirty="0" smtClean="0">
              <a:solidFill>
                <a:schemeClr val="accent1"/>
              </a:solidFill>
              <a:highlight>
                <a:srgbClr val="E8F2FE"/>
              </a:highlight>
              <a:latin typeface="Consolas"/>
            </a:endParaRPr>
          </a:p>
          <a:p>
            <a:r>
              <a:rPr lang="en-GB" sz="2400" dirty="0">
                <a:solidFill>
                  <a:schemeClr val="accent1"/>
                </a:solidFill>
                <a:highlight>
                  <a:srgbClr val="E8F2FE"/>
                </a:highlight>
                <a:latin typeface="Consolas"/>
              </a:rPr>
              <a:t> </a:t>
            </a:r>
            <a:r>
              <a:rPr lang="en-GB" sz="2400" dirty="0" smtClean="0">
                <a:solidFill>
                  <a:schemeClr val="accent1"/>
                </a:solidFill>
                <a:highlight>
                  <a:srgbClr val="E8F2FE"/>
                </a:highlight>
                <a:latin typeface="Consolas"/>
              </a:rPr>
              <a:t>      [</a:t>
            </a:r>
            <a:r>
              <a:rPr lang="en-GB" sz="2400" dirty="0">
                <a:solidFill>
                  <a:schemeClr val="accent1"/>
                </a:solidFill>
                <a:highlight>
                  <a:srgbClr val="E8F2FE"/>
                </a:highlight>
                <a:latin typeface="Consolas"/>
              </a:rPr>
              <a:t>3 4]]</a:t>
            </a:r>
            <a:r>
              <a:rPr lang="en-GB" sz="2400" dirty="0">
                <a:solidFill>
                  <a:srgbClr val="CC7A7A"/>
                </a:solidFill>
                <a:highlight>
                  <a:srgbClr val="E8F2FE"/>
                </a:highlight>
                <a:latin typeface="Consolas"/>
              </a:rPr>
              <a:t>)</a:t>
            </a:r>
          </a:p>
          <a:p>
            <a:r>
              <a:rPr lang="en-GB" sz="2400" dirty="0" smtClean="0">
                <a:solidFill>
                  <a:srgbClr val="008000"/>
                </a:solidFill>
                <a:latin typeface="Consolas"/>
              </a:rPr>
              <a:t>=&gt; (1 2 3 4)</a:t>
            </a:r>
            <a:endParaRPr lang="en-GB"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609600" y="4876800"/>
            <a:ext cx="2813136" cy="1524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err="1" smtClean="0">
                <a:solidFill>
                  <a:schemeClr val="tx1"/>
                </a:solidFill>
              </a:rPr>
              <a:t>seq</a:t>
            </a:r>
            <a:r>
              <a:rPr lang="en-GB" sz="2400" b="1" dirty="0" smtClean="0">
                <a:solidFill>
                  <a:schemeClr val="tx1"/>
                </a:solidFill>
              </a:rPr>
              <a:t>  ↔  eseq</a:t>
            </a:r>
          </a:p>
          <a:p>
            <a:pPr algn="ctr"/>
            <a:endParaRPr lang="en-GB" b="1" dirty="0">
              <a:solidFill>
                <a:schemeClr val="tx1"/>
              </a:solidFill>
            </a:endParaRPr>
          </a:p>
          <a:p>
            <a:pPr algn="ctr"/>
            <a:r>
              <a:rPr lang="en-GB" dirty="0" smtClean="0">
                <a:solidFill>
                  <a:schemeClr val="tx1"/>
                </a:solidFill>
              </a:rPr>
              <a:t>“element </a:t>
            </a:r>
            <a:r>
              <a:rPr lang="en-GB" dirty="0" err="1" smtClean="0">
                <a:solidFill>
                  <a:schemeClr val="tx1"/>
                </a:solidFill>
              </a:rPr>
              <a:t>seq</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16925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Plug-in paradigms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5636957"/>
              </p:ext>
            </p:extLst>
          </p:nvPr>
        </p:nvGraphicFramePr>
        <p:xfrm>
          <a:off x="304800" y="1325880"/>
          <a:ext cx="8534400" cy="2865120"/>
        </p:xfrm>
        <a:graphic>
          <a:graphicData uri="http://schemas.openxmlformats.org/drawingml/2006/table">
            <a:tbl>
              <a:tblPr firstRow="1" bandRow="1">
                <a:tableStyleId>{5C22544A-7EE6-4342-B048-85BDC9FD1C3A}</a:tableStyleId>
              </a:tblPr>
              <a:tblGrid>
                <a:gridCol w="2528712"/>
                <a:gridCol w="2923822"/>
                <a:gridCol w="3081866"/>
              </a:tblGrid>
              <a:tr h="472440">
                <a:tc>
                  <a:txBody>
                    <a:bodyPr/>
                    <a:lstStyle/>
                    <a:p>
                      <a:r>
                        <a:rPr lang="en-GB" sz="1800" dirty="0" smtClean="0"/>
                        <a:t>Paradigm</a:t>
                      </a:r>
                      <a:endParaRPr lang="en-GB" sz="1800" dirty="0"/>
                    </a:p>
                  </a:txBody>
                  <a:tcPr/>
                </a:tc>
                <a:tc>
                  <a:txBody>
                    <a:bodyPr/>
                    <a:lstStyle/>
                    <a:p>
                      <a:r>
                        <a:rPr lang="en-GB" sz="1800" dirty="0" smtClean="0"/>
                        <a:t>Exemplar language</a:t>
                      </a:r>
                      <a:endParaRPr lang="en-GB" sz="1800" dirty="0"/>
                    </a:p>
                  </a:txBody>
                  <a:tcPr/>
                </a:tc>
                <a:tc>
                  <a:txBody>
                    <a:bodyPr/>
                    <a:lstStyle/>
                    <a:p>
                      <a:r>
                        <a:rPr lang="en-GB" sz="1800" dirty="0" err="1" smtClean="0"/>
                        <a:t>Clojure</a:t>
                      </a:r>
                      <a:r>
                        <a:rPr lang="en-GB" sz="1800" dirty="0" smtClean="0"/>
                        <a:t> implementation</a:t>
                      </a:r>
                      <a:endParaRPr lang="en-GB" sz="1800" dirty="0"/>
                    </a:p>
                  </a:txBody>
                  <a:tcPr/>
                </a:tc>
              </a:tr>
              <a:tr h="472440">
                <a:tc>
                  <a:txBody>
                    <a:bodyPr/>
                    <a:lstStyle/>
                    <a:p>
                      <a:r>
                        <a:rPr lang="en-GB" sz="1800" dirty="0" smtClean="0"/>
                        <a:t>Functional programming</a:t>
                      </a:r>
                      <a:endParaRPr lang="en-GB" sz="1800" dirty="0"/>
                    </a:p>
                  </a:txBody>
                  <a:tcPr/>
                </a:tc>
                <a:tc>
                  <a:txBody>
                    <a:bodyPr/>
                    <a:lstStyle/>
                    <a:p>
                      <a:r>
                        <a:rPr lang="en-GB" sz="1800" dirty="0" smtClean="0"/>
                        <a:t>Haskell</a:t>
                      </a:r>
                      <a:endParaRPr lang="en-GB" sz="1800"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err="1" smtClean="0"/>
                        <a:t>clojure.core</a:t>
                      </a:r>
                      <a:endParaRPr lang="en-GB" sz="1800" dirty="0" smtClean="0"/>
                    </a:p>
                  </a:txBody>
                  <a:tcPr/>
                </a:tc>
              </a:tr>
              <a:tr h="502920">
                <a:tc>
                  <a:txBody>
                    <a:bodyPr/>
                    <a:lstStyle/>
                    <a:p>
                      <a:r>
                        <a:rPr lang="en-GB" sz="1800" dirty="0" smtClean="0"/>
                        <a:t>Meta-programming</a:t>
                      </a:r>
                      <a:endParaRPr lang="en-GB"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Lisp</a:t>
                      </a:r>
                      <a:endParaRPr lang="en-GB" sz="1800" dirty="0"/>
                    </a:p>
                  </a:txBody>
                  <a:tcPr/>
                </a:tc>
                <a:tc vMerge="1">
                  <a:txBody>
                    <a:bodyPr/>
                    <a:lstStyle/>
                    <a:p>
                      <a:endParaRPr lang="en-GB" sz="2000" dirty="0"/>
                    </a:p>
                  </a:txBody>
                  <a:tcPr/>
                </a:tc>
              </a:tr>
              <a:tr h="472440">
                <a:tc>
                  <a:txBody>
                    <a:bodyPr/>
                    <a:lstStyle/>
                    <a:p>
                      <a:r>
                        <a:rPr lang="en-GB" sz="1800" dirty="0" smtClean="0"/>
                        <a:t>Logic programming</a:t>
                      </a:r>
                      <a:endParaRPr lang="en-GB" sz="1800" dirty="0"/>
                    </a:p>
                  </a:txBody>
                  <a:tcPr/>
                </a:tc>
                <a:tc>
                  <a:txBody>
                    <a:bodyPr/>
                    <a:lstStyle/>
                    <a:p>
                      <a:r>
                        <a:rPr lang="en-GB" sz="1800" dirty="0" err="1" smtClean="0"/>
                        <a:t>Prolog</a:t>
                      </a:r>
                      <a:endParaRPr lang="en-GB" sz="1800" dirty="0"/>
                    </a:p>
                  </a:txBody>
                  <a:tcPr/>
                </a:tc>
                <a:tc>
                  <a:txBody>
                    <a:bodyPr/>
                    <a:lstStyle/>
                    <a:p>
                      <a:r>
                        <a:rPr lang="en-GB" sz="1800" dirty="0" err="1" smtClean="0"/>
                        <a:t>core.logic</a:t>
                      </a:r>
                      <a:endParaRPr lang="en-GB" sz="1800" dirty="0"/>
                    </a:p>
                  </a:txBody>
                  <a:tcPr/>
                </a:tc>
              </a:tr>
              <a:tr h="472440">
                <a:tc>
                  <a:txBody>
                    <a:bodyPr/>
                    <a:lstStyle/>
                    <a:p>
                      <a:r>
                        <a:rPr lang="en-GB" sz="1800" dirty="0" smtClean="0"/>
                        <a:t>Process algebras</a:t>
                      </a:r>
                      <a:r>
                        <a:rPr lang="en-GB" sz="1800" baseline="0" dirty="0" smtClean="0"/>
                        <a:t> / CSP</a:t>
                      </a:r>
                      <a:endParaRPr lang="en-GB" sz="1800" dirty="0"/>
                    </a:p>
                  </a:txBody>
                  <a:tcPr/>
                </a:tc>
                <a:tc>
                  <a:txBody>
                    <a:bodyPr/>
                    <a:lstStyle/>
                    <a:p>
                      <a:r>
                        <a:rPr lang="en-GB" sz="1800" dirty="0" smtClean="0"/>
                        <a:t>Go</a:t>
                      </a:r>
                      <a:endParaRPr lang="en-GB" sz="1800" dirty="0"/>
                    </a:p>
                  </a:txBody>
                  <a:tcPr/>
                </a:tc>
                <a:tc>
                  <a:txBody>
                    <a:bodyPr/>
                    <a:lstStyle/>
                    <a:p>
                      <a:r>
                        <a:rPr lang="en-GB" sz="1800" dirty="0" err="1" smtClean="0"/>
                        <a:t>core.async</a:t>
                      </a:r>
                      <a:endParaRPr lang="en-GB" sz="1800" dirty="0"/>
                    </a:p>
                  </a:txBody>
                  <a:tcPr/>
                </a:tc>
              </a:tr>
              <a:tr h="472440">
                <a:tc>
                  <a:txBody>
                    <a:bodyPr/>
                    <a:lstStyle/>
                    <a:p>
                      <a:r>
                        <a:rPr lang="en-GB" sz="1800" b="1" dirty="0" smtClean="0"/>
                        <a:t>Array programming</a:t>
                      </a:r>
                      <a:endParaRPr lang="en-GB" sz="1800" b="1" dirty="0"/>
                    </a:p>
                  </a:txBody>
                  <a:tcPr>
                    <a:solidFill>
                      <a:schemeClr val="accent2">
                        <a:lumMod val="40000"/>
                        <a:lumOff val="60000"/>
                      </a:schemeClr>
                    </a:solidFill>
                  </a:tcPr>
                </a:tc>
                <a:tc>
                  <a:txBody>
                    <a:bodyPr/>
                    <a:lstStyle/>
                    <a:p>
                      <a:r>
                        <a:rPr lang="en-GB" sz="1800" b="1" dirty="0" smtClean="0"/>
                        <a:t>APL</a:t>
                      </a:r>
                      <a:endParaRPr lang="en-GB" sz="1800" b="1" dirty="0"/>
                    </a:p>
                  </a:txBody>
                  <a:tcPr>
                    <a:solidFill>
                      <a:schemeClr val="accent2">
                        <a:lumMod val="40000"/>
                        <a:lumOff val="60000"/>
                      </a:schemeClr>
                    </a:solidFill>
                  </a:tcPr>
                </a:tc>
                <a:tc>
                  <a:txBody>
                    <a:bodyPr/>
                    <a:lstStyle/>
                    <a:p>
                      <a:r>
                        <a:rPr lang="en-GB" sz="1800" b="1" dirty="0" smtClean="0"/>
                        <a:t>core.matrix</a:t>
                      </a:r>
                      <a:endParaRPr lang="en-GB" sz="1800" b="1" dirty="0"/>
                    </a:p>
                  </a:txBody>
                  <a:tcPr>
                    <a:solidFill>
                      <a:schemeClr val="accent2">
                        <a:lumMod val="40000"/>
                        <a:lumOff val="60000"/>
                      </a:schemeClr>
                    </a:solidFill>
                  </a:tcPr>
                </a:tc>
              </a:tr>
            </a:tbl>
          </a:graphicData>
        </a:graphic>
      </p:graphicFrame>
      <p:pic>
        <p:nvPicPr>
          <p:cNvPr id="1026" name="Picture 2" descr="http://www.theastronauts.com/wordpress/wp-content/uploads/2013/04/head_plu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495800"/>
            <a:ext cx="3733800" cy="169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813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Specialised matrix constructors</a:t>
            </a:r>
            <a:endParaRPr lang="en-GB" dirty="0"/>
          </a:p>
        </p:txBody>
      </p:sp>
      <p:sp>
        <p:nvSpPr>
          <p:cNvPr id="4" name="Rectangle 3"/>
          <p:cNvSpPr/>
          <p:nvPr/>
        </p:nvSpPr>
        <p:spPr>
          <a:xfrm>
            <a:off x="533400" y="1371600"/>
            <a:ext cx="5334000"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zero-matrix 4 3</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p:txBody>
      </p:sp>
      <p:sp>
        <p:nvSpPr>
          <p:cNvPr id="5" name="Right Arrow 4"/>
          <p:cNvSpPr/>
          <p:nvPr/>
        </p:nvSpPr>
        <p:spPr>
          <a:xfrm>
            <a:off x="6096000" y="1828800"/>
            <a:ext cx="549088"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360942989"/>
              </p:ext>
            </p:extLst>
          </p:nvPr>
        </p:nvGraphicFramePr>
        <p:xfrm>
          <a:off x="7010400" y="1371600"/>
          <a:ext cx="1143000" cy="1477820"/>
        </p:xfrm>
        <a:graphic>
          <a:graphicData uri="http://schemas.openxmlformats.org/drawingml/2006/table">
            <a:tbl>
              <a:tblPr firstRow="1" bandRow="1">
                <a:tableStyleId>{5C22544A-7EE6-4342-B048-85BDC9FD1C3A}</a:tableStyleId>
              </a:tblPr>
              <a:tblGrid>
                <a:gridCol w="381000"/>
                <a:gridCol w="381000"/>
                <a:gridCol w="381000"/>
              </a:tblGrid>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7" name="Rectangle 6"/>
          <p:cNvSpPr/>
          <p:nvPr/>
        </p:nvSpPr>
        <p:spPr>
          <a:xfrm>
            <a:off x="533400" y="3167742"/>
            <a:ext cx="5334000"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identity-matrix 4</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p:txBody>
      </p:sp>
      <p:sp>
        <p:nvSpPr>
          <p:cNvPr id="8" name="Right Arrow 7"/>
          <p:cNvSpPr/>
          <p:nvPr/>
        </p:nvSpPr>
        <p:spPr>
          <a:xfrm>
            <a:off x="6096000" y="3624942"/>
            <a:ext cx="549088"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8"/>
          <p:cNvGraphicFramePr>
            <a:graphicFrameLocks noGrp="1"/>
          </p:cNvGraphicFramePr>
          <p:nvPr>
            <p:extLst>
              <p:ext uri="{D42A27DB-BD31-4B8C-83A1-F6EECF244321}">
                <p14:modId xmlns:p14="http://schemas.microsoft.com/office/powerpoint/2010/main" val="3487687058"/>
              </p:ext>
            </p:extLst>
          </p:nvPr>
        </p:nvGraphicFramePr>
        <p:xfrm>
          <a:off x="7010400" y="3167742"/>
          <a:ext cx="1524000" cy="1477820"/>
        </p:xfrm>
        <a:graphic>
          <a:graphicData uri="http://schemas.openxmlformats.org/drawingml/2006/table">
            <a:tbl>
              <a:tblPr firstRow="1" bandRow="1">
                <a:tableStyleId>{5C22544A-7EE6-4342-B048-85BDC9FD1C3A}</a:tableStyleId>
              </a:tblPr>
              <a:tblGrid>
                <a:gridCol w="381000"/>
                <a:gridCol w="381000"/>
                <a:gridCol w="381000"/>
                <a:gridCol w="381000"/>
              </a:tblGrid>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
        <p:nvSpPr>
          <p:cNvPr id="10" name="Rectangle 9"/>
          <p:cNvSpPr/>
          <p:nvPr/>
        </p:nvSpPr>
        <p:spPr>
          <a:xfrm>
            <a:off x="533400" y="4953000"/>
            <a:ext cx="5334000"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permutation-matrix [3 1 0 2]</a:t>
            </a:r>
            <a:r>
              <a:rPr lang="en-GB" sz="2400" dirty="0" smtClean="0">
                <a:solidFill>
                  <a:srgbClr val="CC7A7A"/>
                </a:solidFill>
                <a:highlight>
                  <a:srgbClr val="E8F2FE"/>
                </a:highlight>
                <a:latin typeface="Consolas"/>
              </a:rPr>
              <a:t>)</a:t>
            </a:r>
            <a:endParaRPr lang="en-GB" sz="2400" dirty="0">
              <a:solidFill>
                <a:srgbClr val="CC7A7A"/>
              </a:solidFill>
              <a:highlight>
                <a:srgbClr val="E8F2FE"/>
              </a:highlight>
              <a:latin typeface="Consolas"/>
            </a:endParaRPr>
          </a:p>
        </p:txBody>
      </p:sp>
      <p:sp>
        <p:nvSpPr>
          <p:cNvPr id="11" name="Right Arrow 10"/>
          <p:cNvSpPr/>
          <p:nvPr/>
        </p:nvSpPr>
        <p:spPr>
          <a:xfrm>
            <a:off x="6096000" y="5410200"/>
            <a:ext cx="549088"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able 11"/>
          <p:cNvGraphicFramePr>
            <a:graphicFrameLocks noGrp="1"/>
          </p:cNvGraphicFramePr>
          <p:nvPr>
            <p:extLst>
              <p:ext uri="{D42A27DB-BD31-4B8C-83A1-F6EECF244321}">
                <p14:modId xmlns:p14="http://schemas.microsoft.com/office/powerpoint/2010/main" val="2930782139"/>
              </p:ext>
            </p:extLst>
          </p:nvPr>
        </p:nvGraphicFramePr>
        <p:xfrm>
          <a:off x="7010400" y="4953000"/>
          <a:ext cx="1524000" cy="1477820"/>
        </p:xfrm>
        <a:graphic>
          <a:graphicData uri="http://schemas.openxmlformats.org/drawingml/2006/table">
            <a:tbl>
              <a:tblPr firstRow="1" bandRow="1">
                <a:tableStyleId>{5C22544A-7EE6-4342-B048-85BDC9FD1C3A}</a:tableStyleId>
              </a:tblPr>
              <a:tblGrid>
                <a:gridCol w="381000"/>
                <a:gridCol w="381000"/>
                <a:gridCol w="381000"/>
                <a:gridCol w="381000"/>
              </a:tblGrid>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9455">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83127" marR="83127"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200167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 transformations</a:t>
            </a:r>
            <a:endParaRPr lang="en-GB" dirty="0"/>
          </a:p>
        </p:txBody>
      </p:sp>
      <p:sp>
        <p:nvSpPr>
          <p:cNvPr id="5" name="Content Placeholder 2"/>
          <p:cNvSpPr txBox="1">
            <a:spLocks/>
          </p:cNvSpPr>
          <p:nvPr/>
        </p:nvSpPr>
        <p:spPr>
          <a:xfrm>
            <a:off x="533400" y="1524000"/>
            <a:ext cx="82296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6000" b="1" dirty="0" smtClean="0">
                <a:solidFill>
                  <a:schemeClr val="accent6">
                    <a:lumMod val="75000"/>
                  </a:schemeClr>
                </a:solidFill>
                <a:latin typeface="Consolas" panose="020B0609020204030204" pitchFamily="49" charset="0"/>
                <a:cs typeface="Consolas" panose="020B0609020204030204" pitchFamily="49" charset="0"/>
              </a:rPr>
              <a:t>(</a:t>
            </a:r>
            <a:r>
              <a:rPr lang="en-GB" sz="6000" b="1" dirty="0" smtClean="0">
                <a:solidFill>
                  <a:schemeClr val="accent3">
                    <a:lumMod val="75000"/>
                  </a:schemeClr>
                </a:solidFill>
                <a:latin typeface="Consolas" panose="020B0609020204030204" pitchFamily="49" charset="0"/>
                <a:cs typeface="Consolas" panose="020B0609020204030204" pitchFamily="49" charset="0"/>
              </a:rPr>
              <a:t>transpose      </a:t>
            </a:r>
            <a:r>
              <a:rPr lang="en-GB" sz="6000" b="1" dirty="0" smtClean="0">
                <a:solidFill>
                  <a:schemeClr val="accent6">
                    <a:lumMod val="75000"/>
                  </a:schemeClr>
                </a:solidFill>
                <a:latin typeface="Consolas" panose="020B0609020204030204" pitchFamily="49" charset="0"/>
                <a:cs typeface="Consolas" panose="020B0609020204030204" pitchFamily="49" charset="0"/>
              </a:rPr>
              <a:t>)</a:t>
            </a:r>
          </a:p>
          <a:p>
            <a:pPr marL="0" indent="0">
              <a:buFont typeface="Arial" pitchFamily="34" charset="0"/>
              <a:buNone/>
            </a:pPr>
            <a:endParaRPr lang="en-GB" sz="6000" b="1" dirty="0">
              <a:solidFill>
                <a:schemeClr val="accent6">
                  <a:lumMod val="75000"/>
                </a:schemeClr>
              </a:solidFill>
              <a:latin typeface="Consolas" panose="020B0609020204030204" pitchFamily="49" charset="0"/>
              <a:cs typeface="Consolas" panose="020B0609020204030204" pitchFamily="49" charset="0"/>
            </a:endParaRPr>
          </a:p>
          <a:p>
            <a:pPr marL="0" indent="0">
              <a:buFont typeface="Arial" pitchFamily="34" charset="0"/>
              <a:buNone/>
            </a:pPr>
            <a:endParaRPr lang="en-GB" sz="6000" b="1" dirty="0" smtClean="0">
              <a:solidFill>
                <a:srgbClr val="00B0F0"/>
              </a:solidFill>
              <a:latin typeface="Consolas" panose="020B0609020204030204" pitchFamily="49" charset="0"/>
              <a:cs typeface="Consolas" panose="020B06090202040302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50657635"/>
              </p:ext>
            </p:extLst>
          </p:nvPr>
        </p:nvGraphicFramePr>
        <p:xfrm>
          <a:off x="5257800" y="1524000"/>
          <a:ext cx="1676400" cy="1117600"/>
        </p:xfrm>
        <a:graphic>
          <a:graphicData uri="http://schemas.openxmlformats.org/drawingml/2006/table">
            <a:tbl>
              <a:tblPr firstRow="1" bandRow="1">
                <a:tableStyleId>{5C22544A-7EE6-4342-B048-85BDC9FD1C3A}</a:tableStyleId>
              </a:tblPr>
              <a:tblGrid>
                <a:gridCol w="558800"/>
                <a:gridCol w="558800"/>
                <a:gridCol w="558800"/>
              </a:tblGrid>
              <a:tr h="558800">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0</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1</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2</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558800">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3</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4</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5</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05198712"/>
              </p:ext>
            </p:extLst>
          </p:nvPr>
        </p:nvGraphicFramePr>
        <p:xfrm>
          <a:off x="3200400" y="3581400"/>
          <a:ext cx="1117600" cy="1676400"/>
        </p:xfrm>
        <a:graphic>
          <a:graphicData uri="http://schemas.openxmlformats.org/drawingml/2006/table">
            <a:tbl>
              <a:tblPr firstRow="1" bandRow="1">
                <a:tableStyleId>{5C22544A-7EE6-4342-B048-85BDC9FD1C3A}</a:tableStyleId>
              </a:tblPr>
              <a:tblGrid>
                <a:gridCol w="558800"/>
                <a:gridCol w="558800"/>
              </a:tblGrid>
              <a:tr h="558800">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0</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3</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58800">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1</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4</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58800">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2</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2500" b="0" dirty="0" smtClean="0">
                          <a:solidFill>
                            <a:schemeClr val="tx1"/>
                          </a:solidFill>
                          <a:latin typeface="Consolas" panose="020B0609020204030204" pitchFamily="49" charset="0"/>
                          <a:cs typeface="Consolas" panose="020B0609020204030204" pitchFamily="49" charset="0"/>
                        </a:rPr>
                        <a:t>5</a:t>
                      </a:r>
                      <a:endParaRPr lang="en-GB" sz="2500" b="0" dirty="0">
                        <a:solidFill>
                          <a:schemeClr val="tx1"/>
                        </a:solidFill>
                        <a:latin typeface="Consolas" panose="020B0609020204030204" pitchFamily="49" charset="0"/>
                        <a:cs typeface="Consolas" panose="020B0609020204030204" pitchFamily="49" charset="0"/>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9" name="Rectangle 8"/>
          <p:cNvSpPr/>
          <p:nvPr/>
        </p:nvSpPr>
        <p:spPr>
          <a:xfrm>
            <a:off x="1371600" y="5652531"/>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Transposes </a:t>
            </a:r>
            <a:r>
              <a:rPr lang="en-GB" b="1" dirty="0" smtClean="0">
                <a:solidFill>
                  <a:schemeClr val="tx1"/>
                </a:solidFill>
              </a:rPr>
              <a:t>reverses the order </a:t>
            </a:r>
            <a:r>
              <a:rPr lang="en-GB" dirty="0" smtClean="0">
                <a:solidFill>
                  <a:schemeClr val="tx1"/>
                </a:solidFill>
              </a:rPr>
              <a:t>of all dimensions and indexes</a:t>
            </a:r>
            <a:endParaRPr lang="en-GB" b="1" dirty="0">
              <a:solidFill>
                <a:schemeClr val="tx1"/>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740774" y="5576331"/>
            <a:ext cx="1011826" cy="976869"/>
          </a:xfrm>
          <a:prstGeom prst="rect">
            <a:avLst/>
          </a:prstGeom>
        </p:spPr>
      </p:pic>
      <p:sp>
        <p:nvSpPr>
          <p:cNvPr id="11" name="Bent Arrow 10"/>
          <p:cNvSpPr/>
          <p:nvPr/>
        </p:nvSpPr>
        <p:spPr>
          <a:xfrm flipH="1" flipV="1">
            <a:off x="4724400" y="3048000"/>
            <a:ext cx="1447800" cy="1524000"/>
          </a:xfrm>
          <a:prstGeom prst="bentArrow">
            <a:avLst>
              <a:gd name="adj1" fmla="val 17808"/>
              <a:gd name="adj2" fmla="val 25000"/>
              <a:gd name="adj3" fmla="val 25000"/>
              <a:gd name="adj4" fmla="val 8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3" name="Straight Connector 12"/>
          <p:cNvCxnSpPr/>
          <p:nvPr/>
        </p:nvCxnSpPr>
        <p:spPr>
          <a:xfrm>
            <a:off x="4724400" y="3048000"/>
            <a:ext cx="1905000" cy="1905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699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Matrix multiplication</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1524000" y="1371600"/>
                <a:ext cx="5943600" cy="2524409"/>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d>
                        <m:dPr>
                          <m:ctrlPr>
                            <a:rPr lang="pt-BR" sz="2800" i="1" smtClean="0">
                              <a:latin typeface="Cambria Math"/>
                            </a:rPr>
                          </m:ctrlPr>
                        </m:dPr>
                        <m:e>
                          <m:m>
                            <m:mPr>
                              <m:mcs>
                                <m:mc>
                                  <m:mcPr>
                                    <m:count m:val="3"/>
                                    <m:mcJc m:val="center"/>
                                  </m:mcPr>
                                </m:mc>
                              </m:mcs>
                              <m:ctrlPr>
                                <a:rPr lang="pt-BR" sz="2800" i="1">
                                  <a:latin typeface="Cambria Math"/>
                                </a:rPr>
                              </m:ctrlPr>
                            </m:mPr>
                            <m:mr>
                              <m:e>
                                <m:r>
                                  <m:rPr>
                                    <m:brk m:alnAt="7"/>
                                  </m:rPr>
                                  <a:rPr lang="en-GB" sz="2800" i="1">
                                    <a:latin typeface="Cambria Math"/>
                                  </a:rPr>
                                  <m:t>9</m:t>
                                </m:r>
                              </m:e>
                              <m:e>
                                <m:r>
                                  <a:rPr lang="en-GB" sz="2800" i="1">
                                    <a:latin typeface="Cambria Math"/>
                                  </a:rPr>
                                  <m:t>2</m:t>
                                </m:r>
                              </m:e>
                              <m:e>
                                <m:r>
                                  <a:rPr lang="en-GB" sz="2800" i="1">
                                    <a:latin typeface="Cambria Math"/>
                                  </a:rPr>
                                  <m:t>7</m:t>
                                </m:r>
                              </m:e>
                            </m:mr>
                            <m:mr>
                              <m:e>
                                <m:r>
                                  <a:rPr lang="en-GB" sz="2800" i="1">
                                    <a:latin typeface="Cambria Math"/>
                                  </a:rPr>
                                  <m:t>6</m:t>
                                </m:r>
                              </m:e>
                              <m:e>
                                <m:r>
                                  <a:rPr lang="en-GB" sz="2800" i="1">
                                    <a:latin typeface="Cambria Math"/>
                                  </a:rPr>
                                  <m:t>4</m:t>
                                </m:r>
                              </m:e>
                              <m:e>
                                <m:r>
                                  <a:rPr lang="en-GB" sz="2800" i="1">
                                    <a:latin typeface="Cambria Math"/>
                                  </a:rPr>
                                  <m:t>8</m:t>
                                </m:r>
                              </m:e>
                            </m:mr>
                          </m:m>
                        </m:e>
                      </m:d>
                      <m:r>
                        <a:rPr lang="en-GB" sz="2800" b="0" i="1" smtClean="0">
                          <a:latin typeface="Cambria Math"/>
                        </a:rPr>
                        <m:t>. </m:t>
                      </m:r>
                      <m:d>
                        <m:dPr>
                          <m:ctrlPr>
                            <a:rPr lang="en-GB" sz="2800" b="0" i="1" smtClean="0">
                              <a:latin typeface="Cambria Math"/>
                            </a:rPr>
                          </m:ctrlPr>
                        </m:dPr>
                        <m:e>
                          <m:m>
                            <m:mPr>
                              <m:mcs>
                                <m:mc>
                                  <m:mcPr>
                                    <m:count m:val="2"/>
                                    <m:mcJc m:val="center"/>
                                  </m:mcPr>
                                </m:mc>
                              </m:mcs>
                              <m:ctrlPr>
                                <a:rPr lang="en-GB" sz="2800" i="1">
                                  <a:latin typeface="Cambria Math"/>
                                </a:rPr>
                              </m:ctrlPr>
                            </m:mPr>
                            <m:mr>
                              <m:e>
                                <m:r>
                                  <m:rPr>
                                    <m:brk m:alnAt="7"/>
                                  </m:rPr>
                                  <a:rPr lang="en-GB" sz="2800" b="0" i="1" smtClean="0">
                                    <a:latin typeface="Cambria Math"/>
                                  </a:rPr>
                                  <m:t>2</m:t>
                                </m:r>
                              </m:e>
                              <m:e>
                                <m:r>
                                  <a:rPr lang="en-GB" sz="2800" b="0" i="1" smtClean="0">
                                    <a:latin typeface="Cambria Math"/>
                                  </a:rPr>
                                  <m:t>8</m:t>
                                </m:r>
                              </m:e>
                            </m:mr>
                            <m:mr>
                              <m:e>
                                <m:r>
                                  <a:rPr lang="en-GB" sz="2800" b="0" i="1" smtClean="0">
                                    <a:latin typeface="Cambria Math"/>
                                  </a:rPr>
                                  <m:t>3</m:t>
                                </m:r>
                              </m:e>
                              <m:e>
                                <m:r>
                                  <a:rPr lang="en-GB" sz="2800" b="0" i="1" smtClean="0">
                                    <a:latin typeface="Cambria Math"/>
                                  </a:rPr>
                                  <m:t>4</m:t>
                                </m:r>
                              </m:e>
                            </m:mr>
                            <m:mr>
                              <m:e>
                                <m:r>
                                  <a:rPr lang="en-GB" sz="2800" b="0" i="1" smtClean="0">
                                    <a:latin typeface="Cambria Math"/>
                                  </a:rPr>
                                  <m:t>5</m:t>
                                </m:r>
                              </m:e>
                              <m:e>
                                <m:r>
                                  <a:rPr lang="en-GB" sz="2800" b="0" i="1" smtClean="0">
                                    <a:latin typeface="Cambria Math"/>
                                  </a:rPr>
                                  <m:t>9</m:t>
                                </m:r>
                              </m:e>
                            </m:mr>
                          </m:m>
                        </m:e>
                      </m:d>
                      <m:r>
                        <a:rPr lang="pt-BR" sz="2800" i="1" smtClean="0">
                          <a:latin typeface="Cambria Math"/>
                        </a:rPr>
                        <m:t>=</m:t>
                      </m:r>
                      <m:d>
                        <m:dPr>
                          <m:ctrlPr>
                            <a:rPr lang="pt-BR" sz="2800" i="1" smtClean="0">
                              <a:latin typeface="Cambria Math"/>
                            </a:rPr>
                          </m:ctrlPr>
                        </m:dPr>
                        <m:e>
                          <m:m>
                            <m:mPr>
                              <m:mcs>
                                <m:mc>
                                  <m:mcPr>
                                    <m:count m:val="2"/>
                                    <m:mcJc m:val="center"/>
                                  </m:mcPr>
                                </m:mc>
                              </m:mcs>
                              <m:ctrlPr>
                                <a:rPr lang="pt-BR" sz="2800" i="1">
                                  <a:latin typeface="Cambria Math"/>
                                </a:rPr>
                              </m:ctrlPr>
                            </m:mPr>
                            <m:mr>
                              <m:e>
                                <m:r>
                                  <m:rPr>
                                    <m:brk m:alnAt="7"/>
                                  </m:rPr>
                                  <a:rPr lang="en-GB" sz="2800" i="1">
                                    <a:latin typeface="Cambria Math"/>
                                  </a:rPr>
                                  <m:t>𝑎</m:t>
                                </m:r>
                              </m:e>
                              <m:e>
                                <m:r>
                                  <a:rPr lang="en-GB" sz="2800" i="1">
                                    <a:latin typeface="Cambria Math"/>
                                  </a:rPr>
                                  <m:t>𝑏</m:t>
                                </m:r>
                              </m:e>
                            </m:mr>
                            <m:mr>
                              <m:e>
                                <m:r>
                                  <a:rPr lang="en-GB" sz="2800" i="1">
                                    <a:latin typeface="Cambria Math"/>
                                  </a:rPr>
                                  <m:t>𝑐</m:t>
                                </m:r>
                              </m:e>
                              <m:e>
                                <m:r>
                                  <a:rPr lang="en-GB" sz="2800" i="1">
                                    <a:latin typeface="Cambria Math"/>
                                  </a:rPr>
                                  <m:t>𝑑</m:t>
                                </m:r>
                              </m:e>
                            </m:mr>
                          </m:m>
                        </m:e>
                      </m:d>
                    </m:oMath>
                  </m:oMathPara>
                </a14:m>
                <a:endParaRPr lang="en-GB" sz="2800" dirty="0" smtClean="0"/>
              </a:p>
              <a:p>
                <a:pPr lvl="1"/>
                <a:endParaRPr lang="en-GB" sz="2800" dirty="0" smtClean="0"/>
              </a:p>
              <a:p>
                <a:pPr lvl="1"/>
                <a:r>
                  <a:rPr lang="en-GB" sz="2800" dirty="0" smtClean="0"/>
                  <a:t> </a:t>
                </a:r>
                <a14:m>
                  <m:oMath xmlns:m="http://schemas.openxmlformats.org/officeDocument/2006/math">
                    <m:r>
                      <a:rPr lang="en-GB" sz="2800" b="0" i="1" smtClean="0">
                        <a:latin typeface="Cambria Math"/>
                      </a:rPr>
                      <m:t>𝑎</m:t>
                    </m:r>
                    <m:r>
                      <a:rPr lang="pt-BR" sz="2800" i="1">
                        <a:latin typeface="Cambria Math"/>
                      </a:rPr>
                      <m:t>=</m:t>
                    </m:r>
                    <m:r>
                      <a:rPr lang="en-GB" sz="2800" b="0" i="1" smtClean="0">
                        <a:latin typeface="Cambria Math"/>
                      </a:rPr>
                      <m:t>(9∗2) </m:t>
                    </m:r>
                  </m:oMath>
                </a14:m>
                <a:r>
                  <a:rPr lang="en-GB" sz="2800" dirty="0" smtClean="0"/>
                  <a:t>+ </a:t>
                </a:r>
                <a14:m>
                  <m:oMath xmlns:m="http://schemas.openxmlformats.org/officeDocument/2006/math">
                    <m:r>
                      <a:rPr lang="en-GB" sz="2800" i="1">
                        <a:latin typeface="Cambria Math"/>
                      </a:rPr>
                      <m:t>(</m:t>
                    </m:r>
                    <m:r>
                      <a:rPr lang="en-GB" sz="2800" b="0" i="1" smtClean="0">
                        <a:latin typeface="Cambria Math"/>
                      </a:rPr>
                      <m:t>2</m:t>
                    </m:r>
                    <m:r>
                      <a:rPr lang="en-GB" sz="2800" i="1">
                        <a:latin typeface="Cambria Math"/>
                      </a:rPr>
                      <m:t>∗</m:t>
                    </m:r>
                    <m:r>
                      <a:rPr lang="en-GB" sz="2800" b="0" i="1" smtClean="0">
                        <a:latin typeface="Cambria Math"/>
                      </a:rPr>
                      <m:t>3</m:t>
                    </m:r>
                    <m:r>
                      <a:rPr lang="en-GB" sz="2800" i="1">
                        <a:latin typeface="Cambria Math"/>
                      </a:rPr>
                      <m:t>) </m:t>
                    </m:r>
                  </m:oMath>
                </a14:m>
                <a:r>
                  <a:rPr lang="en-GB" sz="2800" dirty="0" smtClean="0"/>
                  <a:t>+ </a:t>
                </a:r>
                <a14:m>
                  <m:oMath xmlns:m="http://schemas.openxmlformats.org/officeDocument/2006/math">
                    <m:r>
                      <a:rPr lang="en-GB" sz="2800" i="1">
                        <a:latin typeface="Cambria Math"/>
                      </a:rPr>
                      <m:t>(</m:t>
                    </m:r>
                    <m:r>
                      <a:rPr lang="en-GB" sz="2800" b="0" i="1" smtClean="0">
                        <a:latin typeface="Cambria Math"/>
                      </a:rPr>
                      <m:t>7</m:t>
                    </m:r>
                    <m:r>
                      <a:rPr lang="en-GB" sz="2800" i="1">
                        <a:latin typeface="Cambria Math"/>
                      </a:rPr>
                      <m:t>∗</m:t>
                    </m:r>
                    <m:r>
                      <a:rPr lang="en-GB" sz="2800" b="0" i="1" smtClean="0">
                        <a:latin typeface="Cambria Math"/>
                      </a:rPr>
                      <m:t>5</m:t>
                    </m:r>
                    <m:r>
                      <a:rPr lang="en-GB" sz="2800" i="1">
                        <a:latin typeface="Cambria Math"/>
                      </a:rPr>
                      <m:t>)</m:t>
                    </m:r>
                  </m:oMath>
                </a14:m>
                <a:endParaRPr lang="en-GB" sz="2800" dirty="0" smtClean="0"/>
              </a:p>
              <a:p>
                <a:pPr marL="538163" lvl="1"/>
                <a14:m>
                  <m:oMath xmlns:m="http://schemas.openxmlformats.org/officeDocument/2006/math">
                    <m:r>
                      <a:rPr lang="en-GB" sz="2800" i="1">
                        <a:latin typeface="Cambria Math"/>
                      </a:rPr>
                      <m:t>𝑎</m:t>
                    </m:r>
                    <m:r>
                      <a:rPr lang="pt-BR" sz="2800" i="1">
                        <a:latin typeface="Cambria Math"/>
                      </a:rPr>
                      <m:t>=</m:t>
                    </m:r>
                  </m:oMath>
                </a14:m>
                <a:r>
                  <a:rPr lang="en-GB" sz="2800" dirty="0" smtClean="0"/>
                  <a:t>  59</a:t>
                </a:r>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0" y="1371600"/>
                <a:ext cx="5943600" cy="2524409"/>
              </a:xfrm>
              <a:prstGeom prst="rect">
                <a:avLst/>
              </a:prstGeom>
              <a:blipFill rotWithShape="1">
                <a:blip r:embed="rId2"/>
                <a:stretch>
                  <a:fillRect b="-6039"/>
                </a:stretch>
              </a:blipFill>
            </p:spPr>
            <p:txBody>
              <a:bodyPr/>
              <a:lstStyle/>
              <a:p>
                <a:r>
                  <a:rPr lang="en-GB">
                    <a:noFill/>
                  </a:rPr>
                  <a:t> </a:t>
                </a:r>
              </a:p>
            </p:txBody>
          </p:sp>
        </mc:Fallback>
      </mc:AlternateContent>
      <p:sp>
        <p:nvSpPr>
          <p:cNvPr id="5" name="Rectangle 4"/>
          <p:cNvSpPr/>
          <p:nvPr/>
        </p:nvSpPr>
        <p:spPr>
          <a:xfrm>
            <a:off x="2209800" y="1600200"/>
            <a:ext cx="1447800" cy="381000"/>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038600" y="1447800"/>
            <a:ext cx="381000" cy="1143000"/>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676378" y="1662830"/>
            <a:ext cx="381000" cy="381000"/>
          </a:xfrm>
          <a:prstGeom prst="rect">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371600" y="4419600"/>
            <a:ext cx="6248400" cy="1524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400" dirty="0">
                <a:solidFill>
                  <a:srgbClr val="CC7A7A"/>
                </a:solidFill>
                <a:highlight>
                  <a:srgbClr val="E8F2FE"/>
                </a:highlight>
                <a:latin typeface="Consolas"/>
              </a:rPr>
              <a:t>(</a:t>
            </a:r>
            <a:r>
              <a:rPr lang="fr-FR" sz="2400" dirty="0" err="1">
                <a:solidFill>
                  <a:srgbClr val="7F0055"/>
                </a:solidFill>
                <a:highlight>
                  <a:srgbClr val="E8F2FE"/>
                </a:highlight>
                <a:latin typeface="Consolas"/>
              </a:rPr>
              <a:t>mmul</a:t>
            </a:r>
            <a:r>
              <a:rPr lang="fr-FR" sz="2400" dirty="0">
                <a:solidFill>
                  <a:srgbClr val="7F0055"/>
                </a:solidFill>
                <a:highlight>
                  <a:srgbClr val="E8F2FE"/>
                </a:highlight>
                <a:latin typeface="Consolas"/>
              </a:rPr>
              <a:t> </a:t>
            </a:r>
            <a:r>
              <a:rPr lang="fr-FR" sz="2400" dirty="0">
                <a:solidFill>
                  <a:srgbClr val="0070C0"/>
                </a:solidFill>
                <a:highlight>
                  <a:srgbClr val="E8F2FE"/>
                </a:highlight>
                <a:latin typeface="Consolas"/>
              </a:rPr>
              <a:t>[[9 2 7] [6 4 8]]</a:t>
            </a:r>
          </a:p>
          <a:p>
            <a:r>
              <a:rPr lang="en-GB" sz="2400" dirty="0">
                <a:highlight>
                  <a:srgbClr val="E8F2FE"/>
                </a:highlight>
                <a:latin typeface="Consolas"/>
              </a:rPr>
              <a:t>      </a:t>
            </a:r>
            <a:r>
              <a:rPr lang="en-GB" sz="2400" dirty="0" smtClean="0">
                <a:solidFill>
                  <a:srgbClr val="0070C0"/>
                </a:solidFill>
                <a:highlight>
                  <a:srgbClr val="E8F2FE"/>
                </a:highlight>
                <a:latin typeface="Consolas"/>
              </a:rPr>
              <a:t>[[</a:t>
            </a:r>
            <a:r>
              <a:rPr lang="en-GB" sz="2400" dirty="0">
                <a:solidFill>
                  <a:srgbClr val="0070C0"/>
                </a:solidFill>
                <a:highlight>
                  <a:srgbClr val="E8F2FE"/>
                </a:highlight>
                <a:latin typeface="Consolas"/>
              </a:rPr>
              <a:t>2 8] [3 4] [5 9]]</a:t>
            </a:r>
            <a:r>
              <a:rPr lang="en-GB" sz="2400" dirty="0">
                <a:solidFill>
                  <a:srgbClr val="CC7A7A"/>
                </a:solidFill>
                <a:highlight>
                  <a:srgbClr val="E8F2FE"/>
                </a:highlight>
                <a:latin typeface="Consolas"/>
              </a:rPr>
              <a:t>)</a:t>
            </a:r>
          </a:p>
          <a:p>
            <a:endParaRPr lang="en-GB" sz="2400" dirty="0" smtClean="0">
              <a:solidFill>
                <a:srgbClr val="008000"/>
              </a:solidFill>
              <a:latin typeface="Consolas"/>
            </a:endParaRPr>
          </a:p>
          <a:p>
            <a:r>
              <a:rPr lang="en-GB" sz="2400" dirty="0" smtClean="0">
                <a:solidFill>
                  <a:srgbClr val="008000"/>
                </a:solidFill>
                <a:latin typeface="Consolas"/>
              </a:rPr>
              <a:t>=&gt; [[</a:t>
            </a:r>
            <a:r>
              <a:rPr lang="en-GB" sz="2400" dirty="0">
                <a:solidFill>
                  <a:srgbClr val="008000"/>
                </a:solidFill>
                <a:latin typeface="Consolas"/>
              </a:rPr>
              <a:t>59 143] [64 136]]</a:t>
            </a:r>
            <a:endParaRPr lang="en-GB" sz="2400" dirty="0">
              <a:solidFill>
                <a:srgbClr val="CC7A7A"/>
              </a:solidFill>
              <a:highlight>
                <a:srgbClr val="E8F2FE"/>
              </a:highlight>
              <a:latin typeface="Consolas"/>
            </a:endParaRPr>
          </a:p>
        </p:txBody>
      </p:sp>
    </p:spTree>
    <p:extLst>
      <p:ext uri="{BB962C8B-B14F-4D97-AF65-F5344CB8AC3E}">
        <p14:creationId xmlns:p14="http://schemas.microsoft.com/office/powerpoint/2010/main" val="1872621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Geometry</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403410186"/>
              </p:ext>
            </p:extLst>
          </p:nvPr>
        </p:nvGraphicFramePr>
        <p:xfrm>
          <a:off x="6172200" y="1828800"/>
          <a:ext cx="2514600" cy="2600176"/>
        </p:xfrm>
        <a:graphic>
          <a:graphicData uri="http://schemas.openxmlformats.org/drawingml/2006/table">
            <a:tbl>
              <a:tblPr firstRow="1" bandRow="1">
                <a:tableStyleId>{5C22544A-7EE6-4342-B048-85BDC9FD1C3A}</a:tableStyleId>
              </a:tblPr>
              <a:tblGrid>
                <a:gridCol w="314325"/>
                <a:gridCol w="314325"/>
                <a:gridCol w="314325"/>
                <a:gridCol w="314325"/>
                <a:gridCol w="314325"/>
                <a:gridCol w="314325"/>
                <a:gridCol w="314325"/>
                <a:gridCol w="314325"/>
              </a:tblGrid>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r h="325022">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c>
                  <a:txBody>
                    <a:bodyPr/>
                    <a:lstStyle/>
                    <a:p>
                      <a:endParaRPr lang="en-GB" sz="1200" dirty="0">
                        <a:ln w="19050">
                          <a:solidFill>
                            <a:schemeClr val="tx1"/>
                          </a:solidFill>
                        </a:ln>
                      </a:endParaRPr>
                    </a:p>
                  </a:txBody>
                  <a:tcPr marL="62026" marR="62026" marT="31013" marB="31013">
                    <a:lnL w="19050" cap="flat" cmpd="sng" algn="ctr">
                      <a:solidFill>
                        <a:srgbClr val="00B0F0"/>
                      </a:solidFill>
                      <a:prstDash val="solid"/>
                      <a:round/>
                      <a:headEnd type="none" w="med" len="med"/>
                      <a:tailEnd type="none" w="med" len="med"/>
                    </a:lnL>
                    <a:lnR w="19050" cap="flat" cmpd="sng" algn="ctr">
                      <a:solidFill>
                        <a:srgbClr val="00B0F0"/>
                      </a:solidFill>
                      <a:prstDash val="solid"/>
                      <a:round/>
                      <a:headEnd type="none" w="med" len="med"/>
                      <a:tailEnd type="none" w="med" len="med"/>
                    </a:lnR>
                    <a:lnT w="19050" cap="flat" cmpd="sng" algn="ctr">
                      <a:solidFill>
                        <a:srgbClr val="00B0F0"/>
                      </a:solidFill>
                      <a:prstDash val="solid"/>
                      <a:round/>
                      <a:headEnd type="none" w="med" len="med"/>
                      <a:tailEnd type="none" w="med" len="med"/>
                    </a:lnT>
                    <a:lnB w="19050" cap="flat" cmpd="sng" algn="ctr">
                      <a:solidFill>
                        <a:srgbClr val="00B0F0"/>
                      </a:solidFill>
                      <a:prstDash val="solid"/>
                      <a:round/>
                      <a:headEnd type="none" w="med" len="med"/>
                      <a:tailEnd type="none" w="med" len="med"/>
                    </a:lnB>
                    <a:solidFill>
                      <a:schemeClr val="bg1"/>
                    </a:solidFill>
                  </a:tcPr>
                </a:tc>
              </a:tr>
            </a:tbl>
          </a:graphicData>
        </a:graphic>
      </p:graphicFrame>
      <p:cxnSp>
        <p:nvCxnSpPr>
          <p:cNvPr id="5" name="Straight Arrow Connector 4"/>
          <p:cNvCxnSpPr/>
          <p:nvPr/>
        </p:nvCxnSpPr>
        <p:spPr>
          <a:xfrm flipV="1">
            <a:off x="6477000" y="2438400"/>
            <a:ext cx="990600" cy="1371600"/>
          </a:xfrm>
          <a:prstGeom prst="straightConnector1">
            <a:avLst/>
          </a:prstGeom>
          <a:ln w="57150">
            <a:headEnd type="ova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477000" y="3505200"/>
            <a:ext cx="1524000" cy="304800"/>
          </a:xfrm>
          <a:prstGeom prst="straightConnector1">
            <a:avLst/>
          </a:prstGeom>
          <a:ln w="57150">
            <a:solidFill>
              <a:schemeClr val="accent6">
                <a:lumMod val="75000"/>
              </a:schemeClr>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6553200" y="2667000"/>
            <a:ext cx="1295400" cy="1905000"/>
          </a:xfrm>
          <a:prstGeom prst="arc">
            <a:avLst>
              <a:gd name="adj1" fmla="val 17213207"/>
              <a:gd name="adj2" fmla="val 20764986"/>
            </a:avLst>
          </a:prstGeom>
          <a:ln w="57150">
            <a:solidFill>
              <a:schemeClr val="bg1">
                <a:lumMod val="6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ectangle 12"/>
          <p:cNvSpPr/>
          <p:nvPr/>
        </p:nvSpPr>
        <p:spPr>
          <a:xfrm>
            <a:off x="457200" y="1295400"/>
            <a:ext cx="5334000" cy="48768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CC7A7A"/>
                </a:solidFill>
                <a:latin typeface="Consolas"/>
              </a:rPr>
              <a:t>(</a:t>
            </a:r>
            <a:r>
              <a:rPr lang="en-GB" sz="2400" dirty="0" err="1">
                <a:solidFill>
                  <a:srgbClr val="7F0055"/>
                </a:solidFill>
                <a:latin typeface="Consolas"/>
              </a:rPr>
              <a:t>def</a:t>
            </a:r>
            <a:r>
              <a:rPr lang="en-GB" sz="2400" dirty="0">
                <a:solidFill>
                  <a:srgbClr val="000000"/>
                </a:solidFill>
                <a:latin typeface="Consolas"/>
              </a:rPr>
              <a:t> </a:t>
            </a:r>
            <a:r>
              <a:rPr lang="el-GR" sz="2400" dirty="0">
                <a:solidFill>
                  <a:srgbClr val="000000"/>
                </a:solidFill>
                <a:latin typeface="Consolas"/>
              </a:rPr>
              <a:t>π 3.141592653589793</a:t>
            </a:r>
            <a:r>
              <a:rPr lang="el-GR" sz="2400" dirty="0">
                <a:solidFill>
                  <a:srgbClr val="CC7A7A"/>
                </a:solidFill>
                <a:latin typeface="Consolas"/>
              </a:rPr>
              <a:t>)</a:t>
            </a:r>
          </a:p>
          <a:p>
            <a:endParaRPr lang="en-GB" sz="2400" dirty="0">
              <a:latin typeface="Consolas"/>
            </a:endParaRPr>
          </a:p>
          <a:p>
            <a:r>
              <a:rPr lang="en-GB" sz="2400" dirty="0">
                <a:solidFill>
                  <a:srgbClr val="CC7A7A"/>
                </a:solidFill>
                <a:latin typeface="Consolas"/>
              </a:rPr>
              <a:t>(</a:t>
            </a:r>
            <a:r>
              <a:rPr lang="en-GB" sz="2400" dirty="0" err="1">
                <a:solidFill>
                  <a:srgbClr val="7F0055"/>
                </a:solidFill>
                <a:latin typeface="Consolas"/>
              </a:rPr>
              <a:t>def</a:t>
            </a:r>
            <a:r>
              <a:rPr lang="en-GB" sz="2400" dirty="0">
                <a:solidFill>
                  <a:srgbClr val="000000"/>
                </a:solidFill>
                <a:latin typeface="Consolas"/>
              </a:rPr>
              <a:t> </a:t>
            </a:r>
            <a:r>
              <a:rPr lang="el-GR" sz="2400" dirty="0">
                <a:solidFill>
                  <a:srgbClr val="000000"/>
                </a:solidFill>
                <a:latin typeface="Consolas"/>
              </a:rPr>
              <a:t>τ </a:t>
            </a:r>
            <a:r>
              <a:rPr lang="el-GR" sz="2400" dirty="0">
                <a:solidFill>
                  <a:srgbClr val="CCB07A"/>
                </a:solidFill>
                <a:latin typeface="Consolas"/>
              </a:rPr>
              <a:t>(</a:t>
            </a:r>
            <a:r>
              <a:rPr lang="el-GR" sz="2400" dirty="0">
                <a:solidFill>
                  <a:srgbClr val="7F0055"/>
                </a:solidFill>
                <a:latin typeface="Consolas"/>
              </a:rPr>
              <a:t>*</a:t>
            </a:r>
            <a:r>
              <a:rPr lang="el-GR" sz="2400" dirty="0">
                <a:solidFill>
                  <a:srgbClr val="000000"/>
                </a:solidFill>
                <a:latin typeface="Consolas"/>
              </a:rPr>
              <a:t> 2.0 π</a:t>
            </a:r>
            <a:r>
              <a:rPr lang="el-GR" sz="2400" dirty="0" smtClean="0">
                <a:solidFill>
                  <a:srgbClr val="CCB07A"/>
                </a:solidFill>
                <a:latin typeface="Consolas"/>
              </a:rPr>
              <a:t>)</a:t>
            </a:r>
            <a:r>
              <a:rPr lang="el-GR" sz="2400" dirty="0" smtClean="0">
                <a:solidFill>
                  <a:srgbClr val="CC7A7A"/>
                </a:solidFill>
                <a:latin typeface="Consolas"/>
              </a:rPr>
              <a:t>)</a:t>
            </a:r>
            <a:endParaRPr lang="en-GB" sz="2400" dirty="0" smtClean="0">
              <a:solidFill>
                <a:srgbClr val="CC7A7A"/>
              </a:solidFill>
              <a:latin typeface="Consolas"/>
            </a:endParaRPr>
          </a:p>
          <a:p>
            <a:endParaRPr lang="en-GB" sz="2400" dirty="0" smtClean="0">
              <a:solidFill>
                <a:srgbClr val="CC7A7A"/>
              </a:solidFill>
              <a:highlight>
                <a:srgbClr val="E8F2FE"/>
              </a:highlight>
              <a:latin typeface="Consolas"/>
            </a:endParaRPr>
          </a:p>
          <a:p>
            <a:r>
              <a:rPr lang="en-GB" sz="2400" dirty="0" smtClean="0">
                <a:solidFill>
                  <a:srgbClr val="CC7A7A"/>
                </a:solidFill>
                <a:latin typeface="Consolas"/>
              </a:rPr>
              <a:t>(</a:t>
            </a:r>
            <a:r>
              <a:rPr lang="en-GB" sz="2400" dirty="0" err="1">
                <a:solidFill>
                  <a:srgbClr val="7F0055"/>
                </a:solidFill>
                <a:latin typeface="Consolas"/>
              </a:rPr>
              <a:t>defn</a:t>
            </a:r>
            <a:r>
              <a:rPr lang="en-GB" sz="2400" dirty="0">
                <a:solidFill>
                  <a:srgbClr val="000000"/>
                </a:solidFill>
                <a:latin typeface="Consolas"/>
              </a:rPr>
              <a:t> rot [turns]</a:t>
            </a:r>
          </a:p>
          <a:p>
            <a:r>
              <a:rPr lang="en-GB" sz="2400" dirty="0">
                <a:solidFill>
                  <a:srgbClr val="000000"/>
                </a:solidFill>
                <a:latin typeface="Consolas"/>
              </a:rPr>
              <a:t>  </a:t>
            </a:r>
            <a:r>
              <a:rPr lang="en-GB" sz="2400" dirty="0">
                <a:solidFill>
                  <a:srgbClr val="CCB07A"/>
                </a:solidFill>
                <a:latin typeface="Consolas"/>
              </a:rPr>
              <a:t>(</a:t>
            </a:r>
            <a:r>
              <a:rPr lang="en-GB" sz="2400" dirty="0">
                <a:solidFill>
                  <a:srgbClr val="7F0055"/>
                </a:solidFill>
                <a:latin typeface="Consolas"/>
              </a:rPr>
              <a:t>let</a:t>
            </a:r>
            <a:r>
              <a:rPr lang="en-GB" sz="2400" dirty="0">
                <a:solidFill>
                  <a:srgbClr val="000000"/>
                </a:solidFill>
                <a:latin typeface="Consolas"/>
              </a:rPr>
              <a:t> [a </a:t>
            </a:r>
            <a:r>
              <a:rPr lang="en-GB" sz="2400" dirty="0">
                <a:solidFill>
                  <a:srgbClr val="7ACC7A"/>
                </a:solidFill>
                <a:latin typeface="Consolas"/>
              </a:rPr>
              <a:t>(</a:t>
            </a:r>
            <a:r>
              <a:rPr lang="en-GB" sz="2400" dirty="0">
                <a:solidFill>
                  <a:srgbClr val="7F0055"/>
                </a:solidFill>
                <a:latin typeface="Consolas"/>
              </a:rPr>
              <a:t>*</a:t>
            </a:r>
            <a:r>
              <a:rPr lang="en-GB" sz="2400" dirty="0">
                <a:solidFill>
                  <a:srgbClr val="000000"/>
                </a:solidFill>
                <a:latin typeface="Consolas"/>
              </a:rPr>
              <a:t> </a:t>
            </a:r>
            <a:r>
              <a:rPr lang="el-GR" sz="2400" dirty="0">
                <a:solidFill>
                  <a:srgbClr val="000000"/>
                </a:solidFill>
                <a:latin typeface="Consolas"/>
              </a:rPr>
              <a:t>τ </a:t>
            </a:r>
            <a:r>
              <a:rPr lang="en-GB" sz="2400" dirty="0">
                <a:solidFill>
                  <a:srgbClr val="000000"/>
                </a:solidFill>
                <a:latin typeface="Consolas"/>
              </a:rPr>
              <a:t>turns</a:t>
            </a:r>
            <a:r>
              <a:rPr lang="en-GB" sz="2400" dirty="0">
                <a:solidFill>
                  <a:srgbClr val="7ACC7A"/>
                </a:solidFill>
                <a:latin typeface="Consolas"/>
              </a:rPr>
              <a:t>)</a:t>
            </a:r>
            <a:r>
              <a:rPr lang="en-GB" sz="2400" dirty="0">
                <a:solidFill>
                  <a:srgbClr val="000000"/>
                </a:solidFill>
                <a:latin typeface="Consolas"/>
              </a:rPr>
              <a:t>]</a:t>
            </a:r>
          </a:p>
          <a:p>
            <a:r>
              <a:rPr lang="en-GB" sz="2400" dirty="0">
                <a:solidFill>
                  <a:srgbClr val="000000"/>
                </a:solidFill>
                <a:latin typeface="Consolas"/>
              </a:rPr>
              <a:t>    [[  </a:t>
            </a:r>
            <a:r>
              <a:rPr lang="en-GB" sz="2400" dirty="0">
                <a:solidFill>
                  <a:srgbClr val="7ACC7A"/>
                </a:solidFill>
                <a:latin typeface="Consolas"/>
              </a:rPr>
              <a:t>(</a:t>
            </a:r>
            <a:r>
              <a:rPr lang="en-GB" sz="2400" dirty="0" err="1">
                <a:solidFill>
                  <a:srgbClr val="7F0055"/>
                </a:solidFill>
                <a:latin typeface="Consolas"/>
              </a:rPr>
              <a:t>cos</a:t>
            </a:r>
            <a:r>
              <a:rPr lang="en-GB" sz="2400" dirty="0">
                <a:solidFill>
                  <a:srgbClr val="000000"/>
                </a:solidFill>
                <a:latin typeface="Consolas"/>
              </a:rPr>
              <a:t> a</a:t>
            </a:r>
            <a:r>
              <a:rPr lang="en-GB" sz="2400" dirty="0">
                <a:solidFill>
                  <a:srgbClr val="7ACC7A"/>
                </a:solidFill>
                <a:latin typeface="Consolas"/>
              </a:rPr>
              <a:t>)</a:t>
            </a:r>
            <a:r>
              <a:rPr lang="en-GB" sz="2400" dirty="0">
                <a:solidFill>
                  <a:srgbClr val="000000"/>
                </a:solidFill>
                <a:latin typeface="Consolas"/>
              </a:rPr>
              <a:t>  </a:t>
            </a:r>
            <a:r>
              <a:rPr lang="en-GB" sz="2400" dirty="0">
                <a:solidFill>
                  <a:srgbClr val="7ACC7A"/>
                </a:solidFill>
                <a:latin typeface="Consolas"/>
              </a:rPr>
              <a:t>(</a:t>
            </a:r>
            <a:r>
              <a:rPr lang="en-GB" sz="2400" dirty="0">
                <a:solidFill>
                  <a:srgbClr val="7F0055"/>
                </a:solidFill>
                <a:latin typeface="Consolas"/>
              </a:rPr>
              <a:t>sin</a:t>
            </a:r>
            <a:r>
              <a:rPr lang="en-GB" sz="2400" dirty="0">
                <a:solidFill>
                  <a:srgbClr val="000000"/>
                </a:solidFill>
                <a:latin typeface="Consolas"/>
              </a:rPr>
              <a:t> a</a:t>
            </a:r>
            <a:r>
              <a:rPr lang="en-GB" sz="2400" dirty="0">
                <a:solidFill>
                  <a:srgbClr val="7ACC7A"/>
                </a:solidFill>
                <a:latin typeface="Consolas"/>
              </a:rPr>
              <a:t>)</a:t>
            </a:r>
            <a:r>
              <a:rPr lang="en-GB" sz="2400" dirty="0">
                <a:solidFill>
                  <a:srgbClr val="000000"/>
                </a:solidFill>
                <a:latin typeface="Consolas"/>
              </a:rPr>
              <a:t>]</a:t>
            </a:r>
          </a:p>
          <a:p>
            <a:r>
              <a:rPr lang="en-GB" sz="2400" dirty="0">
                <a:solidFill>
                  <a:srgbClr val="000000"/>
                </a:solidFill>
                <a:latin typeface="Consolas"/>
              </a:rPr>
              <a:t>     [</a:t>
            </a:r>
            <a:r>
              <a:rPr lang="en-GB" sz="2400" dirty="0">
                <a:solidFill>
                  <a:srgbClr val="7ACC7A"/>
                </a:solidFill>
                <a:latin typeface="Consolas"/>
              </a:rPr>
              <a:t>(</a:t>
            </a:r>
            <a:r>
              <a:rPr lang="en-GB" sz="2400" dirty="0">
                <a:solidFill>
                  <a:srgbClr val="7F0055"/>
                </a:solidFill>
                <a:latin typeface="Consolas"/>
              </a:rPr>
              <a:t>-</a:t>
            </a:r>
            <a:r>
              <a:rPr lang="en-GB" sz="2400" dirty="0">
                <a:solidFill>
                  <a:srgbClr val="7ACCB0"/>
                </a:solidFill>
                <a:latin typeface="Consolas"/>
              </a:rPr>
              <a:t>(</a:t>
            </a:r>
            <a:r>
              <a:rPr lang="en-GB" sz="2400" dirty="0">
                <a:solidFill>
                  <a:srgbClr val="7F0055"/>
                </a:solidFill>
                <a:latin typeface="Consolas"/>
              </a:rPr>
              <a:t>sin</a:t>
            </a:r>
            <a:r>
              <a:rPr lang="en-GB" sz="2400" dirty="0">
                <a:solidFill>
                  <a:srgbClr val="000000"/>
                </a:solidFill>
                <a:latin typeface="Consolas"/>
              </a:rPr>
              <a:t> a</a:t>
            </a:r>
            <a:r>
              <a:rPr lang="en-GB" sz="2400" dirty="0">
                <a:solidFill>
                  <a:srgbClr val="7ACCB0"/>
                </a:solidFill>
                <a:latin typeface="Consolas"/>
              </a:rPr>
              <a:t>)</a:t>
            </a:r>
            <a:r>
              <a:rPr lang="en-GB" sz="2400" dirty="0">
                <a:solidFill>
                  <a:srgbClr val="7ACC7A"/>
                </a:solidFill>
                <a:latin typeface="Consolas"/>
              </a:rPr>
              <a:t>)</a:t>
            </a:r>
            <a:r>
              <a:rPr lang="en-GB" sz="2400" dirty="0">
                <a:solidFill>
                  <a:srgbClr val="000000"/>
                </a:solidFill>
                <a:latin typeface="Consolas"/>
              </a:rPr>
              <a:t> </a:t>
            </a:r>
            <a:r>
              <a:rPr lang="en-GB" sz="2400" dirty="0">
                <a:solidFill>
                  <a:srgbClr val="7ACC7A"/>
                </a:solidFill>
                <a:latin typeface="Consolas"/>
              </a:rPr>
              <a:t>(</a:t>
            </a:r>
            <a:r>
              <a:rPr lang="en-GB" sz="2400" dirty="0" err="1">
                <a:solidFill>
                  <a:srgbClr val="7F0055"/>
                </a:solidFill>
                <a:latin typeface="Consolas"/>
              </a:rPr>
              <a:t>cos</a:t>
            </a:r>
            <a:r>
              <a:rPr lang="en-GB" sz="2400" dirty="0">
                <a:solidFill>
                  <a:srgbClr val="000000"/>
                </a:solidFill>
                <a:latin typeface="Consolas"/>
              </a:rPr>
              <a:t> a</a:t>
            </a:r>
            <a:r>
              <a:rPr lang="en-GB" sz="2400" dirty="0" smtClean="0">
                <a:solidFill>
                  <a:srgbClr val="7ACC7A"/>
                </a:solidFill>
                <a:latin typeface="Consolas"/>
              </a:rPr>
              <a:t>)</a:t>
            </a:r>
            <a:r>
              <a:rPr lang="en-GB" sz="2400" dirty="0" smtClean="0">
                <a:solidFill>
                  <a:srgbClr val="000000"/>
                </a:solidFill>
                <a:latin typeface="Consolas"/>
              </a:rPr>
              <a:t>]]</a:t>
            </a:r>
            <a:r>
              <a:rPr lang="en-GB" sz="2400" dirty="0" smtClean="0">
                <a:solidFill>
                  <a:srgbClr val="CCB07A"/>
                </a:solidFill>
                <a:latin typeface="Consolas"/>
              </a:rPr>
              <a:t>)</a:t>
            </a:r>
            <a:r>
              <a:rPr lang="en-GB" sz="2400" dirty="0" smtClean="0">
                <a:solidFill>
                  <a:srgbClr val="CC7A7A"/>
                </a:solidFill>
                <a:latin typeface="Consolas"/>
              </a:rPr>
              <a:t>)</a:t>
            </a:r>
          </a:p>
          <a:p>
            <a:endParaRPr lang="en-GB" sz="2400" dirty="0" smtClean="0">
              <a:solidFill>
                <a:srgbClr val="CC7A7A"/>
              </a:solidFill>
              <a:highlight>
                <a:srgbClr val="E8F2FE"/>
              </a:highlight>
              <a:latin typeface="Consolas"/>
            </a:endParaRPr>
          </a:p>
          <a:p>
            <a:endParaRPr lang="en-GB" sz="2400" dirty="0">
              <a:solidFill>
                <a:srgbClr val="CC7A7A"/>
              </a:solidFill>
              <a:highlight>
                <a:srgbClr val="E8F2FE"/>
              </a:highlight>
              <a:latin typeface="Consolas"/>
            </a:endParaRPr>
          </a:p>
          <a:p>
            <a:r>
              <a:rPr lang="nn-NO" sz="2400" dirty="0">
                <a:solidFill>
                  <a:srgbClr val="CC7A7A"/>
                </a:solidFill>
                <a:highlight>
                  <a:srgbClr val="E8F2FE"/>
                </a:highlight>
                <a:latin typeface="Consolas"/>
              </a:rPr>
              <a:t>(</a:t>
            </a:r>
            <a:r>
              <a:rPr lang="nn-NO" sz="2400" dirty="0">
                <a:solidFill>
                  <a:srgbClr val="7F0055"/>
                </a:solidFill>
                <a:highlight>
                  <a:srgbClr val="E8F2FE"/>
                </a:highlight>
                <a:latin typeface="Consolas"/>
              </a:rPr>
              <a:t>mmul </a:t>
            </a:r>
            <a:r>
              <a:rPr lang="nn-NO" sz="2400" dirty="0">
                <a:solidFill>
                  <a:srgbClr val="CCB07A"/>
                </a:solidFill>
                <a:highlight>
                  <a:srgbClr val="E8F2FE"/>
                </a:highlight>
                <a:latin typeface="Consolas"/>
              </a:rPr>
              <a:t>(</a:t>
            </a:r>
            <a:r>
              <a:rPr lang="nn-NO" sz="2400" dirty="0">
                <a:solidFill>
                  <a:srgbClr val="7F0055"/>
                </a:solidFill>
                <a:highlight>
                  <a:srgbClr val="E8F2FE"/>
                </a:highlight>
                <a:latin typeface="Consolas"/>
              </a:rPr>
              <a:t>rot </a:t>
            </a:r>
            <a:r>
              <a:rPr lang="nn-NO" sz="2400" dirty="0">
                <a:solidFill>
                  <a:schemeClr val="tx1"/>
                </a:solidFill>
                <a:highlight>
                  <a:srgbClr val="E8F2FE"/>
                </a:highlight>
                <a:latin typeface="Consolas"/>
              </a:rPr>
              <a:t>1/8</a:t>
            </a:r>
            <a:r>
              <a:rPr lang="nn-NO" sz="2400" dirty="0">
                <a:solidFill>
                  <a:srgbClr val="CCB07A"/>
                </a:solidFill>
                <a:highlight>
                  <a:srgbClr val="E8F2FE"/>
                </a:highlight>
                <a:latin typeface="Consolas"/>
              </a:rPr>
              <a:t>) </a:t>
            </a:r>
            <a:r>
              <a:rPr lang="nn-NO" sz="2400" dirty="0">
                <a:solidFill>
                  <a:srgbClr val="0070C0"/>
                </a:solidFill>
                <a:highlight>
                  <a:srgbClr val="E8F2FE"/>
                </a:highlight>
                <a:latin typeface="Consolas"/>
              </a:rPr>
              <a:t>[3 4]</a:t>
            </a:r>
            <a:r>
              <a:rPr lang="nn-NO" sz="2400" dirty="0">
                <a:solidFill>
                  <a:srgbClr val="CC7A7A"/>
                </a:solidFill>
                <a:highlight>
                  <a:srgbClr val="E8F2FE"/>
                </a:highlight>
                <a:latin typeface="Consolas"/>
              </a:rPr>
              <a:t>)</a:t>
            </a:r>
          </a:p>
          <a:p>
            <a:r>
              <a:rPr lang="en-GB" sz="2400" dirty="0" smtClean="0">
                <a:solidFill>
                  <a:srgbClr val="008000"/>
                </a:solidFill>
                <a:latin typeface="Consolas"/>
              </a:rPr>
              <a:t>=&gt; [4.9497  0.7071]</a:t>
            </a:r>
            <a:endParaRPr lang="en-GB" sz="2400" dirty="0" smtClean="0">
              <a:solidFill>
                <a:srgbClr val="CC7A7A"/>
              </a:solidFill>
              <a:highlight>
                <a:srgbClr val="E8F2FE"/>
              </a:highlight>
              <a:latin typeface="Consolas"/>
            </a:endParaRPr>
          </a:p>
          <a:p>
            <a:endParaRPr lang="en-GB" sz="2400" dirty="0">
              <a:solidFill>
                <a:srgbClr val="CC7A7A"/>
              </a:solidFill>
              <a:highlight>
                <a:srgbClr val="E8F2FE"/>
              </a:highlight>
              <a:latin typeface="Consolas"/>
            </a:endParaRPr>
          </a:p>
        </p:txBody>
      </p:sp>
      <p:sp>
        <p:nvSpPr>
          <p:cNvPr id="8" name="TextBox 7"/>
          <p:cNvSpPr txBox="1"/>
          <p:nvPr/>
        </p:nvSpPr>
        <p:spPr>
          <a:xfrm>
            <a:off x="304800" y="6248400"/>
            <a:ext cx="8458200" cy="369332"/>
          </a:xfrm>
          <a:prstGeom prst="rect">
            <a:avLst/>
          </a:prstGeom>
          <a:noFill/>
        </p:spPr>
        <p:txBody>
          <a:bodyPr wrap="square" rtlCol="0">
            <a:spAutoFit/>
          </a:bodyPr>
          <a:lstStyle/>
          <a:p>
            <a:r>
              <a:rPr lang="en-GB" dirty="0" smtClean="0"/>
              <a:t>NB: See Tau Manifesto (</a:t>
            </a:r>
            <a:r>
              <a:rPr lang="en-GB" dirty="0">
                <a:hlinkClick r:id="rId3"/>
              </a:rPr>
              <a:t>http://tauday.com/</a:t>
            </a:r>
            <a:r>
              <a:rPr lang="en-GB" dirty="0" smtClean="0"/>
              <a:t>) regarding the use of Tau (</a:t>
            </a:r>
            <a:r>
              <a:rPr lang="el-GR" dirty="0" smtClean="0">
                <a:latin typeface="Courier New"/>
                <a:cs typeface="Courier New"/>
              </a:rPr>
              <a:t>τ</a:t>
            </a:r>
            <a:r>
              <a:rPr lang="en-GB" dirty="0" smtClean="0"/>
              <a:t>)</a:t>
            </a:r>
            <a:endParaRPr lang="en-GB" dirty="0"/>
          </a:p>
        </p:txBody>
      </p:sp>
      <p:sp>
        <p:nvSpPr>
          <p:cNvPr id="9" name="TextBox 8"/>
          <p:cNvSpPr txBox="1"/>
          <p:nvPr/>
        </p:nvSpPr>
        <p:spPr>
          <a:xfrm>
            <a:off x="7848600" y="2438400"/>
            <a:ext cx="1143000" cy="707886"/>
          </a:xfrm>
          <a:prstGeom prst="rect">
            <a:avLst/>
          </a:prstGeom>
          <a:noFill/>
        </p:spPr>
        <p:txBody>
          <a:bodyPr wrap="square" rtlCol="0">
            <a:spAutoFit/>
          </a:bodyPr>
          <a:lstStyle/>
          <a:p>
            <a:r>
              <a:rPr lang="en-GB" sz="2000" b="1" dirty="0" smtClean="0">
                <a:latin typeface="+mj-lt"/>
              </a:rPr>
              <a:t>45</a:t>
            </a:r>
            <a:r>
              <a:rPr lang="en-GB" sz="2000" b="1" dirty="0" smtClean="0">
                <a:latin typeface="+mj-lt"/>
                <a:cs typeface="Courier New"/>
              </a:rPr>
              <a:t>° = 1/8 turn</a:t>
            </a:r>
            <a:r>
              <a:rPr lang="en-GB" sz="2000" b="1" dirty="0" smtClean="0">
                <a:latin typeface="+mj-lt"/>
              </a:rPr>
              <a:t> </a:t>
            </a:r>
            <a:endParaRPr lang="en-GB" sz="2000" b="1" dirty="0">
              <a:latin typeface="+mj-lt"/>
            </a:endParaRPr>
          </a:p>
        </p:txBody>
      </p:sp>
    </p:spTree>
    <p:extLst>
      <p:ext uri="{BB962C8B-B14F-4D97-AF65-F5344CB8AC3E}">
        <p14:creationId xmlns:p14="http://schemas.microsoft.com/office/powerpoint/2010/main" val="3749211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447800"/>
            <a:ext cx="6248400" cy="4498848"/>
          </a:xfrm>
          <a:prstGeom prst="rect">
            <a:avLst/>
          </a:prstGeom>
        </p:spPr>
      </p:pic>
    </p:spTree>
    <p:extLst>
      <p:ext uri="{BB962C8B-B14F-4D97-AF65-F5344CB8AC3E}">
        <p14:creationId xmlns:p14="http://schemas.microsoft.com/office/powerpoint/2010/main" val="1976898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Mutability?</a:t>
            </a:r>
            <a:endParaRPr lang="en-GB" dirty="0"/>
          </a:p>
        </p:txBody>
      </p:sp>
      <p:pic>
        <p:nvPicPr>
          <p:cNvPr id="1026" name="Picture 2" descr="E:\Users\Mike\Dropbox\Nuroko\Market\Enter The Matrix\Pil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0" y="1359857"/>
            <a:ext cx="9162789" cy="5726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53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Mutability – the </a:t>
            </a:r>
            <a:r>
              <a:rPr lang="en-GB" dirty="0" err="1" smtClean="0"/>
              <a:t>tradeoffs</a:t>
            </a:r>
            <a:endParaRPr lang="en-GB" dirty="0"/>
          </a:p>
        </p:txBody>
      </p:sp>
      <p:sp>
        <p:nvSpPr>
          <p:cNvPr id="4" name="Rectangle 3"/>
          <p:cNvSpPr/>
          <p:nvPr/>
        </p:nvSpPr>
        <p:spPr>
          <a:xfrm>
            <a:off x="1066800" y="5334000"/>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Avoid mutability</a:t>
            </a:r>
            <a:r>
              <a:rPr lang="en-GB" dirty="0" smtClean="0">
                <a:solidFill>
                  <a:schemeClr val="tx1"/>
                </a:solidFill>
              </a:rPr>
              <a:t>. But it’s an option if you </a:t>
            </a:r>
            <a:r>
              <a:rPr lang="en-GB" u="sng" dirty="0" smtClean="0">
                <a:solidFill>
                  <a:schemeClr val="tx1"/>
                </a:solidFill>
              </a:rPr>
              <a:t>really</a:t>
            </a:r>
            <a:r>
              <a:rPr lang="en-GB" dirty="0" smtClean="0">
                <a:solidFill>
                  <a:schemeClr val="tx1"/>
                </a:solidFill>
              </a:rPr>
              <a:t> need it.</a:t>
            </a:r>
            <a:endParaRPr lang="en-GB" dirty="0">
              <a:solidFill>
                <a:schemeClr val="tx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435974" y="5257800"/>
            <a:ext cx="1011826" cy="976869"/>
          </a:xfrm>
          <a:prstGeom prst="rect">
            <a:avLst/>
          </a:prstGeom>
        </p:spPr>
      </p:pic>
      <p:cxnSp>
        <p:nvCxnSpPr>
          <p:cNvPr id="6" name="Straight Connector 5"/>
          <p:cNvCxnSpPr/>
          <p:nvPr/>
        </p:nvCxnSpPr>
        <p:spPr>
          <a:xfrm>
            <a:off x="968679" y="1600200"/>
            <a:ext cx="329852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4400" y="1295400"/>
            <a:ext cx="1828800" cy="369332"/>
          </a:xfrm>
          <a:prstGeom prst="rect">
            <a:avLst/>
          </a:prstGeom>
          <a:noFill/>
        </p:spPr>
        <p:txBody>
          <a:bodyPr wrap="square" rtlCol="0">
            <a:spAutoFit/>
          </a:bodyPr>
          <a:lstStyle/>
          <a:p>
            <a:r>
              <a:rPr lang="en-GB" b="1" dirty="0" smtClean="0"/>
              <a:t>Pros</a:t>
            </a:r>
            <a:endParaRPr lang="en-GB" b="1" dirty="0"/>
          </a:p>
        </p:txBody>
      </p:sp>
      <p:sp>
        <p:nvSpPr>
          <p:cNvPr id="9" name="TextBox 8"/>
          <p:cNvSpPr txBox="1"/>
          <p:nvPr/>
        </p:nvSpPr>
        <p:spPr>
          <a:xfrm>
            <a:off x="4572000" y="1295400"/>
            <a:ext cx="1828800" cy="369332"/>
          </a:xfrm>
          <a:prstGeom prst="rect">
            <a:avLst/>
          </a:prstGeom>
          <a:noFill/>
        </p:spPr>
        <p:txBody>
          <a:bodyPr wrap="square" rtlCol="0">
            <a:spAutoFit/>
          </a:bodyPr>
          <a:lstStyle/>
          <a:p>
            <a:r>
              <a:rPr lang="en-GB" b="1" dirty="0" smtClean="0"/>
              <a:t>Cons</a:t>
            </a:r>
            <a:endParaRPr lang="en-GB" b="1" dirty="0"/>
          </a:p>
        </p:txBody>
      </p:sp>
      <p:cxnSp>
        <p:nvCxnSpPr>
          <p:cNvPr id="11" name="Straight Connector 10"/>
          <p:cNvCxnSpPr/>
          <p:nvPr/>
        </p:nvCxnSpPr>
        <p:spPr>
          <a:xfrm>
            <a:off x="4648200" y="1600200"/>
            <a:ext cx="327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4399" y="1676400"/>
            <a:ext cx="3327609" cy="1754326"/>
          </a:xfrm>
          <a:prstGeom prst="rect">
            <a:avLst/>
          </a:prstGeom>
          <a:noFill/>
        </p:spPr>
        <p:txBody>
          <a:bodyPr wrap="square" rtlCol="0">
            <a:spAutoFit/>
          </a:bodyPr>
          <a:lstStyle/>
          <a:p>
            <a:pPr marL="285750" indent="-285750">
              <a:buClr>
                <a:srgbClr val="00B050"/>
              </a:buClr>
              <a:buFont typeface="Wingdings" panose="05000000000000000000" pitchFamily="2" charset="2"/>
              <a:buChar char="ü"/>
            </a:pPr>
            <a:r>
              <a:rPr lang="en-GB" dirty="0" smtClean="0"/>
              <a:t>Faster</a:t>
            </a:r>
          </a:p>
          <a:p>
            <a:pPr marL="285750" indent="-285750">
              <a:buClr>
                <a:srgbClr val="00B050"/>
              </a:buClr>
              <a:buFont typeface="Wingdings" panose="05000000000000000000" pitchFamily="2" charset="2"/>
              <a:buChar char="ü"/>
            </a:pPr>
            <a:endParaRPr lang="en-GB" dirty="0"/>
          </a:p>
          <a:p>
            <a:pPr marL="285750" indent="-285750">
              <a:buClr>
                <a:srgbClr val="00B050"/>
              </a:buClr>
              <a:buFont typeface="Wingdings" panose="05000000000000000000" pitchFamily="2" charset="2"/>
              <a:buChar char="ü"/>
            </a:pPr>
            <a:r>
              <a:rPr lang="en-GB" dirty="0" smtClean="0"/>
              <a:t>Reduces GC pressure</a:t>
            </a:r>
          </a:p>
          <a:p>
            <a:pPr marL="285750" indent="-285750">
              <a:buClr>
                <a:srgbClr val="00B050"/>
              </a:buClr>
              <a:buFont typeface="Wingdings" panose="05000000000000000000" pitchFamily="2" charset="2"/>
              <a:buChar char="ü"/>
            </a:pPr>
            <a:endParaRPr lang="en-GB" dirty="0"/>
          </a:p>
          <a:p>
            <a:pPr marL="285750" indent="-285750">
              <a:buClr>
                <a:srgbClr val="00B050"/>
              </a:buClr>
              <a:buFont typeface="Wingdings" panose="05000000000000000000" pitchFamily="2" charset="2"/>
              <a:buChar char="ü"/>
            </a:pPr>
            <a:r>
              <a:rPr lang="en-GB" dirty="0" smtClean="0"/>
              <a:t>Standard in many existing matrix libraries</a:t>
            </a:r>
            <a:endParaRPr lang="en-GB" dirty="0"/>
          </a:p>
        </p:txBody>
      </p:sp>
      <p:sp>
        <p:nvSpPr>
          <p:cNvPr id="13" name="TextBox 12"/>
          <p:cNvSpPr txBox="1"/>
          <p:nvPr/>
        </p:nvSpPr>
        <p:spPr>
          <a:xfrm>
            <a:off x="4571999" y="1676400"/>
            <a:ext cx="3352801" cy="3416320"/>
          </a:xfrm>
          <a:prstGeom prst="rect">
            <a:avLst/>
          </a:prstGeom>
          <a:noFill/>
        </p:spPr>
        <p:txBody>
          <a:bodyPr wrap="square" rtlCol="0">
            <a:spAutoFit/>
          </a:bodyPr>
          <a:lstStyle/>
          <a:p>
            <a:pPr marL="285750" indent="-285750">
              <a:buClr>
                <a:srgbClr val="FF0000"/>
              </a:buClr>
              <a:buFont typeface="MS Gothic" panose="020B0609070205080204" pitchFamily="49" charset="-128"/>
              <a:buChar char="✘"/>
            </a:pPr>
            <a:r>
              <a:rPr lang="en-GB" dirty="0" smtClean="0"/>
              <a:t>Mutability is </a:t>
            </a:r>
            <a:r>
              <a:rPr lang="en-GB" b="1" dirty="0" smtClean="0"/>
              <a:t>evil</a:t>
            </a:r>
          </a:p>
          <a:p>
            <a:pPr marL="285750" indent="-285750">
              <a:buClr>
                <a:srgbClr val="FF0000"/>
              </a:buClr>
              <a:buFont typeface="MS Gothic" panose="020B0609070205080204" pitchFamily="49" charset="-128"/>
              <a:buChar char="✘"/>
            </a:pPr>
            <a:endParaRPr lang="en-GB" dirty="0"/>
          </a:p>
          <a:p>
            <a:pPr marL="285750" indent="-285750">
              <a:buClr>
                <a:srgbClr val="FF0000"/>
              </a:buClr>
              <a:buFont typeface="MS Gothic" panose="020B0609070205080204" pitchFamily="49" charset="-128"/>
              <a:buChar char="✘"/>
            </a:pPr>
            <a:r>
              <a:rPr lang="en-GB" dirty="0" smtClean="0"/>
              <a:t>Harder to maintain / debug</a:t>
            </a:r>
          </a:p>
          <a:p>
            <a:pPr marL="285750" indent="-285750">
              <a:buClr>
                <a:srgbClr val="FF0000"/>
              </a:buClr>
              <a:buFont typeface="MS Gothic" panose="020B0609070205080204" pitchFamily="49" charset="-128"/>
              <a:buChar char="✘"/>
            </a:pPr>
            <a:endParaRPr lang="en-GB" dirty="0"/>
          </a:p>
          <a:p>
            <a:pPr marL="285750" indent="-285750">
              <a:buClr>
                <a:srgbClr val="FF0000"/>
              </a:buClr>
              <a:buFont typeface="MS Gothic" panose="020B0609070205080204" pitchFamily="49" charset="-128"/>
              <a:buChar char="✘"/>
            </a:pPr>
            <a:r>
              <a:rPr lang="en-GB" dirty="0" smtClean="0"/>
              <a:t>Hard to write concurrent code</a:t>
            </a:r>
          </a:p>
          <a:p>
            <a:pPr marL="285750" indent="-285750">
              <a:buClr>
                <a:srgbClr val="FF0000"/>
              </a:buClr>
              <a:buFont typeface="MS Gothic" panose="020B0609070205080204" pitchFamily="49" charset="-128"/>
              <a:buChar char="✘"/>
            </a:pPr>
            <a:endParaRPr lang="en-GB" dirty="0"/>
          </a:p>
          <a:p>
            <a:pPr marL="285750" indent="-285750">
              <a:buClr>
                <a:srgbClr val="FF0000"/>
              </a:buClr>
              <a:buFont typeface="MS Gothic" panose="020B0609070205080204" pitchFamily="49" charset="-128"/>
              <a:buChar char="✘"/>
            </a:pPr>
            <a:r>
              <a:rPr lang="en-GB" dirty="0" smtClean="0"/>
              <a:t>Not idiomatic in Clojure</a:t>
            </a:r>
          </a:p>
          <a:p>
            <a:pPr marL="285750" indent="-285750">
              <a:buClr>
                <a:srgbClr val="FF0000"/>
              </a:buClr>
              <a:buFont typeface="MS Gothic" panose="020B0609070205080204" pitchFamily="49" charset="-128"/>
              <a:buChar char="✘"/>
            </a:pPr>
            <a:endParaRPr lang="en-GB" dirty="0"/>
          </a:p>
          <a:p>
            <a:pPr marL="285750" indent="-285750">
              <a:buClr>
                <a:srgbClr val="FF0000"/>
              </a:buClr>
              <a:buFont typeface="MS Gothic" panose="020B0609070205080204" pitchFamily="49" charset="-128"/>
              <a:buChar char="✘"/>
            </a:pPr>
            <a:r>
              <a:rPr lang="en-GB" dirty="0" smtClean="0"/>
              <a:t>Not supported by all core.matrix implementations</a:t>
            </a:r>
          </a:p>
          <a:p>
            <a:pPr marL="285750" indent="-285750">
              <a:buClr>
                <a:srgbClr val="FF0000"/>
              </a:buClr>
              <a:buFont typeface="MS Gothic" panose="020B0609070205080204" pitchFamily="49" charset="-128"/>
              <a:buChar char="✘"/>
            </a:pPr>
            <a:endParaRPr lang="en-GB" dirty="0"/>
          </a:p>
          <a:p>
            <a:pPr marL="285750" indent="-285750">
              <a:buClr>
                <a:srgbClr val="FF0000"/>
              </a:buClr>
              <a:buFont typeface="MS Gothic" panose="020B0609070205080204" pitchFamily="49" charset="-128"/>
              <a:buChar char="✘"/>
            </a:pPr>
            <a:r>
              <a:rPr lang="en-GB" dirty="0" smtClean="0"/>
              <a:t>“Place Oriented Programming”</a:t>
            </a:r>
          </a:p>
        </p:txBody>
      </p:sp>
    </p:spTree>
    <p:extLst>
      <p:ext uri="{BB962C8B-B14F-4D97-AF65-F5344CB8AC3E}">
        <p14:creationId xmlns:p14="http://schemas.microsoft.com/office/powerpoint/2010/main" val="4136881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 y="3886200"/>
            <a:ext cx="8153400" cy="10668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Mutability – performance benefit</a:t>
            </a:r>
            <a:endParaRPr lang="en-GB" dirty="0"/>
          </a:p>
        </p:txBody>
      </p:sp>
      <p:graphicFrame>
        <p:nvGraphicFramePr>
          <p:cNvPr id="3" name="Chart 2"/>
          <p:cNvGraphicFramePr/>
          <p:nvPr>
            <p:extLst>
              <p:ext uri="{D42A27DB-BD31-4B8C-83A1-F6EECF244321}">
                <p14:modId xmlns:p14="http://schemas.microsoft.com/office/powerpoint/2010/main" val="4067451344"/>
              </p:ext>
            </p:extLst>
          </p:nvPr>
        </p:nvGraphicFramePr>
        <p:xfrm>
          <a:off x="533400" y="2057400"/>
          <a:ext cx="5410200" cy="36068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p:cNvCxnSpPr/>
          <p:nvPr/>
        </p:nvCxnSpPr>
        <p:spPr>
          <a:xfrm>
            <a:off x="457200" y="190500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8834" y="1503060"/>
            <a:ext cx="7532166" cy="400110"/>
          </a:xfrm>
          <a:prstGeom prst="rect">
            <a:avLst/>
          </a:prstGeom>
          <a:noFill/>
        </p:spPr>
        <p:txBody>
          <a:bodyPr wrap="square" rtlCol="0">
            <a:spAutoFit/>
          </a:bodyPr>
          <a:lstStyle/>
          <a:p>
            <a:r>
              <a:rPr lang="en-GB" sz="2000" b="1" dirty="0" smtClean="0"/>
              <a:t>Time for addition of vectors* (ns)</a:t>
            </a:r>
            <a:endParaRPr lang="en-GB" sz="2000" b="1" dirty="0"/>
          </a:p>
        </p:txBody>
      </p:sp>
      <p:sp>
        <p:nvSpPr>
          <p:cNvPr id="16" name="TextBox 15"/>
          <p:cNvSpPr txBox="1"/>
          <p:nvPr/>
        </p:nvSpPr>
        <p:spPr>
          <a:xfrm>
            <a:off x="304800" y="6248400"/>
            <a:ext cx="6324600" cy="369332"/>
          </a:xfrm>
          <a:prstGeom prst="rect">
            <a:avLst/>
          </a:prstGeom>
          <a:noFill/>
        </p:spPr>
        <p:txBody>
          <a:bodyPr wrap="square" rtlCol="0">
            <a:spAutoFit/>
          </a:bodyPr>
          <a:lstStyle/>
          <a:p>
            <a:r>
              <a:rPr lang="en-GB" dirty="0" smtClean="0"/>
              <a:t>* Length 10 double vectors, using :</a:t>
            </a:r>
            <a:r>
              <a:rPr lang="en-GB" dirty="0" err="1" smtClean="0"/>
              <a:t>vectorz</a:t>
            </a:r>
            <a:r>
              <a:rPr lang="en-GB" dirty="0" smtClean="0"/>
              <a:t> implementation</a:t>
            </a:r>
            <a:endParaRPr lang="en-GB" dirty="0"/>
          </a:p>
        </p:txBody>
      </p:sp>
      <p:sp>
        <p:nvSpPr>
          <p:cNvPr id="18" name="TextBox 17"/>
          <p:cNvSpPr txBox="1"/>
          <p:nvPr/>
        </p:nvSpPr>
        <p:spPr>
          <a:xfrm>
            <a:off x="5867400" y="4038600"/>
            <a:ext cx="2667000" cy="707886"/>
          </a:xfrm>
          <a:prstGeom prst="rect">
            <a:avLst/>
          </a:prstGeom>
          <a:noFill/>
        </p:spPr>
        <p:txBody>
          <a:bodyPr wrap="square" rtlCol="0">
            <a:spAutoFit/>
          </a:bodyPr>
          <a:lstStyle/>
          <a:p>
            <a:pPr algn="ctr">
              <a:buClr>
                <a:srgbClr val="00B050"/>
              </a:buClr>
            </a:pPr>
            <a:r>
              <a:rPr lang="en-GB" sz="2000" b="1" dirty="0" smtClean="0"/>
              <a:t>4x</a:t>
            </a:r>
            <a:r>
              <a:rPr lang="en-GB" sz="2000" dirty="0" smtClean="0"/>
              <a:t> </a:t>
            </a:r>
          </a:p>
          <a:p>
            <a:pPr algn="ctr">
              <a:buClr>
                <a:srgbClr val="00B050"/>
              </a:buClr>
            </a:pPr>
            <a:r>
              <a:rPr lang="en-GB" sz="2000" dirty="0" smtClean="0"/>
              <a:t>performance benefit</a:t>
            </a:r>
            <a:endParaRPr lang="en-GB" sz="2000" dirty="0"/>
          </a:p>
        </p:txBody>
      </p:sp>
    </p:spTree>
    <p:extLst>
      <p:ext uri="{BB962C8B-B14F-4D97-AF65-F5344CB8AC3E}">
        <p14:creationId xmlns:p14="http://schemas.microsoft.com/office/powerpoint/2010/main" val="3541269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Mutability – syntax</a:t>
            </a:r>
            <a:endParaRPr lang="en-GB" dirty="0"/>
          </a:p>
        </p:txBody>
      </p:sp>
      <p:sp>
        <p:nvSpPr>
          <p:cNvPr id="4" name="Rectangle 3"/>
          <p:cNvSpPr/>
          <p:nvPr/>
        </p:nvSpPr>
        <p:spPr>
          <a:xfrm>
            <a:off x="1066800" y="5334000"/>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 core.matrix function name ending with </a:t>
            </a:r>
            <a:r>
              <a:rPr lang="en-GB" b="1" dirty="0" smtClean="0">
                <a:solidFill>
                  <a:schemeClr val="tx1"/>
                </a:solidFill>
              </a:rPr>
              <a:t>“!”</a:t>
            </a:r>
            <a:r>
              <a:rPr lang="en-GB" dirty="0" smtClean="0">
                <a:solidFill>
                  <a:schemeClr val="tx1"/>
                </a:solidFill>
              </a:rPr>
              <a:t> </a:t>
            </a:r>
            <a:r>
              <a:rPr lang="en-GB" b="1" dirty="0" smtClean="0">
                <a:solidFill>
                  <a:schemeClr val="tx1"/>
                </a:solidFill>
              </a:rPr>
              <a:t>performs mutation </a:t>
            </a:r>
          </a:p>
          <a:p>
            <a:pPr algn="ctr"/>
            <a:r>
              <a:rPr lang="en-GB" dirty="0" smtClean="0">
                <a:solidFill>
                  <a:schemeClr val="tx1"/>
                </a:solidFill>
              </a:rPr>
              <a:t>(usually on the first argument only)</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435974" y="5257800"/>
            <a:ext cx="1011826" cy="976869"/>
          </a:xfrm>
          <a:prstGeom prst="rect">
            <a:avLst/>
          </a:prstGeom>
        </p:spPr>
      </p:pic>
      <p:sp>
        <p:nvSpPr>
          <p:cNvPr id="14" name="Rectangle 13"/>
          <p:cNvSpPr/>
          <p:nvPr/>
        </p:nvSpPr>
        <p:spPr>
          <a:xfrm>
            <a:off x="838200" y="1447800"/>
            <a:ext cx="7543800" cy="3352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CC7A7A"/>
                </a:solidFill>
                <a:highlight>
                  <a:srgbClr val="E8F2FE"/>
                </a:highlight>
                <a:latin typeface="Consolas" panose="020B0609020204030204" pitchFamily="49" charset="0"/>
                <a:cs typeface="Consolas" panose="020B0609020204030204" pitchFamily="49" charset="0"/>
              </a:rPr>
              <a:t>(</a:t>
            </a:r>
            <a:r>
              <a:rPr lang="en-GB" dirty="0" smtClean="0">
                <a:solidFill>
                  <a:srgbClr val="7F0055"/>
                </a:solidFill>
                <a:highlight>
                  <a:srgbClr val="E8F2FE"/>
                </a:highlight>
                <a:latin typeface="Consolas" panose="020B0609020204030204" pitchFamily="49" charset="0"/>
                <a:cs typeface="Consolas" panose="020B0609020204030204" pitchFamily="49" charset="0"/>
              </a:rPr>
              <a:t>add </a:t>
            </a:r>
            <a:r>
              <a:rPr lang="en-GB" dirty="0">
                <a:solidFill>
                  <a:srgbClr val="7F0055"/>
                </a:solidFill>
                <a:highlight>
                  <a:srgbClr val="E8F2FE"/>
                </a:highlight>
                <a:latin typeface="Consolas" panose="020B0609020204030204" pitchFamily="49" charset="0"/>
                <a:cs typeface="Consolas" panose="020B0609020204030204" pitchFamily="49" charset="0"/>
              </a:rPr>
              <a:t>[1 2] 1</a:t>
            </a:r>
            <a:r>
              <a:rPr lang="en-GB" dirty="0" smtClean="0">
                <a:solidFill>
                  <a:srgbClr val="CC7A7A"/>
                </a:solidFill>
                <a:highlight>
                  <a:srgbClr val="E8F2FE"/>
                </a:highlight>
                <a:latin typeface="Consolas" panose="020B0609020204030204" pitchFamily="49" charset="0"/>
                <a:cs typeface="Consolas" panose="020B0609020204030204" pitchFamily="49" charset="0"/>
              </a:rPr>
              <a:t>)</a:t>
            </a:r>
          </a:p>
          <a:p>
            <a:pPr marL="285750" indent="-285750">
              <a:buFont typeface="Symbol"/>
              <a:buChar char="Þ"/>
            </a:pPr>
            <a:r>
              <a:rPr lang="en-GB" dirty="0" smtClean="0">
                <a:solidFill>
                  <a:srgbClr val="008000"/>
                </a:solidFill>
                <a:latin typeface="Consolas"/>
              </a:rPr>
              <a:t>[2 3]</a:t>
            </a:r>
          </a:p>
          <a:p>
            <a:pPr marL="285750" indent="-285750">
              <a:buFont typeface="Symbol"/>
              <a:buChar char="Þ"/>
            </a:pPr>
            <a:endParaRPr lang="en-GB" dirty="0" smtClean="0">
              <a:solidFill>
                <a:srgbClr val="7F0055"/>
              </a:solidFill>
              <a:latin typeface="Consolas" panose="020B0609020204030204" pitchFamily="49" charset="0"/>
              <a:cs typeface="Consolas" panose="020B0609020204030204" pitchFamily="49" charset="0"/>
            </a:endParaRPr>
          </a:p>
          <a:p>
            <a:r>
              <a:rPr lang="en-GB" dirty="0" smtClean="0">
                <a:solidFill>
                  <a:srgbClr val="CC7A7A"/>
                </a:solidFill>
                <a:highlight>
                  <a:srgbClr val="E8F2FE"/>
                </a:highlight>
                <a:latin typeface="Consolas" panose="020B0609020204030204" pitchFamily="49" charset="0"/>
                <a:cs typeface="Consolas" panose="020B0609020204030204" pitchFamily="49" charset="0"/>
              </a:rPr>
              <a:t>(</a:t>
            </a:r>
            <a:r>
              <a:rPr lang="en-GB" dirty="0" smtClean="0">
                <a:solidFill>
                  <a:srgbClr val="7F0055"/>
                </a:solidFill>
                <a:highlight>
                  <a:srgbClr val="E8F2FE"/>
                </a:highlight>
                <a:latin typeface="Consolas" panose="020B0609020204030204" pitchFamily="49" charset="0"/>
                <a:cs typeface="Consolas" panose="020B0609020204030204" pitchFamily="49" charset="0"/>
              </a:rPr>
              <a:t>add! </a:t>
            </a:r>
            <a:r>
              <a:rPr lang="en-GB" dirty="0">
                <a:solidFill>
                  <a:srgbClr val="7F0055"/>
                </a:solidFill>
                <a:highlight>
                  <a:srgbClr val="E8F2FE"/>
                </a:highlight>
                <a:latin typeface="Consolas" panose="020B0609020204030204" pitchFamily="49" charset="0"/>
                <a:cs typeface="Consolas" panose="020B0609020204030204" pitchFamily="49" charset="0"/>
              </a:rPr>
              <a:t>[1 2] 1</a:t>
            </a:r>
            <a:r>
              <a:rPr lang="en-GB" dirty="0" smtClean="0">
                <a:solidFill>
                  <a:srgbClr val="CC7A7A"/>
                </a:solidFill>
                <a:highlight>
                  <a:srgbClr val="E8F2FE"/>
                </a:highlight>
                <a:latin typeface="Consolas" panose="020B0609020204030204" pitchFamily="49" charset="0"/>
                <a:cs typeface="Consolas" panose="020B0609020204030204" pitchFamily="49" charset="0"/>
              </a:rPr>
              <a:t>) </a:t>
            </a:r>
          </a:p>
          <a:p>
            <a:r>
              <a:rPr lang="en-GB" dirty="0" smtClean="0">
                <a:solidFill>
                  <a:srgbClr val="800000"/>
                </a:solidFill>
                <a:latin typeface="Consolas" panose="020B0609020204030204" pitchFamily="49" charset="0"/>
                <a:cs typeface="Consolas" panose="020B0609020204030204" pitchFamily="49" charset="0"/>
              </a:rPr>
              <a:t>=&gt; </a:t>
            </a:r>
            <a:r>
              <a:rPr lang="en-GB" dirty="0" err="1" smtClean="0">
                <a:solidFill>
                  <a:srgbClr val="FF0000"/>
                </a:solidFill>
                <a:latin typeface="Consolas" panose="020B0609020204030204" pitchFamily="49" charset="0"/>
                <a:cs typeface="Consolas" panose="020B0609020204030204" pitchFamily="49" charset="0"/>
              </a:rPr>
              <a:t>RuntimeException</a:t>
            </a:r>
            <a:r>
              <a:rPr lang="en-GB" dirty="0" smtClean="0">
                <a:solidFill>
                  <a:srgbClr val="FF0000"/>
                </a:solidFill>
                <a:latin typeface="Consolas" panose="020B0609020204030204" pitchFamily="49" charset="0"/>
                <a:cs typeface="Consolas" panose="020B0609020204030204" pitchFamily="49" charset="0"/>
              </a:rPr>
              <a:t> ...... not mutable!</a:t>
            </a:r>
          </a:p>
          <a:p>
            <a:pPr marL="285750" indent="-285750">
              <a:buFont typeface="Symbol"/>
              <a:buChar char="Þ"/>
            </a:pPr>
            <a:endParaRPr lang="en-GB" dirty="0">
              <a:solidFill>
                <a:srgbClr val="800000"/>
              </a:solidFill>
              <a:latin typeface="Consolas" panose="020B0609020204030204" pitchFamily="49" charset="0"/>
              <a:cs typeface="Consolas" panose="020B0609020204030204" pitchFamily="49" charset="0"/>
            </a:endParaRPr>
          </a:p>
          <a:p>
            <a:r>
              <a:rPr lang="en-GB" dirty="0">
                <a:solidFill>
                  <a:srgbClr val="CC7A7A"/>
                </a:solidFill>
                <a:highlight>
                  <a:srgbClr val="E8F2FE"/>
                </a:highlight>
                <a:latin typeface="Consolas"/>
              </a:rPr>
              <a:t>(</a:t>
            </a:r>
            <a:r>
              <a:rPr lang="en-GB" b="1" dirty="0" err="1">
                <a:solidFill>
                  <a:srgbClr val="7F0055"/>
                </a:solidFill>
                <a:highlight>
                  <a:srgbClr val="E8F2FE"/>
                </a:highlight>
                <a:latin typeface="Consolas"/>
              </a:rPr>
              <a:t>def</a:t>
            </a:r>
            <a:r>
              <a:rPr lang="en-GB" b="1" dirty="0">
                <a:solidFill>
                  <a:srgbClr val="7F0055"/>
                </a:solidFill>
                <a:highlight>
                  <a:srgbClr val="E8F2FE"/>
                </a:highlight>
                <a:latin typeface="Consolas"/>
              </a:rPr>
              <a:t> </a:t>
            </a:r>
            <a:r>
              <a:rPr lang="en-GB" dirty="0">
                <a:solidFill>
                  <a:schemeClr val="accent5">
                    <a:lumMod val="75000"/>
                  </a:schemeClr>
                </a:solidFill>
                <a:highlight>
                  <a:srgbClr val="E8F2FE"/>
                </a:highlight>
                <a:latin typeface="Consolas"/>
              </a:rPr>
              <a:t>a</a:t>
            </a:r>
            <a:r>
              <a:rPr lang="en-GB" dirty="0">
                <a:solidFill>
                  <a:srgbClr val="7F0055"/>
                </a:solidFill>
                <a:highlight>
                  <a:srgbClr val="E8F2FE"/>
                </a:highlight>
                <a:latin typeface="Consolas"/>
              </a:rPr>
              <a:t> </a:t>
            </a:r>
            <a:r>
              <a:rPr lang="en-GB" dirty="0">
                <a:solidFill>
                  <a:srgbClr val="CCB07A"/>
                </a:solidFill>
                <a:highlight>
                  <a:srgbClr val="E8F2FE"/>
                </a:highlight>
                <a:latin typeface="Consolas"/>
              </a:rPr>
              <a:t>(</a:t>
            </a:r>
            <a:r>
              <a:rPr lang="en-GB" dirty="0">
                <a:solidFill>
                  <a:srgbClr val="7F0055"/>
                </a:solidFill>
                <a:highlight>
                  <a:srgbClr val="E8F2FE"/>
                </a:highlight>
                <a:latin typeface="Consolas"/>
              </a:rPr>
              <a:t>mutable [1 2]</a:t>
            </a:r>
            <a:r>
              <a:rPr lang="en-GB" b="1" dirty="0">
                <a:solidFill>
                  <a:srgbClr val="CCB07A"/>
                </a:solidFill>
                <a:highlight>
                  <a:srgbClr val="E8F2FE"/>
                </a:highlight>
                <a:latin typeface="Consolas"/>
              </a:rPr>
              <a:t>)</a:t>
            </a:r>
            <a:r>
              <a:rPr lang="en-GB" b="1" dirty="0">
                <a:solidFill>
                  <a:srgbClr val="CC7A7A"/>
                </a:solidFill>
                <a:highlight>
                  <a:srgbClr val="E8F2FE"/>
                </a:highlight>
                <a:latin typeface="Consolas"/>
              </a:rPr>
              <a:t>)  </a:t>
            </a:r>
            <a:r>
              <a:rPr lang="en-GB" b="1" i="1" dirty="0">
                <a:solidFill>
                  <a:srgbClr val="3F7F5F"/>
                </a:solidFill>
                <a:highlight>
                  <a:srgbClr val="E8F2FE"/>
                </a:highlight>
                <a:latin typeface="Consolas"/>
              </a:rPr>
              <a:t>;; coerce to a mutable format</a:t>
            </a:r>
            <a:endParaRPr lang="en-GB" dirty="0" smtClean="0">
              <a:solidFill>
                <a:srgbClr val="7F0055"/>
              </a:solidFill>
              <a:latin typeface="Consolas" panose="020B0609020204030204" pitchFamily="49" charset="0"/>
              <a:cs typeface="Consolas" panose="020B0609020204030204" pitchFamily="49" charset="0"/>
            </a:endParaRPr>
          </a:p>
          <a:p>
            <a:r>
              <a:rPr lang="en-GB" dirty="0">
                <a:solidFill>
                  <a:srgbClr val="800000"/>
                </a:solidFill>
                <a:latin typeface="Consolas" panose="020B0609020204030204" pitchFamily="49" charset="0"/>
                <a:cs typeface="Consolas" panose="020B0609020204030204" pitchFamily="49" charset="0"/>
              </a:rPr>
              <a:t>=&gt; </a:t>
            </a:r>
            <a:r>
              <a:rPr lang="en-GB" dirty="0" smtClean="0">
                <a:solidFill>
                  <a:srgbClr val="008000"/>
                </a:solidFill>
                <a:latin typeface="Consolas"/>
              </a:rPr>
              <a:t>#&lt;Vector2 [1.0,2.0]&gt;</a:t>
            </a:r>
          </a:p>
          <a:p>
            <a:pPr marL="285750" indent="-285750">
              <a:buFont typeface="Symbol"/>
              <a:buChar char="Þ"/>
            </a:pPr>
            <a:endParaRPr lang="en-GB" dirty="0">
              <a:solidFill>
                <a:srgbClr val="008000"/>
              </a:solidFill>
              <a:latin typeface="Consolas"/>
              <a:cs typeface="Consolas" panose="020B0609020204030204" pitchFamily="49" charset="0"/>
            </a:endParaRPr>
          </a:p>
          <a:p>
            <a:r>
              <a:rPr lang="en-GB" dirty="0">
                <a:solidFill>
                  <a:srgbClr val="CC7A7A"/>
                </a:solidFill>
                <a:highlight>
                  <a:srgbClr val="E8F2FE"/>
                </a:highlight>
                <a:latin typeface="Consolas"/>
              </a:rPr>
              <a:t>(</a:t>
            </a:r>
            <a:r>
              <a:rPr lang="en-GB" dirty="0">
                <a:solidFill>
                  <a:srgbClr val="7F0055"/>
                </a:solidFill>
                <a:highlight>
                  <a:srgbClr val="E8F2FE"/>
                </a:highlight>
                <a:latin typeface="Consolas"/>
              </a:rPr>
              <a:t>add! </a:t>
            </a:r>
            <a:r>
              <a:rPr lang="en-GB" dirty="0">
                <a:solidFill>
                  <a:schemeClr val="accent5">
                    <a:lumMod val="75000"/>
                  </a:schemeClr>
                </a:solidFill>
                <a:highlight>
                  <a:srgbClr val="E8F2FE"/>
                </a:highlight>
                <a:latin typeface="Consolas"/>
              </a:rPr>
              <a:t>a</a:t>
            </a:r>
            <a:r>
              <a:rPr lang="en-GB" dirty="0">
                <a:solidFill>
                  <a:srgbClr val="7F0055"/>
                </a:solidFill>
                <a:highlight>
                  <a:srgbClr val="E8F2FE"/>
                </a:highlight>
                <a:latin typeface="Consolas"/>
              </a:rPr>
              <a:t> 1</a:t>
            </a:r>
            <a:r>
              <a:rPr lang="en-GB" dirty="0" smtClean="0">
                <a:solidFill>
                  <a:srgbClr val="CC7A7A"/>
                </a:solidFill>
                <a:highlight>
                  <a:srgbClr val="E8F2FE"/>
                </a:highlight>
                <a:latin typeface="Consolas"/>
              </a:rPr>
              <a:t>)</a:t>
            </a:r>
          </a:p>
          <a:p>
            <a:r>
              <a:rPr lang="en-GB" dirty="0">
                <a:solidFill>
                  <a:srgbClr val="800000"/>
                </a:solidFill>
                <a:latin typeface="Consolas" panose="020B0609020204030204" pitchFamily="49" charset="0"/>
                <a:cs typeface="Consolas" panose="020B0609020204030204" pitchFamily="49" charset="0"/>
              </a:rPr>
              <a:t>=&gt; </a:t>
            </a:r>
            <a:r>
              <a:rPr lang="en-GB" dirty="0">
                <a:solidFill>
                  <a:srgbClr val="008000"/>
                </a:solidFill>
                <a:latin typeface="Consolas"/>
              </a:rPr>
              <a:t>#&lt;Vector2 </a:t>
            </a:r>
            <a:r>
              <a:rPr lang="en-GB" dirty="0" smtClean="0">
                <a:solidFill>
                  <a:srgbClr val="008000"/>
                </a:solidFill>
                <a:latin typeface="Consolas"/>
              </a:rPr>
              <a:t>[2.0,3.0]&gt;</a:t>
            </a:r>
            <a:endParaRPr lang="en-GB" dirty="0">
              <a:solidFill>
                <a:srgbClr val="008000"/>
              </a:solidFill>
              <a:latin typeface="Consolas"/>
            </a:endParaRPr>
          </a:p>
          <a:p>
            <a:endParaRPr lang="en-GB" sz="14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3004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57200"/>
            <a:ext cx="111273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760" b="11457"/>
          <a:stretch/>
        </p:blipFill>
        <p:spPr>
          <a:xfrm>
            <a:off x="0" y="1371602"/>
            <a:ext cx="9220200" cy="4419598"/>
          </a:xfrm>
          <a:prstGeom prst="rect">
            <a:avLst/>
          </a:prstGeom>
        </p:spPr>
      </p:pic>
    </p:spTree>
    <p:extLst>
      <p:ext uri="{BB962C8B-B14F-4D97-AF65-F5344CB8AC3E}">
        <p14:creationId xmlns:p14="http://schemas.microsoft.com/office/powerpoint/2010/main" val="3314028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APL</a:t>
            </a:r>
            <a:endParaRPr lang="en-GB" dirty="0"/>
          </a:p>
        </p:txBody>
      </p:sp>
      <p:sp>
        <p:nvSpPr>
          <p:cNvPr id="3" name="Content Placeholder 2"/>
          <p:cNvSpPr>
            <a:spLocks noGrp="1"/>
          </p:cNvSpPr>
          <p:nvPr>
            <p:ph idx="1"/>
          </p:nvPr>
        </p:nvSpPr>
        <p:spPr>
          <a:xfrm>
            <a:off x="381000" y="1295400"/>
            <a:ext cx="1981200" cy="1143000"/>
          </a:xfrm>
        </p:spPr>
        <p:txBody>
          <a:bodyPr/>
          <a:lstStyle/>
          <a:p>
            <a:pPr marL="0" indent="0" algn="ctr">
              <a:buNone/>
            </a:pPr>
            <a:r>
              <a:rPr lang="en-GB" b="1" dirty="0" smtClean="0">
                <a:solidFill>
                  <a:schemeClr val="accent3">
                    <a:lumMod val="75000"/>
                  </a:schemeClr>
                </a:solidFill>
              </a:rPr>
              <a:t>Venerable history</a:t>
            </a:r>
            <a:endParaRPr lang="en-GB" b="1" dirty="0">
              <a:solidFill>
                <a:schemeClr val="accent6">
                  <a:lumMod val="75000"/>
                </a:schemeClr>
              </a:solidFill>
            </a:endParaRPr>
          </a:p>
        </p:txBody>
      </p:sp>
      <p:sp>
        <p:nvSpPr>
          <p:cNvPr id="9" name="Content Placeholder 2"/>
          <p:cNvSpPr txBox="1">
            <a:spLocks/>
          </p:cNvSpPr>
          <p:nvPr/>
        </p:nvSpPr>
        <p:spPr>
          <a:xfrm>
            <a:off x="381000" y="3124200"/>
            <a:ext cx="1981200" cy="1143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b="1" dirty="0" smtClean="0">
                <a:solidFill>
                  <a:schemeClr val="accent3">
                    <a:lumMod val="75000"/>
                  </a:schemeClr>
                </a:solidFill>
              </a:rPr>
              <a:t>Has its own keyboard</a:t>
            </a:r>
            <a:endParaRPr lang="en-GB" b="1" dirty="0">
              <a:solidFill>
                <a:schemeClr val="accent6">
                  <a:lumMod val="75000"/>
                </a:schemeClr>
              </a:solidFill>
            </a:endParaRPr>
          </a:p>
        </p:txBody>
      </p:sp>
      <p:sp>
        <p:nvSpPr>
          <p:cNvPr id="10" name="Content Placeholder 2"/>
          <p:cNvSpPr txBox="1">
            <a:spLocks/>
          </p:cNvSpPr>
          <p:nvPr/>
        </p:nvSpPr>
        <p:spPr>
          <a:xfrm>
            <a:off x="381000" y="4953000"/>
            <a:ext cx="1981200" cy="11430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b="1" dirty="0" smtClean="0">
                <a:solidFill>
                  <a:schemeClr val="accent3">
                    <a:lumMod val="75000"/>
                  </a:schemeClr>
                </a:solidFill>
              </a:rPr>
              <a:t>Interesting perspective on code readability</a:t>
            </a:r>
            <a:endParaRPr lang="en-GB" b="1" dirty="0">
              <a:solidFill>
                <a:schemeClr val="accent6">
                  <a:lumMod val="75000"/>
                </a:schemeClr>
              </a:solidFill>
            </a:endParaRPr>
          </a:p>
        </p:txBody>
      </p:sp>
      <p:pic>
        <p:nvPicPr>
          <p:cNvPr id="5122" name="Picture 2" descr="http://upload.wikimedia.org/wikipedia/commons/thumb/9/9f/APL-keybd2.svg/600px-APL-keybd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125" y="2819400"/>
            <a:ext cx="5257800" cy="16036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690525" y="1371600"/>
            <a:ext cx="4724400" cy="646331"/>
          </a:xfrm>
          <a:prstGeom prst="rect">
            <a:avLst/>
          </a:prstGeom>
          <a:noFill/>
        </p:spPr>
        <p:txBody>
          <a:bodyPr wrap="square" rtlCol="0">
            <a:spAutoFit/>
          </a:bodyPr>
          <a:lstStyle/>
          <a:p>
            <a:pPr marL="457200" indent="-457200">
              <a:buFont typeface="Arial" panose="020B0604020202020204" pitchFamily="34" charset="0"/>
              <a:buChar char="•"/>
            </a:pPr>
            <a:r>
              <a:rPr lang="en-GB" dirty="0" smtClean="0"/>
              <a:t>Notation invented in </a:t>
            </a:r>
            <a:r>
              <a:rPr lang="en-GB" dirty="0" smtClean="0">
                <a:solidFill>
                  <a:schemeClr val="accent6">
                    <a:lumMod val="75000"/>
                  </a:schemeClr>
                </a:solidFill>
              </a:rPr>
              <a:t>1957</a:t>
            </a:r>
            <a:r>
              <a:rPr lang="en-GB" dirty="0" smtClean="0"/>
              <a:t> by </a:t>
            </a:r>
            <a:r>
              <a:rPr lang="en-GB" dirty="0" smtClean="0">
                <a:solidFill>
                  <a:schemeClr val="accent1">
                    <a:lumMod val="75000"/>
                  </a:schemeClr>
                </a:solidFill>
              </a:rPr>
              <a:t>Ken Iverson</a:t>
            </a:r>
          </a:p>
          <a:p>
            <a:pPr marL="457200" indent="-457200">
              <a:buFont typeface="Arial" panose="020B0604020202020204" pitchFamily="34" charset="0"/>
              <a:buChar char="•"/>
            </a:pPr>
            <a:r>
              <a:rPr lang="en-GB" dirty="0" smtClean="0"/>
              <a:t>Implemented at </a:t>
            </a:r>
            <a:r>
              <a:rPr lang="en-GB" dirty="0" smtClean="0">
                <a:solidFill>
                  <a:schemeClr val="accent1">
                    <a:lumMod val="75000"/>
                  </a:schemeClr>
                </a:solidFill>
              </a:rPr>
              <a:t>IBM </a:t>
            </a:r>
            <a:r>
              <a:rPr lang="en-GB" dirty="0" smtClean="0"/>
              <a:t>around </a:t>
            </a:r>
            <a:r>
              <a:rPr lang="en-GB" dirty="0" smtClean="0">
                <a:solidFill>
                  <a:schemeClr val="accent6">
                    <a:lumMod val="75000"/>
                  </a:schemeClr>
                </a:solidFill>
              </a:rPr>
              <a:t>1960-64</a:t>
            </a:r>
            <a:endParaRPr lang="en-GB" dirty="0">
              <a:solidFill>
                <a:schemeClr val="accent6">
                  <a:lumMod val="75000"/>
                </a:schemeClr>
              </a:solidFill>
            </a:endParaRPr>
          </a:p>
        </p:txBody>
      </p:sp>
      <p:sp>
        <p:nvSpPr>
          <p:cNvPr id="13" name="Content Placeholder 2"/>
          <p:cNvSpPr txBox="1">
            <a:spLocks/>
          </p:cNvSpPr>
          <p:nvPr/>
        </p:nvSpPr>
        <p:spPr>
          <a:xfrm>
            <a:off x="2667000" y="4941238"/>
            <a:ext cx="5867400" cy="1154762"/>
          </a:xfrm>
          <a:prstGeom prst="rect">
            <a:avLst/>
          </a:prstGeom>
          <a:solidFill>
            <a:schemeClr val="bg1">
              <a:lumMod val="95000"/>
            </a:schemeClr>
          </a:solidFill>
          <a:ln w="12700">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dirty="0">
                <a:solidFill>
                  <a:schemeClr val="accent2">
                    <a:lumMod val="75000"/>
                  </a:schemeClr>
                </a:solidFill>
              </a:rPr>
              <a:t>life←{↑1 ⍵∨.∧3 4=+/,¯1 0 1∘.⊖¯1 0 1∘.⌽⊂⍵}</a:t>
            </a:r>
            <a:endParaRPr lang="en-GB" b="1" dirty="0">
              <a:solidFill>
                <a:schemeClr val="accent2">
                  <a:lumMod val="75000"/>
                </a:schemeClr>
              </a:solidFill>
              <a:latin typeface="Consolas" panose="020B0609020204030204" pitchFamily="49" charset="0"/>
              <a:cs typeface="Consolas" panose="020B0609020204030204" pitchFamily="49" charset="0"/>
            </a:endParaRPr>
          </a:p>
        </p:txBody>
      </p:sp>
      <p:pic>
        <p:nvPicPr>
          <p:cNvPr id="5124" name="Picture 4" descr="Kenneth E. Iverso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824" y="1219200"/>
            <a:ext cx="1302200" cy="123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40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Many Matrix libraries…</a:t>
            </a:r>
            <a:endParaRPr lang="en-GB" dirty="0"/>
          </a:p>
        </p:txBody>
      </p:sp>
      <p:pic>
        <p:nvPicPr>
          <p:cNvPr id="512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795743"/>
            <a:ext cx="1905000" cy="99785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838200" y="3372654"/>
            <a:ext cx="1565786" cy="685800"/>
            <a:chOff x="805939" y="3495020"/>
            <a:chExt cx="1565786" cy="685800"/>
          </a:xfrm>
        </p:grpSpPr>
        <p:pic>
          <p:nvPicPr>
            <p:cNvPr id="5124" name="Picture 4" descr="http://acs.lbl.gov/software/colt/images/cern-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39" y="349502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acs.lbl.gov/software/colt/images/colt-tit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699807"/>
              <a:ext cx="771525" cy="276225"/>
            </a:xfrm>
            <a:prstGeom prst="rect">
              <a:avLst/>
            </a:prstGeom>
            <a:noFill/>
            <a:extLst>
              <a:ext uri="{909E8E84-426E-40DD-AFC4-6F175D3DCCD1}">
                <a14:hiddenFill xmlns:a14="http://schemas.microsoft.com/office/drawing/2010/main">
                  <a:solidFill>
                    <a:srgbClr val="FFFFFF"/>
                  </a:solidFill>
                </a14:hiddenFill>
              </a:ext>
            </a:extLst>
          </p:spPr>
        </p:pic>
      </p:grpSp>
      <p:pic>
        <p:nvPicPr>
          <p:cNvPr id="5128" name="Picture 8" descr="Commons Ma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677" y="2695893"/>
            <a:ext cx="1903923" cy="63464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jbla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1569321"/>
            <a:ext cx="1504950"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391801" y="4648341"/>
            <a:ext cx="1252843" cy="646331"/>
          </a:xfrm>
          <a:prstGeom prst="rect">
            <a:avLst/>
          </a:prstGeom>
        </p:spPr>
        <p:txBody>
          <a:bodyPr wrap="none">
            <a:spAutoFit/>
          </a:bodyPr>
          <a:lstStyle/>
          <a:p>
            <a:r>
              <a:rPr lang="en-GB" sz="3600" dirty="0"/>
              <a:t>UJMP</a:t>
            </a:r>
          </a:p>
        </p:txBody>
      </p:sp>
      <p:pic>
        <p:nvPicPr>
          <p:cNvPr id="5132" name="Picture 12" descr="http://jscience.org/doc/img/main_header.jpg"/>
          <p:cNvPicPr>
            <a:picLocks noChangeAspect="1" noChangeArrowheads="1"/>
          </p:cNvPicPr>
          <p:nvPr/>
        </p:nvPicPr>
        <p:blipFill rotWithShape="1">
          <a:blip r:embed="rId8">
            <a:extLst>
              <a:ext uri="{28A0092B-C50C-407E-A947-70E740481C1C}">
                <a14:useLocalDpi xmlns:a14="http://schemas.microsoft.com/office/drawing/2010/main" val="0"/>
              </a:ext>
            </a:extLst>
          </a:blip>
          <a:srcRect l="-1" r="72714"/>
          <a:stretch/>
        </p:blipFill>
        <p:spPr bwMode="auto">
          <a:xfrm>
            <a:off x="5638800" y="1676400"/>
            <a:ext cx="1121577" cy="6250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01243" y="4367159"/>
            <a:ext cx="1238224" cy="584775"/>
          </a:xfrm>
          <a:prstGeom prst="rect">
            <a:avLst/>
          </a:prstGeom>
        </p:spPr>
        <p:txBody>
          <a:bodyPr wrap="none">
            <a:spAutoFit/>
          </a:bodyPr>
          <a:lstStyle/>
          <a:p>
            <a:r>
              <a:rPr lang="en-GB" sz="3200" dirty="0" err="1">
                <a:solidFill>
                  <a:schemeClr val="accent3">
                    <a:lumMod val="75000"/>
                  </a:schemeClr>
                </a:solidFill>
              </a:rPr>
              <a:t>ojAlgo</a:t>
            </a:r>
            <a:endParaRPr lang="en-GB" sz="3200" dirty="0">
              <a:solidFill>
                <a:schemeClr val="accent3">
                  <a:lumMod val="75000"/>
                </a:schemeClr>
              </a:solidFill>
            </a:endParaRPr>
          </a:p>
        </p:txBody>
      </p:sp>
      <p:sp>
        <p:nvSpPr>
          <p:cNvPr id="9" name="Rectangle 8"/>
          <p:cNvSpPr/>
          <p:nvPr/>
        </p:nvSpPr>
        <p:spPr>
          <a:xfrm>
            <a:off x="3063554" y="3458189"/>
            <a:ext cx="1356046" cy="584775"/>
          </a:xfrm>
          <a:prstGeom prst="rect">
            <a:avLst/>
          </a:prstGeom>
        </p:spPr>
        <p:txBody>
          <a:bodyPr wrap="square">
            <a:spAutoFit/>
          </a:bodyPr>
          <a:lstStyle/>
          <a:p>
            <a:r>
              <a:rPr lang="en-GB" sz="3200" b="1" dirty="0">
                <a:solidFill>
                  <a:srgbClr val="002060"/>
                </a:solidFill>
              </a:rPr>
              <a:t>MTJ</a:t>
            </a:r>
            <a:endParaRPr lang="en-GB" sz="3200" dirty="0">
              <a:solidFill>
                <a:srgbClr val="002060"/>
              </a:solidFill>
            </a:endParaRPr>
          </a:p>
        </p:txBody>
      </p:sp>
      <p:sp>
        <p:nvSpPr>
          <p:cNvPr id="12" name="Rectangle 11"/>
          <p:cNvSpPr/>
          <p:nvPr/>
        </p:nvSpPr>
        <p:spPr>
          <a:xfrm>
            <a:off x="2429045" y="5467290"/>
            <a:ext cx="1771639" cy="400110"/>
          </a:xfrm>
          <a:prstGeom prst="rect">
            <a:avLst/>
          </a:prstGeom>
        </p:spPr>
        <p:txBody>
          <a:bodyPr wrap="none">
            <a:spAutoFit/>
          </a:bodyPr>
          <a:lstStyle/>
          <a:p>
            <a:r>
              <a:rPr lang="en-GB" sz="2000" b="1" dirty="0" err="1">
                <a:solidFill>
                  <a:srgbClr val="002060"/>
                </a:solidFill>
                <a:latin typeface="Times New Roman"/>
              </a:rPr>
              <a:t>javax.vecmath</a:t>
            </a:r>
            <a:endParaRPr lang="en-GB" sz="2000" b="1" i="0" dirty="0">
              <a:solidFill>
                <a:srgbClr val="002060"/>
              </a:solidFill>
              <a:effectLst/>
              <a:latin typeface="Times New Roman"/>
            </a:endParaRPr>
          </a:p>
        </p:txBody>
      </p:sp>
      <p:pic>
        <p:nvPicPr>
          <p:cNvPr id="5134" name="Picture 14" descr="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2336899"/>
            <a:ext cx="1669195" cy="5563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08782" y="3597805"/>
            <a:ext cx="2035175" cy="99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54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http://4.bp.blogspot.com/_8BfmQBZ48Wk/TUriRpQOktI/AAAAAAAABw0/efNneSEStIE/s1600/this-is-madn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9" y="381000"/>
            <a:ext cx="9161899" cy="610793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143000" y="5104125"/>
            <a:ext cx="7162800" cy="1323439"/>
          </a:xfrm>
          <a:prstGeom prst="rect">
            <a:avLst/>
          </a:prstGeom>
          <a:noFill/>
        </p:spPr>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Impact" panose="020B0806030902050204" pitchFamily="34" charset="0"/>
              </a:rPr>
              <a:t>THIS IS MADNESS</a:t>
            </a:r>
            <a:endParaRPr lang="en-US" sz="8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Impact" panose="020B0806030902050204" pitchFamily="34" charset="0"/>
            </a:endParaRPr>
          </a:p>
        </p:txBody>
      </p:sp>
    </p:spTree>
    <p:extLst>
      <p:ext uri="{BB962C8B-B14F-4D97-AF65-F5344CB8AC3E}">
        <p14:creationId xmlns:p14="http://schemas.microsoft.com/office/powerpoint/2010/main" val="88947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Lots of trade-offs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44643782"/>
              </p:ext>
            </p:extLst>
          </p:nvPr>
        </p:nvGraphicFramePr>
        <p:xfrm>
          <a:off x="304800" y="1676400"/>
          <a:ext cx="8686798" cy="4543425"/>
        </p:xfrm>
        <a:graphic>
          <a:graphicData uri="http://schemas.openxmlformats.org/drawingml/2006/table">
            <a:tbl>
              <a:tblPr firstRow="1" bandRow="1">
                <a:tableStyleId>{5C22544A-7EE6-4342-B048-85BDC9FD1C3A}</a:tableStyleId>
              </a:tblPr>
              <a:tblGrid>
                <a:gridCol w="3800474"/>
                <a:gridCol w="868680"/>
                <a:gridCol w="4017644"/>
              </a:tblGrid>
              <a:tr h="504825">
                <a:tc>
                  <a:txBody>
                    <a:bodyPr/>
                    <a:lstStyle/>
                    <a:p>
                      <a:pPr algn="r"/>
                      <a:r>
                        <a:rPr lang="en-GB" dirty="0" smtClean="0">
                          <a:solidFill>
                            <a:srgbClr val="002060"/>
                          </a:solidFill>
                        </a:rPr>
                        <a:t>Native Libraries</a:t>
                      </a:r>
                      <a:endParaRPr lang="en-GB"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solidFill>
                            <a:srgbClr val="002060"/>
                          </a:solidFill>
                        </a:rPr>
                        <a:t>vs.</a:t>
                      </a:r>
                      <a:endParaRPr lang="en-GB" b="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dirty="0" smtClean="0">
                          <a:solidFill>
                            <a:srgbClr val="002060"/>
                          </a:solidFill>
                        </a:rPr>
                        <a:t>Pure JVM</a:t>
                      </a:r>
                      <a:endParaRPr lang="en-GB"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Mutability</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b="1" dirty="0" smtClean="0">
                          <a:solidFill>
                            <a:srgbClr val="002060"/>
                          </a:solidFill>
                        </a:rPr>
                        <a:t>Immutability</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Specialized</a:t>
                      </a:r>
                      <a:r>
                        <a:rPr lang="en-GB" b="1" baseline="0" dirty="0" smtClean="0">
                          <a:solidFill>
                            <a:srgbClr val="002060"/>
                          </a:solidFill>
                        </a:rPr>
                        <a:t> elements (e.g. doubles)</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b="1" dirty="0" smtClean="0">
                          <a:solidFill>
                            <a:srgbClr val="002060"/>
                          </a:solidFill>
                        </a:rPr>
                        <a:t>Generalised </a:t>
                      </a:r>
                      <a:r>
                        <a:rPr lang="en-GB" b="1" baseline="0" dirty="0" smtClean="0">
                          <a:solidFill>
                            <a:srgbClr val="002060"/>
                          </a:solidFill>
                        </a:rPr>
                        <a:t>elements (Object, Complex)</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Multi-dimensional</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b="1" dirty="0" smtClean="0">
                          <a:solidFill>
                            <a:srgbClr val="002060"/>
                          </a:solidFill>
                        </a:rPr>
                        <a:t>2D</a:t>
                      </a:r>
                      <a:r>
                        <a:rPr lang="en-GB" b="1" baseline="0" dirty="0" smtClean="0">
                          <a:solidFill>
                            <a:srgbClr val="002060"/>
                          </a:solidFill>
                        </a:rPr>
                        <a:t> matrices only</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Memory</a:t>
                      </a:r>
                      <a:r>
                        <a:rPr lang="en-GB" b="1" baseline="0" dirty="0" smtClean="0">
                          <a:solidFill>
                            <a:srgbClr val="002060"/>
                          </a:solidFill>
                        </a:rPr>
                        <a:t> efficiency</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b="1" dirty="0" smtClean="0">
                          <a:solidFill>
                            <a:srgbClr val="002060"/>
                          </a:solidFill>
                        </a:rPr>
                        <a:t>Runtime efficiency</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Concrete types</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b="1" dirty="0" smtClean="0">
                          <a:solidFill>
                            <a:srgbClr val="002060"/>
                          </a:solidFill>
                        </a:rPr>
                        <a:t>Abstraction (interfaces / wrappers)</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Specified storage format</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002060"/>
                          </a:solidFill>
                        </a:rPr>
                        <a:t>Multiple / arbitrary storage formats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License</a:t>
                      </a:r>
                      <a:r>
                        <a:rPr lang="en-GB" b="1" baseline="0" dirty="0" smtClean="0">
                          <a:solidFill>
                            <a:srgbClr val="002060"/>
                          </a:solidFill>
                        </a:rPr>
                        <a:t> A</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002060"/>
                          </a:solidFill>
                        </a:rPr>
                        <a:t>License 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4825">
                <a:tc>
                  <a:txBody>
                    <a:bodyPr/>
                    <a:lstStyle/>
                    <a:p>
                      <a:pPr algn="r"/>
                      <a:r>
                        <a:rPr lang="en-GB" b="1" dirty="0" smtClean="0">
                          <a:solidFill>
                            <a:srgbClr val="002060"/>
                          </a:solidFill>
                        </a:rPr>
                        <a:t>Lightweight (zero-copy) views</a:t>
                      </a:r>
                      <a:endParaRPr lang="en-GB"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solidFill>
                            <a:srgbClr val="002060"/>
                          </a:solidFill>
                        </a:rPr>
                        <a:t>vs.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002060"/>
                          </a:solidFill>
                        </a:rPr>
                        <a:t>Heavyweight copying / cloning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043121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the best data structure?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10215631"/>
              </p:ext>
            </p:extLst>
          </p:nvPr>
        </p:nvGraphicFramePr>
        <p:xfrm>
          <a:off x="4038600" y="1600200"/>
          <a:ext cx="2743200" cy="418320"/>
        </p:xfrm>
        <a:graphic>
          <a:graphicData uri="http://schemas.openxmlformats.org/drawingml/2006/table">
            <a:tbl>
              <a:tblPr firstRow="1" bandRow="1">
                <a:tableStyleId>{5C22544A-7EE6-4342-B048-85BDC9FD1C3A}</a:tableStyleId>
              </a:tblPr>
              <a:tblGrid>
                <a:gridCol w="457200"/>
                <a:gridCol w="457200"/>
                <a:gridCol w="457200"/>
                <a:gridCol w="457200"/>
                <a:gridCol w="457200"/>
                <a:gridCol w="457200"/>
              </a:tblGrid>
              <a:tr h="265920">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0</a:t>
                      </a:r>
                      <a:endParaRPr lang="en-GB" sz="1800" b="0" dirty="0">
                        <a:solidFill>
                          <a:schemeClr val="tx1"/>
                        </a:solidFill>
                        <a:latin typeface="Consolas" panose="020B0609020204030204" pitchFamily="49" charset="0"/>
                        <a:cs typeface="Consolas" panose="020B0609020204030204" pitchFamily="49"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1</a:t>
                      </a:r>
                      <a:endParaRPr lang="en-GB" sz="1800" b="0" dirty="0">
                        <a:solidFill>
                          <a:schemeClr val="tx1"/>
                        </a:solidFill>
                        <a:latin typeface="Consolas" panose="020B0609020204030204" pitchFamily="49" charset="0"/>
                        <a:cs typeface="Consolas" panose="020B0609020204030204" pitchFamily="49"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2</a:t>
                      </a:r>
                      <a:endParaRPr lang="en-GB" sz="1800" b="0" dirty="0">
                        <a:solidFill>
                          <a:schemeClr val="tx1"/>
                        </a:solidFill>
                        <a:latin typeface="Consolas" panose="020B0609020204030204" pitchFamily="49" charset="0"/>
                        <a:cs typeface="Consolas" panose="020B0609020204030204" pitchFamily="49"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3</a:t>
                      </a:r>
                      <a:endParaRPr lang="en-GB" sz="1800" b="0" dirty="0">
                        <a:solidFill>
                          <a:schemeClr val="tx1"/>
                        </a:solidFill>
                        <a:latin typeface="Consolas" panose="020B0609020204030204" pitchFamily="49" charset="0"/>
                        <a:cs typeface="Consolas" panose="020B0609020204030204" pitchFamily="49"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a:t>
                      </a:r>
                      <a:endParaRPr lang="en-GB" sz="1800" b="0" dirty="0">
                        <a:solidFill>
                          <a:schemeClr val="tx1"/>
                        </a:solidFill>
                        <a:latin typeface="Consolas" panose="020B0609020204030204" pitchFamily="49" charset="0"/>
                        <a:cs typeface="Consolas" panose="020B0609020204030204" pitchFamily="49"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0" algn="r"/>
                      <a:r>
                        <a:rPr lang="en-GB" sz="1800" b="0" dirty="0" smtClean="0">
                          <a:solidFill>
                            <a:schemeClr val="tx1"/>
                          </a:solidFill>
                          <a:latin typeface="Consolas" panose="020B0609020204030204" pitchFamily="49" charset="0"/>
                          <a:cs typeface="Consolas" panose="020B0609020204030204" pitchFamily="49" charset="0"/>
                        </a:rPr>
                        <a:t>49</a:t>
                      </a:r>
                      <a:endParaRPr lang="en-GB" sz="1800" b="0" dirty="0">
                        <a:solidFill>
                          <a:schemeClr val="tx1"/>
                        </a:solidFill>
                        <a:latin typeface="Consolas" panose="020B0609020204030204" pitchFamily="49" charset="0"/>
                        <a:cs typeface="Consolas" panose="020B0609020204030204" pitchFamily="49"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 name="TextBox 4"/>
          <p:cNvSpPr txBox="1"/>
          <p:nvPr/>
        </p:nvSpPr>
        <p:spPr>
          <a:xfrm>
            <a:off x="838200" y="1600200"/>
            <a:ext cx="2971800" cy="400110"/>
          </a:xfrm>
          <a:prstGeom prst="rect">
            <a:avLst/>
          </a:prstGeom>
          <a:noFill/>
        </p:spPr>
        <p:txBody>
          <a:bodyPr wrap="square" rtlCol="0">
            <a:spAutoFit/>
          </a:bodyPr>
          <a:lstStyle/>
          <a:p>
            <a:r>
              <a:rPr lang="en-GB" sz="2000" dirty="0" smtClean="0"/>
              <a:t>Length 50 “range” vector:</a:t>
            </a:r>
            <a:endParaRPr lang="en-GB" sz="2000" dirty="0"/>
          </a:p>
        </p:txBody>
      </p:sp>
      <p:sp>
        <p:nvSpPr>
          <p:cNvPr id="3" name="Isosceles Triangle 2"/>
          <p:cNvSpPr/>
          <p:nvPr/>
        </p:nvSpPr>
        <p:spPr>
          <a:xfrm flipV="1">
            <a:off x="3352800" y="2285999"/>
            <a:ext cx="2971800" cy="3388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p:cNvGrpSpPr/>
          <p:nvPr/>
        </p:nvGrpSpPr>
        <p:grpSpPr>
          <a:xfrm>
            <a:off x="4953000" y="2819400"/>
            <a:ext cx="3657600" cy="1447800"/>
            <a:chOff x="5257800" y="2819400"/>
            <a:chExt cx="3048000" cy="1447800"/>
          </a:xfrm>
        </p:grpSpPr>
        <p:sp>
          <p:nvSpPr>
            <p:cNvPr id="6" name="TextBox 5"/>
            <p:cNvSpPr txBox="1"/>
            <p:nvPr/>
          </p:nvSpPr>
          <p:spPr>
            <a:xfrm>
              <a:off x="5257800" y="2819400"/>
              <a:ext cx="2590800" cy="400110"/>
            </a:xfrm>
            <a:prstGeom prst="rect">
              <a:avLst/>
            </a:prstGeom>
            <a:noFill/>
          </p:spPr>
          <p:txBody>
            <a:bodyPr wrap="square" rtlCol="0">
              <a:spAutoFit/>
            </a:bodyPr>
            <a:lstStyle/>
            <a:p>
              <a:r>
                <a:rPr lang="en-GB" sz="2000" b="1" dirty="0" smtClean="0"/>
                <a:t>2. </a:t>
              </a:r>
              <a:r>
                <a:rPr lang="en-GB" sz="2000" dirty="0" smtClean="0"/>
                <a:t>Java </a:t>
              </a:r>
              <a:r>
                <a:rPr lang="en-GB" sz="2000" dirty="0" smtClean="0">
                  <a:latin typeface="Consolas" panose="020B0609020204030204" pitchFamily="49" charset="0"/>
                  <a:cs typeface="Consolas" panose="020B0609020204030204" pitchFamily="49" charset="0"/>
                </a:rPr>
                <a:t>double[] </a:t>
              </a:r>
              <a:r>
                <a:rPr lang="en-GB" sz="2000" dirty="0" smtClean="0"/>
                <a:t>array</a:t>
              </a:r>
              <a:endParaRPr lang="en-GB" sz="2000" dirty="0"/>
            </a:p>
          </p:txBody>
        </p:sp>
        <p:sp>
          <p:nvSpPr>
            <p:cNvPr id="7" name="Rectangle 6"/>
            <p:cNvSpPr/>
            <p:nvPr/>
          </p:nvSpPr>
          <p:spPr>
            <a:xfrm>
              <a:off x="5257800" y="3276600"/>
              <a:ext cx="30480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smtClean="0">
                  <a:solidFill>
                    <a:srgbClr val="CC7A7A"/>
                  </a:solidFill>
                  <a:highlight>
                    <a:srgbClr val="E8F2FE"/>
                  </a:highlight>
                  <a:latin typeface="Consolas" panose="020B0609020204030204" pitchFamily="49" charset="0"/>
                  <a:cs typeface="Consolas" panose="020B0609020204030204" pitchFamily="49" charset="0"/>
                </a:rPr>
                <a:t>new double[] </a:t>
              </a:r>
            </a:p>
            <a:p>
              <a:r>
                <a:rPr lang="en-GB" sz="2000" dirty="0">
                  <a:solidFill>
                    <a:srgbClr val="CC7A7A"/>
                  </a:solidFill>
                  <a:highlight>
                    <a:srgbClr val="E8F2FE"/>
                  </a:highlight>
                  <a:latin typeface="Consolas" panose="020B0609020204030204" pitchFamily="49" charset="0"/>
                  <a:cs typeface="Consolas" panose="020B0609020204030204" pitchFamily="49" charset="0"/>
                </a:rPr>
                <a:t> </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 {</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0, </a:t>
              </a:r>
              <a:r>
                <a:rPr lang="en-GB" sz="2000" dirty="0">
                  <a:solidFill>
                    <a:schemeClr val="accent5">
                      <a:lumMod val="75000"/>
                    </a:schemeClr>
                  </a:solidFill>
                  <a:highlight>
                    <a:srgbClr val="E8F2FE"/>
                  </a:highlight>
                  <a:latin typeface="Consolas" panose="020B0609020204030204" pitchFamily="49" charset="0"/>
                  <a:cs typeface="Consolas" panose="020B0609020204030204" pitchFamily="49" charset="0"/>
                </a:rPr>
                <a:t>1</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 </a:t>
              </a:r>
              <a:r>
                <a:rPr lang="en-GB" sz="2000" dirty="0">
                  <a:solidFill>
                    <a:schemeClr val="accent5">
                      <a:lumMod val="75000"/>
                    </a:schemeClr>
                  </a:solidFill>
                  <a:highlight>
                    <a:srgbClr val="E8F2FE"/>
                  </a:highlight>
                  <a:latin typeface="Consolas" panose="020B0609020204030204" pitchFamily="49" charset="0"/>
                  <a:cs typeface="Consolas" panose="020B0609020204030204" pitchFamily="49" charset="0"/>
                </a:rPr>
                <a:t>2</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 …. 49</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 </a:t>
              </a:r>
              <a:endParaRPr lang="en-GB" sz="2000" dirty="0">
                <a:solidFill>
                  <a:srgbClr val="008000"/>
                </a:solidFill>
                <a:latin typeface="Consolas"/>
              </a:endParaRPr>
            </a:p>
            <a:p>
              <a:endParaRPr lang="en-GB" sz="1600" dirty="0">
                <a:solidFill>
                  <a:schemeClr val="tx1"/>
                </a:solidFill>
                <a:latin typeface="Consolas" panose="020B0609020204030204" pitchFamily="49" charset="0"/>
                <a:cs typeface="Consolas" panose="020B0609020204030204" pitchFamily="49" charset="0"/>
              </a:endParaRPr>
            </a:p>
          </p:txBody>
        </p:sp>
      </p:grpSp>
      <p:grpSp>
        <p:nvGrpSpPr>
          <p:cNvPr id="15" name="Group 14"/>
          <p:cNvGrpSpPr/>
          <p:nvPr/>
        </p:nvGrpSpPr>
        <p:grpSpPr>
          <a:xfrm>
            <a:off x="457200" y="2819400"/>
            <a:ext cx="3657600" cy="1447800"/>
            <a:chOff x="762000" y="2819400"/>
            <a:chExt cx="3048000" cy="1447800"/>
          </a:xfrm>
        </p:grpSpPr>
        <p:sp>
          <p:nvSpPr>
            <p:cNvPr id="8" name="TextBox 7"/>
            <p:cNvSpPr txBox="1"/>
            <p:nvPr/>
          </p:nvSpPr>
          <p:spPr>
            <a:xfrm>
              <a:off x="762000" y="2819400"/>
              <a:ext cx="2590800" cy="400110"/>
            </a:xfrm>
            <a:prstGeom prst="rect">
              <a:avLst/>
            </a:prstGeom>
            <a:noFill/>
          </p:spPr>
          <p:txBody>
            <a:bodyPr wrap="square" rtlCol="0">
              <a:spAutoFit/>
            </a:bodyPr>
            <a:lstStyle/>
            <a:p>
              <a:r>
                <a:rPr lang="en-GB" sz="2000" b="1" dirty="0" smtClean="0"/>
                <a:t>1. </a:t>
              </a:r>
              <a:r>
                <a:rPr lang="en-GB" sz="2000" dirty="0" err="1" smtClean="0"/>
                <a:t>Clojure</a:t>
              </a:r>
              <a:r>
                <a:rPr lang="en-GB" sz="2000" dirty="0" smtClean="0"/>
                <a:t> Vector</a:t>
              </a:r>
              <a:endParaRPr lang="en-GB" sz="2000" dirty="0"/>
            </a:p>
          </p:txBody>
        </p:sp>
        <p:sp>
          <p:nvSpPr>
            <p:cNvPr id="10" name="Rectangle 9"/>
            <p:cNvSpPr/>
            <p:nvPr/>
          </p:nvSpPr>
          <p:spPr>
            <a:xfrm>
              <a:off x="762000" y="3276600"/>
              <a:ext cx="30480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0 </a:t>
              </a:r>
              <a:r>
                <a:rPr lang="en-GB" sz="2000" dirty="0">
                  <a:solidFill>
                    <a:schemeClr val="accent5">
                      <a:lumMod val="75000"/>
                    </a:schemeClr>
                  </a:solidFill>
                  <a:highlight>
                    <a:srgbClr val="E8F2FE"/>
                  </a:highlight>
                  <a:latin typeface="Consolas" panose="020B0609020204030204" pitchFamily="49" charset="0"/>
                  <a:cs typeface="Consolas" panose="020B0609020204030204" pitchFamily="49" charset="0"/>
                </a:rPr>
                <a:t>1</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 </a:t>
              </a:r>
              <a:r>
                <a:rPr lang="en-GB" sz="2000" dirty="0">
                  <a:solidFill>
                    <a:schemeClr val="accent5">
                      <a:lumMod val="75000"/>
                    </a:schemeClr>
                  </a:solidFill>
                  <a:highlight>
                    <a:srgbClr val="E8F2FE"/>
                  </a:highlight>
                  <a:latin typeface="Consolas" panose="020B0609020204030204" pitchFamily="49" charset="0"/>
                  <a:cs typeface="Consolas" panose="020B0609020204030204" pitchFamily="49" charset="0"/>
                </a:rPr>
                <a:t>2</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 …. 49</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endParaRPr lang="en-GB" sz="2000" dirty="0">
                <a:solidFill>
                  <a:srgbClr val="008000"/>
                </a:solidFill>
                <a:latin typeface="Consolas"/>
              </a:endParaRPr>
            </a:p>
            <a:p>
              <a:endParaRPr lang="en-GB" sz="1600" dirty="0">
                <a:solidFill>
                  <a:schemeClr val="tx1"/>
                </a:solidFill>
                <a:latin typeface="Consolas" panose="020B0609020204030204" pitchFamily="49" charset="0"/>
                <a:cs typeface="Consolas" panose="020B0609020204030204" pitchFamily="49" charset="0"/>
              </a:endParaRPr>
            </a:p>
          </p:txBody>
        </p:sp>
      </p:grpSp>
      <p:grpSp>
        <p:nvGrpSpPr>
          <p:cNvPr id="17" name="Group 16"/>
          <p:cNvGrpSpPr/>
          <p:nvPr/>
        </p:nvGrpSpPr>
        <p:grpSpPr>
          <a:xfrm>
            <a:off x="381000" y="4572000"/>
            <a:ext cx="3749040" cy="1447800"/>
            <a:chOff x="685800" y="4572000"/>
            <a:chExt cx="3124200" cy="1447800"/>
          </a:xfrm>
        </p:grpSpPr>
        <p:sp>
          <p:nvSpPr>
            <p:cNvPr id="11" name="TextBox 10"/>
            <p:cNvSpPr txBox="1"/>
            <p:nvPr/>
          </p:nvSpPr>
          <p:spPr>
            <a:xfrm>
              <a:off x="685800" y="4572000"/>
              <a:ext cx="2590800" cy="400110"/>
            </a:xfrm>
            <a:prstGeom prst="rect">
              <a:avLst/>
            </a:prstGeom>
            <a:noFill/>
          </p:spPr>
          <p:txBody>
            <a:bodyPr wrap="square" rtlCol="0">
              <a:spAutoFit/>
            </a:bodyPr>
            <a:lstStyle/>
            <a:p>
              <a:r>
                <a:rPr lang="en-GB" sz="2000" b="1" dirty="0" smtClean="0"/>
                <a:t>3. </a:t>
              </a:r>
              <a:r>
                <a:rPr lang="en-GB" sz="2000" dirty="0" smtClean="0"/>
                <a:t>Custom </a:t>
              </a:r>
              <a:r>
                <a:rPr lang="en-GB" sz="2000" dirty="0" err="1" smtClean="0"/>
                <a:t>deftype</a:t>
              </a:r>
              <a:endParaRPr lang="en-GB" sz="2000" dirty="0"/>
            </a:p>
          </p:txBody>
        </p:sp>
        <p:sp>
          <p:nvSpPr>
            <p:cNvPr id="12" name="Rectangle 11"/>
            <p:cNvSpPr/>
            <p:nvPr/>
          </p:nvSpPr>
          <p:spPr>
            <a:xfrm>
              <a:off x="762000" y="5029200"/>
              <a:ext cx="30480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r>
                <a:rPr lang="en-GB" sz="2000" dirty="0" err="1" smtClean="0">
                  <a:solidFill>
                    <a:srgbClr val="CC7A7A"/>
                  </a:solidFill>
                  <a:highlight>
                    <a:srgbClr val="E8F2FE"/>
                  </a:highlight>
                  <a:latin typeface="Consolas" panose="020B0609020204030204" pitchFamily="49" charset="0"/>
                  <a:cs typeface="Consolas" panose="020B0609020204030204" pitchFamily="49" charset="0"/>
                </a:rPr>
                <a:t>deftype</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 </a:t>
              </a:r>
              <a:r>
                <a:rPr lang="en-GB" sz="2000" dirty="0" err="1" smtClean="0">
                  <a:solidFill>
                    <a:srgbClr val="CC7A7A"/>
                  </a:solidFill>
                  <a:highlight>
                    <a:srgbClr val="E8F2FE"/>
                  </a:highlight>
                  <a:latin typeface="Consolas" panose="020B0609020204030204" pitchFamily="49" charset="0"/>
                  <a:cs typeface="Consolas" panose="020B0609020204030204" pitchFamily="49" charset="0"/>
                </a:rPr>
                <a:t>RangeVector</a:t>
              </a:r>
              <a:endParaRPr lang="en-GB" sz="2000" dirty="0" smtClean="0">
                <a:solidFill>
                  <a:srgbClr val="CC7A7A"/>
                </a:solidFill>
                <a:highlight>
                  <a:srgbClr val="E8F2FE"/>
                </a:highlight>
                <a:latin typeface="Consolas" panose="020B0609020204030204" pitchFamily="49" charset="0"/>
                <a:cs typeface="Consolas" panose="020B0609020204030204" pitchFamily="49" charset="0"/>
              </a:endParaRPr>
            </a:p>
            <a:p>
              <a:r>
                <a:rPr lang="en-GB" sz="2000" dirty="0">
                  <a:solidFill>
                    <a:srgbClr val="CC7A7A"/>
                  </a:solidFill>
                  <a:highlight>
                    <a:srgbClr val="E8F2FE"/>
                  </a:highlight>
                  <a:latin typeface="Consolas" panose="020B0609020204030204" pitchFamily="49" charset="0"/>
                  <a:cs typeface="Consolas" panose="020B0609020204030204" pitchFamily="49" charset="0"/>
                </a:rPr>
                <a:t> </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 [^long </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start</a:t>
              </a:r>
            </a:p>
            <a:p>
              <a:r>
                <a:rPr lang="en-GB" sz="2000" dirty="0">
                  <a:solidFill>
                    <a:srgbClr val="CC7A7A"/>
                  </a:solidFill>
                  <a:highlight>
                    <a:srgbClr val="E8F2FE"/>
                  </a:highlight>
                  <a:latin typeface="Consolas" panose="020B0609020204030204" pitchFamily="49" charset="0"/>
                  <a:cs typeface="Consolas" panose="020B0609020204030204" pitchFamily="49" charset="0"/>
                </a:rPr>
                <a:t> </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  ^long </a:t>
              </a:r>
              <a:r>
                <a:rPr lang="en-GB" sz="2000" dirty="0" smtClean="0">
                  <a:solidFill>
                    <a:schemeClr val="accent5">
                      <a:lumMod val="75000"/>
                    </a:schemeClr>
                  </a:solidFill>
                  <a:highlight>
                    <a:srgbClr val="E8F2FE"/>
                  </a:highlight>
                  <a:latin typeface="Consolas" panose="020B0609020204030204" pitchFamily="49" charset="0"/>
                  <a:cs typeface="Consolas" panose="020B0609020204030204" pitchFamily="49" charset="0"/>
                </a:rPr>
                <a:t>end</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endParaRPr lang="en-GB" sz="2000" dirty="0">
                <a:solidFill>
                  <a:srgbClr val="008000"/>
                </a:solidFill>
                <a:latin typeface="Consolas"/>
              </a:endParaRPr>
            </a:p>
            <a:p>
              <a:endParaRPr lang="en-GB" sz="1600" dirty="0">
                <a:solidFill>
                  <a:schemeClr val="tx1"/>
                </a:solidFill>
                <a:latin typeface="Consolas" panose="020B0609020204030204" pitchFamily="49" charset="0"/>
                <a:cs typeface="Consolas" panose="020B0609020204030204" pitchFamily="49" charset="0"/>
              </a:endParaRPr>
            </a:p>
          </p:txBody>
        </p:sp>
      </p:grpSp>
      <p:sp>
        <p:nvSpPr>
          <p:cNvPr id="13" name="TextBox 12"/>
          <p:cNvSpPr txBox="1"/>
          <p:nvPr/>
        </p:nvSpPr>
        <p:spPr>
          <a:xfrm>
            <a:off x="4953000" y="4572000"/>
            <a:ext cx="3108960" cy="400110"/>
          </a:xfrm>
          <a:prstGeom prst="rect">
            <a:avLst/>
          </a:prstGeom>
          <a:noFill/>
        </p:spPr>
        <p:txBody>
          <a:bodyPr wrap="square" rtlCol="0">
            <a:spAutoFit/>
          </a:bodyPr>
          <a:lstStyle/>
          <a:p>
            <a:r>
              <a:rPr lang="en-GB" sz="2000" b="1" dirty="0" smtClean="0"/>
              <a:t>4. </a:t>
            </a:r>
            <a:r>
              <a:rPr lang="en-GB" sz="2000" dirty="0" smtClean="0"/>
              <a:t>Native vector format</a:t>
            </a:r>
            <a:endParaRPr lang="en-GB" sz="2000" dirty="0"/>
          </a:p>
        </p:txBody>
      </p:sp>
      <p:sp>
        <p:nvSpPr>
          <p:cNvPr id="14" name="Rectangle 13"/>
          <p:cNvSpPr/>
          <p:nvPr/>
        </p:nvSpPr>
        <p:spPr>
          <a:xfrm>
            <a:off x="4953000" y="5029200"/>
            <a:ext cx="3657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r>
              <a:rPr lang="en-GB" sz="2000" dirty="0" err="1" smtClean="0">
                <a:solidFill>
                  <a:srgbClr val="CC7A7A"/>
                </a:solidFill>
                <a:highlight>
                  <a:srgbClr val="E8F2FE"/>
                </a:highlight>
                <a:latin typeface="Consolas" panose="020B0609020204030204" pitchFamily="49" charset="0"/>
                <a:cs typeface="Consolas" panose="020B0609020204030204" pitchFamily="49" charset="0"/>
              </a:rPr>
              <a:t>org.jblas.DoubleMatrix</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p>
          <a:p>
            <a:r>
              <a:rPr lang="en-GB" sz="2000" dirty="0">
                <a:solidFill>
                  <a:srgbClr val="CC7A7A"/>
                </a:solidFill>
                <a:highlight>
                  <a:srgbClr val="E8F2FE"/>
                </a:highlight>
                <a:latin typeface="Consolas" panose="020B0609020204030204" pitchFamily="49" charset="0"/>
                <a:cs typeface="Consolas" panose="020B0609020204030204" pitchFamily="49" charset="0"/>
              </a:rPr>
              <a:t> </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  </a:t>
            </a:r>
            <a:r>
              <a:rPr lang="en-GB" sz="2000" i="1" dirty="0" err="1" smtClean="0">
                <a:solidFill>
                  <a:schemeClr val="accent5">
                    <a:lumMod val="75000"/>
                  </a:schemeClr>
                </a:solidFill>
                <a:highlight>
                  <a:srgbClr val="E8F2FE"/>
                </a:highlight>
                <a:latin typeface="Consolas" panose="020B0609020204030204" pitchFamily="49" charset="0"/>
                <a:cs typeface="Consolas" panose="020B0609020204030204" pitchFamily="49" charset="0"/>
              </a:rPr>
              <a:t>params</a:t>
            </a:r>
            <a:r>
              <a:rPr lang="en-GB" sz="2000" dirty="0" smtClean="0">
                <a:solidFill>
                  <a:srgbClr val="CC7A7A"/>
                </a:solidFill>
                <a:highlight>
                  <a:srgbClr val="E8F2FE"/>
                </a:highlight>
                <a:latin typeface="Consolas" panose="020B0609020204030204" pitchFamily="49" charset="0"/>
                <a:cs typeface="Consolas" panose="020B0609020204030204" pitchFamily="49" charset="0"/>
              </a:rPr>
              <a:t>)</a:t>
            </a:r>
            <a:endParaRPr lang="en-GB"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1861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There is no spoon</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7800"/>
            <a:ext cx="9144000" cy="3848100"/>
          </a:xfrm>
          <a:prstGeom prst="rect">
            <a:avLst/>
          </a:prstGeom>
        </p:spPr>
      </p:pic>
    </p:spTree>
    <p:extLst>
      <p:ext uri="{BB962C8B-B14F-4D97-AF65-F5344CB8AC3E}">
        <p14:creationId xmlns:p14="http://schemas.microsoft.com/office/powerpoint/2010/main" val="3391520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Secret weapon time!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63" y="1348075"/>
            <a:ext cx="7219950" cy="4991100"/>
          </a:xfrm>
          <a:prstGeom prst="rect">
            <a:avLst/>
          </a:prstGeom>
        </p:spPr>
      </p:pic>
    </p:spTree>
    <p:extLst>
      <p:ext uri="{BB962C8B-B14F-4D97-AF65-F5344CB8AC3E}">
        <p14:creationId xmlns:p14="http://schemas.microsoft.com/office/powerpoint/2010/main" val="36889789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752600"/>
            <a:ext cx="8305800" cy="2286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solidFill>
                <a:schemeClr val="tx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smtClean="0"/>
              <a:t>Clojure Protocols</a:t>
            </a:r>
            <a:endParaRPr lang="en-GB" dirty="0"/>
          </a:p>
        </p:txBody>
      </p:sp>
      <p:sp>
        <p:nvSpPr>
          <p:cNvPr id="5" name="Rectangle 4"/>
          <p:cNvSpPr/>
          <p:nvPr/>
        </p:nvSpPr>
        <p:spPr>
          <a:xfrm>
            <a:off x="527519" y="1879937"/>
            <a:ext cx="8077200" cy="1631216"/>
          </a:xfrm>
          <a:prstGeom prst="rect">
            <a:avLst/>
          </a:prstGeom>
        </p:spPr>
        <p:txBody>
          <a:bodyPr wrap="square">
            <a:spAutoFit/>
          </a:bodyPr>
          <a:lstStyle/>
          <a:p>
            <a:r>
              <a:rPr lang="en-GB" sz="2000" dirty="0">
                <a:solidFill>
                  <a:srgbClr val="CC7A7A"/>
                </a:solidFill>
                <a:latin typeface="Consolas"/>
              </a:rPr>
              <a:t>(</a:t>
            </a:r>
            <a:r>
              <a:rPr lang="en-GB" sz="2000" b="1" dirty="0" err="1">
                <a:solidFill>
                  <a:srgbClr val="7F0055"/>
                </a:solidFill>
                <a:latin typeface="Consolas"/>
              </a:rPr>
              <a:t>defprotocol</a:t>
            </a:r>
            <a:r>
              <a:rPr lang="en-GB" sz="2000" b="1" dirty="0">
                <a:solidFill>
                  <a:srgbClr val="000000"/>
                </a:solidFill>
                <a:latin typeface="Consolas"/>
              </a:rPr>
              <a:t> </a:t>
            </a:r>
            <a:r>
              <a:rPr lang="en-GB" sz="2000" b="1" i="1" dirty="0" err="1">
                <a:solidFill>
                  <a:srgbClr val="000000"/>
                </a:solidFill>
                <a:latin typeface="Consolas"/>
              </a:rPr>
              <a:t>PSummable</a:t>
            </a:r>
            <a:endParaRPr lang="en-GB" sz="2000" b="1" i="1" dirty="0">
              <a:solidFill>
                <a:srgbClr val="000000"/>
              </a:solidFill>
              <a:latin typeface="Consolas"/>
            </a:endParaRPr>
          </a:p>
          <a:p>
            <a:r>
              <a:rPr lang="en-GB" sz="2000" dirty="0">
                <a:solidFill>
                  <a:srgbClr val="000000"/>
                </a:solidFill>
                <a:latin typeface="Consolas"/>
              </a:rPr>
              <a:t>  </a:t>
            </a:r>
            <a:r>
              <a:rPr lang="en-GB" sz="2000" dirty="0">
                <a:solidFill>
                  <a:srgbClr val="2A00FF"/>
                </a:solidFill>
                <a:latin typeface="Consolas"/>
              </a:rPr>
              <a:t>"Protocol to support the summing of all elements in </a:t>
            </a:r>
            <a:endParaRPr lang="en-GB" sz="2000" dirty="0" smtClean="0">
              <a:solidFill>
                <a:srgbClr val="2A00FF"/>
              </a:solidFill>
              <a:latin typeface="Consolas"/>
            </a:endParaRPr>
          </a:p>
          <a:p>
            <a:r>
              <a:rPr lang="en-GB" sz="2000" dirty="0">
                <a:solidFill>
                  <a:srgbClr val="2A00FF"/>
                </a:solidFill>
                <a:latin typeface="Consolas"/>
              </a:rPr>
              <a:t> </a:t>
            </a:r>
            <a:r>
              <a:rPr lang="en-GB" sz="2000" dirty="0" smtClean="0">
                <a:solidFill>
                  <a:srgbClr val="2A00FF"/>
                </a:solidFill>
                <a:latin typeface="Consolas"/>
              </a:rPr>
              <a:t>  an array. The </a:t>
            </a:r>
            <a:r>
              <a:rPr lang="en-GB" sz="2000" dirty="0">
                <a:solidFill>
                  <a:srgbClr val="2A00FF"/>
                </a:solidFill>
                <a:latin typeface="Consolas"/>
              </a:rPr>
              <a:t>array must hold numeric values only, </a:t>
            </a:r>
            <a:endParaRPr lang="en-GB" sz="2000" dirty="0" smtClean="0">
              <a:solidFill>
                <a:srgbClr val="2A00FF"/>
              </a:solidFill>
              <a:latin typeface="Consolas"/>
            </a:endParaRPr>
          </a:p>
          <a:p>
            <a:r>
              <a:rPr lang="en-GB" sz="2000" dirty="0">
                <a:solidFill>
                  <a:srgbClr val="2A00FF"/>
                </a:solidFill>
                <a:latin typeface="Consolas"/>
              </a:rPr>
              <a:t> </a:t>
            </a:r>
            <a:r>
              <a:rPr lang="en-GB" sz="2000" dirty="0" smtClean="0">
                <a:solidFill>
                  <a:srgbClr val="2A00FF"/>
                </a:solidFill>
                <a:latin typeface="Consolas"/>
              </a:rPr>
              <a:t>  or an </a:t>
            </a:r>
            <a:r>
              <a:rPr lang="en-GB" sz="2000" dirty="0">
                <a:solidFill>
                  <a:srgbClr val="2A00FF"/>
                </a:solidFill>
                <a:latin typeface="Consolas"/>
              </a:rPr>
              <a:t>exception will be thrown."</a:t>
            </a:r>
          </a:p>
          <a:p>
            <a:r>
              <a:rPr lang="en-GB" sz="2000" dirty="0">
                <a:solidFill>
                  <a:srgbClr val="000000"/>
                </a:solidFill>
                <a:latin typeface="Consolas"/>
              </a:rPr>
              <a:t>  </a:t>
            </a:r>
            <a:r>
              <a:rPr lang="en-GB" sz="2000" dirty="0">
                <a:solidFill>
                  <a:srgbClr val="CCB07A"/>
                </a:solidFill>
                <a:latin typeface="Consolas"/>
              </a:rPr>
              <a:t>(</a:t>
            </a:r>
            <a:r>
              <a:rPr lang="en-GB" sz="2000" dirty="0">
                <a:solidFill>
                  <a:srgbClr val="7F0055"/>
                </a:solidFill>
                <a:latin typeface="Consolas"/>
              </a:rPr>
              <a:t>element-sum</a:t>
            </a:r>
            <a:r>
              <a:rPr lang="en-GB" sz="2000" dirty="0">
                <a:solidFill>
                  <a:srgbClr val="000000"/>
                </a:solidFill>
                <a:latin typeface="Consolas"/>
              </a:rPr>
              <a:t> [m]</a:t>
            </a:r>
            <a:r>
              <a:rPr lang="en-GB" sz="2000" dirty="0">
                <a:solidFill>
                  <a:srgbClr val="CCB07A"/>
                </a:solidFill>
                <a:latin typeface="Consolas"/>
              </a:rPr>
              <a:t>)</a:t>
            </a:r>
            <a:r>
              <a:rPr lang="en-GB" sz="2000" dirty="0">
                <a:solidFill>
                  <a:srgbClr val="CC7A7A"/>
                </a:solidFill>
                <a:latin typeface="Consolas"/>
              </a:rPr>
              <a:t>)</a:t>
            </a:r>
          </a:p>
        </p:txBody>
      </p:sp>
      <p:grpSp>
        <p:nvGrpSpPr>
          <p:cNvPr id="10" name="Group 9"/>
          <p:cNvGrpSpPr/>
          <p:nvPr/>
        </p:nvGrpSpPr>
        <p:grpSpPr>
          <a:xfrm>
            <a:off x="381000" y="1447194"/>
            <a:ext cx="4572000" cy="307777"/>
            <a:chOff x="381000" y="1447194"/>
            <a:chExt cx="4572000" cy="307777"/>
          </a:xfrm>
        </p:grpSpPr>
        <p:sp>
          <p:nvSpPr>
            <p:cNvPr id="7" name="Trapezoid 6"/>
            <p:cNvSpPr/>
            <p:nvPr/>
          </p:nvSpPr>
          <p:spPr>
            <a:xfrm>
              <a:off x="381000" y="1447800"/>
              <a:ext cx="4572000" cy="304800"/>
            </a:xfrm>
            <a:prstGeom prst="trapezoid">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95300" y="1447194"/>
              <a:ext cx="3924300" cy="307777"/>
            </a:xfrm>
            <a:prstGeom prst="rect">
              <a:avLst/>
            </a:prstGeom>
          </p:spPr>
          <p:txBody>
            <a:bodyPr wrap="square">
              <a:spAutoFit/>
            </a:bodyPr>
            <a:lstStyle/>
            <a:p>
              <a:r>
                <a:rPr lang="en-GB" sz="1400" dirty="0" err="1" smtClean="0">
                  <a:solidFill>
                    <a:srgbClr val="CC7A7A"/>
                  </a:solidFill>
                  <a:latin typeface="Consolas"/>
                </a:rPr>
                <a:t>clojure.core.matrix.protocols</a:t>
              </a:r>
              <a:endParaRPr lang="en-GB" sz="1400" dirty="0"/>
            </a:p>
          </p:txBody>
        </p:sp>
      </p:grpSp>
      <p:sp>
        <p:nvSpPr>
          <p:cNvPr id="11" name="TextBox 10"/>
          <p:cNvSpPr txBox="1"/>
          <p:nvPr/>
        </p:nvSpPr>
        <p:spPr>
          <a:xfrm>
            <a:off x="2209800" y="4276507"/>
            <a:ext cx="4648200" cy="1938992"/>
          </a:xfrm>
          <a:prstGeom prst="rect">
            <a:avLst/>
          </a:prstGeom>
          <a:noFill/>
        </p:spPr>
        <p:txBody>
          <a:bodyPr wrap="square" rtlCol="0">
            <a:spAutoFit/>
          </a:bodyPr>
          <a:lstStyle/>
          <a:p>
            <a:r>
              <a:rPr lang="en-GB" sz="4000" dirty="0" smtClean="0">
                <a:solidFill>
                  <a:schemeClr val="accent3">
                    <a:lumMod val="75000"/>
                  </a:schemeClr>
                </a:solidFill>
              </a:rPr>
              <a:t>1. Abstract Interface</a:t>
            </a:r>
          </a:p>
          <a:p>
            <a:r>
              <a:rPr lang="en-GB" sz="4000" dirty="0" smtClean="0">
                <a:solidFill>
                  <a:schemeClr val="accent6">
                    <a:lumMod val="75000"/>
                  </a:schemeClr>
                </a:solidFill>
              </a:rPr>
              <a:t>2. Open Extension</a:t>
            </a:r>
            <a:endParaRPr lang="en-GB" sz="4000" dirty="0">
              <a:solidFill>
                <a:schemeClr val="accent6">
                  <a:lumMod val="75000"/>
                </a:schemeClr>
              </a:solidFill>
            </a:endParaRPr>
          </a:p>
          <a:p>
            <a:r>
              <a:rPr lang="en-GB" sz="4000" dirty="0" smtClean="0">
                <a:solidFill>
                  <a:schemeClr val="tx2">
                    <a:lumMod val="60000"/>
                    <a:lumOff val="40000"/>
                  </a:schemeClr>
                </a:solidFill>
              </a:rPr>
              <a:t>3. Fast dispatch</a:t>
            </a:r>
            <a:endParaRPr lang="en-GB" sz="4000" dirty="0">
              <a:solidFill>
                <a:schemeClr val="tx2">
                  <a:lumMod val="60000"/>
                  <a:lumOff val="40000"/>
                </a:schemeClr>
              </a:solidFill>
            </a:endParaRPr>
          </a:p>
        </p:txBody>
      </p:sp>
    </p:spTree>
    <p:extLst>
      <p:ext uri="{BB962C8B-B14F-4D97-AF65-F5344CB8AC3E}">
        <p14:creationId xmlns:p14="http://schemas.microsoft.com/office/powerpoint/2010/main" val="2405227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 y="3962400"/>
            <a:ext cx="8153400" cy="6096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Protocols are fast </a:t>
            </a:r>
            <a:r>
              <a:rPr lang="en-GB" i="1" dirty="0" smtClean="0"/>
              <a:t>and</a:t>
            </a:r>
            <a:r>
              <a:rPr lang="en-GB" dirty="0" smtClean="0"/>
              <a:t> open</a:t>
            </a:r>
            <a:endParaRPr lang="en-GB" dirty="0"/>
          </a:p>
        </p:txBody>
      </p:sp>
      <p:graphicFrame>
        <p:nvGraphicFramePr>
          <p:cNvPr id="3" name="Chart 2"/>
          <p:cNvGraphicFramePr/>
          <p:nvPr>
            <p:extLst>
              <p:ext uri="{D42A27DB-BD31-4B8C-83A1-F6EECF244321}">
                <p14:modId xmlns:p14="http://schemas.microsoft.com/office/powerpoint/2010/main" val="2112922265"/>
              </p:ext>
            </p:extLst>
          </p:nvPr>
        </p:nvGraphicFramePr>
        <p:xfrm>
          <a:off x="533400" y="2057400"/>
          <a:ext cx="5410200" cy="3606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172200" y="1503060"/>
            <a:ext cx="2133600" cy="400110"/>
          </a:xfrm>
          <a:prstGeom prst="rect">
            <a:avLst/>
          </a:prstGeom>
          <a:noFill/>
        </p:spPr>
        <p:txBody>
          <a:bodyPr wrap="square" rtlCol="0">
            <a:spAutoFit/>
          </a:bodyPr>
          <a:lstStyle/>
          <a:p>
            <a:r>
              <a:rPr lang="en-GB" sz="2000" b="1" dirty="0" smtClean="0"/>
              <a:t>Open extension</a:t>
            </a:r>
            <a:endParaRPr lang="en-GB" sz="2000" b="1" dirty="0"/>
          </a:p>
        </p:txBody>
      </p:sp>
      <p:cxnSp>
        <p:nvCxnSpPr>
          <p:cNvPr id="9" name="Straight Connector 8"/>
          <p:cNvCxnSpPr/>
          <p:nvPr/>
        </p:nvCxnSpPr>
        <p:spPr>
          <a:xfrm>
            <a:off x="457200" y="1905000"/>
            <a:ext cx="541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8834" y="1503060"/>
            <a:ext cx="3417366" cy="401940"/>
          </a:xfrm>
          <a:prstGeom prst="rect">
            <a:avLst/>
          </a:prstGeom>
          <a:noFill/>
        </p:spPr>
        <p:txBody>
          <a:bodyPr wrap="square" rtlCol="0">
            <a:spAutoFit/>
          </a:bodyPr>
          <a:lstStyle/>
          <a:p>
            <a:r>
              <a:rPr lang="en-GB" sz="2000" b="1" dirty="0" smtClean="0"/>
              <a:t>Function call costs (ns)</a:t>
            </a:r>
            <a:endParaRPr lang="en-GB" sz="2000" b="1" dirty="0"/>
          </a:p>
        </p:txBody>
      </p:sp>
      <p:cxnSp>
        <p:nvCxnSpPr>
          <p:cNvPr id="15" name="Straight Connector 14"/>
          <p:cNvCxnSpPr/>
          <p:nvPr/>
        </p:nvCxnSpPr>
        <p:spPr>
          <a:xfrm>
            <a:off x="6172200" y="1905000"/>
            <a:ext cx="228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93579" y="3962400"/>
            <a:ext cx="571500" cy="646331"/>
          </a:xfrm>
          <a:prstGeom prst="rect">
            <a:avLst/>
          </a:prstGeom>
          <a:noFill/>
        </p:spPr>
        <p:txBody>
          <a:bodyPr wrap="square" rtlCol="0">
            <a:spAutoFit/>
          </a:bodyPr>
          <a:lstStyle/>
          <a:p>
            <a:r>
              <a:rPr lang="en-GB" sz="3600" dirty="0" smtClean="0">
                <a:solidFill>
                  <a:srgbClr val="00B050"/>
                </a:solidFill>
                <a:latin typeface="MS Gothic"/>
                <a:ea typeface="MS Gothic"/>
              </a:rPr>
              <a:t>✓</a:t>
            </a:r>
            <a:endParaRPr lang="en-GB" sz="3600" dirty="0">
              <a:solidFill>
                <a:srgbClr val="00B050"/>
              </a:solidFill>
            </a:endParaRPr>
          </a:p>
        </p:txBody>
      </p:sp>
      <p:sp>
        <p:nvSpPr>
          <p:cNvPr id="20" name="TextBox 19"/>
          <p:cNvSpPr txBox="1"/>
          <p:nvPr/>
        </p:nvSpPr>
        <p:spPr>
          <a:xfrm>
            <a:off x="6793579" y="4495800"/>
            <a:ext cx="571500" cy="646331"/>
          </a:xfrm>
          <a:prstGeom prst="rect">
            <a:avLst/>
          </a:prstGeom>
          <a:noFill/>
        </p:spPr>
        <p:txBody>
          <a:bodyPr wrap="square" rtlCol="0">
            <a:spAutoFit/>
          </a:bodyPr>
          <a:lstStyle/>
          <a:p>
            <a:r>
              <a:rPr lang="en-GB" sz="3600" dirty="0" smtClean="0">
                <a:solidFill>
                  <a:srgbClr val="00B050"/>
                </a:solidFill>
                <a:latin typeface="MS Gothic"/>
                <a:ea typeface="MS Gothic"/>
              </a:rPr>
              <a:t>✓</a:t>
            </a:r>
            <a:endParaRPr lang="en-GB" sz="3600" dirty="0">
              <a:solidFill>
                <a:srgbClr val="00B050"/>
              </a:solidFill>
            </a:endParaRPr>
          </a:p>
        </p:txBody>
      </p:sp>
      <p:sp>
        <p:nvSpPr>
          <p:cNvPr id="21" name="TextBox 20"/>
          <p:cNvSpPr txBox="1"/>
          <p:nvPr/>
        </p:nvSpPr>
        <p:spPr>
          <a:xfrm>
            <a:off x="6793579" y="3313742"/>
            <a:ext cx="571500" cy="646331"/>
          </a:xfrm>
          <a:prstGeom prst="rect">
            <a:avLst/>
          </a:prstGeom>
          <a:noFill/>
        </p:spPr>
        <p:txBody>
          <a:bodyPr wrap="square" rtlCol="0">
            <a:spAutoFit/>
          </a:bodyPr>
          <a:lstStyle/>
          <a:p>
            <a:r>
              <a:rPr lang="en-GB" sz="3600" dirty="0">
                <a:solidFill>
                  <a:srgbClr val="FF0000"/>
                </a:solidFill>
                <a:latin typeface="MS Gothic"/>
                <a:ea typeface="MS Gothic"/>
              </a:rPr>
              <a:t>✘</a:t>
            </a:r>
            <a:endParaRPr lang="en-GB" sz="3600" dirty="0">
              <a:solidFill>
                <a:srgbClr val="FF0000"/>
              </a:solidFill>
            </a:endParaRPr>
          </a:p>
        </p:txBody>
      </p:sp>
      <p:sp>
        <p:nvSpPr>
          <p:cNvPr id="22" name="TextBox 21"/>
          <p:cNvSpPr txBox="1"/>
          <p:nvPr/>
        </p:nvSpPr>
        <p:spPr>
          <a:xfrm>
            <a:off x="6793579" y="2743200"/>
            <a:ext cx="571500" cy="646331"/>
          </a:xfrm>
          <a:prstGeom prst="rect">
            <a:avLst/>
          </a:prstGeom>
          <a:noFill/>
        </p:spPr>
        <p:txBody>
          <a:bodyPr wrap="square" rtlCol="0">
            <a:spAutoFit/>
          </a:bodyPr>
          <a:lstStyle/>
          <a:p>
            <a:r>
              <a:rPr lang="en-GB" sz="3600" dirty="0">
                <a:solidFill>
                  <a:srgbClr val="FF0000"/>
                </a:solidFill>
                <a:latin typeface="MS Gothic"/>
                <a:ea typeface="MS Gothic"/>
              </a:rPr>
              <a:t>✘</a:t>
            </a:r>
            <a:endParaRPr lang="en-GB" sz="3600" dirty="0">
              <a:solidFill>
                <a:srgbClr val="FF0000"/>
              </a:solidFill>
            </a:endParaRPr>
          </a:p>
        </p:txBody>
      </p:sp>
      <p:sp>
        <p:nvSpPr>
          <p:cNvPr id="23" name="TextBox 22"/>
          <p:cNvSpPr txBox="1"/>
          <p:nvPr/>
        </p:nvSpPr>
        <p:spPr>
          <a:xfrm>
            <a:off x="6793579" y="2133600"/>
            <a:ext cx="571500" cy="646331"/>
          </a:xfrm>
          <a:prstGeom prst="rect">
            <a:avLst/>
          </a:prstGeom>
          <a:noFill/>
        </p:spPr>
        <p:txBody>
          <a:bodyPr wrap="square" rtlCol="0">
            <a:spAutoFit/>
          </a:bodyPr>
          <a:lstStyle/>
          <a:p>
            <a:r>
              <a:rPr lang="en-GB" sz="3600" dirty="0" smtClean="0">
                <a:solidFill>
                  <a:srgbClr val="FF0000"/>
                </a:solidFill>
                <a:latin typeface="MS Gothic"/>
                <a:ea typeface="MS Gothic"/>
              </a:rPr>
              <a:t>✘</a:t>
            </a:r>
            <a:endParaRPr lang="en-GB" sz="3600" dirty="0">
              <a:solidFill>
                <a:srgbClr val="FF0000"/>
              </a:solidFill>
            </a:endParaRPr>
          </a:p>
        </p:txBody>
      </p:sp>
      <p:sp>
        <p:nvSpPr>
          <p:cNvPr id="24" name="TextBox 23"/>
          <p:cNvSpPr txBox="1"/>
          <p:nvPr/>
        </p:nvSpPr>
        <p:spPr>
          <a:xfrm>
            <a:off x="304800" y="6248400"/>
            <a:ext cx="5334000" cy="369332"/>
          </a:xfrm>
          <a:prstGeom prst="rect">
            <a:avLst/>
          </a:prstGeom>
          <a:noFill/>
        </p:spPr>
        <p:txBody>
          <a:bodyPr wrap="square" rtlCol="0">
            <a:spAutoFit/>
          </a:bodyPr>
          <a:lstStyle/>
          <a:p>
            <a:r>
              <a:rPr lang="en-GB" dirty="0" smtClean="0"/>
              <a:t>* Using class of first argument as dispatch function</a:t>
            </a:r>
            <a:endParaRPr lang="en-GB" dirty="0"/>
          </a:p>
        </p:txBody>
      </p:sp>
    </p:spTree>
    <p:extLst>
      <p:ext uri="{BB962C8B-B14F-4D97-AF65-F5344CB8AC3E}">
        <p14:creationId xmlns:p14="http://schemas.microsoft.com/office/powerpoint/2010/main" val="25439883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2971800"/>
            <a:ext cx="1905000" cy="1752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err="1" smtClean="0">
                <a:solidFill>
                  <a:schemeClr val="tx1"/>
                </a:solidFill>
              </a:rPr>
              <a:t>core.matrix</a:t>
            </a:r>
            <a:endParaRPr lang="en-GB" sz="2800" b="1" dirty="0" smtClean="0">
              <a:solidFill>
                <a:schemeClr val="tx1"/>
              </a:solidFill>
            </a:endParaRPr>
          </a:p>
          <a:p>
            <a:pPr algn="ctr"/>
            <a:r>
              <a:rPr lang="en-GB" sz="2800" b="1" dirty="0" smtClean="0">
                <a:solidFill>
                  <a:schemeClr val="tx1"/>
                </a:solidFill>
              </a:rPr>
              <a:t>API</a:t>
            </a:r>
          </a:p>
          <a:p>
            <a:pPr algn="ctr"/>
            <a:r>
              <a:rPr lang="en-GB" sz="2800" i="1" dirty="0" smtClean="0">
                <a:solidFill>
                  <a:schemeClr val="tx1"/>
                </a:solidFill>
              </a:rPr>
              <a:t>(</a:t>
            </a:r>
            <a:r>
              <a:rPr lang="en-GB" sz="2800" i="1" dirty="0" err="1" smtClean="0">
                <a:solidFill>
                  <a:schemeClr val="tx1"/>
                </a:solidFill>
              </a:rPr>
              <a:t>matrix.clj</a:t>
            </a:r>
            <a:r>
              <a:rPr lang="en-GB" sz="2800" i="1" dirty="0" smtClean="0">
                <a:solidFill>
                  <a:schemeClr val="tx1"/>
                </a:solidFill>
              </a:rPr>
              <a:t>)</a:t>
            </a:r>
          </a:p>
        </p:txBody>
      </p:sp>
      <p:sp>
        <p:nvSpPr>
          <p:cNvPr id="6" name="Rectangle 5"/>
          <p:cNvSpPr/>
          <p:nvPr/>
        </p:nvSpPr>
        <p:spPr>
          <a:xfrm>
            <a:off x="304800" y="1295400"/>
            <a:ext cx="1905000" cy="1143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User Code</a:t>
            </a:r>
          </a:p>
        </p:txBody>
      </p:sp>
      <p:sp>
        <p:nvSpPr>
          <p:cNvPr id="2" name="Title 1"/>
          <p:cNvSpPr>
            <a:spLocks noGrp="1"/>
          </p:cNvSpPr>
          <p:nvPr>
            <p:ph type="title"/>
          </p:nvPr>
        </p:nvSpPr>
        <p:spPr/>
        <p:txBody>
          <a:bodyPr/>
          <a:lstStyle/>
          <a:p>
            <a:r>
              <a:rPr lang="en-GB" dirty="0" smtClean="0"/>
              <a:t>Typical </a:t>
            </a:r>
            <a:r>
              <a:rPr lang="en-GB" dirty="0" err="1" smtClean="0"/>
              <a:t>core.matrix</a:t>
            </a:r>
            <a:r>
              <a:rPr lang="en-GB" dirty="0" smtClean="0"/>
              <a:t> call path</a:t>
            </a:r>
            <a:endParaRPr lang="en-GB" dirty="0"/>
          </a:p>
        </p:txBody>
      </p:sp>
      <p:sp>
        <p:nvSpPr>
          <p:cNvPr id="4" name="Rectangle 3"/>
          <p:cNvSpPr/>
          <p:nvPr/>
        </p:nvSpPr>
        <p:spPr>
          <a:xfrm>
            <a:off x="2133600" y="2971800"/>
            <a:ext cx="6705600" cy="17526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CC7A7A"/>
                </a:solidFill>
                <a:latin typeface="Consolas"/>
              </a:rPr>
              <a:t>(</a:t>
            </a:r>
            <a:r>
              <a:rPr lang="en-GB" sz="2000" b="1" dirty="0" err="1">
                <a:solidFill>
                  <a:srgbClr val="7F0055"/>
                </a:solidFill>
                <a:latin typeface="Consolas"/>
              </a:rPr>
              <a:t>defn</a:t>
            </a:r>
            <a:r>
              <a:rPr lang="en-GB" sz="2000" b="1" dirty="0">
                <a:solidFill>
                  <a:srgbClr val="000000"/>
                </a:solidFill>
                <a:latin typeface="Consolas"/>
              </a:rPr>
              <a:t> </a:t>
            </a:r>
            <a:r>
              <a:rPr lang="en-GB" sz="2000" b="1" dirty="0" err="1">
                <a:solidFill>
                  <a:srgbClr val="000000"/>
                </a:solidFill>
                <a:latin typeface="Consolas"/>
              </a:rPr>
              <a:t>esum</a:t>
            </a:r>
            <a:endParaRPr lang="en-GB" sz="2000" b="1" dirty="0">
              <a:solidFill>
                <a:srgbClr val="000000"/>
              </a:solidFill>
              <a:latin typeface="Consolas"/>
            </a:endParaRPr>
          </a:p>
          <a:p>
            <a:r>
              <a:rPr lang="en-GB" sz="2000" dirty="0">
                <a:solidFill>
                  <a:srgbClr val="000000"/>
                </a:solidFill>
                <a:latin typeface="Consolas"/>
              </a:rPr>
              <a:t>  </a:t>
            </a:r>
            <a:r>
              <a:rPr lang="en-GB" sz="2000" dirty="0">
                <a:solidFill>
                  <a:srgbClr val="2A00FF"/>
                </a:solidFill>
                <a:latin typeface="Consolas"/>
              </a:rPr>
              <a:t>"Calculates the sum of all the elements in a </a:t>
            </a:r>
            <a:r>
              <a:rPr lang="en-GB" sz="2000" dirty="0" smtClean="0">
                <a:solidFill>
                  <a:srgbClr val="2A00FF"/>
                </a:solidFill>
                <a:latin typeface="Consolas"/>
              </a:rPr>
              <a:t> </a:t>
            </a:r>
          </a:p>
          <a:p>
            <a:r>
              <a:rPr lang="en-GB" sz="2000" dirty="0">
                <a:solidFill>
                  <a:srgbClr val="2A00FF"/>
                </a:solidFill>
                <a:latin typeface="Consolas"/>
              </a:rPr>
              <a:t> </a:t>
            </a:r>
            <a:r>
              <a:rPr lang="en-GB" sz="2000" dirty="0" smtClean="0">
                <a:solidFill>
                  <a:srgbClr val="2A00FF"/>
                </a:solidFill>
                <a:latin typeface="Consolas"/>
              </a:rPr>
              <a:t>  numerical </a:t>
            </a:r>
            <a:r>
              <a:rPr lang="en-GB" sz="2000" dirty="0">
                <a:solidFill>
                  <a:srgbClr val="2A00FF"/>
                </a:solidFill>
                <a:latin typeface="Consolas"/>
              </a:rPr>
              <a:t>array."</a:t>
            </a:r>
          </a:p>
          <a:p>
            <a:r>
              <a:rPr lang="en-GB" sz="2000" dirty="0">
                <a:solidFill>
                  <a:srgbClr val="000000"/>
                </a:solidFill>
                <a:latin typeface="Consolas"/>
              </a:rPr>
              <a:t>  [m]</a:t>
            </a:r>
          </a:p>
          <a:p>
            <a:r>
              <a:rPr lang="en-GB" sz="2000" dirty="0">
                <a:solidFill>
                  <a:srgbClr val="000000"/>
                </a:solidFill>
                <a:latin typeface="Consolas"/>
              </a:rPr>
              <a:t>  </a:t>
            </a:r>
            <a:r>
              <a:rPr lang="en-GB" sz="2000" dirty="0">
                <a:solidFill>
                  <a:srgbClr val="CCB07A"/>
                </a:solidFill>
                <a:latin typeface="Consolas"/>
              </a:rPr>
              <a:t>(</a:t>
            </a:r>
            <a:r>
              <a:rPr lang="en-GB" sz="2000" dirty="0" err="1">
                <a:solidFill>
                  <a:srgbClr val="7F0055"/>
                </a:solidFill>
                <a:latin typeface="Consolas"/>
              </a:rPr>
              <a:t>mp</a:t>
            </a:r>
            <a:r>
              <a:rPr lang="en-GB" sz="2000" dirty="0">
                <a:solidFill>
                  <a:srgbClr val="7F0055"/>
                </a:solidFill>
                <a:latin typeface="Consolas"/>
              </a:rPr>
              <a:t>/element-sum</a:t>
            </a:r>
            <a:r>
              <a:rPr lang="en-GB" sz="2000" dirty="0">
                <a:solidFill>
                  <a:srgbClr val="000000"/>
                </a:solidFill>
                <a:latin typeface="Consolas"/>
              </a:rPr>
              <a:t> m</a:t>
            </a:r>
            <a:r>
              <a:rPr lang="en-GB" sz="2000" dirty="0">
                <a:solidFill>
                  <a:srgbClr val="CCB07A"/>
                </a:solidFill>
                <a:latin typeface="Consolas"/>
              </a:rPr>
              <a:t>)</a:t>
            </a:r>
            <a:r>
              <a:rPr lang="en-GB" sz="2000" dirty="0">
                <a:solidFill>
                  <a:srgbClr val="CC7A7A"/>
                </a:solidFill>
                <a:latin typeface="Consolas"/>
              </a:rPr>
              <a:t>)</a:t>
            </a:r>
            <a:endParaRPr lang="en-GB" sz="200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2133600" y="1295400"/>
            <a:ext cx="6705600" cy="11430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smtClean="0">
                <a:solidFill>
                  <a:srgbClr val="CC7A7A"/>
                </a:solidFill>
                <a:latin typeface="Consolas"/>
              </a:rPr>
              <a:t>(</a:t>
            </a:r>
            <a:r>
              <a:rPr lang="en-GB" sz="2000" b="1" dirty="0" err="1" smtClean="0">
                <a:solidFill>
                  <a:srgbClr val="7F0055"/>
                </a:solidFill>
                <a:latin typeface="Consolas"/>
              </a:rPr>
              <a:t>esum</a:t>
            </a:r>
            <a:r>
              <a:rPr lang="en-GB" sz="2000" b="1" dirty="0" smtClean="0">
                <a:solidFill>
                  <a:srgbClr val="7F0055"/>
                </a:solidFill>
                <a:latin typeface="Consolas"/>
              </a:rPr>
              <a:t> </a:t>
            </a:r>
            <a:r>
              <a:rPr lang="en-GB" sz="2000" b="1" dirty="0" smtClean="0">
                <a:solidFill>
                  <a:srgbClr val="000000"/>
                </a:solidFill>
                <a:latin typeface="Consolas"/>
              </a:rPr>
              <a:t>[1 2 3 4]</a:t>
            </a:r>
            <a:r>
              <a:rPr lang="en-GB" sz="2000" dirty="0" smtClean="0">
                <a:solidFill>
                  <a:srgbClr val="CC7A7A"/>
                </a:solidFill>
                <a:latin typeface="Consolas"/>
              </a:rPr>
              <a:t>)</a:t>
            </a:r>
            <a:endParaRPr lang="en-GB" sz="2000" dirty="0">
              <a:solidFill>
                <a:schemeClr val="tx1"/>
              </a:solidFill>
              <a:latin typeface="Consolas" panose="020B0609020204030204" pitchFamily="49" charset="0"/>
              <a:cs typeface="Consolas" panose="020B0609020204030204" pitchFamily="49" charset="0"/>
            </a:endParaRPr>
          </a:p>
          <a:p>
            <a:endParaRPr lang="en-GB" sz="2000" b="1" dirty="0">
              <a:solidFill>
                <a:srgbClr val="000000"/>
              </a:solidFill>
              <a:latin typeface="Consolas"/>
            </a:endParaRPr>
          </a:p>
        </p:txBody>
      </p:sp>
      <p:sp>
        <p:nvSpPr>
          <p:cNvPr id="8" name="Rectangle 7"/>
          <p:cNvSpPr/>
          <p:nvPr/>
        </p:nvSpPr>
        <p:spPr>
          <a:xfrm>
            <a:off x="304800" y="5181600"/>
            <a:ext cx="1905000" cy="1447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err="1" smtClean="0">
                <a:solidFill>
                  <a:schemeClr val="tx1"/>
                </a:solidFill>
              </a:rPr>
              <a:t>Impl</a:t>
            </a:r>
            <a:r>
              <a:rPr lang="en-GB" sz="2800" b="1" dirty="0" smtClean="0">
                <a:solidFill>
                  <a:schemeClr val="tx1"/>
                </a:solidFill>
              </a:rPr>
              <a:t>. </a:t>
            </a:r>
          </a:p>
          <a:p>
            <a:pPr algn="ctr"/>
            <a:r>
              <a:rPr lang="en-GB" sz="2800" b="1" dirty="0" smtClean="0">
                <a:solidFill>
                  <a:schemeClr val="tx1"/>
                </a:solidFill>
              </a:rPr>
              <a:t>code</a:t>
            </a:r>
            <a:endParaRPr lang="en-GB" sz="2800" i="1" dirty="0" smtClean="0">
              <a:solidFill>
                <a:schemeClr val="tx1"/>
              </a:solidFill>
            </a:endParaRPr>
          </a:p>
        </p:txBody>
      </p:sp>
      <p:sp>
        <p:nvSpPr>
          <p:cNvPr id="9" name="Rectangle 8"/>
          <p:cNvSpPr/>
          <p:nvPr/>
        </p:nvSpPr>
        <p:spPr>
          <a:xfrm>
            <a:off x="2133600" y="5181600"/>
            <a:ext cx="6705600" cy="14478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CC7A7A"/>
                </a:solidFill>
                <a:latin typeface="Consolas"/>
              </a:rPr>
              <a:t>(</a:t>
            </a:r>
            <a:r>
              <a:rPr lang="en-GB" sz="2000" b="1" dirty="0">
                <a:solidFill>
                  <a:srgbClr val="7F0055"/>
                </a:solidFill>
                <a:latin typeface="Consolas"/>
              </a:rPr>
              <a:t>extend-protocol</a:t>
            </a:r>
            <a:r>
              <a:rPr lang="en-GB" sz="2000" b="1" dirty="0">
                <a:solidFill>
                  <a:srgbClr val="000000"/>
                </a:solidFill>
                <a:latin typeface="Consolas"/>
              </a:rPr>
              <a:t> </a:t>
            </a:r>
            <a:r>
              <a:rPr lang="en-GB" sz="2000" b="1" dirty="0" err="1">
                <a:solidFill>
                  <a:srgbClr val="000000"/>
                </a:solidFill>
                <a:latin typeface="Consolas"/>
              </a:rPr>
              <a:t>mp</a:t>
            </a:r>
            <a:r>
              <a:rPr lang="en-GB" sz="2000" b="1" dirty="0">
                <a:solidFill>
                  <a:srgbClr val="000000"/>
                </a:solidFill>
                <a:latin typeface="Consolas"/>
              </a:rPr>
              <a:t>/</a:t>
            </a:r>
            <a:r>
              <a:rPr lang="en-GB" sz="2000" b="1" dirty="0" err="1">
                <a:solidFill>
                  <a:srgbClr val="000000"/>
                </a:solidFill>
                <a:latin typeface="Consolas"/>
              </a:rPr>
              <a:t>PSummable</a:t>
            </a:r>
            <a:endParaRPr lang="en-GB" sz="2000" b="1" dirty="0">
              <a:solidFill>
                <a:srgbClr val="000000"/>
              </a:solidFill>
              <a:latin typeface="Consolas"/>
            </a:endParaRPr>
          </a:p>
          <a:p>
            <a:r>
              <a:rPr lang="en-GB" sz="2000" dirty="0">
                <a:solidFill>
                  <a:srgbClr val="000000"/>
                </a:solidFill>
                <a:latin typeface="Consolas"/>
              </a:rPr>
              <a:t>  </a:t>
            </a:r>
            <a:r>
              <a:rPr lang="en-GB" sz="2000" i="1" dirty="0" err="1" smtClean="0">
                <a:solidFill>
                  <a:srgbClr val="000000"/>
                </a:solidFill>
                <a:latin typeface="Consolas"/>
              </a:rPr>
              <a:t>SomeImplementationClass</a:t>
            </a:r>
            <a:endParaRPr lang="en-GB" sz="2000" i="1" dirty="0">
              <a:solidFill>
                <a:srgbClr val="000000"/>
              </a:solidFill>
              <a:latin typeface="Consolas"/>
            </a:endParaRPr>
          </a:p>
          <a:p>
            <a:r>
              <a:rPr lang="en-GB" sz="2000" dirty="0">
                <a:solidFill>
                  <a:srgbClr val="000000"/>
                </a:solidFill>
                <a:latin typeface="Consolas"/>
              </a:rPr>
              <a:t>    </a:t>
            </a:r>
            <a:r>
              <a:rPr lang="en-GB" sz="2000" dirty="0">
                <a:solidFill>
                  <a:srgbClr val="CCB07A"/>
                </a:solidFill>
                <a:latin typeface="Consolas"/>
              </a:rPr>
              <a:t>(</a:t>
            </a:r>
            <a:r>
              <a:rPr lang="en-GB" sz="2000" dirty="0">
                <a:solidFill>
                  <a:srgbClr val="7F0055"/>
                </a:solidFill>
                <a:latin typeface="Consolas"/>
              </a:rPr>
              <a:t>element-sum</a:t>
            </a:r>
            <a:r>
              <a:rPr lang="en-GB" sz="2000" dirty="0">
                <a:solidFill>
                  <a:srgbClr val="000000"/>
                </a:solidFill>
                <a:latin typeface="Consolas"/>
              </a:rPr>
              <a:t> [a]</a:t>
            </a:r>
          </a:p>
          <a:p>
            <a:r>
              <a:rPr lang="en-GB" sz="2000" dirty="0" smtClean="0">
                <a:solidFill>
                  <a:srgbClr val="CCB07A"/>
                </a:solidFill>
                <a:latin typeface="Consolas"/>
              </a:rPr>
              <a:t>      ………)</a:t>
            </a:r>
            <a:r>
              <a:rPr lang="en-GB" sz="2000" dirty="0" smtClean="0">
                <a:solidFill>
                  <a:srgbClr val="CC7A7A"/>
                </a:solidFill>
                <a:latin typeface="Consolas"/>
              </a:rPr>
              <a:t>)</a:t>
            </a:r>
            <a:endParaRPr lang="en-GB" sz="2000" dirty="0">
              <a:solidFill>
                <a:schemeClr val="tx1"/>
              </a:solidFill>
              <a:latin typeface="Consolas" panose="020B0609020204030204" pitchFamily="49" charset="0"/>
              <a:cs typeface="Consolas" panose="020B0609020204030204" pitchFamily="49" charset="0"/>
            </a:endParaRPr>
          </a:p>
        </p:txBody>
      </p:sp>
      <p:sp>
        <p:nvSpPr>
          <p:cNvPr id="10" name="Isosceles Triangle 9"/>
          <p:cNvSpPr/>
          <p:nvPr/>
        </p:nvSpPr>
        <p:spPr>
          <a:xfrm flipV="1">
            <a:off x="3733800" y="2590800"/>
            <a:ext cx="24384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flipV="1">
            <a:off x="3733800" y="4876800"/>
            <a:ext cx="24384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0588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2204621"/>
            <a:ext cx="7696200" cy="434857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85800" y="1290221"/>
            <a:ext cx="7696200" cy="914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28600" y="274638"/>
            <a:ext cx="8610600" cy="1143000"/>
          </a:xfrm>
        </p:spPr>
        <p:txBody>
          <a:bodyPr>
            <a:normAutofit/>
          </a:bodyPr>
          <a:lstStyle/>
          <a:p>
            <a:r>
              <a:rPr lang="en-GB" dirty="0" smtClean="0"/>
              <a:t>Most protocols are optional</a:t>
            </a:r>
            <a:endParaRPr lang="en-GB" dirty="0"/>
          </a:p>
        </p:txBody>
      </p:sp>
      <p:sp>
        <p:nvSpPr>
          <p:cNvPr id="4" name="Rectangle 3"/>
          <p:cNvSpPr/>
          <p:nvPr/>
        </p:nvSpPr>
        <p:spPr>
          <a:xfrm>
            <a:off x="685800" y="1290221"/>
            <a:ext cx="2514600" cy="5262979"/>
          </a:xfrm>
          <a:prstGeom prst="rect">
            <a:avLst/>
          </a:prstGeom>
        </p:spPr>
        <p:txBody>
          <a:bodyPr wrap="square">
            <a:spAutoFit/>
          </a:bodyPr>
          <a:lstStyle/>
          <a:p>
            <a:r>
              <a:rPr lang="en-GB" sz="1400" dirty="0" err="1" smtClean="0"/>
              <a:t>PImplementation</a:t>
            </a:r>
            <a:endParaRPr lang="en-GB" sz="1400" dirty="0" smtClean="0"/>
          </a:p>
          <a:p>
            <a:r>
              <a:rPr lang="en-GB" sz="1400" dirty="0" err="1" smtClean="0"/>
              <a:t>PDimensionInfo</a:t>
            </a:r>
            <a:endParaRPr lang="en-GB" sz="1400" dirty="0" smtClean="0"/>
          </a:p>
          <a:p>
            <a:r>
              <a:rPr lang="en-GB" sz="1400" dirty="0" err="1" smtClean="0"/>
              <a:t>PIndexedAccess</a:t>
            </a:r>
            <a:endParaRPr lang="en-GB" sz="1400" dirty="0" smtClean="0"/>
          </a:p>
          <a:p>
            <a:r>
              <a:rPr lang="en-GB" sz="1400" dirty="0" err="1" smtClean="0"/>
              <a:t>PIndexedSetting</a:t>
            </a:r>
            <a:endParaRPr lang="en-GB" sz="1400" dirty="0"/>
          </a:p>
          <a:p>
            <a:r>
              <a:rPr lang="en-GB" sz="1400" dirty="0" err="1" smtClean="0"/>
              <a:t>PMatrixEquality</a:t>
            </a:r>
            <a:endParaRPr lang="en-GB" sz="1400" dirty="0"/>
          </a:p>
          <a:p>
            <a:r>
              <a:rPr lang="en-GB" sz="1400" dirty="0" err="1"/>
              <a:t>PSummable</a:t>
            </a:r>
            <a:endParaRPr lang="en-GB" sz="1400" dirty="0"/>
          </a:p>
          <a:p>
            <a:r>
              <a:rPr lang="en-GB" sz="1400" dirty="0" err="1" smtClean="0"/>
              <a:t>PRowOperations</a:t>
            </a:r>
            <a:endParaRPr lang="en-GB" sz="1400" dirty="0"/>
          </a:p>
          <a:p>
            <a:r>
              <a:rPr lang="en-GB" sz="1400" dirty="0" err="1" smtClean="0"/>
              <a:t>PVectorCross</a:t>
            </a:r>
            <a:endParaRPr lang="en-GB" sz="1400" dirty="0"/>
          </a:p>
          <a:p>
            <a:r>
              <a:rPr lang="en-GB" sz="1400" dirty="0" err="1"/>
              <a:t>PCoercion</a:t>
            </a:r>
            <a:endParaRPr lang="en-GB" sz="1400" dirty="0"/>
          </a:p>
          <a:p>
            <a:r>
              <a:rPr lang="en-GB" sz="1400" dirty="0" err="1"/>
              <a:t>PTranspose</a:t>
            </a:r>
            <a:endParaRPr lang="en-GB" sz="1400" dirty="0"/>
          </a:p>
          <a:p>
            <a:r>
              <a:rPr lang="en-GB" sz="1400" dirty="0" err="1" smtClean="0"/>
              <a:t>PVectorDistance</a:t>
            </a:r>
            <a:endParaRPr lang="en-GB" sz="1400" dirty="0"/>
          </a:p>
          <a:p>
            <a:r>
              <a:rPr lang="en-GB" sz="1400" dirty="0" err="1"/>
              <a:t>PMatrixMultiply</a:t>
            </a:r>
            <a:endParaRPr lang="en-GB" sz="1400" dirty="0"/>
          </a:p>
          <a:p>
            <a:r>
              <a:rPr lang="en-GB" sz="1400" dirty="0" err="1"/>
              <a:t>PAddProductMutable</a:t>
            </a:r>
            <a:endParaRPr lang="en-GB" sz="1400" dirty="0"/>
          </a:p>
          <a:p>
            <a:r>
              <a:rPr lang="en-GB" sz="1400" dirty="0" err="1" smtClean="0"/>
              <a:t>PReshaping</a:t>
            </a:r>
            <a:endParaRPr lang="en-GB" sz="1400" dirty="0"/>
          </a:p>
          <a:p>
            <a:r>
              <a:rPr lang="en-GB" sz="1400" dirty="0" err="1" smtClean="0"/>
              <a:t>PMathsFunctionsMutable</a:t>
            </a:r>
            <a:endParaRPr lang="en-GB" sz="1400" dirty="0"/>
          </a:p>
          <a:p>
            <a:r>
              <a:rPr lang="en-GB" sz="1400" dirty="0" err="1"/>
              <a:t>PMatrixRank</a:t>
            </a:r>
            <a:endParaRPr lang="en-GB" sz="1400" dirty="0"/>
          </a:p>
          <a:p>
            <a:r>
              <a:rPr lang="en-GB" sz="1400" dirty="0" err="1"/>
              <a:t>PArrayMetrics</a:t>
            </a:r>
            <a:endParaRPr lang="en-GB" sz="1400" dirty="0"/>
          </a:p>
          <a:p>
            <a:r>
              <a:rPr lang="en-GB" sz="1400" dirty="0" err="1"/>
              <a:t>PAddProduct</a:t>
            </a:r>
            <a:endParaRPr lang="en-GB" sz="1400" dirty="0"/>
          </a:p>
          <a:p>
            <a:r>
              <a:rPr lang="en-GB" sz="1400" dirty="0" err="1"/>
              <a:t>PVectorOps</a:t>
            </a:r>
            <a:endParaRPr lang="en-GB" sz="1400" dirty="0"/>
          </a:p>
          <a:p>
            <a:r>
              <a:rPr lang="en-GB" sz="1400" dirty="0" err="1"/>
              <a:t>PMatrixScaling</a:t>
            </a:r>
            <a:endParaRPr lang="en-GB" sz="1400" dirty="0"/>
          </a:p>
          <a:p>
            <a:r>
              <a:rPr lang="en-GB" sz="1400" dirty="0" err="1"/>
              <a:t>PMatrixOps</a:t>
            </a:r>
            <a:endParaRPr lang="en-GB" sz="1400" dirty="0"/>
          </a:p>
          <a:p>
            <a:r>
              <a:rPr lang="en-GB" sz="1400" dirty="0" err="1" smtClean="0"/>
              <a:t>PMatrixPredicates</a:t>
            </a:r>
            <a:endParaRPr lang="en-GB" sz="1400" dirty="0"/>
          </a:p>
          <a:p>
            <a:r>
              <a:rPr lang="en-GB" sz="1400" dirty="0" err="1" smtClean="0"/>
              <a:t>PSparseArray</a:t>
            </a:r>
            <a:endParaRPr lang="en-GB" sz="1400" dirty="0"/>
          </a:p>
          <a:p>
            <a:r>
              <a:rPr lang="en-GB" sz="1400" dirty="0" smtClean="0"/>
              <a:t>…..</a:t>
            </a:r>
            <a:endParaRPr lang="en-GB" sz="1400" dirty="0"/>
          </a:p>
        </p:txBody>
      </p:sp>
      <p:sp>
        <p:nvSpPr>
          <p:cNvPr id="7" name="Content Placeholder 2"/>
          <p:cNvSpPr>
            <a:spLocks noGrp="1"/>
          </p:cNvSpPr>
          <p:nvPr>
            <p:ph idx="1"/>
          </p:nvPr>
        </p:nvSpPr>
        <p:spPr>
          <a:xfrm>
            <a:off x="2895600" y="1290221"/>
            <a:ext cx="5486400" cy="914400"/>
          </a:xfrm>
        </p:spPr>
        <p:txBody>
          <a:bodyPr>
            <a:noAutofit/>
          </a:bodyPr>
          <a:lstStyle/>
          <a:p>
            <a:pPr marL="0" indent="0" algn="ctr">
              <a:buNone/>
            </a:pPr>
            <a:r>
              <a:rPr lang="en-GB" sz="2400" b="1" dirty="0" smtClean="0">
                <a:solidFill>
                  <a:srgbClr val="FF0000"/>
                </a:solidFill>
              </a:rPr>
              <a:t>MANDATORY</a:t>
            </a:r>
          </a:p>
          <a:p>
            <a:r>
              <a:rPr lang="en-GB" sz="1800" dirty="0" smtClean="0">
                <a:solidFill>
                  <a:srgbClr val="FF0000"/>
                </a:solidFill>
              </a:rPr>
              <a:t>Required for a working core.matrix implementation</a:t>
            </a:r>
            <a:endParaRPr lang="en-GB" sz="1800" dirty="0">
              <a:solidFill>
                <a:srgbClr val="FF0000"/>
              </a:solidFill>
            </a:endParaRPr>
          </a:p>
        </p:txBody>
      </p:sp>
      <p:sp>
        <p:nvSpPr>
          <p:cNvPr id="8" name="Content Placeholder 2"/>
          <p:cNvSpPr txBox="1">
            <a:spLocks/>
          </p:cNvSpPr>
          <p:nvPr/>
        </p:nvSpPr>
        <p:spPr>
          <a:xfrm>
            <a:off x="2895600" y="3347621"/>
            <a:ext cx="5486400" cy="2590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2400" b="1" dirty="0" smtClean="0">
                <a:solidFill>
                  <a:srgbClr val="7030A0"/>
                </a:solidFill>
              </a:rPr>
              <a:t>OPTIONAL</a:t>
            </a:r>
          </a:p>
          <a:p>
            <a:r>
              <a:rPr lang="en-GB" sz="1800" dirty="0" smtClean="0">
                <a:solidFill>
                  <a:srgbClr val="7030A0"/>
                </a:solidFill>
              </a:rPr>
              <a:t>Everything in the API will work without these</a:t>
            </a:r>
          </a:p>
          <a:p>
            <a:r>
              <a:rPr lang="en-GB" sz="1800" dirty="0" smtClean="0">
                <a:solidFill>
                  <a:srgbClr val="7030A0"/>
                </a:solidFill>
              </a:rPr>
              <a:t>core.matrix provides a </a:t>
            </a:r>
            <a:r>
              <a:rPr lang="en-GB" sz="1800" b="1" dirty="0" smtClean="0">
                <a:solidFill>
                  <a:srgbClr val="7030A0"/>
                </a:solidFill>
              </a:rPr>
              <a:t>“default implementation”</a:t>
            </a:r>
          </a:p>
          <a:p>
            <a:r>
              <a:rPr lang="en-GB" sz="1800" dirty="0" smtClean="0">
                <a:solidFill>
                  <a:srgbClr val="7030A0"/>
                </a:solidFill>
              </a:rPr>
              <a:t>Implement for </a:t>
            </a:r>
            <a:r>
              <a:rPr lang="en-GB" sz="1800" b="1" dirty="0" smtClean="0">
                <a:solidFill>
                  <a:srgbClr val="7030A0"/>
                </a:solidFill>
              </a:rPr>
              <a:t>improved performance</a:t>
            </a:r>
            <a:endParaRPr lang="en-GB" sz="1800" b="1" dirty="0">
              <a:solidFill>
                <a:srgbClr val="7030A0"/>
              </a:solidFill>
            </a:endParaRPr>
          </a:p>
        </p:txBody>
      </p:sp>
    </p:spTree>
    <p:extLst>
      <p:ext uri="{BB962C8B-B14F-4D97-AF65-F5344CB8AC3E}">
        <p14:creationId xmlns:p14="http://schemas.microsoft.com/office/powerpoint/2010/main" val="1708263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array programming</a:t>
            </a:r>
            <a:endParaRPr lang="en-GB" dirty="0"/>
          </a:p>
        </p:txBody>
      </p:sp>
      <p:pic>
        <p:nvPicPr>
          <p:cNvPr id="1026" name="Picture 2" descr="Num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52800"/>
            <a:ext cx="2686981" cy="9105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en/b/be/Julia_(programming_language)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167" y="4648200"/>
            <a:ext cx="1746698" cy="1181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1911" y="1523999"/>
            <a:ext cx="1905000" cy="14478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57600" y="1752600"/>
            <a:ext cx="4724400" cy="830997"/>
          </a:xfrm>
          <a:prstGeom prst="rect">
            <a:avLst/>
          </a:prstGeom>
          <a:noFill/>
        </p:spPr>
        <p:txBody>
          <a:bodyPr wrap="square" rtlCol="0">
            <a:spAutoFit/>
          </a:bodyPr>
          <a:lstStyle/>
          <a:p>
            <a:r>
              <a:rPr lang="en-GB" sz="2400" b="1" dirty="0" smtClean="0"/>
              <a:t>Standalone environment </a:t>
            </a:r>
            <a:r>
              <a:rPr lang="en-GB" sz="2400" dirty="0" smtClean="0"/>
              <a:t>for statistical programming / graphics</a:t>
            </a:r>
          </a:p>
        </p:txBody>
      </p:sp>
      <p:sp>
        <p:nvSpPr>
          <p:cNvPr id="8" name="TextBox 7"/>
          <p:cNvSpPr txBox="1"/>
          <p:nvPr/>
        </p:nvSpPr>
        <p:spPr>
          <a:xfrm>
            <a:off x="3657600" y="3576935"/>
            <a:ext cx="4953000" cy="461665"/>
          </a:xfrm>
          <a:prstGeom prst="rect">
            <a:avLst/>
          </a:prstGeom>
          <a:noFill/>
        </p:spPr>
        <p:txBody>
          <a:bodyPr wrap="square" rtlCol="0">
            <a:spAutoFit/>
          </a:bodyPr>
          <a:lstStyle/>
          <a:p>
            <a:r>
              <a:rPr lang="en-GB" sz="2400" b="1" dirty="0" smtClean="0"/>
              <a:t>Python library </a:t>
            </a:r>
            <a:r>
              <a:rPr lang="en-GB" sz="2400" dirty="0" smtClean="0"/>
              <a:t>for array programming</a:t>
            </a:r>
            <a:endParaRPr lang="en-GB" sz="2400" dirty="0">
              <a:solidFill>
                <a:schemeClr val="accent6">
                  <a:lumMod val="75000"/>
                </a:schemeClr>
              </a:solidFill>
            </a:endParaRPr>
          </a:p>
        </p:txBody>
      </p:sp>
      <p:sp>
        <p:nvSpPr>
          <p:cNvPr id="9" name="TextBox 8"/>
          <p:cNvSpPr txBox="1"/>
          <p:nvPr/>
        </p:nvSpPr>
        <p:spPr>
          <a:xfrm>
            <a:off x="3657600" y="4649946"/>
            <a:ext cx="4724400" cy="830997"/>
          </a:xfrm>
          <a:prstGeom prst="rect">
            <a:avLst/>
          </a:prstGeom>
          <a:noFill/>
        </p:spPr>
        <p:txBody>
          <a:bodyPr wrap="square" rtlCol="0">
            <a:spAutoFit/>
          </a:bodyPr>
          <a:lstStyle/>
          <a:p>
            <a:r>
              <a:rPr lang="en-GB" sz="2400" dirty="0" smtClean="0"/>
              <a:t>A </a:t>
            </a:r>
            <a:r>
              <a:rPr lang="en-GB" sz="2400" b="1" dirty="0" smtClean="0"/>
              <a:t>new language </a:t>
            </a:r>
            <a:r>
              <a:rPr lang="en-GB" sz="2400" dirty="0"/>
              <a:t>(2012) </a:t>
            </a:r>
            <a:r>
              <a:rPr lang="en-GB" sz="2400" dirty="0" smtClean="0"/>
              <a:t>based on  array programming principles</a:t>
            </a:r>
            <a:endParaRPr lang="en-GB" sz="2400" dirty="0">
              <a:solidFill>
                <a:schemeClr val="accent6">
                  <a:lumMod val="75000"/>
                </a:schemeClr>
              </a:solidFill>
            </a:endParaRPr>
          </a:p>
        </p:txBody>
      </p:sp>
      <p:sp>
        <p:nvSpPr>
          <p:cNvPr id="10" name="TextBox 9"/>
          <p:cNvSpPr txBox="1"/>
          <p:nvPr/>
        </p:nvSpPr>
        <p:spPr>
          <a:xfrm>
            <a:off x="3657600" y="6027003"/>
            <a:ext cx="4724400" cy="461665"/>
          </a:xfrm>
          <a:prstGeom prst="rect">
            <a:avLst/>
          </a:prstGeom>
          <a:noFill/>
        </p:spPr>
        <p:txBody>
          <a:bodyPr wrap="square" rtlCol="0">
            <a:spAutoFit/>
          </a:bodyPr>
          <a:lstStyle/>
          <a:p>
            <a:r>
              <a:rPr lang="en-GB" sz="2400" dirty="0" smtClean="0"/>
              <a:t>.... and many others</a:t>
            </a:r>
            <a:endParaRPr lang="en-GB" sz="2400" dirty="0">
              <a:solidFill>
                <a:schemeClr val="accent6">
                  <a:lumMod val="75000"/>
                </a:schemeClr>
              </a:solidFill>
            </a:endParaRPr>
          </a:p>
        </p:txBody>
      </p:sp>
    </p:spTree>
    <p:extLst>
      <p:ext uri="{BB962C8B-B14F-4D97-AF65-F5344CB8AC3E}">
        <p14:creationId xmlns:p14="http://schemas.microsoft.com/office/powerpoint/2010/main" val="146566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Default implementations</a:t>
            </a:r>
            <a:endParaRPr lang="en-GB" dirty="0"/>
          </a:p>
        </p:txBody>
      </p:sp>
      <p:sp>
        <p:nvSpPr>
          <p:cNvPr id="11" name="Rectangle 10"/>
          <p:cNvSpPr/>
          <p:nvPr/>
        </p:nvSpPr>
        <p:spPr>
          <a:xfrm>
            <a:off x="381000" y="2439006"/>
            <a:ext cx="8305800" cy="32766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solidFill>
                <a:schemeClr val="tx1"/>
              </a:solidFill>
              <a:latin typeface="Consolas" panose="020B0609020204030204" pitchFamily="49" charset="0"/>
              <a:cs typeface="Consolas" panose="020B0609020204030204" pitchFamily="49" charset="0"/>
            </a:endParaRPr>
          </a:p>
        </p:txBody>
      </p:sp>
      <p:sp>
        <p:nvSpPr>
          <p:cNvPr id="12" name="Rectangle 11"/>
          <p:cNvSpPr/>
          <p:nvPr/>
        </p:nvSpPr>
        <p:spPr>
          <a:xfrm>
            <a:off x="527519" y="2566343"/>
            <a:ext cx="8077200" cy="2246769"/>
          </a:xfrm>
          <a:prstGeom prst="rect">
            <a:avLst/>
          </a:prstGeom>
        </p:spPr>
        <p:txBody>
          <a:bodyPr wrap="square">
            <a:spAutoFit/>
          </a:bodyPr>
          <a:lstStyle/>
          <a:p>
            <a:r>
              <a:rPr lang="en-GB" sz="2000" dirty="0">
                <a:solidFill>
                  <a:srgbClr val="CC7A7A"/>
                </a:solidFill>
                <a:latin typeface="Consolas"/>
              </a:rPr>
              <a:t>(</a:t>
            </a:r>
            <a:r>
              <a:rPr lang="en-GB" sz="2000" b="1" dirty="0">
                <a:solidFill>
                  <a:srgbClr val="7F0055"/>
                </a:solidFill>
                <a:latin typeface="Consolas"/>
              </a:rPr>
              <a:t>extend-protocol</a:t>
            </a:r>
            <a:r>
              <a:rPr lang="en-GB" sz="2000" b="1" dirty="0">
                <a:solidFill>
                  <a:srgbClr val="000000"/>
                </a:solidFill>
                <a:latin typeface="Consolas"/>
              </a:rPr>
              <a:t> </a:t>
            </a:r>
            <a:r>
              <a:rPr lang="en-GB" sz="2000" b="1" dirty="0" err="1">
                <a:solidFill>
                  <a:srgbClr val="000000"/>
                </a:solidFill>
                <a:latin typeface="Consolas"/>
              </a:rPr>
              <a:t>mp</a:t>
            </a:r>
            <a:r>
              <a:rPr lang="en-GB" sz="2000" b="1" dirty="0">
                <a:solidFill>
                  <a:srgbClr val="000000"/>
                </a:solidFill>
                <a:latin typeface="Consolas"/>
              </a:rPr>
              <a:t>/</a:t>
            </a:r>
            <a:r>
              <a:rPr lang="en-GB" sz="2000" b="1" dirty="0" err="1">
                <a:solidFill>
                  <a:srgbClr val="000000"/>
                </a:solidFill>
                <a:latin typeface="Consolas"/>
              </a:rPr>
              <a:t>PSummable</a:t>
            </a:r>
            <a:endParaRPr lang="en-GB" sz="2000" b="1" dirty="0">
              <a:solidFill>
                <a:srgbClr val="000000"/>
              </a:solidFill>
              <a:latin typeface="Consolas"/>
            </a:endParaRPr>
          </a:p>
          <a:p>
            <a:r>
              <a:rPr lang="en-GB" sz="2000" dirty="0">
                <a:solidFill>
                  <a:srgbClr val="000000"/>
                </a:solidFill>
                <a:latin typeface="Consolas"/>
              </a:rPr>
              <a:t>  </a:t>
            </a:r>
            <a:r>
              <a:rPr lang="en-GB" sz="2000" i="1" dirty="0">
                <a:solidFill>
                  <a:srgbClr val="000000"/>
                </a:solidFill>
                <a:latin typeface="Consolas"/>
              </a:rPr>
              <a:t>Number</a:t>
            </a:r>
          </a:p>
          <a:p>
            <a:r>
              <a:rPr lang="en-GB" sz="2000" dirty="0">
                <a:solidFill>
                  <a:srgbClr val="000000"/>
                </a:solidFill>
                <a:latin typeface="Consolas"/>
              </a:rPr>
              <a:t>    </a:t>
            </a:r>
            <a:r>
              <a:rPr lang="en-GB" sz="2000" dirty="0">
                <a:solidFill>
                  <a:srgbClr val="CCB07A"/>
                </a:solidFill>
                <a:latin typeface="Consolas"/>
              </a:rPr>
              <a:t>(</a:t>
            </a:r>
            <a:r>
              <a:rPr lang="en-GB" sz="2000" dirty="0">
                <a:solidFill>
                  <a:srgbClr val="7F0055"/>
                </a:solidFill>
                <a:latin typeface="Consolas"/>
              </a:rPr>
              <a:t>element-sum</a:t>
            </a:r>
            <a:r>
              <a:rPr lang="en-GB" sz="2000" dirty="0">
                <a:solidFill>
                  <a:srgbClr val="000000"/>
                </a:solidFill>
                <a:latin typeface="Consolas"/>
              </a:rPr>
              <a:t> [a] a</a:t>
            </a:r>
            <a:r>
              <a:rPr lang="en-GB" sz="2000" dirty="0">
                <a:solidFill>
                  <a:srgbClr val="CCB07A"/>
                </a:solidFill>
                <a:latin typeface="Consolas"/>
              </a:rPr>
              <a:t>)</a:t>
            </a:r>
          </a:p>
          <a:p>
            <a:r>
              <a:rPr lang="en-GB" sz="2000" dirty="0">
                <a:solidFill>
                  <a:srgbClr val="000000"/>
                </a:solidFill>
                <a:latin typeface="Consolas"/>
              </a:rPr>
              <a:t>  </a:t>
            </a:r>
            <a:endParaRPr lang="en-GB" sz="2000" dirty="0" smtClean="0">
              <a:solidFill>
                <a:srgbClr val="000000"/>
              </a:solidFill>
              <a:latin typeface="Consolas"/>
            </a:endParaRPr>
          </a:p>
          <a:p>
            <a:r>
              <a:rPr lang="en-GB" sz="2000" i="1" dirty="0" smtClean="0">
                <a:solidFill>
                  <a:srgbClr val="000000"/>
                </a:solidFill>
                <a:latin typeface="Consolas"/>
              </a:rPr>
              <a:t>  Object</a:t>
            </a:r>
            <a:endParaRPr lang="en-GB" sz="2000" i="1" dirty="0">
              <a:solidFill>
                <a:srgbClr val="000000"/>
              </a:solidFill>
              <a:latin typeface="Consolas"/>
            </a:endParaRPr>
          </a:p>
          <a:p>
            <a:r>
              <a:rPr lang="en-GB" sz="2000" dirty="0">
                <a:solidFill>
                  <a:srgbClr val="000000"/>
                </a:solidFill>
                <a:latin typeface="Consolas"/>
              </a:rPr>
              <a:t>    </a:t>
            </a:r>
            <a:r>
              <a:rPr lang="en-GB" sz="2000" dirty="0">
                <a:solidFill>
                  <a:srgbClr val="CCB07A"/>
                </a:solidFill>
                <a:latin typeface="Consolas"/>
              </a:rPr>
              <a:t>(</a:t>
            </a:r>
            <a:r>
              <a:rPr lang="en-GB" sz="2000" dirty="0">
                <a:solidFill>
                  <a:srgbClr val="7F0055"/>
                </a:solidFill>
                <a:latin typeface="Consolas"/>
              </a:rPr>
              <a:t>element-sum</a:t>
            </a:r>
            <a:r>
              <a:rPr lang="en-GB" sz="2000" dirty="0">
                <a:solidFill>
                  <a:srgbClr val="000000"/>
                </a:solidFill>
                <a:latin typeface="Consolas"/>
              </a:rPr>
              <a:t> [a]</a:t>
            </a:r>
          </a:p>
          <a:p>
            <a:r>
              <a:rPr lang="en-GB" sz="2000" dirty="0">
                <a:solidFill>
                  <a:srgbClr val="000000"/>
                </a:solidFill>
                <a:latin typeface="Consolas"/>
              </a:rPr>
              <a:t>      </a:t>
            </a:r>
            <a:r>
              <a:rPr lang="en-GB" sz="2000" dirty="0">
                <a:solidFill>
                  <a:srgbClr val="7ACC7A"/>
                </a:solidFill>
                <a:latin typeface="Consolas"/>
              </a:rPr>
              <a:t>(</a:t>
            </a:r>
            <a:r>
              <a:rPr lang="en-GB" sz="2000" dirty="0" err="1">
                <a:solidFill>
                  <a:srgbClr val="7F0055"/>
                </a:solidFill>
                <a:latin typeface="Consolas"/>
              </a:rPr>
              <a:t>mp</a:t>
            </a:r>
            <a:r>
              <a:rPr lang="en-GB" sz="2000" dirty="0">
                <a:solidFill>
                  <a:srgbClr val="7F0055"/>
                </a:solidFill>
                <a:latin typeface="Consolas"/>
              </a:rPr>
              <a:t>/element-reduce</a:t>
            </a:r>
            <a:r>
              <a:rPr lang="en-GB" sz="2000" dirty="0">
                <a:solidFill>
                  <a:srgbClr val="000000"/>
                </a:solidFill>
                <a:latin typeface="Consolas"/>
              </a:rPr>
              <a:t> a +</a:t>
            </a:r>
            <a:r>
              <a:rPr lang="en-GB" sz="2000" dirty="0">
                <a:solidFill>
                  <a:srgbClr val="7ACC7A"/>
                </a:solidFill>
                <a:latin typeface="Consolas"/>
              </a:rPr>
              <a:t>)</a:t>
            </a:r>
            <a:r>
              <a:rPr lang="en-GB" sz="2000" dirty="0">
                <a:solidFill>
                  <a:srgbClr val="CCB07A"/>
                </a:solidFill>
                <a:latin typeface="Consolas"/>
              </a:rPr>
              <a:t>)</a:t>
            </a:r>
            <a:r>
              <a:rPr lang="en-GB" sz="2000" dirty="0">
                <a:solidFill>
                  <a:srgbClr val="CC7A7A"/>
                </a:solidFill>
                <a:latin typeface="Consolas"/>
              </a:rPr>
              <a:t>)</a:t>
            </a:r>
          </a:p>
        </p:txBody>
      </p:sp>
      <p:grpSp>
        <p:nvGrpSpPr>
          <p:cNvPr id="13" name="Group 12"/>
          <p:cNvGrpSpPr/>
          <p:nvPr/>
        </p:nvGrpSpPr>
        <p:grpSpPr>
          <a:xfrm>
            <a:off x="381000" y="2133600"/>
            <a:ext cx="4572000" cy="307777"/>
            <a:chOff x="381000" y="1447194"/>
            <a:chExt cx="4572000" cy="307777"/>
          </a:xfrm>
        </p:grpSpPr>
        <p:sp>
          <p:nvSpPr>
            <p:cNvPr id="14" name="Trapezoid 13"/>
            <p:cNvSpPr/>
            <p:nvPr/>
          </p:nvSpPr>
          <p:spPr>
            <a:xfrm>
              <a:off x="381000" y="1447800"/>
              <a:ext cx="4572000" cy="304800"/>
            </a:xfrm>
            <a:prstGeom prst="trapezoid">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95300" y="1447194"/>
              <a:ext cx="3924300" cy="307777"/>
            </a:xfrm>
            <a:prstGeom prst="rect">
              <a:avLst/>
            </a:prstGeom>
          </p:spPr>
          <p:txBody>
            <a:bodyPr wrap="square">
              <a:spAutoFit/>
            </a:bodyPr>
            <a:lstStyle/>
            <a:p>
              <a:r>
                <a:rPr lang="en-GB" sz="1400" dirty="0" err="1" smtClean="0">
                  <a:solidFill>
                    <a:srgbClr val="CC7A7A"/>
                  </a:solidFill>
                  <a:latin typeface="Consolas"/>
                </a:rPr>
                <a:t>clojure.core.matrix.impl.default</a:t>
              </a:r>
              <a:endParaRPr lang="en-GB" sz="1400" dirty="0"/>
            </a:p>
          </p:txBody>
        </p:sp>
      </p:grpSp>
      <p:sp>
        <p:nvSpPr>
          <p:cNvPr id="16" name="Rounded Rectangular Callout 15"/>
          <p:cNvSpPr/>
          <p:nvPr/>
        </p:nvSpPr>
        <p:spPr>
          <a:xfrm>
            <a:off x="4168832" y="1234324"/>
            <a:ext cx="4419600" cy="914400"/>
          </a:xfrm>
          <a:prstGeom prst="wedgeRoundRectCallout">
            <a:avLst>
              <a:gd name="adj1" fmla="val -45667"/>
              <a:gd name="adj2" fmla="val 100445"/>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Protocol name - from namespace</a:t>
            </a:r>
          </a:p>
          <a:p>
            <a:pPr algn="ctr"/>
            <a:r>
              <a:rPr lang="en-GB" sz="2000" b="1" dirty="0" err="1" smtClean="0">
                <a:solidFill>
                  <a:schemeClr val="tx1"/>
                </a:solidFill>
                <a:latin typeface="Consolas" panose="020B0609020204030204" pitchFamily="49" charset="0"/>
                <a:cs typeface="Consolas" panose="020B0609020204030204" pitchFamily="49" charset="0"/>
              </a:rPr>
              <a:t>clojure.core.matrix.protocols</a:t>
            </a:r>
            <a:endParaRPr lang="en-GB" sz="2000" b="1" dirty="0">
              <a:solidFill>
                <a:schemeClr val="tx1"/>
              </a:solidFill>
              <a:latin typeface="Consolas" panose="020B0609020204030204" pitchFamily="49" charset="0"/>
              <a:cs typeface="Consolas" panose="020B0609020204030204" pitchFamily="49" charset="0"/>
            </a:endParaRPr>
          </a:p>
        </p:txBody>
      </p:sp>
      <p:sp>
        <p:nvSpPr>
          <p:cNvPr id="17" name="Rounded Rectangular Callout 16"/>
          <p:cNvSpPr/>
          <p:nvPr/>
        </p:nvSpPr>
        <p:spPr>
          <a:xfrm>
            <a:off x="4419600" y="3139639"/>
            <a:ext cx="4419600" cy="914400"/>
          </a:xfrm>
          <a:prstGeom prst="wedgeRoundRectCallout">
            <a:avLst>
              <a:gd name="adj1" fmla="val -59407"/>
              <a:gd name="adj2" fmla="val -22456"/>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Implementation for any </a:t>
            </a:r>
            <a:r>
              <a:rPr lang="en-GB" sz="2000" b="1" dirty="0" smtClean="0">
                <a:solidFill>
                  <a:schemeClr val="tx1"/>
                </a:solidFill>
              </a:rPr>
              <a:t>Number</a:t>
            </a:r>
            <a:endParaRPr lang="en-GB" sz="2000" b="1" dirty="0">
              <a:solidFill>
                <a:schemeClr val="tx1"/>
              </a:solidFill>
              <a:latin typeface="Consolas" panose="020B0609020204030204" pitchFamily="49" charset="0"/>
              <a:cs typeface="Consolas" panose="020B0609020204030204" pitchFamily="49" charset="0"/>
            </a:endParaRPr>
          </a:p>
        </p:txBody>
      </p:sp>
      <p:sp>
        <p:nvSpPr>
          <p:cNvPr id="18" name="Rounded Rectangular Callout 17"/>
          <p:cNvSpPr/>
          <p:nvPr/>
        </p:nvSpPr>
        <p:spPr>
          <a:xfrm>
            <a:off x="4399241" y="5181600"/>
            <a:ext cx="4419600" cy="914400"/>
          </a:xfrm>
          <a:prstGeom prst="wedgeRoundRectCallout">
            <a:avLst>
              <a:gd name="adj1" fmla="val -41876"/>
              <a:gd name="adj2" fmla="val -88105"/>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Implementation for an arbitrary </a:t>
            </a:r>
            <a:r>
              <a:rPr lang="en-GB" sz="2000" b="1" dirty="0" smtClean="0">
                <a:solidFill>
                  <a:schemeClr val="tx1"/>
                </a:solidFill>
              </a:rPr>
              <a:t>Object</a:t>
            </a:r>
            <a:r>
              <a:rPr lang="en-GB" sz="2000" dirty="0" smtClean="0">
                <a:solidFill>
                  <a:schemeClr val="tx1"/>
                </a:solidFill>
              </a:rPr>
              <a:t> (assumed to be an array)</a:t>
            </a:r>
            <a:endParaRPr lang="en-GB" sz="2000" b="1"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26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a protocol</a:t>
            </a:r>
            <a:endParaRPr lang="en-GB" dirty="0"/>
          </a:p>
        </p:txBody>
      </p:sp>
      <p:sp>
        <p:nvSpPr>
          <p:cNvPr id="4" name="Rectangle 3"/>
          <p:cNvSpPr/>
          <p:nvPr/>
        </p:nvSpPr>
        <p:spPr>
          <a:xfrm>
            <a:off x="691681" y="2667000"/>
            <a:ext cx="7620000" cy="22098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838200" y="2794337"/>
            <a:ext cx="8077200" cy="1631216"/>
          </a:xfrm>
          <a:prstGeom prst="rect">
            <a:avLst/>
          </a:prstGeom>
        </p:spPr>
        <p:txBody>
          <a:bodyPr wrap="square">
            <a:spAutoFit/>
          </a:bodyPr>
          <a:lstStyle/>
          <a:p>
            <a:r>
              <a:rPr lang="en-GB" sz="2000" dirty="0" smtClean="0">
                <a:solidFill>
                  <a:srgbClr val="CC7A7A"/>
                </a:solidFill>
                <a:latin typeface="Consolas"/>
              </a:rPr>
              <a:t>(</a:t>
            </a:r>
            <a:r>
              <a:rPr lang="en-GB" sz="2000" b="1" dirty="0" smtClean="0">
                <a:solidFill>
                  <a:srgbClr val="7F0055"/>
                </a:solidFill>
                <a:latin typeface="Consolas"/>
              </a:rPr>
              <a:t>extend-protocol</a:t>
            </a:r>
            <a:r>
              <a:rPr lang="en-GB" sz="2000" b="1" dirty="0" smtClean="0">
                <a:solidFill>
                  <a:srgbClr val="000000"/>
                </a:solidFill>
                <a:latin typeface="Consolas"/>
              </a:rPr>
              <a:t> </a:t>
            </a:r>
            <a:r>
              <a:rPr lang="en-GB" sz="2000" b="1" dirty="0" err="1" smtClean="0">
                <a:solidFill>
                  <a:srgbClr val="000000"/>
                </a:solidFill>
                <a:latin typeface="Consolas"/>
              </a:rPr>
              <a:t>mp</a:t>
            </a:r>
            <a:r>
              <a:rPr lang="en-GB" sz="2000" b="1" dirty="0" smtClean="0">
                <a:solidFill>
                  <a:srgbClr val="000000"/>
                </a:solidFill>
                <a:latin typeface="Consolas"/>
              </a:rPr>
              <a:t>/</a:t>
            </a:r>
            <a:r>
              <a:rPr lang="en-GB" sz="2000" b="1" dirty="0" err="1" smtClean="0">
                <a:solidFill>
                  <a:srgbClr val="000000"/>
                </a:solidFill>
                <a:latin typeface="Consolas"/>
              </a:rPr>
              <a:t>PSummable</a:t>
            </a:r>
            <a:endParaRPr lang="en-GB" sz="2000" b="1" dirty="0" smtClean="0">
              <a:solidFill>
                <a:srgbClr val="000000"/>
              </a:solidFill>
              <a:latin typeface="Consolas"/>
            </a:endParaRPr>
          </a:p>
          <a:p>
            <a:r>
              <a:rPr lang="en-GB" sz="2000" dirty="0" smtClean="0">
                <a:solidFill>
                  <a:srgbClr val="000000"/>
                </a:solidFill>
                <a:latin typeface="Consolas"/>
              </a:rPr>
              <a:t>  </a:t>
            </a:r>
            <a:r>
              <a:rPr lang="en-GB" sz="2000" dirty="0">
                <a:solidFill>
                  <a:srgbClr val="CCB07A"/>
                </a:solidFill>
                <a:latin typeface="Consolas"/>
              </a:rPr>
              <a:t>(</a:t>
            </a:r>
            <a:r>
              <a:rPr lang="en-GB" sz="2000" i="1" dirty="0">
                <a:solidFill>
                  <a:srgbClr val="7F0055"/>
                </a:solidFill>
                <a:latin typeface="Consolas"/>
              </a:rPr>
              <a:t>Class/</a:t>
            </a:r>
            <a:r>
              <a:rPr lang="en-GB" sz="2000" i="1" dirty="0" err="1">
                <a:solidFill>
                  <a:srgbClr val="7F0055"/>
                </a:solidFill>
                <a:latin typeface="Consolas"/>
              </a:rPr>
              <a:t>forName</a:t>
            </a:r>
            <a:r>
              <a:rPr lang="en-GB" sz="2000" i="1" dirty="0">
                <a:solidFill>
                  <a:srgbClr val="000000"/>
                </a:solidFill>
                <a:latin typeface="Consolas"/>
              </a:rPr>
              <a:t> </a:t>
            </a:r>
            <a:r>
              <a:rPr lang="en-GB" sz="2000" i="1" dirty="0">
                <a:solidFill>
                  <a:srgbClr val="2A00FF"/>
                </a:solidFill>
                <a:latin typeface="Consolas"/>
              </a:rPr>
              <a:t>"[D"</a:t>
            </a:r>
            <a:r>
              <a:rPr lang="en-GB" sz="2000" i="1" dirty="0">
                <a:solidFill>
                  <a:srgbClr val="CCB07A"/>
                </a:solidFill>
                <a:latin typeface="Consolas"/>
              </a:rPr>
              <a:t>)</a:t>
            </a:r>
          </a:p>
          <a:p>
            <a:r>
              <a:rPr lang="en-GB" sz="2000" dirty="0">
                <a:solidFill>
                  <a:srgbClr val="000000"/>
                </a:solidFill>
                <a:latin typeface="Consolas"/>
              </a:rPr>
              <a:t>    </a:t>
            </a:r>
            <a:r>
              <a:rPr lang="en-GB" sz="2000" dirty="0">
                <a:solidFill>
                  <a:srgbClr val="CCB07A"/>
                </a:solidFill>
                <a:latin typeface="Consolas"/>
              </a:rPr>
              <a:t>(</a:t>
            </a:r>
            <a:r>
              <a:rPr lang="en-GB" sz="2000" dirty="0">
                <a:solidFill>
                  <a:srgbClr val="7F0055"/>
                </a:solidFill>
                <a:latin typeface="Consolas"/>
              </a:rPr>
              <a:t>element-sum</a:t>
            </a:r>
            <a:r>
              <a:rPr lang="en-GB" sz="2000" dirty="0">
                <a:solidFill>
                  <a:srgbClr val="000000"/>
                </a:solidFill>
                <a:latin typeface="Consolas"/>
              </a:rPr>
              <a:t> [m]</a:t>
            </a:r>
          </a:p>
          <a:p>
            <a:r>
              <a:rPr lang="en-GB" sz="2000" dirty="0">
                <a:solidFill>
                  <a:srgbClr val="000000"/>
                </a:solidFill>
                <a:latin typeface="Consolas"/>
              </a:rPr>
              <a:t>      </a:t>
            </a:r>
            <a:r>
              <a:rPr lang="en-GB" sz="2000" dirty="0">
                <a:solidFill>
                  <a:srgbClr val="7ACC7A"/>
                </a:solidFill>
                <a:latin typeface="Consolas"/>
              </a:rPr>
              <a:t>(</a:t>
            </a:r>
            <a:r>
              <a:rPr lang="en-GB" sz="2000" b="1" dirty="0">
                <a:solidFill>
                  <a:srgbClr val="7F0055"/>
                </a:solidFill>
                <a:latin typeface="Consolas"/>
              </a:rPr>
              <a:t>let</a:t>
            </a:r>
            <a:r>
              <a:rPr lang="en-GB" sz="2000" b="1" dirty="0">
                <a:solidFill>
                  <a:srgbClr val="000000"/>
                </a:solidFill>
                <a:latin typeface="Consolas"/>
              </a:rPr>
              <a:t> [</a:t>
            </a:r>
            <a:r>
              <a:rPr lang="en-GB" sz="2000" b="1" i="1" dirty="0">
                <a:solidFill>
                  <a:srgbClr val="3F5FBF"/>
                </a:solidFill>
                <a:latin typeface="Consolas"/>
              </a:rPr>
              <a:t>^doubles</a:t>
            </a:r>
            <a:r>
              <a:rPr lang="en-GB" sz="2000" b="1" i="1" dirty="0">
                <a:solidFill>
                  <a:srgbClr val="000000"/>
                </a:solidFill>
                <a:latin typeface="Consolas"/>
              </a:rPr>
              <a:t> m m]</a:t>
            </a:r>
          </a:p>
          <a:p>
            <a:r>
              <a:rPr lang="en-GB" sz="2000" dirty="0">
                <a:solidFill>
                  <a:srgbClr val="000000"/>
                </a:solidFill>
                <a:latin typeface="Consolas"/>
              </a:rPr>
              <a:t>        </a:t>
            </a:r>
            <a:r>
              <a:rPr lang="en-GB" sz="2000" dirty="0">
                <a:solidFill>
                  <a:srgbClr val="7ACCB0"/>
                </a:solidFill>
                <a:latin typeface="Consolas"/>
              </a:rPr>
              <a:t>(</a:t>
            </a:r>
            <a:r>
              <a:rPr lang="en-GB" sz="2000" b="1" dirty="0" err="1">
                <a:solidFill>
                  <a:srgbClr val="7F0055"/>
                </a:solidFill>
                <a:latin typeface="Consolas"/>
              </a:rPr>
              <a:t>areduce</a:t>
            </a:r>
            <a:r>
              <a:rPr lang="en-GB" sz="2000" b="1" dirty="0">
                <a:solidFill>
                  <a:srgbClr val="000000"/>
                </a:solidFill>
                <a:latin typeface="Consolas"/>
              </a:rPr>
              <a:t> m </a:t>
            </a:r>
            <a:r>
              <a:rPr lang="en-GB" sz="2000" b="1" dirty="0" err="1">
                <a:solidFill>
                  <a:srgbClr val="000000"/>
                </a:solidFill>
                <a:latin typeface="Consolas"/>
              </a:rPr>
              <a:t>i</a:t>
            </a:r>
            <a:r>
              <a:rPr lang="en-GB" sz="2000" b="1" dirty="0">
                <a:solidFill>
                  <a:srgbClr val="000000"/>
                </a:solidFill>
                <a:latin typeface="Consolas"/>
              </a:rPr>
              <a:t> res 0.0 </a:t>
            </a:r>
            <a:r>
              <a:rPr lang="en-GB" sz="2000" b="1" dirty="0">
                <a:solidFill>
                  <a:srgbClr val="7AB0CC"/>
                </a:solidFill>
                <a:latin typeface="Consolas"/>
              </a:rPr>
              <a:t>(</a:t>
            </a:r>
            <a:r>
              <a:rPr lang="en-GB" sz="2000" b="1" dirty="0">
                <a:solidFill>
                  <a:srgbClr val="7F0055"/>
                </a:solidFill>
                <a:latin typeface="Consolas"/>
              </a:rPr>
              <a:t>+</a:t>
            </a:r>
            <a:r>
              <a:rPr lang="en-GB" sz="2000" b="1" dirty="0">
                <a:solidFill>
                  <a:srgbClr val="000000"/>
                </a:solidFill>
                <a:latin typeface="Consolas"/>
              </a:rPr>
              <a:t> res </a:t>
            </a:r>
            <a:r>
              <a:rPr lang="en-GB" sz="2000" b="1" dirty="0">
                <a:solidFill>
                  <a:srgbClr val="7A7ACC"/>
                </a:solidFill>
                <a:latin typeface="Consolas"/>
              </a:rPr>
              <a:t>(</a:t>
            </a:r>
            <a:r>
              <a:rPr lang="en-GB" sz="2000" b="1" dirty="0" err="1">
                <a:solidFill>
                  <a:srgbClr val="7F0055"/>
                </a:solidFill>
                <a:latin typeface="Consolas"/>
              </a:rPr>
              <a:t>aget</a:t>
            </a:r>
            <a:r>
              <a:rPr lang="en-GB" sz="2000" b="1" dirty="0">
                <a:solidFill>
                  <a:srgbClr val="000000"/>
                </a:solidFill>
                <a:latin typeface="Consolas"/>
              </a:rPr>
              <a:t> m </a:t>
            </a:r>
            <a:r>
              <a:rPr lang="en-GB" sz="2000" b="1" dirty="0" err="1">
                <a:solidFill>
                  <a:srgbClr val="000000"/>
                </a:solidFill>
                <a:latin typeface="Consolas"/>
              </a:rPr>
              <a:t>i</a:t>
            </a:r>
            <a:r>
              <a:rPr lang="en-GB" sz="2000" b="1" dirty="0">
                <a:solidFill>
                  <a:srgbClr val="7A7ACC"/>
                </a:solidFill>
                <a:latin typeface="Consolas"/>
              </a:rPr>
              <a:t>)</a:t>
            </a:r>
            <a:r>
              <a:rPr lang="en-GB" sz="2000" b="1" dirty="0">
                <a:solidFill>
                  <a:srgbClr val="7AB0CC"/>
                </a:solidFill>
                <a:latin typeface="Consolas"/>
              </a:rPr>
              <a:t>)</a:t>
            </a:r>
            <a:r>
              <a:rPr lang="en-GB" sz="2000" b="1" dirty="0">
                <a:solidFill>
                  <a:srgbClr val="7ACCB0"/>
                </a:solidFill>
                <a:latin typeface="Consolas"/>
              </a:rPr>
              <a:t>)</a:t>
            </a:r>
            <a:r>
              <a:rPr lang="en-GB" sz="2000" b="1" dirty="0">
                <a:solidFill>
                  <a:srgbClr val="7ACC7A"/>
                </a:solidFill>
                <a:latin typeface="Consolas"/>
              </a:rPr>
              <a:t>)</a:t>
            </a:r>
            <a:r>
              <a:rPr lang="en-GB" sz="2000" b="1" dirty="0">
                <a:solidFill>
                  <a:srgbClr val="CCB07A"/>
                </a:solidFill>
                <a:latin typeface="Consolas"/>
              </a:rPr>
              <a:t>)</a:t>
            </a:r>
            <a:r>
              <a:rPr lang="en-GB" sz="2000" b="1" dirty="0">
                <a:solidFill>
                  <a:srgbClr val="CC7A7A"/>
                </a:solidFill>
                <a:latin typeface="Consolas"/>
              </a:rPr>
              <a:t>)</a:t>
            </a:r>
          </a:p>
        </p:txBody>
      </p:sp>
      <p:sp>
        <p:nvSpPr>
          <p:cNvPr id="7" name="Rounded Rectangular Callout 6"/>
          <p:cNvSpPr/>
          <p:nvPr/>
        </p:nvSpPr>
        <p:spPr>
          <a:xfrm>
            <a:off x="4419600" y="3124200"/>
            <a:ext cx="4419600" cy="685800"/>
          </a:xfrm>
          <a:prstGeom prst="wedgeRoundRectCallout">
            <a:avLst>
              <a:gd name="adj1" fmla="val -57354"/>
              <a:gd name="adj2" fmla="val -25000"/>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Class to implement protocol for, in this case a Java array : </a:t>
            </a:r>
            <a:r>
              <a:rPr lang="en-GB" sz="2000" b="1" dirty="0" smtClean="0">
                <a:solidFill>
                  <a:schemeClr val="tx1"/>
                </a:solidFill>
                <a:latin typeface="Consolas" panose="020B0609020204030204" pitchFamily="49" charset="0"/>
                <a:cs typeface="Consolas" panose="020B0609020204030204" pitchFamily="49" charset="0"/>
              </a:rPr>
              <a:t>double[]</a:t>
            </a:r>
            <a:endParaRPr lang="en-GB" sz="2000" b="1" dirty="0">
              <a:solidFill>
                <a:schemeClr val="tx1"/>
              </a:solidFill>
              <a:latin typeface="Consolas" panose="020B0609020204030204" pitchFamily="49" charset="0"/>
              <a:cs typeface="Consolas" panose="020B0609020204030204" pitchFamily="49" charset="0"/>
            </a:endParaRPr>
          </a:p>
        </p:txBody>
      </p:sp>
      <p:sp>
        <p:nvSpPr>
          <p:cNvPr id="9" name="Rounded Rectangular Callout 8"/>
          <p:cNvSpPr/>
          <p:nvPr/>
        </p:nvSpPr>
        <p:spPr>
          <a:xfrm>
            <a:off x="3886200" y="5029200"/>
            <a:ext cx="3962400" cy="762000"/>
          </a:xfrm>
          <a:prstGeom prst="wedgeRoundRectCallout">
            <a:avLst>
              <a:gd name="adj1" fmla="val -41161"/>
              <a:gd name="adj2" fmla="val -137862"/>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Optimised code to add up all the elements of a </a:t>
            </a:r>
            <a:r>
              <a:rPr lang="en-GB" sz="2000" b="1" dirty="0">
                <a:solidFill>
                  <a:schemeClr val="tx1"/>
                </a:solidFill>
                <a:latin typeface="Consolas" panose="020B0609020204030204" pitchFamily="49" charset="0"/>
                <a:cs typeface="Consolas" panose="020B0609020204030204" pitchFamily="49" charset="0"/>
              </a:rPr>
              <a:t>double</a:t>
            </a:r>
            <a:r>
              <a:rPr lang="en-GB" sz="2000" b="1" dirty="0" smtClean="0">
                <a:solidFill>
                  <a:schemeClr val="tx1"/>
                </a:solidFill>
                <a:latin typeface="Consolas" panose="020B0609020204030204" pitchFamily="49" charset="0"/>
                <a:cs typeface="Consolas" panose="020B0609020204030204" pitchFamily="49" charset="0"/>
              </a:rPr>
              <a:t>[] </a:t>
            </a:r>
            <a:r>
              <a:rPr lang="en-GB" sz="2000" dirty="0" smtClean="0">
                <a:solidFill>
                  <a:schemeClr val="tx1"/>
                </a:solidFill>
              </a:rPr>
              <a:t>array</a:t>
            </a:r>
            <a:endParaRPr lang="en-GB" sz="2000" b="1" dirty="0">
              <a:solidFill>
                <a:schemeClr val="tx1"/>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4820377" y="3619499"/>
            <a:ext cx="3810000" cy="381001"/>
          </a:xfrm>
          <a:prstGeom prst="wedgeRoundRectCallout">
            <a:avLst>
              <a:gd name="adj1" fmla="val -59214"/>
              <a:gd name="adj2" fmla="val 27514"/>
              <a:gd name="adj3" fmla="val 16667"/>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Add type hint to </a:t>
            </a:r>
            <a:r>
              <a:rPr lang="en-GB" b="1" dirty="0" smtClean="0">
                <a:solidFill>
                  <a:schemeClr val="tx1"/>
                </a:solidFill>
              </a:rPr>
              <a:t>avoid </a:t>
            </a:r>
            <a:r>
              <a:rPr lang="en-GB" sz="2000" b="1" dirty="0" smtClean="0">
                <a:solidFill>
                  <a:schemeClr val="tx1"/>
                </a:solidFill>
              </a:rPr>
              <a:t>reflection</a:t>
            </a:r>
            <a:endParaRPr lang="en-GB" b="1"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3988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04800" y="4191000"/>
            <a:ext cx="8610600" cy="914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934200" y="4267200"/>
            <a:ext cx="1828800" cy="707886"/>
          </a:xfrm>
          <a:prstGeom prst="rect">
            <a:avLst/>
          </a:prstGeom>
          <a:noFill/>
        </p:spPr>
        <p:txBody>
          <a:bodyPr wrap="square" rtlCol="0">
            <a:spAutoFit/>
          </a:bodyPr>
          <a:lstStyle/>
          <a:p>
            <a:pPr algn="ctr">
              <a:buClr>
                <a:srgbClr val="00B050"/>
              </a:buClr>
            </a:pPr>
            <a:r>
              <a:rPr lang="en-GB" sz="2000" b="1" dirty="0" smtClean="0"/>
              <a:t>15-20x</a:t>
            </a:r>
            <a:r>
              <a:rPr lang="en-GB" sz="2000" dirty="0" smtClean="0"/>
              <a:t> </a:t>
            </a:r>
          </a:p>
          <a:p>
            <a:pPr algn="ctr">
              <a:buClr>
                <a:srgbClr val="00B050"/>
              </a:buClr>
            </a:pPr>
            <a:r>
              <a:rPr lang="en-GB" sz="2000" dirty="0" smtClean="0"/>
              <a:t>benefit</a:t>
            </a:r>
            <a:endParaRPr lang="en-GB" sz="2000" dirty="0"/>
          </a:p>
        </p:txBody>
      </p:sp>
      <p:sp>
        <p:nvSpPr>
          <p:cNvPr id="2" name="Title 1"/>
          <p:cNvSpPr>
            <a:spLocks noGrp="1"/>
          </p:cNvSpPr>
          <p:nvPr>
            <p:ph type="title"/>
          </p:nvPr>
        </p:nvSpPr>
        <p:spPr/>
        <p:txBody>
          <a:bodyPr>
            <a:normAutofit fontScale="90000"/>
          </a:bodyPr>
          <a:lstStyle/>
          <a:p>
            <a:r>
              <a:rPr lang="en-GB" dirty="0" smtClean="0"/>
              <a:t>Speedup vs. default implementation</a:t>
            </a:r>
            <a:endParaRPr lang="en-GB" dirty="0"/>
          </a:p>
        </p:txBody>
      </p:sp>
      <p:graphicFrame>
        <p:nvGraphicFramePr>
          <p:cNvPr id="4" name="Chart 3"/>
          <p:cNvGraphicFramePr/>
          <p:nvPr>
            <p:extLst>
              <p:ext uri="{D42A27DB-BD31-4B8C-83A1-F6EECF244321}">
                <p14:modId xmlns:p14="http://schemas.microsoft.com/office/powerpoint/2010/main" val="2918938428"/>
              </p:ext>
            </p:extLst>
          </p:nvPr>
        </p:nvGraphicFramePr>
        <p:xfrm>
          <a:off x="304800" y="2057400"/>
          <a:ext cx="6553200" cy="36068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457200" y="1905000"/>
            <a:ext cx="6629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8834" y="1503060"/>
            <a:ext cx="6617766" cy="400110"/>
          </a:xfrm>
          <a:prstGeom prst="rect">
            <a:avLst/>
          </a:prstGeom>
          <a:noFill/>
        </p:spPr>
        <p:txBody>
          <a:bodyPr wrap="square" rtlCol="0">
            <a:spAutoFit/>
          </a:bodyPr>
          <a:lstStyle/>
          <a:p>
            <a:r>
              <a:rPr lang="en-GB" sz="2000" b="1" dirty="0" smtClean="0"/>
              <a:t>Timing for element sum of length 100 double array (ns)</a:t>
            </a:r>
            <a:endParaRPr lang="en-GB" sz="2000" b="1" dirty="0"/>
          </a:p>
        </p:txBody>
      </p:sp>
    </p:spTree>
    <p:extLst>
      <p:ext uri="{BB962C8B-B14F-4D97-AF65-F5344CB8AC3E}">
        <p14:creationId xmlns:p14="http://schemas.microsoft.com/office/powerpoint/2010/main" val="16191582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Implementations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3052572"/>
              </p:ext>
            </p:extLst>
          </p:nvPr>
        </p:nvGraphicFramePr>
        <p:xfrm>
          <a:off x="457200" y="1600200"/>
          <a:ext cx="8229600" cy="466852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GB" dirty="0" smtClean="0"/>
                        <a:t>Implementation</a:t>
                      </a:r>
                      <a:endParaRPr lang="en-GB" dirty="0"/>
                    </a:p>
                  </a:txBody>
                  <a:tcPr/>
                </a:tc>
                <a:tc>
                  <a:txBody>
                    <a:bodyPr/>
                    <a:lstStyle/>
                    <a:p>
                      <a:r>
                        <a:rPr lang="en-GB" dirty="0" smtClean="0"/>
                        <a:t>Key Features</a:t>
                      </a:r>
                      <a:endParaRPr lang="en-GB" dirty="0"/>
                    </a:p>
                  </a:txBody>
                  <a:tcPr/>
                </a:tc>
              </a:tr>
              <a:tr h="370840">
                <a:tc>
                  <a:txBody>
                    <a:bodyPr/>
                    <a:lstStyle/>
                    <a:p>
                      <a:r>
                        <a:rPr lang="en-GB" dirty="0" smtClean="0"/>
                        <a:t>:persistent-vector</a:t>
                      </a:r>
                      <a:endParaRPr lang="en-GB" dirty="0"/>
                    </a:p>
                  </a:txBody>
                  <a:tcPr/>
                </a:tc>
                <a:tc>
                  <a:txBody>
                    <a:bodyPr/>
                    <a:lstStyle/>
                    <a:p>
                      <a:pPr marL="285750" indent="-285750">
                        <a:buFont typeface="Arial" panose="020B0604020202020204" pitchFamily="34" charset="0"/>
                        <a:buChar char="•"/>
                      </a:pPr>
                      <a:r>
                        <a:rPr lang="en-GB" dirty="0" smtClean="0"/>
                        <a:t>Support</a:t>
                      </a:r>
                      <a:r>
                        <a:rPr lang="en-GB" baseline="0" dirty="0" smtClean="0"/>
                        <a:t> for</a:t>
                      </a:r>
                      <a:r>
                        <a:rPr lang="en-GB" dirty="0" smtClean="0"/>
                        <a:t> </a:t>
                      </a:r>
                      <a:r>
                        <a:rPr lang="en-GB" b="1" dirty="0" smtClean="0"/>
                        <a:t>Clojure vectors </a:t>
                      </a:r>
                    </a:p>
                    <a:p>
                      <a:pPr marL="285750" indent="-285750">
                        <a:buFont typeface="Arial" panose="020B0604020202020204" pitchFamily="34" charset="0"/>
                        <a:buChar char="•"/>
                      </a:pPr>
                      <a:r>
                        <a:rPr lang="en-GB" b="1" dirty="0" smtClean="0"/>
                        <a:t>Immutable</a:t>
                      </a:r>
                    </a:p>
                    <a:p>
                      <a:pPr marL="285750" indent="-285750">
                        <a:buFont typeface="Arial" panose="020B0604020202020204" pitchFamily="34" charset="0"/>
                        <a:buChar char="•"/>
                      </a:pPr>
                      <a:r>
                        <a:rPr lang="en-GB" b="0" dirty="0" smtClean="0"/>
                        <a:t>Not</a:t>
                      </a:r>
                      <a:r>
                        <a:rPr lang="en-GB" b="0" baseline="0" dirty="0" smtClean="0"/>
                        <a:t> so fast, but great for quick testing</a:t>
                      </a:r>
                      <a:endParaRPr lang="en-GB" b="0" dirty="0"/>
                    </a:p>
                  </a:txBody>
                  <a:tcPr/>
                </a:tc>
              </a:tr>
              <a:tr h="370840">
                <a:tc>
                  <a:txBody>
                    <a:bodyPr/>
                    <a:lstStyle/>
                    <a:p>
                      <a:r>
                        <a:rPr lang="en-GB" dirty="0" smtClean="0"/>
                        <a:t>:double-array</a:t>
                      </a:r>
                      <a:endParaRPr lang="en-GB" dirty="0"/>
                    </a:p>
                  </a:txBody>
                  <a:tcPr/>
                </a:tc>
                <a:tc>
                  <a:txBody>
                    <a:bodyPr/>
                    <a:lstStyle/>
                    <a:p>
                      <a:pPr marL="285750" indent="-285750">
                        <a:buFont typeface="Arial" panose="020B0604020202020204" pitchFamily="34" charset="0"/>
                        <a:buChar char="•"/>
                      </a:pPr>
                      <a:r>
                        <a:rPr lang="en-GB" dirty="0" smtClean="0"/>
                        <a:t>Treats Java </a:t>
                      </a:r>
                      <a:r>
                        <a:rPr lang="en-GB" b="1" dirty="0" smtClean="0"/>
                        <a:t>double[] </a:t>
                      </a:r>
                      <a:r>
                        <a:rPr lang="en-GB" dirty="0" smtClean="0"/>
                        <a:t>objects as 1D arrays</a:t>
                      </a:r>
                    </a:p>
                    <a:p>
                      <a:pPr marL="285750" indent="-285750">
                        <a:buFont typeface="Arial" panose="020B0604020202020204" pitchFamily="34" charset="0"/>
                        <a:buChar char="•"/>
                      </a:pPr>
                      <a:r>
                        <a:rPr lang="en-GB" b="1" dirty="0" smtClean="0"/>
                        <a:t>Mutable </a:t>
                      </a:r>
                      <a:r>
                        <a:rPr lang="en-GB" b="0" dirty="0" smtClean="0"/>
                        <a:t>– useful for accumulating results etc.</a:t>
                      </a:r>
                      <a:endParaRPr lang="en-GB" b="0" dirty="0"/>
                    </a:p>
                  </a:txBody>
                  <a:tcPr/>
                </a:tc>
              </a:tr>
              <a:tr h="370840">
                <a:tc>
                  <a:txBody>
                    <a:bodyPr/>
                    <a:lstStyle/>
                    <a:p>
                      <a:r>
                        <a:rPr lang="en-GB" dirty="0" smtClean="0"/>
                        <a:t>:sequence</a:t>
                      </a:r>
                      <a:endParaRPr lang="en-GB" dirty="0"/>
                    </a:p>
                  </a:txBody>
                  <a:tcPr/>
                </a:tc>
                <a:tc>
                  <a:txBody>
                    <a:bodyPr/>
                    <a:lstStyle/>
                    <a:p>
                      <a:pPr marL="285750" indent="-285750">
                        <a:buFont typeface="Arial" panose="020B0604020202020204" pitchFamily="34" charset="0"/>
                        <a:buChar char="•"/>
                      </a:pPr>
                      <a:r>
                        <a:rPr lang="en-GB" dirty="0" smtClean="0"/>
                        <a:t>Treats Clojure </a:t>
                      </a:r>
                      <a:r>
                        <a:rPr lang="en-GB" b="1" dirty="0" smtClean="0"/>
                        <a:t>sequences</a:t>
                      </a:r>
                      <a:r>
                        <a:rPr lang="en-GB" dirty="0" smtClean="0"/>
                        <a:t> as arrays</a:t>
                      </a:r>
                    </a:p>
                    <a:p>
                      <a:pPr marL="285750" indent="-285750">
                        <a:buFont typeface="Arial" panose="020B0604020202020204" pitchFamily="34" charset="0"/>
                        <a:buChar char="•"/>
                      </a:pPr>
                      <a:r>
                        <a:rPr lang="en-GB" dirty="0" smtClean="0"/>
                        <a:t>Mostly useful for </a:t>
                      </a:r>
                      <a:r>
                        <a:rPr lang="en-GB" b="1" dirty="0" err="1" smtClean="0"/>
                        <a:t>interop</a:t>
                      </a:r>
                      <a:r>
                        <a:rPr lang="en-GB" b="1" dirty="0" smtClean="0"/>
                        <a:t> / data loading</a:t>
                      </a:r>
                      <a:endParaRPr lang="en-GB" b="1" dirty="0"/>
                    </a:p>
                  </a:txBody>
                  <a:tcPr/>
                </a:tc>
              </a:tr>
              <a:tr h="370840">
                <a:tc>
                  <a:txBody>
                    <a:bodyPr/>
                    <a:lstStyle/>
                    <a:p>
                      <a:r>
                        <a:rPr lang="en-GB" dirty="0" smtClean="0"/>
                        <a:t>:</a:t>
                      </a:r>
                      <a:r>
                        <a:rPr lang="en-GB" dirty="0" err="1" smtClean="0"/>
                        <a:t>ndarray</a:t>
                      </a:r>
                      <a:endParaRPr lang="en-GB" dirty="0" smtClean="0"/>
                    </a:p>
                    <a:p>
                      <a:r>
                        <a:rPr lang="en-GB" dirty="0" smtClean="0"/>
                        <a:t>:</a:t>
                      </a:r>
                      <a:r>
                        <a:rPr lang="en-GB" dirty="0" err="1" smtClean="0"/>
                        <a:t>ndarray</a:t>
                      </a:r>
                      <a:r>
                        <a:rPr lang="en-GB" dirty="0" smtClean="0"/>
                        <a:t>-double</a:t>
                      </a:r>
                    </a:p>
                    <a:p>
                      <a:r>
                        <a:rPr lang="en-GB" dirty="0" smtClean="0"/>
                        <a:t>:</a:t>
                      </a:r>
                      <a:r>
                        <a:rPr lang="en-GB" dirty="0" err="1" smtClean="0"/>
                        <a:t>ndarray</a:t>
                      </a:r>
                      <a:r>
                        <a:rPr lang="en-GB" dirty="0" smtClean="0"/>
                        <a:t>-long</a:t>
                      </a:r>
                    </a:p>
                    <a:p>
                      <a:r>
                        <a:rPr lang="en-GB" dirty="0" smtClean="0"/>
                        <a:t>.....</a:t>
                      </a:r>
                      <a:endParaRPr lang="en-GB" dirty="0"/>
                    </a:p>
                  </a:txBody>
                  <a:tcPr/>
                </a:tc>
                <a:tc>
                  <a:txBody>
                    <a:bodyPr/>
                    <a:lstStyle/>
                    <a:p>
                      <a:pPr marL="285750" indent="-285750">
                        <a:buFont typeface="Arial" panose="020B0604020202020204" pitchFamily="34" charset="0"/>
                        <a:buChar char="•"/>
                      </a:pPr>
                      <a:r>
                        <a:rPr lang="en-GB" dirty="0" smtClean="0"/>
                        <a:t>Google Summer of Code project by Dmitry </a:t>
                      </a:r>
                      <a:r>
                        <a:rPr lang="en-GB" dirty="0" err="1" smtClean="0"/>
                        <a:t>Groshev</a:t>
                      </a:r>
                      <a:endParaRPr lang="en-GB" dirty="0" smtClean="0"/>
                    </a:p>
                    <a:p>
                      <a:pPr marL="285750" indent="-285750">
                        <a:buFont typeface="Arial" panose="020B0604020202020204" pitchFamily="34" charset="0"/>
                        <a:buChar char="•"/>
                      </a:pPr>
                      <a:r>
                        <a:rPr lang="en-GB" b="1" dirty="0" smtClean="0"/>
                        <a:t>Pure</a:t>
                      </a:r>
                      <a:r>
                        <a:rPr lang="en-GB" b="1" baseline="0" dirty="0" smtClean="0"/>
                        <a:t> Clojure</a:t>
                      </a:r>
                    </a:p>
                    <a:p>
                      <a:pPr marL="285750" indent="-285750">
                        <a:buFont typeface="Arial" panose="020B0604020202020204" pitchFamily="34" charset="0"/>
                        <a:buChar char="•"/>
                      </a:pPr>
                      <a:r>
                        <a:rPr lang="en-GB" dirty="0" smtClean="0"/>
                        <a:t>N-Dimensional arrays similar</a:t>
                      </a:r>
                      <a:r>
                        <a:rPr lang="en-GB" baseline="0" dirty="0" smtClean="0"/>
                        <a:t> to </a:t>
                      </a:r>
                      <a:r>
                        <a:rPr lang="en-GB" baseline="0" dirty="0" err="1" smtClean="0"/>
                        <a:t>NumPy</a:t>
                      </a:r>
                      <a:endParaRPr lang="en-GB" baseline="0" dirty="0" smtClean="0"/>
                    </a:p>
                    <a:p>
                      <a:pPr marL="285750" indent="-285750">
                        <a:buFont typeface="Arial" panose="020B0604020202020204" pitchFamily="34" charset="0"/>
                        <a:buChar char="•"/>
                      </a:pPr>
                      <a:r>
                        <a:rPr lang="en-GB" baseline="0" dirty="0" smtClean="0"/>
                        <a:t>Support </a:t>
                      </a:r>
                      <a:r>
                        <a:rPr lang="en-GB" b="1" baseline="0" dirty="0" smtClean="0"/>
                        <a:t>arbitrary dimensions and data types</a:t>
                      </a:r>
                      <a:endParaRPr lang="en-GB" b="1" dirty="0"/>
                    </a:p>
                  </a:txBody>
                  <a:tcPr/>
                </a:tc>
              </a:tr>
              <a:tr h="370840">
                <a:tc>
                  <a:txBody>
                    <a:bodyPr/>
                    <a:lstStyle/>
                    <a:p>
                      <a:r>
                        <a:rPr lang="en-GB" dirty="0" smtClean="0"/>
                        <a:t>:scalar-wrapper</a:t>
                      </a:r>
                    </a:p>
                    <a:p>
                      <a:r>
                        <a:rPr lang="en-GB" dirty="0" smtClean="0"/>
                        <a:t>:slice-wrapper</a:t>
                      </a:r>
                    </a:p>
                    <a:p>
                      <a:r>
                        <a:rPr lang="en-GB" dirty="0" smtClean="0"/>
                        <a:t>:</a:t>
                      </a:r>
                      <a:r>
                        <a:rPr lang="en-GB" dirty="0" err="1" smtClean="0"/>
                        <a:t>nd</a:t>
                      </a:r>
                      <a:r>
                        <a:rPr lang="en-GB" dirty="0" smtClean="0"/>
                        <a:t>-wrapper</a:t>
                      </a:r>
                      <a:endParaRPr lang="en-GB" dirty="0"/>
                    </a:p>
                  </a:txBody>
                  <a:tcPr/>
                </a:tc>
                <a:tc>
                  <a:txBody>
                    <a:bodyPr/>
                    <a:lstStyle/>
                    <a:p>
                      <a:pPr marL="285750" indent="-285750">
                        <a:buFont typeface="Arial" panose="020B0604020202020204" pitchFamily="34" charset="0"/>
                        <a:buChar char="•"/>
                      </a:pPr>
                      <a:r>
                        <a:rPr lang="en-GB" b="0" dirty="0" smtClean="0"/>
                        <a:t>Internal </a:t>
                      </a:r>
                      <a:r>
                        <a:rPr lang="en-GB" b="1" dirty="0" smtClean="0"/>
                        <a:t>wrapper </a:t>
                      </a:r>
                      <a:r>
                        <a:rPr lang="en-GB" b="0" dirty="0" smtClean="0"/>
                        <a:t>formats</a:t>
                      </a:r>
                    </a:p>
                    <a:p>
                      <a:pPr marL="285750" indent="-285750">
                        <a:buFont typeface="Arial" panose="020B0604020202020204" pitchFamily="34" charset="0"/>
                        <a:buChar char="•"/>
                      </a:pPr>
                      <a:r>
                        <a:rPr lang="en-GB" b="0" dirty="0" smtClean="0"/>
                        <a:t>Used to provide efficient default implementations for various protocols </a:t>
                      </a:r>
                      <a:endParaRPr lang="en-GB" b="0" dirty="0"/>
                    </a:p>
                  </a:txBody>
                  <a:tcPr/>
                </a:tc>
              </a:tr>
            </a:tbl>
          </a:graphicData>
        </a:graphic>
      </p:graphicFrame>
    </p:spTree>
    <p:extLst>
      <p:ext uri="{BB962C8B-B14F-4D97-AF65-F5344CB8AC3E}">
        <p14:creationId xmlns:p14="http://schemas.microsoft.com/office/powerpoint/2010/main" val="37206918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4800600" y="3886200"/>
            <a:ext cx="0" cy="1143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05200" y="3886200"/>
            <a:ext cx="0" cy="1143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err="1" smtClean="0"/>
              <a:t>NDArray</a:t>
            </a:r>
            <a:endParaRPr lang="en-GB" dirty="0"/>
          </a:p>
        </p:txBody>
      </p:sp>
      <p:sp>
        <p:nvSpPr>
          <p:cNvPr id="4" name="Rectangle 3"/>
          <p:cNvSpPr/>
          <p:nvPr/>
        </p:nvSpPr>
        <p:spPr>
          <a:xfrm>
            <a:off x="381000" y="1295400"/>
            <a:ext cx="8305800" cy="21336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527519" y="1422737"/>
            <a:ext cx="8077200" cy="1938992"/>
          </a:xfrm>
          <a:prstGeom prst="rect">
            <a:avLst/>
          </a:prstGeom>
        </p:spPr>
        <p:txBody>
          <a:bodyPr wrap="square">
            <a:spAutoFit/>
          </a:bodyPr>
          <a:lstStyle/>
          <a:p>
            <a:r>
              <a:rPr lang="en-GB" sz="2000" dirty="0">
                <a:solidFill>
                  <a:srgbClr val="CCB07A"/>
                </a:solidFill>
                <a:latin typeface="Consolas"/>
              </a:rPr>
              <a:t>(</a:t>
            </a:r>
            <a:r>
              <a:rPr lang="en-GB" sz="2000" b="1" dirty="0" err="1">
                <a:solidFill>
                  <a:srgbClr val="7F0055"/>
                </a:solidFill>
                <a:latin typeface="Consolas"/>
              </a:rPr>
              <a:t>deftype</a:t>
            </a:r>
            <a:r>
              <a:rPr lang="en-GB" sz="2000" b="1" dirty="0">
                <a:solidFill>
                  <a:srgbClr val="000000"/>
                </a:solidFill>
                <a:latin typeface="Consolas"/>
              </a:rPr>
              <a:t> </a:t>
            </a:r>
            <a:r>
              <a:rPr lang="en-GB" sz="2000" b="1" dirty="0" err="1" smtClean="0">
                <a:solidFill>
                  <a:srgbClr val="000000"/>
                </a:solidFill>
                <a:latin typeface="Consolas"/>
              </a:rPr>
              <a:t>NDArrayDouble</a:t>
            </a:r>
            <a:endParaRPr lang="en-GB" sz="2000" b="1" dirty="0">
              <a:solidFill>
                <a:srgbClr val="000000"/>
              </a:solidFill>
              <a:latin typeface="Consolas"/>
            </a:endParaRPr>
          </a:p>
          <a:p>
            <a:r>
              <a:rPr lang="en-GB" sz="2000" dirty="0">
                <a:solidFill>
                  <a:srgbClr val="000000"/>
                </a:solidFill>
                <a:latin typeface="Consolas"/>
              </a:rPr>
              <a:t>      </a:t>
            </a:r>
            <a:r>
              <a:rPr lang="en-GB" sz="2000" dirty="0" smtClean="0">
                <a:solidFill>
                  <a:srgbClr val="000000"/>
                </a:solidFill>
                <a:latin typeface="Consolas"/>
              </a:rPr>
              <a:t>[</a:t>
            </a:r>
            <a:r>
              <a:rPr lang="en-GB" sz="2000" i="1" dirty="0" smtClean="0">
                <a:solidFill>
                  <a:srgbClr val="3F5FBF"/>
                </a:solidFill>
                <a:latin typeface="Consolas"/>
              </a:rPr>
              <a:t>^doubles</a:t>
            </a:r>
            <a:r>
              <a:rPr lang="en-GB" sz="2000" i="1" dirty="0" smtClean="0">
                <a:solidFill>
                  <a:srgbClr val="000000"/>
                </a:solidFill>
                <a:latin typeface="Consolas"/>
              </a:rPr>
              <a:t> </a:t>
            </a:r>
            <a:r>
              <a:rPr lang="en-GB" sz="2000" i="1" dirty="0">
                <a:solidFill>
                  <a:srgbClr val="000000"/>
                </a:solidFill>
                <a:latin typeface="Consolas"/>
              </a:rPr>
              <a:t>data</a:t>
            </a:r>
          </a:p>
          <a:p>
            <a:r>
              <a:rPr lang="en-GB" sz="2000" dirty="0">
                <a:solidFill>
                  <a:srgbClr val="000000"/>
                </a:solidFill>
                <a:latin typeface="Consolas"/>
              </a:rPr>
              <a:t>       </a:t>
            </a:r>
            <a:r>
              <a:rPr lang="en-GB" sz="2000" i="1" dirty="0">
                <a:solidFill>
                  <a:srgbClr val="3F5FBF"/>
                </a:solidFill>
                <a:latin typeface="Consolas"/>
              </a:rPr>
              <a:t>^</a:t>
            </a:r>
            <a:r>
              <a:rPr lang="en-GB" sz="2000" i="1" dirty="0" err="1">
                <a:solidFill>
                  <a:srgbClr val="3F5FBF"/>
                </a:solidFill>
                <a:latin typeface="Consolas"/>
              </a:rPr>
              <a:t>int</a:t>
            </a:r>
            <a:r>
              <a:rPr lang="en-GB" sz="2000" i="1" dirty="0">
                <a:solidFill>
                  <a:srgbClr val="000000"/>
                </a:solidFill>
                <a:latin typeface="Consolas"/>
              </a:rPr>
              <a:t> </a:t>
            </a:r>
            <a:r>
              <a:rPr lang="en-GB" sz="2000" i="1" dirty="0" smtClean="0">
                <a:solidFill>
                  <a:srgbClr val="000000"/>
                </a:solidFill>
                <a:latin typeface="Consolas"/>
              </a:rPr>
              <a:t>    </a:t>
            </a:r>
            <a:r>
              <a:rPr lang="en-GB" sz="2000" i="1" dirty="0" err="1" smtClean="0">
                <a:solidFill>
                  <a:srgbClr val="000000"/>
                </a:solidFill>
                <a:latin typeface="Consolas"/>
              </a:rPr>
              <a:t>ndims</a:t>
            </a:r>
            <a:endParaRPr lang="en-GB" sz="2000" i="1" dirty="0">
              <a:solidFill>
                <a:srgbClr val="000000"/>
              </a:solidFill>
              <a:latin typeface="Consolas"/>
            </a:endParaRPr>
          </a:p>
          <a:p>
            <a:r>
              <a:rPr lang="en-GB" sz="2000" dirty="0" smtClean="0">
                <a:solidFill>
                  <a:srgbClr val="000000"/>
                </a:solidFill>
                <a:latin typeface="Consolas"/>
              </a:rPr>
              <a:t>       </a:t>
            </a:r>
            <a:r>
              <a:rPr lang="en-GB" sz="2000" i="1" dirty="0" smtClean="0">
                <a:solidFill>
                  <a:srgbClr val="3F5FBF"/>
                </a:solidFill>
                <a:latin typeface="Consolas"/>
              </a:rPr>
              <a:t>^</a:t>
            </a:r>
            <a:r>
              <a:rPr lang="en-GB" sz="2000" i="1" dirty="0" err="1">
                <a:solidFill>
                  <a:srgbClr val="3F5FBF"/>
                </a:solidFill>
                <a:latin typeface="Consolas"/>
              </a:rPr>
              <a:t>ints</a:t>
            </a:r>
            <a:r>
              <a:rPr lang="en-GB" sz="2000" i="1" dirty="0">
                <a:solidFill>
                  <a:srgbClr val="000000"/>
                </a:solidFill>
                <a:latin typeface="Consolas"/>
              </a:rPr>
              <a:t> </a:t>
            </a:r>
            <a:r>
              <a:rPr lang="en-GB" sz="2000" i="1" dirty="0" smtClean="0">
                <a:solidFill>
                  <a:srgbClr val="000000"/>
                </a:solidFill>
                <a:latin typeface="Consolas"/>
              </a:rPr>
              <a:t>   shape </a:t>
            </a:r>
          </a:p>
          <a:p>
            <a:r>
              <a:rPr lang="en-GB" sz="2000" i="1" dirty="0" smtClean="0">
                <a:solidFill>
                  <a:srgbClr val="000000"/>
                </a:solidFill>
                <a:latin typeface="Consolas"/>
              </a:rPr>
              <a:t>       </a:t>
            </a:r>
            <a:r>
              <a:rPr lang="en-GB" sz="2000" i="1" dirty="0" smtClean="0">
                <a:solidFill>
                  <a:srgbClr val="3F5FBF"/>
                </a:solidFill>
                <a:latin typeface="Consolas"/>
              </a:rPr>
              <a:t>^</a:t>
            </a:r>
            <a:r>
              <a:rPr lang="en-GB" sz="2000" i="1" dirty="0" err="1">
                <a:solidFill>
                  <a:srgbClr val="3F5FBF"/>
                </a:solidFill>
                <a:latin typeface="Consolas"/>
              </a:rPr>
              <a:t>ints</a:t>
            </a:r>
            <a:r>
              <a:rPr lang="en-GB" sz="2000" i="1" dirty="0">
                <a:solidFill>
                  <a:srgbClr val="000000"/>
                </a:solidFill>
                <a:latin typeface="Consolas"/>
              </a:rPr>
              <a:t> </a:t>
            </a:r>
            <a:r>
              <a:rPr lang="en-GB" sz="2000" i="1" dirty="0" smtClean="0">
                <a:solidFill>
                  <a:srgbClr val="000000"/>
                </a:solidFill>
                <a:latin typeface="Consolas"/>
              </a:rPr>
              <a:t>   strides</a:t>
            </a:r>
            <a:endParaRPr lang="en-GB" sz="2000" i="1" dirty="0">
              <a:solidFill>
                <a:srgbClr val="000000"/>
              </a:solidFill>
              <a:latin typeface="Consolas"/>
            </a:endParaRPr>
          </a:p>
          <a:p>
            <a:r>
              <a:rPr lang="en-GB" sz="2000" dirty="0">
                <a:solidFill>
                  <a:srgbClr val="000000"/>
                </a:solidFill>
                <a:latin typeface="Consolas"/>
              </a:rPr>
              <a:t>       </a:t>
            </a:r>
            <a:r>
              <a:rPr lang="en-GB" sz="2000" i="1" dirty="0">
                <a:solidFill>
                  <a:srgbClr val="3F5FBF"/>
                </a:solidFill>
                <a:latin typeface="Consolas"/>
              </a:rPr>
              <a:t>^</a:t>
            </a:r>
            <a:r>
              <a:rPr lang="en-GB" sz="2000" i="1" dirty="0" err="1">
                <a:solidFill>
                  <a:srgbClr val="3F5FBF"/>
                </a:solidFill>
                <a:latin typeface="Consolas"/>
              </a:rPr>
              <a:t>int</a:t>
            </a:r>
            <a:r>
              <a:rPr lang="en-GB" sz="2000" i="1" dirty="0">
                <a:solidFill>
                  <a:srgbClr val="000000"/>
                </a:solidFill>
                <a:latin typeface="Consolas"/>
              </a:rPr>
              <a:t> </a:t>
            </a:r>
            <a:r>
              <a:rPr lang="en-GB" sz="2000" i="1" dirty="0" smtClean="0">
                <a:solidFill>
                  <a:srgbClr val="000000"/>
                </a:solidFill>
                <a:latin typeface="Consolas"/>
              </a:rPr>
              <a:t>    offset</a:t>
            </a:r>
            <a:r>
              <a:rPr lang="en-GB" sz="2000" i="1" dirty="0">
                <a:solidFill>
                  <a:srgbClr val="000000"/>
                </a:solidFill>
                <a:latin typeface="Consolas"/>
              </a:rPr>
              <a:t>]</a:t>
            </a:r>
            <a:r>
              <a:rPr lang="en-GB" sz="2000" i="1" dirty="0">
                <a:solidFill>
                  <a:srgbClr val="CCB07A"/>
                </a:solidFill>
                <a:latin typeface="Consolas"/>
              </a:rPr>
              <a:t>)</a:t>
            </a:r>
            <a:endParaRPr lang="en-GB" sz="2000" dirty="0">
              <a:solidFill>
                <a:srgbClr val="CC7A7A"/>
              </a:solidFill>
              <a:latin typeface="Consolas"/>
            </a:endParaRPr>
          </a:p>
        </p:txBody>
      </p:sp>
      <p:graphicFrame>
        <p:nvGraphicFramePr>
          <p:cNvPr id="16" name="Table 15"/>
          <p:cNvGraphicFramePr>
            <a:graphicFrameLocks noGrp="1"/>
          </p:cNvGraphicFramePr>
          <p:nvPr>
            <p:extLst>
              <p:ext uri="{D42A27DB-BD31-4B8C-83A1-F6EECF244321}">
                <p14:modId xmlns:p14="http://schemas.microsoft.com/office/powerpoint/2010/main" val="1086926850"/>
              </p:ext>
            </p:extLst>
          </p:nvPr>
        </p:nvGraphicFramePr>
        <p:xfrm>
          <a:off x="838200" y="4495800"/>
          <a:ext cx="1485900" cy="990600"/>
        </p:xfrm>
        <a:graphic>
          <a:graphicData uri="http://schemas.openxmlformats.org/drawingml/2006/table">
            <a:tbl>
              <a:tblPr firstRow="1" bandRow="1">
                <a:tableStyleId>{5C22544A-7EE6-4342-B048-85BDC9FD1C3A}</a:tableStyleId>
              </a:tblPr>
              <a:tblGrid>
                <a:gridCol w="495300"/>
                <a:gridCol w="495300"/>
                <a:gridCol w="495300"/>
              </a:tblGrid>
              <a:tr h="495300">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0</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1</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2</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495300">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3</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4</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5</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17" name="Isosceles Triangle 16"/>
          <p:cNvSpPr/>
          <p:nvPr/>
        </p:nvSpPr>
        <p:spPr>
          <a:xfrm rot="5400000">
            <a:off x="1676400" y="4953000"/>
            <a:ext cx="22098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8" name="Table 17"/>
          <p:cNvGraphicFramePr>
            <a:graphicFrameLocks noGrp="1"/>
          </p:cNvGraphicFramePr>
          <p:nvPr>
            <p:extLst>
              <p:ext uri="{D42A27DB-BD31-4B8C-83A1-F6EECF244321}">
                <p14:modId xmlns:p14="http://schemas.microsoft.com/office/powerpoint/2010/main" val="3246484701"/>
              </p:ext>
            </p:extLst>
          </p:nvPr>
        </p:nvGraphicFramePr>
        <p:xfrm>
          <a:off x="3276600" y="4876800"/>
          <a:ext cx="5334000" cy="495300"/>
        </p:xfrm>
        <a:graphic>
          <a:graphicData uri="http://schemas.openxmlformats.org/drawingml/2006/table">
            <a:tbl>
              <a:tblPr firstRow="1" bandRow="1">
                <a:tableStyleId>{5C22544A-7EE6-4342-B048-85BDC9FD1C3A}</a:tableStyleId>
              </a:tblPr>
              <a:tblGrid>
                <a:gridCol w="444500"/>
                <a:gridCol w="444500"/>
                <a:gridCol w="444500"/>
                <a:gridCol w="444500"/>
                <a:gridCol w="444500"/>
                <a:gridCol w="444500"/>
                <a:gridCol w="444500"/>
                <a:gridCol w="444500"/>
                <a:gridCol w="444500"/>
                <a:gridCol w="444500"/>
                <a:gridCol w="444500"/>
                <a:gridCol w="444500"/>
              </a:tblGrid>
              <a:tr h="495300">
                <a:tc>
                  <a:txBody>
                    <a:bodyPr/>
                    <a:lstStyle/>
                    <a:p>
                      <a:pPr lvl="0" algn="r"/>
                      <a:r>
                        <a:rPr lang="en-GB" sz="2200" b="0" dirty="0" smtClean="0">
                          <a:solidFill>
                            <a:schemeClr val="bg1">
                              <a:lumMod val="65000"/>
                            </a:schemeClr>
                          </a:solidFill>
                          <a:latin typeface="Consolas" panose="020B0609020204030204" pitchFamily="49" charset="0"/>
                          <a:cs typeface="Consolas" panose="020B0609020204030204" pitchFamily="49" charset="0"/>
                        </a:rPr>
                        <a:t>?</a:t>
                      </a:r>
                      <a:endParaRPr lang="en-GB" sz="2200" b="0" dirty="0">
                        <a:solidFill>
                          <a:schemeClr val="bg1">
                            <a:lumMod val="65000"/>
                          </a:schemeClr>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200" b="0" dirty="0" smtClean="0">
                          <a:solidFill>
                            <a:schemeClr val="bg1">
                              <a:lumMod val="65000"/>
                            </a:schemeClr>
                          </a:solidFill>
                          <a:latin typeface="Consolas" panose="020B0609020204030204" pitchFamily="49" charset="0"/>
                          <a:cs typeface="Consolas" panose="020B0609020204030204" pitchFamily="49" charset="0"/>
                        </a:rPr>
                        <a:t>?</a:t>
                      </a:r>
                      <a:endParaRPr lang="en-GB" sz="2200" b="0" dirty="0">
                        <a:solidFill>
                          <a:schemeClr val="bg1">
                            <a:lumMod val="65000"/>
                          </a:schemeClr>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200" b="0" dirty="0" smtClean="0">
                          <a:solidFill>
                            <a:schemeClr val="bg1">
                              <a:lumMod val="65000"/>
                            </a:schemeClr>
                          </a:solidFill>
                          <a:latin typeface="Consolas" panose="020B0609020204030204" pitchFamily="49" charset="0"/>
                          <a:cs typeface="Consolas" panose="020B0609020204030204" pitchFamily="49" charset="0"/>
                        </a:rPr>
                        <a:t>?</a:t>
                      </a:r>
                      <a:endParaRPr lang="en-GB" sz="2200" b="0" dirty="0">
                        <a:solidFill>
                          <a:schemeClr val="bg1">
                            <a:lumMod val="65000"/>
                          </a:schemeClr>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0</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1</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2</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lvl="0" algn="r"/>
                      <a:r>
                        <a:rPr lang="en-GB" sz="2200" b="0" dirty="0" smtClean="0">
                          <a:solidFill>
                            <a:schemeClr val="bg1">
                              <a:lumMod val="65000"/>
                            </a:schemeClr>
                          </a:solidFill>
                          <a:latin typeface="Consolas" panose="020B0609020204030204" pitchFamily="49" charset="0"/>
                          <a:cs typeface="Consolas" panose="020B0609020204030204" pitchFamily="49" charset="0"/>
                        </a:rPr>
                        <a:t>?</a:t>
                      </a:r>
                      <a:endParaRPr lang="en-GB" sz="2200" b="0" dirty="0">
                        <a:solidFill>
                          <a:schemeClr val="bg1">
                            <a:lumMod val="65000"/>
                          </a:schemeClr>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200" b="0" dirty="0" smtClean="0">
                          <a:solidFill>
                            <a:schemeClr val="bg1">
                              <a:lumMod val="65000"/>
                            </a:schemeClr>
                          </a:solidFill>
                          <a:latin typeface="Consolas" panose="020B0609020204030204" pitchFamily="49" charset="0"/>
                          <a:cs typeface="Consolas" panose="020B0609020204030204" pitchFamily="49" charset="0"/>
                        </a:rPr>
                        <a:t>?</a:t>
                      </a:r>
                      <a:endParaRPr lang="en-GB" sz="2200" b="0" dirty="0">
                        <a:solidFill>
                          <a:schemeClr val="bg1">
                            <a:lumMod val="65000"/>
                          </a:schemeClr>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3</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4</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lvl="0" algn="r"/>
                      <a:r>
                        <a:rPr lang="en-GB" sz="2200" b="0" dirty="0" smtClean="0">
                          <a:solidFill>
                            <a:schemeClr val="tx1"/>
                          </a:solidFill>
                          <a:latin typeface="Consolas" panose="020B0609020204030204" pitchFamily="49" charset="0"/>
                          <a:cs typeface="Consolas" panose="020B0609020204030204" pitchFamily="49" charset="0"/>
                        </a:rPr>
                        <a:t>5</a:t>
                      </a:r>
                      <a:endParaRPr lang="en-GB" sz="2200" b="0" dirty="0">
                        <a:solidFill>
                          <a:schemeClr val="tx1"/>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r"/>
                      <a:r>
                        <a:rPr lang="en-GB" sz="2200" b="0" dirty="0" smtClean="0">
                          <a:solidFill>
                            <a:schemeClr val="bg1">
                              <a:lumMod val="65000"/>
                            </a:schemeClr>
                          </a:solidFill>
                          <a:latin typeface="Consolas" panose="020B0609020204030204" pitchFamily="49" charset="0"/>
                          <a:cs typeface="Consolas" panose="020B0609020204030204" pitchFamily="49" charset="0"/>
                        </a:rPr>
                        <a:t>?</a:t>
                      </a:r>
                      <a:endParaRPr lang="en-GB" sz="2200" b="0" dirty="0">
                        <a:solidFill>
                          <a:schemeClr val="bg1">
                            <a:lumMod val="65000"/>
                          </a:schemeClr>
                        </a:solidFill>
                        <a:latin typeface="Consolas" panose="020B0609020204030204" pitchFamily="49" charset="0"/>
                        <a:cs typeface="Consolas" panose="020B0609020204030204" pitchFamily="49" charset="0"/>
                      </a:endParaRPr>
                    </a:p>
                  </a:txBody>
                  <a:tcPr marL="111443" marR="111443" marT="55721" marB="5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4800600" y="3657600"/>
            <a:ext cx="1066800" cy="400110"/>
          </a:xfrm>
          <a:prstGeom prst="rect">
            <a:avLst/>
          </a:prstGeom>
          <a:noFill/>
        </p:spPr>
        <p:txBody>
          <a:bodyPr wrap="square" rtlCol="0">
            <a:spAutoFit/>
          </a:bodyPr>
          <a:lstStyle/>
          <a:p>
            <a:pPr>
              <a:buClr>
                <a:srgbClr val="00B050"/>
              </a:buClr>
            </a:pPr>
            <a:r>
              <a:rPr lang="en-GB" sz="2000" b="1" dirty="0" smtClean="0">
                <a:latin typeface="Consolas" panose="020B0609020204030204" pitchFamily="49" charset="0"/>
                <a:cs typeface="Consolas" panose="020B0609020204030204" pitchFamily="49" charset="0"/>
              </a:rPr>
              <a:t>offset</a:t>
            </a:r>
            <a:endParaRPr lang="en-GB" sz="2000" dirty="0"/>
          </a:p>
        </p:txBody>
      </p:sp>
      <p:cxnSp>
        <p:nvCxnSpPr>
          <p:cNvPr id="21" name="Straight Arrow Connector 20"/>
          <p:cNvCxnSpPr/>
          <p:nvPr/>
        </p:nvCxnSpPr>
        <p:spPr>
          <a:xfrm>
            <a:off x="3505200" y="3886200"/>
            <a:ext cx="1295400" cy="0"/>
          </a:xfrm>
          <a:prstGeom prst="straightConnector1">
            <a:avLst/>
          </a:prstGeom>
          <a:ln w="57150">
            <a:headEnd type="ova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52800" y="5410200"/>
            <a:ext cx="304800" cy="400110"/>
          </a:xfrm>
          <a:prstGeom prst="rect">
            <a:avLst/>
          </a:prstGeom>
          <a:noFill/>
        </p:spPr>
        <p:txBody>
          <a:bodyPr wrap="square" rtlCol="0">
            <a:spAutoFit/>
          </a:bodyPr>
          <a:lstStyle/>
          <a:p>
            <a:pPr algn="ctr">
              <a:buClr>
                <a:srgbClr val="00B050"/>
              </a:buClr>
            </a:pPr>
            <a:r>
              <a:rPr lang="en-GB" sz="2000" dirty="0"/>
              <a:t>0</a:t>
            </a:r>
          </a:p>
        </p:txBody>
      </p:sp>
      <p:cxnSp>
        <p:nvCxnSpPr>
          <p:cNvPr id="32" name="Straight Connector 31"/>
          <p:cNvCxnSpPr/>
          <p:nvPr/>
        </p:nvCxnSpPr>
        <p:spPr>
          <a:xfrm>
            <a:off x="7086600" y="3886200"/>
            <a:ext cx="0" cy="1143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800600" y="4419600"/>
            <a:ext cx="2438400" cy="400110"/>
            <a:chOff x="4800600" y="3962400"/>
            <a:chExt cx="2438400" cy="400110"/>
          </a:xfrm>
        </p:grpSpPr>
        <p:cxnSp>
          <p:nvCxnSpPr>
            <p:cNvPr id="22" name="Straight Arrow Connector 21"/>
            <p:cNvCxnSpPr/>
            <p:nvPr/>
          </p:nvCxnSpPr>
          <p:spPr>
            <a:xfrm>
              <a:off x="4800600" y="4191000"/>
              <a:ext cx="533400" cy="0"/>
            </a:xfrm>
            <a:prstGeom prst="straightConnector1">
              <a:avLst/>
            </a:prstGeom>
            <a:ln w="57150">
              <a:solidFill>
                <a:schemeClr val="accent6">
                  <a:lumMod val="75000"/>
                </a:schemeClr>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10200" y="3962400"/>
              <a:ext cx="1828800" cy="400110"/>
            </a:xfrm>
            <a:prstGeom prst="rect">
              <a:avLst/>
            </a:prstGeom>
            <a:noFill/>
          </p:spPr>
          <p:txBody>
            <a:bodyPr wrap="square" rtlCol="0">
              <a:spAutoFit/>
            </a:bodyPr>
            <a:lstStyle/>
            <a:p>
              <a:pPr>
                <a:buClr>
                  <a:srgbClr val="00B050"/>
                </a:buClr>
              </a:pPr>
              <a:r>
                <a:rPr lang="en-GB" sz="2000" b="1" dirty="0" smtClean="0">
                  <a:latin typeface="Consolas" panose="020B0609020204030204" pitchFamily="49" charset="0"/>
                  <a:cs typeface="Consolas" panose="020B0609020204030204" pitchFamily="49" charset="0"/>
                </a:rPr>
                <a:t>strides[1]</a:t>
              </a:r>
              <a:endParaRPr lang="en-GB" sz="2000" dirty="0"/>
            </a:p>
          </p:txBody>
        </p:sp>
      </p:grpSp>
      <p:grpSp>
        <p:nvGrpSpPr>
          <p:cNvPr id="36" name="Group 35"/>
          <p:cNvGrpSpPr/>
          <p:nvPr/>
        </p:nvGrpSpPr>
        <p:grpSpPr>
          <a:xfrm>
            <a:off x="4800600" y="4038600"/>
            <a:ext cx="4191000" cy="400110"/>
            <a:chOff x="4800600" y="4343400"/>
            <a:chExt cx="4191000" cy="400110"/>
          </a:xfrm>
        </p:grpSpPr>
        <p:cxnSp>
          <p:nvCxnSpPr>
            <p:cNvPr id="25" name="Straight Arrow Connector 24"/>
            <p:cNvCxnSpPr/>
            <p:nvPr/>
          </p:nvCxnSpPr>
          <p:spPr>
            <a:xfrm>
              <a:off x="4800600" y="4572000"/>
              <a:ext cx="2286000" cy="0"/>
            </a:xfrm>
            <a:prstGeom prst="straightConnector1">
              <a:avLst/>
            </a:prstGeom>
            <a:ln w="57150">
              <a:solidFill>
                <a:schemeClr val="accent3">
                  <a:lumMod val="75000"/>
                </a:schemeClr>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62800" y="4343400"/>
              <a:ext cx="1828800" cy="400110"/>
            </a:xfrm>
            <a:prstGeom prst="rect">
              <a:avLst/>
            </a:prstGeom>
            <a:noFill/>
          </p:spPr>
          <p:txBody>
            <a:bodyPr wrap="square" rtlCol="0">
              <a:spAutoFit/>
            </a:bodyPr>
            <a:lstStyle/>
            <a:p>
              <a:pPr>
                <a:buClr>
                  <a:srgbClr val="00B050"/>
                </a:buClr>
              </a:pPr>
              <a:r>
                <a:rPr lang="en-GB" sz="2000" b="1" dirty="0" smtClean="0">
                  <a:latin typeface="Consolas" panose="020B0609020204030204" pitchFamily="49" charset="0"/>
                  <a:cs typeface="Consolas" panose="020B0609020204030204" pitchFamily="49" charset="0"/>
                </a:rPr>
                <a:t>strides[0]</a:t>
              </a:r>
              <a:endParaRPr lang="en-GB" sz="2000" dirty="0"/>
            </a:p>
          </p:txBody>
        </p:sp>
      </p:grpSp>
      <p:sp>
        <p:nvSpPr>
          <p:cNvPr id="35" name="TextBox 34"/>
          <p:cNvSpPr txBox="1"/>
          <p:nvPr/>
        </p:nvSpPr>
        <p:spPr>
          <a:xfrm>
            <a:off x="4800600" y="5410200"/>
            <a:ext cx="2057400" cy="707886"/>
          </a:xfrm>
          <a:prstGeom prst="rect">
            <a:avLst/>
          </a:prstGeom>
          <a:noFill/>
        </p:spPr>
        <p:txBody>
          <a:bodyPr wrap="square" rtlCol="0">
            <a:spAutoFit/>
          </a:bodyPr>
          <a:lstStyle/>
          <a:p>
            <a:pPr algn="ctr">
              <a:buClr>
                <a:srgbClr val="00B050"/>
              </a:buClr>
            </a:pPr>
            <a:r>
              <a:rPr lang="en-GB" sz="2000" b="1" dirty="0" smtClean="0">
                <a:latin typeface="Consolas" panose="020B0609020204030204" pitchFamily="49" charset="0"/>
                <a:cs typeface="Consolas" panose="020B0609020204030204" pitchFamily="49" charset="0"/>
              </a:rPr>
              <a:t>data </a:t>
            </a:r>
          </a:p>
          <a:p>
            <a:pPr algn="ctr">
              <a:buClr>
                <a:srgbClr val="00B050"/>
              </a:buClr>
            </a:pPr>
            <a:r>
              <a:rPr lang="en-GB" sz="2000" dirty="0" smtClean="0">
                <a:latin typeface="+mj-lt"/>
                <a:cs typeface="Consolas" panose="020B0609020204030204" pitchFamily="49" charset="0"/>
              </a:rPr>
              <a:t>(Java array)</a:t>
            </a:r>
            <a:endParaRPr lang="en-GB" sz="2000" dirty="0"/>
          </a:p>
        </p:txBody>
      </p:sp>
      <p:sp>
        <p:nvSpPr>
          <p:cNvPr id="38" name="TextBox 37"/>
          <p:cNvSpPr txBox="1"/>
          <p:nvPr/>
        </p:nvSpPr>
        <p:spPr>
          <a:xfrm>
            <a:off x="3733800" y="6172200"/>
            <a:ext cx="1524000" cy="400110"/>
          </a:xfrm>
          <a:prstGeom prst="rect">
            <a:avLst/>
          </a:prstGeom>
          <a:noFill/>
        </p:spPr>
        <p:txBody>
          <a:bodyPr wrap="square" rtlCol="0">
            <a:spAutoFit/>
          </a:bodyPr>
          <a:lstStyle/>
          <a:p>
            <a:pPr algn="ctr">
              <a:buClr>
                <a:srgbClr val="00B050"/>
              </a:buClr>
            </a:pPr>
            <a:r>
              <a:rPr lang="en-GB" sz="2000" b="1" dirty="0" err="1" smtClean="0">
                <a:latin typeface="Consolas" panose="020B0609020204030204" pitchFamily="49" charset="0"/>
                <a:cs typeface="Consolas" panose="020B0609020204030204" pitchFamily="49" charset="0"/>
              </a:rPr>
              <a:t>ndims</a:t>
            </a:r>
            <a:r>
              <a:rPr lang="en-GB" sz="2000" b="1" dirty="0" smtClean="0">
                <a:latin typeface="Consolas" panose="020B0609020204030204" pitchFamily="49" charset="0"/>
                <a:cs typeface="Consolas" panose="020B0609020204030204" pitchFamily="49" charset="0"/>
              </a:rPr>
              <a:t> = 2</a:t>
            </a:r>
            <a:endParaRPr lang="en-GB" sz="2000" dirty="0"/>
          </a:p>
        </p:txBody>
      </p:sp>
      <p:sp>
        <p:nvSpPr>
          <p:cNvPr id="39" name="TextBox 38"/>
          <p:cNvSpPr txBox="1"/>
          <p:nvPr/>
        </p:nvSpPr>
        <p:spPr>
          <a:xfrm>
            <a:off x="6248400" y="6172200"/>
            <a:ext cx="2057400" cy="400110"/>
          </a:xfrm>
          <a:prstGeom prst="rect">
            <a:avLst/>
          </a:prstGeom>
          <a:noFill/>
        </p:spPr>
        <p:txBody>
          <a:bodyPr wrap="square" rtlCol="0">
            <a:spAutoFit/>
          </a:bodyPr>
          <a:lstStyle/>
          <a:p>
            <a:pPr algn="ctr">
              <a:buClr>
                <a:srgbClr val="00B050"/>
              </a:buClr>
            </a:pPr>
            <a:r>
              <a:rPr lang="en-GB" sz="2000" b="1" dirty="0" smtClean="0">
                <a:latin typeface="Consolas" panose="020B0609020204030204" pitchFamily="49" charset="0"/>
                <a:cs typeface="Consolas" panose="020B0609020204030204" pitchFamily="49" charset="0"/>
              </a:rPr>
              <a:t>shape = [2 3]</a:t>
            </a:r>
            <a:endParaRPr lang="en-GB" sz="2000" dirty="0"/>
          </a:p>
        </p:txBody>
      </p:sp>
    </p:spTree>
    <p:extLst>
      <p:ext uri="{BB962C8B-B14F-4D97-AF65-F5344CB8AC3E}">
        <p14:creationId xmlns:p14="http://schemas.microsoft.com/office/powerpoint/2010/main" val="29965349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Implementations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4159396"/>
              </p:ext>
            </p:extLst>
          </p:nvPr>
        </p:nvGraphicFramePr>
        <p:xfrm>
          <a:off x="457200" y="1600200"/>
          <a:ext cx="8229600" cy="439420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GB" dirty="0" smtClean="0"/>
                        <a:t>Implementation</a:t>
                      </a:r>
                      <a:endParaRPr lang="en-GB" dirty="0"/>
                    </a:p>
                  </a:txBody>
                  <a:tcPr/>
                </a:tc>
                <a:tc>
                  <a:txBody>
                    <a:bodyPr/>
                    <a:lstStyle/>
                    <a:p>
                      <a:r>
                        <a:rPr lang="en-GB" dirty="0" smtClean="0"/>
                        <a:t>Key Features</a:t>
                      </a:r>
                      <a:endParaRPr lang="en-GB" dirty="0"/>
                    </a:p>
                  </a:txBody>
                  <a:tcPr/>
                </a:tc>
              </a:tr>
              <a:tr h="370840">
                <a:tc>
                  <a:txBody>
                    <a:bodyPr/>
                    <a:lstStyle/>
                    <a:p>
                      <a:r>
                        <a:rPr lang="en-GB" b="1" dirty="0" err="1" smtClean="0"/>
                        <a:t>vectorz-clj</a:t>
                      </a:r>
                      <a:endParaRPr lang="en-GB" b="1" dirty="0"/>
                    </a:p>
                  </a:txBody>
                  <a:tcPr/>
                </a:tc>
                <a:tc>
                  <a:txBody>
                    <a:bodyPr/>
                    <a:lstStyle/>
                    <a:p>
                      <a:pPr marL="285750" indent="-285750">
                        <a:buFont typeface="Arial" panose="020B0604020202020204" pitchFamily="34" charset="0"/>
                        <a:buChar char="•"/>
                      </a:pPr>
                      <a:r>
                        <a:rPr lang="en-GB" b="1" dirty="0" smtClean="0"/>
                        <a:t>Pure JVM </a:t>
                      </a:r>
                      <a:r>
                        <a:rPr lang="en-GB" b="0" dirty="0" smtClean="0"/>
                        <a:t>(wraps Java Library </a:t>
                      </a:r>
                      <a:r>
                        <a:rPr lang="en-GB" b="1" dirty="0" smtClean="0"/>
                        <a:t>Vectorz</a:t>
                      </a:r>
                      <a:r>
                        <a:rPr lang="en-GB" b="0" dirty="0" smtClean="0"/>
                        <a:t>)</a:t>
                      </a:r>
                    </a:p>
                    <a:p>
                      <a:pPr marL="285750" indent="-285750">
                        <a:buFont typeface="Arial" panose="020B0604020202020204" pitchFamily="34" charset="0"/>
                        <a:buChar char="•"/>
                      </a:pPr>
                      <a:r>
                        <a:rPr lang="en-GB" b="1" dirty="0" smtClean="0"/>
                        <a:t>Very fast</a:t>
                      </a:r>
                      <a:r>
                        <a:rPr lang="en-GB" dirty="0" smtClean="0"/>
                        <a:t>,</a:t>
                      </a:r>
                      <a:r>
                        <a:rPr lang="en-GB" baseline="0" dirty="0" smtClean="0"/>
                        <a:t> especially for vectors and small-medium matrices</a:t>
                      </a:r>
                    </a:p>
                    <a:p>
                      <a:pPr marL="285750" indent="-285750">
                        <a:buFont typeface="Arial" panose="020B0604020202020204" pitchFamily="34" charset="0"/>
                        <a:buChar char="•"/>
                      </a:pPr>
                      <a:r>
                        <a:rPr lang="en-GB" b="1" baseline="0" dirty="0" smtClean="0"/>
                        <a:t>Most mature </a:t>
                      </a:r>
                      <a:r>
                        <a:rPr lang="en-GB" b="0" baseline="0" dirty="0" smtClean="0"/>
                        <a:t>core.matrix implementation at present</a:t>
                      </a:r>
                      <a:endParaRPr lang="en-GB" b="1" dirty="0"/>
                    </a:p>
                  </a:txBody>
                  <a:tcPr/>
                </a:tc>
              </a:tr>
              <a:tr h="370840">
                <a:tc>
                  <a:txBody>
                    <a:bodyPr/>
                    <a:lstStyle/>
                    <a:p>
                      <a:r>
                        <a:rPr lang="en-GB" b="1" dirty="0" err="1" smtClean="0"/>
                        <a:t>Clatrix</a:t>
                      </a:r>
                      <a:endParaRPr lang="en-GB" b="1"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smtClean="0"/>
                        <a:t>Use </a:t>
                      </a:r>
                      <a:r>
                        <a:rPr lang="en-GB" b="1" dirty="0" smtClean="0"/>
                        <a:t>Native BLAS libraries </a:t>
                      </a:r>
                      <a:r>
                        <a:rPr lang="en-GB" b="0" dirty="0" smtClean="0"/>
                        <a:t>by wrapping the </a:t>
                      </a:r>
                      <a:r>
                        <a:rPr lang="en-GB" b="1" dirty="0" err="1" smtClean="0"/>
                        <a:t>Jblas</a:t>
                      </a:r>
                      <a:r>
                        <a:rPr lang="en-GB" b="0" dirty="0" smtClean="0"/>
                        <a:t> library </a:t>
                      </a:r>
                    </a:p>
                    <a:p>
                      <a:pPr marL="285750" indent="-285750">
                        <a:buFont typeface="Arial" panose="020B0604020202020204" pitchFamily="34" charset="0"/>
                        <a:buChar char="•"/>
                      </a:pPr>
                      <a:r>
                        <a:rPr lang="en-GB" b="1" dirty="0" smtClean="0"/>
                        <a:t>Very fast,</a:t>
                      </a:r>
                      <a:r>
                        <a:rPr lang="en-GB" b="0" dirty="0" smtClean="0"/>
                        <a:t> especially for large 2D matrices</a:t>
                      </a:r>
                    </a:p>
                    <a:p>
                      <a:pPr marL="285750" indent="-285750">
                        <a:buFont typeface="Arial" panose="020B0604020202020204" pitchFamily="34" charset="0"/>
                        <a:buChar char="•"/>
                      </a:pPr>
                      <a:r>
                        <a:rPr lang="en-GB" b="0" dirty="0" smtClean="0"/>
                        <a:t>Used by </a:t>
                      </a:r>
                      <a:r>
                        <a:rPr lang="en-GB" b="1" dirty="0" err="1" smtClean="0"/>
                        <a:t>Incanter</a:t>
                      </a:r>
                      <a:endParaRPr lang="en-GB" b="1" dirty="0"/>
                    </a:p>
                  </a:txBody>
                  <a:tcPr/>
                </a:tc>
              </a:tr>
              <a:tr h="370840">
                <a:tc>
                  <a:txBody>
                    <a:bodyPr/>
                    <a:lstStyle/>
                    <a:p>
                      <a:r>
                        <a:rPr lang="en-GB" b="1" dirty="0" smtClean="0"/>
                        <a:t>parallel-colt-matrix</a:t>
                      </a:r>
                      <a:endParaRPr lang="en-GB" b="1" dirty="0"/>
                    </a:p>
                  </a:txBody>
                  <a:tcPr/>
                </a:tc>
                <a:tc>
                  <a:txBody>
                    <a:bodyPr/>
                    <a:lstStyle/>
                    <a:p>
                      <a:pPr marL="285750" indent="-285750">
                        <a:buFont typeface="Arial" panose="020B0604020202020204" pitchFamily="34" charset="0"/>
                        <a:buChar char="•"/>
                      </a:pPr>
                      <a:r>
                        <a:rPr lang="en-GB" dirty="0" smtClean="0"/>
                        <a:t>Wraps </a:t>
                      </a:r>
                      <a:r>
                        <a:rPr lang="en-GB" b="1" dirty="0" smtClean="0"/>
                        <a:t>Parallel Colt </a:t>
                      </a:r>
                      <a:r>
                        <a:rPr lang="en-GB" dirty="0" smtClean="0"/>
                        <a:t>library from Java</a:t>
                      </a:r>
                    </a:p>
                    <a:p>
                      <a:pPr marL="285750" indent="-285750">
                        <a:buFont typeface="Arial" panose="020B0604020202020204" pitchFamily="34" charset="0"/>
                        <a:buChar char="•"/>
                      </a:pPr>
                      <a:r>
                        <a:rPr lang="en-GB" dirty="0" smtClean="0"/>
                        <a:t>Support</a:t>
                      </a:r>
                      <a:r>
                        <a:rPr lang="en-GB" baseline="0" dirty="0" smtClean="0"/>
                        <a:t> for </a:t>
                      </a:r>
                      <a:r>
                        <a:rPr lang="en-GB" b="1" baseline="0" dirty="0" smtClean="0"/>
                        <a:t>multithreaded</a:t>
                      </a:r>
                      <a:r>
                        <a:rPr lang="en-GB" baseline="0" dirty="0" smtClean="0"/>
                        <a:t> matrix computations</a:t>
                      </a:r>
                      <a:endParaRPr lang="en-GB" dirty="0"/>
                    </a:p>
                  </a:txBody>
                  <a:tcPr/>
                </a:tc>
              </a:tr>
              <a:tr h="370840">
                <a:tc>
                  <a:txBody>
                    <a:bodyPr/>
                    <a:lstStyle/>
                    <a:p>
                      <a:r>
                        <a:rPr lang="en-GB" b="1" dirty="0" err="1" smtClean="0"/>
                        <a:t>arrayspace</a:t>
                      </a:r>
                      <a:endParaRPr lang="en-GB" b="1" dirty="0"/>
                    </a:p>
                  </a:txBody>
                  <a:tcPr/>
                </a:tc>
                <a:tc>
                  <a:txBody>
                    <a:bodyPr/>
                    <a:lstStyle/>
                    <a:p>
                      <a:pPr marL="285750" indent="-285750">
                        <a:buFont typeface="Arial" panose="020B0604020202020204" pitchFamily="34" charset="0"/>
                        <a:buChar char="•"/>
                      </a:pPr>
                      <a:r>
                        <a:rPr lang="en-GB" b="1" dirty="0" smtClean="0"/>
                        <a:t>Experimental</a:t>
                      </a:r>
                      <a:endParaRPr lang="en-GB" b="0" dirty="0" smtClean="0"/>
                    </a:p>
                    <a:p>
                      <a:pPr marL="285750" indent="-285750">
                        <a:buFont typeface="Arial" panose="020B0604020202020204" pitchFamily="34" charset="0"/>
                        <a:buChar char="•"/>
                      </a:pPr>
                      <a:r>
                        <a:rPr lang="en-GB" dirty="0" smtClean="0"/>
                        <a:t>Ideas around </a:t>
                      </a:r>
                      <a:r>
                        <a:rPr lang="en-GB" b="1" dirty="0" smtClean="0"/>
                        <a:t>distributed</a:t>
                      </a:r>
                      <a:r>
                        <a:rPr lang="en-GB" dirty="0" smtClean="0"/>
                        <a:t> </a:t>
                      </a:r>
                      <a:r>
                        <a:rPr lang="en-GB" b="1" dirty="0" smtClean="0"/>
                        <a:t>matrix computation</a:t>
                      </a:r>
                    </a:p>
                    <a:p>
                      <a:pPr marL="285750" indent="-285750">
                        <a:buFont typeface="Arial" panose="020B0604020202020204" pitchFamily="34" charset="0"/>
                        <a:buChar char="•"/>
                      </a:pPr>
                      <a:r>
                        <a:rPr lang="en-GB" dirty="0" smtClean="0"/>
                        <a:t>Builds on ideas from Blaze, </a:t>
                      </a:r>
                      <a:r>
                        <a:rPr lang="en-GB" dirty="0" err="1" smtClean="0"/>
                        <a:t>Chapele</a:t>
                      </a:r>
                      <a:r>
                        <a:rPr lang="en-GB" dirty="0" smtClean="0"/>
                        <a:t>, ZPL</a:t>
                      </a:r>
                      <a:endParaRPr lang="en-GB" dirty="0"/>
                    </a:p>
                  </a:txBody>
                  <a:tcPr/>
                </a:tc>
              </a:tr>
              <a:tr h="370840">
                <a:tc>
                  <a:txBody>
                    <a:bodyPr/>
                    <a:lstStyle/>
                    <a:p>
                      <a:r>
                        <a:rPr lang="en-GB" b="1" dirty="0" smtClean="0"/>
                        <a:t>image-matrix</a:t>
                      </a:r>
                      <a:endParaRPr lang="en-GB" b="1" dirty="0"/>
                    </a:p>
                  </a:txBody>
                  <a:tcPr/>
                </a:tc>
                <a:tc>
                  <a:txBody>
                    <a:bodyPr/>
                    <a:lstStyle/>
                    <a:p>
                      <a:pPr marL="285750" indent="-285750">
                        <a:buFont typeface="Arial" panose="020B0604020202020204" pitchFamily="34" charset="0"/>
                        <a:buChar char="•"/>
                      </a:pPr>
                      <a:r>
                        <a:rPr lang="en-GB" dirty="0" smtClean="0"/>
                        <a:t>Treats a Java </a:t>
                      </a:r>
                      <a:r>
                        <a:rPr lang="en-GB" b="1" dirty="0" err="1" smtClean="0"/>
                        <a:t>BufferedImage</a:t>
                      </a:r>
                      <a:r>
                        <a:rPr lang="en-GB" baseline="0" dirty="0" smtClean="0"/>
                        <a:t> as a core.matrix array</a:t>
                      </a:r>
                    </a:p>
                    <a:p>
                      <a:pPr marL="285750" indent="-285750">
                        <a:buFont typeface="Arial" panose="020B0604020202020204" pitchFamily="34" charset="0"/>
                        <a:buChar char="•"/>
                      </a:pPr>
                      <a:r>
                        <a:rPr lang="en-GB" baseline="0" dirty="0" smtClean="0"/>
                        <a:t>Because you can?</a:t>
                      </a:r>
                      <a:endParaRPr lang="en-GB" dirty="0"/>
                    </a:p>
                  </a:txBody>
                  <a:tcPr/>
                </a:tc>
              </a:tr>
            </a:tbl>
          </a:graphicData>
        </a:graphic>
      </p:graphicFrame>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209799"/>
            <a:ext cx="1524000" cy="74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descr="jbl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00400"/>
            <a:ext cx="1276349" cy="58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2119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Switching implementations</a:t>
            </a:r>
            <a:endParaRPr lang="en-GB" dirty="0"/>
          </a:p>
        </p:txBody>
      </p:sp>
      <p:sp>
        <p:nvSpPr>
          <p:cNvPr id="3" name="Rectangle 2"/>
          <p:cNvSpPr/>
          <p:nvPr/>
        </p:nvSpPr>
        <p:spPr>
          <a:xfrm>
            <a:off x="762000" y="1447800"/>
            <a:ext cx="7696200" cy="48768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solidFill>
                  <a:srgbClr val="CC7A7A"/>
                </a:solidFill>
                <a:highlight>
                  <a:srgbClr val="E8F2FE"/>
                </a:highlight>
                <a:latin typeface="Consolas"/>
              </a:rPr>
              <a:t>(</a:t>
            </a:r>
            <a:r>
              <a:rPr lang="en-GB" sz="2400" dirty="0">
                <a:solidFill>
                  <a:srgbClr val="7F0055"/>
                </a:solidFill>
                <a:highlight>
                  <a:srgbClr val="E8F2FE"/>
                </a:highlight>
                <a:latin typeface="Consolas"/>
              </a:rPr>
              <a:t>array </a:t>
            </a:r>
            <a:r>
              <a:rPr lang="en-GB" sz="2400" dirty="0">
                <a:solidFill>
                  <a:srgbClr val="CCB07A"/>
                </a:solidFill>
                <a:highlight>
                  <a:srgbClr val="E8F2FE"/>
                </a:highlight>
                <a:latin typeface="Consolas"/>
              </a:rPr>
              <a:t>(</a:t>
            </a:r>
            <a:r>
              <a:rPr lang="en-GB" sz="2400" dirty="0">
                <a:solidFill>
                  <a:srgbClr val="7F0055"/>
                </a:solidFill>
                <a:highlight>
                  <a:srgbClr val="E8F2FE"/>
                </a:highlight>
                <a:latin typeface="Consolas"/>
              </a:rPr>
              <a:t>range 5</a:t>
            </a:r>
            <a:r>
              <a:rPr lang="en-GB" sz="2400" dirty="0">
                <a:solidFill>
                  <a:srgbClr val="CCB07A"/>
                </a:solidFill>
                <a:highlight>
                  <a:srgbClr val="E8F2FE"/>
                </a:highlight>
                <a:latin typeface="Consolas"/>
              </a:rPr>
              <a:t>)</a:t>
            </a:r>
            <a:r>
              <a:rPr lang="en-GB" sz="2400" dirty="0">
                <a:solidFill>
                  <a:srgbClr val="CC7A7A"/>
                </a:solidFill>
                <a:highlight>
                  <a:srgbClr val="E8F2FE"/>
                </a:highlight>
                <a:latin typeface="Consolas"/>
              </a:rPr>
              <a:t>)</a:t>
            </a:r>
          </a:p>
          <a:p>
            <a:r>
              <a:rPr lang="en-GB" sz="2400" dirty="0" smtClean="0">
                <a:solidFill>
                  <a:srgbClr val="008000"/>
                </a:solidFill>
                <a:latin typeface="Consolas"/>
              </a:rPr>
              <a:t>=&gt; [</a:t>
            </a:r>
            <a:r>
              <a:rPr lang="en-GB" sz="2400" dirty="0">
                <a:solidFill>
                  <a:srgbClr val="008000"/>
                </a:solidFill>
                <a:latin typeface="Consolas"/>
              </a:rPr>
              <a:t>0 1 2 3 4</a:t>
            </a:r>
            <a:r>
              <a:rPr lang="en-GB" sz="2400" dirty="0" smtClean="0">
                <a:solidFill>
                  <a:srgbClr val="008000"/>
                </a:solidFill>
                <a:latin typeface="Consolas"/>
              </a:rPr>
              <a:t>]</a:t>
            </a:r>
          </a:p>
          <a:p>
            <a:endParaRPr lang="en-GB" sz="2400" dirty="0" smtClean="0">
              <a:solidFill>
                <a:srgbClr val="008000"/>
              </a:solidFill>
              <a:latin typeface="Consolas"/>
            </a:endParaRPr>
          </a:p>
          <a:p>
            <a:r>
              <a:rPr lang="en-GB" sz="2400" i="1" dirty="0" smtClean="0">
                <a:solidFill>
                  <a:schemeClr val="accent5">
                    <a:lumMod val="75000"/>
                  </a:schemeClr>
                </a:solidFill>
                <a:latin typeface="Consolas"/>
              </a:rPr>
              <a:t>;; switch implementations</a:t>
            </a: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set-current-implementation </a:t>
            </a:r>
            <a:r>
              <a:rPr lang="en-GB" sz="2400" dirty="0">
                <a:solidFill>
                  <a:srgbClr val="2A00FF"/>
                </a:solidFill>
                <a:highlight>
                  <a:srgbClr val="E8F2FE"/>
                </a:highlight>
                <a:latin typeface="Consolas"/>
              </a:rPr>
              <a:t>:</a:t>
            </a:r>
            <a:r>
              <a:rPr lang="en-GB" sz="2400" dirty="0" err="1">
                <a:solidFill>
                  <a:srgbClr val="2A00FF"/>
                </a:solidFill>
                <a:highlight>
                  <a:srgbClr val="E8F2FE"/>
                </a:highlight>
                <a:latin typeface="Consolas"/>
              </a:rPr>
              <a:t>vectorz</a:t>
            </a:r>
            <a:r>
              <a:rPr lang="en-GB" sz="2400" dirty="0" smtClean="0">
                <a:solidFill>
                  <a:srgbClr val="CC7A7A"/>
                </a:solidFill>
                <a:highlight>
                  <a:srgbClr val="E8F2FE"/>
                </a:highlight>
                <a:latin typeface="Consolas"/>
              </a:rPr>
              <a:t>)</a:t>
            </a:r>
            <a:endParaRPr lang="en-GB" sz="2400" i="1" dirty="0" smtClean="0">
              <a:solidFill>
                <a:srgbClr val="008000"/>
              </a:solidFill>
              <a:latin typeface="Consolas"/>
            </a:endParaRPr>
          </a:p>
          <a:p>
            <a:endParaRPr lang="en-GB" sz="2400" dirty="0" smtClean="0">
              <a:solidFill>
                <a:srgbClr val="CC7A7A"/>
              </a:solidFill>
              <a:highlight>
                <a:srgbClr val="E8F2FE"/>
              </a:highlight>
              <a:latin typeface="Consolas"/>
            </a:endParaRPr>
          </a:p>
          <a:p>
            <a:r>
              <a:rPr lang="en-GB" sz="2400" i="1" dirty="0">
                <a:solidFill>
                  <a:schemeClr val="accent5">
                    <a:lumMod val="75000"/>
                  </a:schemeClr>
                </a:solidFill>
                <a:latin typeface="Consolas"/>
              </a:rPr>
              <a:t>;; </a:t>
            </a:r>
            <a:r>
              <a:rPr lang="en-GB" sz="2400" i="1" dirty="0" smtClean="0">
                <a:solidFill>
                  <a:schemeClr val="accent5">
                    <a:lumMod val="75000"/>
                  </a:schemeClr>
                </a:solidFill>
                <a:latin typeface="Consolas"/>
              </a:rPr>
              <a:t>create array with current implementation</a:t>
            </a:r>
            <a:endParaRPr lang="en-GB" sz="2400" dirty="0" smtClean="0">
              <a:solidFill>
                <a:srgbClr val="CC7A7A"/>
              </a:solidFill>
              <a:highlight>
                <a:srgbClr val="E8F2FE"/>
              </a:highlight>
              <a:latin typeface="Consolas"/>
            </a:endParaRPr>
          </a:p>
          <a:p>
            <a:r>
              <a:rPr lang="en-GB" sz="2400" dirty="0" smtClean="0">
                <a:solidFill>
                  <a:srgbClr val="CC7A7A"/>
                </a:solidFill>
                <a:highlight>
                  <a:srgbClr val="E8F2FE"/>
                </a:highlight>
                <a:latin typeface="Consolas"/>
              </a:rPr>
              <a:t>(</a:t>
            </a:r>
            <a:r>
              <a:rPr lang="en-GB" sz="2400" dirty="0">
                <a:solidFill>
                  <a:srgbClr val="7F0055"/>
                </a:solidFill>
                <a:highlight>
                  <a:srgbClr val="E8F2FE"/>
                </a:highlight>
                <a:latin typeface="Consolas"/>
              </a:rPr>
              <a:t>array </a:t>
            </a:r>
            <a:r>
              <a:rPr lang="en-GB" sz="2400" dirty="0">
                <a:solidFill>
                  <a:srgbClr val="CCB07A"/>
                </a:solidFill>
                <a:highlight>
                  <a:srgbClr val="E8F2FE"/>
                </a:highlight>
                <a:latin typeface="Consolas"/>
              </a:rPr>
              <a:t>(</a:t>
            </a:r>
            <a:r>
              <a:rPr lang="en-GB" sz="2400" dirty="0">
                <a:solidFill>
                  <a:srgbClr val="7F0055"/>
                </a:solidFill>
                <a:highlight>
                  <a:srgbClr val="E8F2FE"/>
                </a:highlight>
                <a:latin typeface="Consolas"/>
              </a:rPr>
              <a:t>range 5</a:t>
            </a:r>
            <a:r>
              <a:rPr lang="en-GB" sz="2400" dirty="0" smtClean="0">
                <a:solidFill>
                  <a:srgbClr val="CCB07A"/>
                </a:solidFill>
                <a:highlight>
                  <a:srgbClr val="E8F2FE"/>
                </a:highlight>
                <a:latin typeface="Consolas"/>
              </a:rPr>
              <a:t>)</a:t>
            </a:r>
            <a:r>
              <a:rPr lang="en-GB" sz="2400" dirty="0" smtClean="0">
                <a:solidFill>
                  <a:srgbClr val="CC7A7A"/>
                </a:solidFill>
                <a:highlight>
                  <a:srgbClr val="E8F2FE"/>
                </a:highlight>
                <a:latin typeface="Consolas"/>
              </a:rPr>
              <a:t>)</a:t>
            </a:r>
          </a:p>
          <a:p>
            <a:r>
              <a:rPr lang="en-GB" sz="2400" dirty="0" smtClean="0">
                <a:solidFill>
                  <a:srgbClr val="008000"/>
                </a:solidFill>
                <a:latin typeface="Consolas"/>
              </a:rPr>
              <a:t>=&gt; #&lt;</a:t>
            </a:r>
            <a:r>
              <a:rPr lang="en-GB" sz="2400" dirty="0">
                <a:solidFill>
                  <a:srgbClr val="008000"/>
                </a:solidFill>
                <a:latin typeface="Consolas"/>
              </a:rPr>
              <a:t>Vector [0.0,1.0,2.0,3.0,4.0</a:t>
            </a:r>
            <a:r>
              <a:rPr lang="en-GB" sz="2400" dirty="0" smtClean="0">
                <a:solidFill>
                  <a:srgbClr val="008000"/>
                </a:solidFill>
                <a:latin typeface="Consolas"/>
              </a:rPr>
              <a:t>]&gt;</a:t>
            </a:r>
          </a:p>
          <a:p>
            <a:endParaRPr lang="en-GB" sz="2400" i="1" dirty="0" smtClean="0">
              <a:solidFill>
                <a:srgbClr val="008000"/>
              </a:solidFill>
              <a:latin typeface="Consolas"/>
            </a:endParaRPr>
          </a:p>
          <a:p>
            <a:r>
              <a:rPr lang="en-GB" sz="2400" i="1" dirty="0">
                <a:solidFill>
                  <a:schemeClr val="accent5">
                    <a:lumMod val="75000"/>
                  </a:schemeClr>
                </a:solidFill>
                <a:latin typeface="Consolas"/>
              </a:rPr>
              <a:t>;; </a:t>
            </a:r>
            <a:r>
              <a:rPr lang="en-GB" sz="2400" i="1" dirty="0" smtClean="0">
                <a:solidFill>
                  <a:schemeClr val="accent5">
                    <a:lumMod val="75000"/>
                  </a:schemeClr>
                </a:solidFill>
                <a:latin typeface="Consolas"/>
              </a:rPr>
              <a:t>explicit implementation usage</a:t>
            </a:r>
          </a:p>
          <a:p>
            <a:r>
              <a:rPr lang="en-GB" sz="2400" dirty="0">
                <a:solidFill>
                  <a:srgbClr val="CC7A7A"/>
                </a:solidFill>
                <a:highlight>
                  <a:srgbClr val="E8F2FE"/>
                </a:highlight>
                <a:latin typeface="Consolas"/>
              </a:rPr>
              <a:t>(</a:t>
            </a:r>
            <a:r>
              <a:rPr lang="en-GB" sz="2400" dirty="0">
                <a:solidFill>
                  <a:srgbClr val="7F0055"/>
                </a:solidFill>
                <a:highlight>
                  <a:srgbClr val="E8F2FE"/>
                </a:highlight>
                <a:latin typeface="Consolas"/>
              </a:rPr>
              <a:t>array </a:t>
            </a:r>
            <a:r>
              <a:rPr lang="en-GB" sz="2400" dirty="0">
                <a:solidFill>
                  <a:srgbClr val="2A00FF"/>
                </a:solidFill>
                <a:highlight>
                  <a:srgbClr val="E8F2FE"/>
                </a:highlight>
                <a:latin typeface="Consolas"/>
              </a:rPr>
              <a:t>:persistent-vector </a:t>
            </a:r>
            <a:r>
              <a:rPr lang="en-GB" sz="2400" dirty="0">
                <a:solidFill>
                  <a:srgbClr val="CCB07A"/>
                </a:solidFill>
                <a:highlight>
                  <a:srgbClr val="E8F2FE"/>
                </a:highlight>
                <a:latin typeface="Consolas"/>
              </a:rPr>
              <a:t>(</a:t>
            </a:r>
            <a:r>
              <a:rPr lang="en-GB" sz="2400" dirty="0">
                <a:solidFill>
                  <a:srgbClr val="7F0055"/>
                </a:solidFill>
                <a:highlight>
                  <a:srgbClr val="E8F2FE"/>
                </a:highlight>
                <a:latin typeface="Consolas"/>
              </a:rPr>
              <a:t>range 5</a:t>
            </a:r>
            <a:r>
              <a:rPr lang="en-GB" sz="2400" dirty="0">
                <a:solidFill>
                  <a:srgbClr val="CCB07A"/>
                </a:solidFill>
                <a:highlight>
                  <a:srgbClr val="E8F2FE"/>
                </a:highlight>
                <a:latin typeface="Consolas"/>
              </a:rPr>
              <a:t>)</a:t>
            </a:r>
            <a:r>
              <a:rPr lang="en-GB" sz="2400" dirty="0">
                <a:solidFill>
                  <a:srgbClr val="CC7A7A"/>
                </a:solidFill>
                <a:highlight>
                  <a:srgbClr val="E8F2FE"/>
                </a:highlight>
                <a:latin typeface="Consolas"/>
              </a:rPr>
              <a:t>)</a:t>
            </a:r>
          </a:p>
          <a:p>
            <a:r>
              <a:rPr lang="en-GB" sz="2400" dirty="0" smtClean="0">
                <a:solidFill>
                  <a:srgbClr val="008000"/>
                </a:solidFill>
                <a:latin typeface="Consolas"/>
              </a:rPr>
              <a:t>=&gt; [</a:t>
            </a:r>
            <a:r>
              <a:rPr lang="en-GB" sz="2400" dirty="0">
                <a:solidFill>
                  <a:srgbClr val="008000"/>
                </a:solidFill>
                <a:latin typeface="Consolas"/>
              </a:rPr>
              <a:t>0 1 2 3 4]</a:t>
            </a:r>
            <a:endParaRPr lang="en-GB" sz="2400" i="1" dirty="0" smtClean="0">
              <a:solidFill>
                <a:srgbClr val="008000"/>
              </a:solidFill>
              <a:latin typeface="Consolas"/>
            </a:endParaRPr>
          </a:p>
          <a:p>
            <a:endParaRPr lang="en-GB" sz="2400" dirty="0" smtClean="0">
              <a:solidFill>
                <a:srgbClr val="008000"/>
              </a:solidFill>
              <a:latin typeface="Consolas"/>
            </a:endParaRPr>
          </a:p>
          <a:p>
            <a:endParaRPr lang="en-GB" sz="2400" dirty="0" smtClean="0">
              <a:solidFill>
                <a:srgbClr val="008000"/>
              </a:solidFill>
              <a:latin typeface="Consolas"/>
            </a:endParaRPr>
          </a:p>
        </p:txBody>
      </p:sp>
    </p:spTree>
    <p:extLst>
      <p:ext uri="{BB962C8B-B14F-4D97-AF65-F5344CB8AC3E}">
        <p14:creationId xmlns:p14="http://schemas.microsoft.com/office/powerpoint/2010/main" val="30843255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Mixing implementations</a:t>
            </a:r>
            <a:endParaRPr lang="en-GB" dirty="0"/>
          </a:p>
        </p:txBody>
      </p:sp>
      <p:sp>
        <p:nvSpPr>
          <p:cNvPr id="3" name="Rectangle 2"/>
          <p:cNvSpPr/>
          <p:nvPr/>
        </p:nvSpPr>
        <p:spPr>
          <a:xfrm>
            <a:off x="762000" y="1295400"/>
            <a:ext cx="7696200" cy="4343400"/>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CC7A7A"/>
                </a:solidFill>
                <a:highlight>
                  <a:srgbClr val="E8F2FE"/>
                </a:highlight>
                <a:latin typeface="Consolas"/>
              </a:rPr>
              <a:t>(</a:t>
            </a:r>
            <a:r>
              <a:rPr lang="en-GB" sz="2400" b="1" dirty="0" err="1">
                <a:solidFill>
                  <a:srgbClr val="7F0055"/>
                </a:solidFill>
                <a:highlight>
                  <a:srgbClr val="E8F2FE"/>
                </a:highlight>
                <a:latin typeface="Consolas"/>
              </a:rPr>
              <a:t>def</a:t>
            </a:r>
            <a:r>
              <a:rPr lang="en-GB" sz="2400" b="1" dirty="0">
                <a:solidFill>
                  <a:srgbClr val="7F0055"/>
                </a:solidFill>
                <a:highlight>
                  <a:srgbClr val="E8F2FE"/>
                </a:highlight>
                <a:latin typeface="Consolas"/>
              </a:rPr>
              <a:t> </a:t>
            </a:r>
            <a:r>
              <a:rPr lang="en-GB" sz="2400" b="1" i="1" dirty="0" smtClean="0">
                <a:solidFill>
                  <a:schemeClr val="tx1"/>
                </a:solidFill>
                <a:highlight>
                  <a:srgbClr val="E8F2FE"/>
                </a:highlight>
                <a:latin typeface="Consolas"/>
              </a:rPr>
              <a:t>A</a:t>
            </a:r>
            <a:r>
              <a:rPr lang="en-GB" sz="2400" b="1" dirty="0" smtClean="0">
                <a:solidFill>
                  <a:srgbClr val="7F0055"/>
                </a:solidFill>
                <a:highlight>
                  <a:srgbClr val="E8F2FE"/>
                </a:highlight>
                <a:latin typeface="Consolas"/>
              </a:rPr>
              <a:t> </a:t>
            </a:r>
            <a:r>
              <a:rPr lang="en-GB" sz="2400" b="1" dirty="0">
                <a:solidFill>
                  <a:srgbClr val="CCB07A"/>
                </a:solidFill>
                <a:highlight>
                  <a:srgbClr val="E8F2FE"/>
                </a:highlight>
                <a:latin typeface="Consolas"/>
              </a:rPr>
              <a:t>(</a:t>
            </a:r>
            <a:r>
              <a:rPr lang="en-GB" sz="2400" b="1" dirty="0">
                <a:solidFill>
                  <a:srgbClr val="7F0055"/>
                </a:solidFill>
                <a:highlight>
                  <a:srgbClr val="E8F2FE"/>
                </a:highlight>
                <a:latin typeface="Consolas"/>
              </a:rPr>
              <a:t>array </a:t>
            </a:r>
            <a:r>
              <a:rPr lang="en-GB" sz="2400" b="1" dirty="0">
                <a:solidFill>
                  <a:srgbClr val="2A00FF"/>
                </a:solidFill>
                <a:highlight>
                  <a:srgbClr val="E8F2FE"/>
                </a:highlight>
                <a:latin typeface="Consolas"/>
              </a:rPr>
              <a:t>:persistent-vector </a:t>
            </a:r>
            <a:r>
              <a:rPr lang="en-GB" sz="2400" b="1" dirty="0">
                <a:solidFill>
                  <a:srgbClr val="7ACC7A"/>
                </a:solidFill>
                <a:highlight>
                  <a:srgbClr val="E8F2FE"/>
                </a:highlight>
                <a:latin typeface="Consolas"/>
              </a:rPr>
              <a:t>(</a:t>
            </a:r>
            <a:r>
              <a:rPr lang="en-GB" sz="2400" b="1" dirty="0">
                <a:solidFill>
                  <a:srgbClr val="7F0055"/>
                </a:solidFill>
                <a:highlight>
                  <a:srgbClr val="E8F2FE"/>
                </a:highlight>
                <a:latin typeface="Consolas"/>
              </a:rPr>
              <a:t>range 5</a:t>
            </a:r>
            <a:r>
              <a:rPr lang="en-GB" sz="2400" b="1" dirty="0" smtClean="0">
                <a:solidFill>
                  <a:srgbClr val="7ACC7A"/>
                </a:solidFill>
                <a:highlight>
                  <a:srgbClr val="E8F2FE"/>
                </a:highlight>
                <a:latin typeface="Consolas"/>
              </a:rPr>
              <a:t>)</a:t>
            </a:r>
            <a:r>
              <a:rPr lang="en-GB" sz="2400" b="1" dirty="0" smtClean="0">
                <a:solidFill>
                  <a:srgbClr val="CCB07A"/>
                </a:solidFill>
                <a:highlight>
                  <a:srgbClr val="E8F2FE"/>
                </a:highlight>
                <a:latin typeface="Consolas"/>
              </a:rPr>
              <a:t>)</a:t>
            </a:r>
            <a:r>
              <a:rPr lang="en-GB" sz="2400" b="1" dirty="0" smtClean="0">
                <a:solidFill>
                  <a:srgbClr val="CC7A7A"/>
                </a:solidFill>
                <a:highlight>
                  <a:srgbClr val="E8F2FE"/>
                </a:highlight>
                <a:latin typeface="Consolas"/>
              </a:rPr>
              <a:t>)</a:t>
            </a:r>
          </a:p>
          <a:p>
            <a:r>
              <a:rPr lang="en-GB" sz="2400" dirty="0" smtClean="0">
                <a:solidFill>
                  <a:srgbClr val="008000"/>
                </a:solidFill>
                <a:latin typeface="Consolas"/>
              </a:rPr>
              <a:t>=&gt; [0 1 2 3 4]</a:t>
            </a:r>
          </a:p>
          <a:p>
            <a:endParaRPr lang="en-GB" sz="2400" dirty="0" smtClean="0">
              <a:solidFill>
                <a:srgbClr val="008000"/>
              </a:solidFill>
              <a:latin typeface="Consolas"/>
            </a:endParaRPr>
          </a:p>
          <a:p>
            <a:r>
              <a:rPr lang="en-GB" sz="2400" dirty="0">
                <a:solidFill>
                  <a:srgbClr val="CC7A7A"/>
                </a:solidFill>
                <a:highlight>
                  <a:srgbClr val="E8F2FE"/>
                </a:highlight>
                <a:latin typeface="Consolas"/>
              </a:rPr>
              <a:t>(</a:t>
            </a:r>
            <a:r>
              <a:rPr lang="en-GB" sz="2400" b="1" dirty="0" err="1">
                <a:solidFill>
                  <a:srgbClr val="7F0055"/>
                </a:solidFill>
                <a:highlight>
                  <a:srgbClr val="E8F2FE"/>
                </a:highlight>
                <a:latin typeface="Consolas"/>
              </a:rPr>
              <a:t>def</a:t>
            </a:r>
            <a:r>
              <a:rPr lang="en-GB" sz="2400" b="1" dirty="0">
                <a:solidFill>
                  <a:srgbClr val="7F0055"/>
                </a:solidFill>
                <a:highlight>
                  <a:srgbClr val="E8F2FE"/>
                </a:highlight>
                <a:latin typeface="Consolas"/>
              </a:rPr>
              <a:t> </a:t>
            </a:r>
            <a:r>
              <a:rPr lang="en-GB" sz="2400" b="1" i="1" dirty="0">
                <a:solidFill>
                  <a:srgbClr val="000000"/>
                </a:solidFill>
                <a:highlight>
                  <a:srgbClr val="E8F2FE"/>
                </a:highlight>
                <a:latin typeface="Consolas"/>
              </a:rPr>
              <a:t>B </a:t>
            </a:r>
            <a:r>
              <a:rPr lang="en-GB" sz="2400" b="1" dirty="0">
                <a:solidFill>
                  <a:srgbClr val="CCB07A"/>
                </a:solidFill>
                <a:highlight>
                  <a:srgbClr val="E8F2FE"/>
                </a:highlight>
                <a:latin typeface="Consolas"/>
              </a:rPr>
              <a:t>(</a:t>
            </a:r>
            <a:r>
              <a:rPr lang="en-GB" sz="2400" b="1" dirty="0">
                <a:solidFill>
                  <a:srgbClr val="7F0055"/>
                </a:solidFill>
                <a:highlight>
                  <a:srgbClr val="E8F2FE"/>
                </a:highlight>
                <a:latin typeface="Consolas"/>
              </a:rPr>
              <a:t>array </a:t>
            </a:r>
            <a:r>
              <a:rPr lang="en-GB" sz="2400" b="1" dirty="0">
                <a:solidFill>
                  <a:srgbClr val="2A00FF"/>
                </a:solidFill>
                <a:highlight>
                  <a:srgbClr val="E8F2FE"/>
                </a:highlight>
                <a:latin typeface="Consolas"/>
              </a:rPr>
              <a:t>:</a:t>
            </a:r>
            <a:r>
              <a:rPr lang="en-GB" sz="2400" b="1" dirty="0" err="1">
                <a:solidFill>
                  <a:srgbClr val="2A00FF"/>
                </a:solidFill>
                <a:highlight>
                  <a:srgbClr val="E8F2FE"/>
                </a:highlight>
                <a:latin typeface="Consolas"/>
              </a:rPr>
              <a:t>vectorz</a:t>
            </a:r>
            <a:r>
              <a:rPr lang="en-GB" sz="2400" b="1" dirty="0">
                <a:solidFill>
                  <a:srgbClr val="2A00FF"/>
                </a:solidFill>
                <a:highlight>
                  <a:srgbClr val="E8F2FE"/>
                </a:highlight>
                <a:latin typeface="Consolas"/>
              </a:rPr>
              <a:t> </a:t>
            </a:r>
            <a:r>
              <a:rPr lang="en-GB" sz="2400" b="1" dirty="0">
                <a:solidFill>
                  <a:srgbClr val="7ACC7A"/>
                </a:solidFill>
                <a:highlight>
                  <a:srgbClr val="E8F2FE"/>
                </a:highlight>
                <a:latin typeface="Consolas"/>
              </a:rPr>
              <a:t>(</a:t>
            </a:r>
            <a:r>
              <a:rPr lang="en-GB" sz="2400" b="1" dirty="0">
                <a:solidFill>
                  <a:srgbClr val="7F0055"/>
                </a:solidFill>
                <a:highlight>
                  <a:srgbClr val="E8F2FE"/>
                </a:highlight>
                <a:latin typeface="Consolas"/>
              </a:rPr>
              <a:t>range 5</a:t>
            </a:r>
            <a:r>
              <a:rPr lang="en-GB" sz="2400" b="1" dirty="0" smtClean="0">
                <a:solidFill>
                  <a:srgbClr val="7ACC7A"/>
                </a:solidFill>
                <a:highlight>
                  <a:srgbClr val="E8F2FE"/>
                </a:highlight>
                <a:latin typeface="Consolas"/>
              </a:rPr>
              <a:t>)</a:t>
            </a:r>
            <a:r>
              <a:rPr lang="en-GB" sz="2400" b="1" dirty="0" smtClean="0">
                <a:solidFill>
                  <a:srgbClr val="CCB07A"/>
                </a:solidFill>
                <a:highlight>
                  <a:srgbClr val="E8F2FE"/>
                </a:highlight>
                <a:latin typeface="Consolas"/>
              </a:rPr>
              <a:t>)</a:t>
            </a:r>
            <a:r>
              <a:rPr lang="en-GB" sz="2400" b="1" dirty="0" smtClean="0">
                <a:solidFill>
                  <a:srgbClr val="CC7A7A"/>
                </a:solidFill>
                <a:highlight>
                  <a:srgbClr val="E8F2FE"/>
                </a:highlight>
                <a:latin typeface="Consolas"/>
              </a:rPr>
              <a:t>)</a:t>
            </a:r>
          </a:p>
          <a:p>
            <a:r>
              <a:rPr lang="en-GB" sz="2400" dirty="0">
                <a:solidFill>
                  <a:srgbClr val="008000"/>
                </a:solidFill>
                <a:latin typeface="Consolas"/>
              </a:rPr>
              <a:t>=&gt; #&lt;Vector [0.0,1.0,2.0,3.0,4.0]&gt;</a:t>
            </a:r>
          </a:p>
          <a:p>
            <a:endParaRPr lang="en-GB" sz="2400" i="1" dirty="0">
              <a:solidFill>
                <a:srgbClr val="008000"/>
              </a:solidFill>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 </a:t>
            </a:r>
            <a:r>
              <a:rPr lang="en-GB" sz="2400" i="1" dirty="0" smtClean="0">
                <a:solidFill>
                  <a:srgbClr val="000000"/>
                </a:solidFill>
                <a:highlight>
                  <a:srgbClr val="E8F2FE"/>
                </a:highlight>
                <a:latin typeface="Consolas"/>
              </a:rPr>
              <a:t>A </a:t>
            </a:r>
            <a:r>
              <a:rPr lang="en-GB" sz="2400" i="1" dirty="0">
                <a:solidFill>
                  <a:srgbClr val="000000"/>
                </a:solidFill>
                <a:highlight>
                  <a:srgbClr val="E8F2FE"/>
                </a:highlight>
                <a:latin typeface="Consolas"/>
              </a:rPr>
              <a:t>B</a:t>
            </a:r>
            <a:r>
              <a:rPr lang="en-GB" sz="2400" i="1" dirty="0">
                <a:solidFill>
                  <a:srgbClr val="CC7A7A"/>
                </a:solidFill>
                <a:highlight>
                  <a:srgbClr val="E8F2FE"/>
                </a:highlight>
                <a:latin typeface="Consolas"/>
              </a:rPr>
              <a:t>)</a:t>
            </a:r>
          </a:p>
          <a:p>
            <a:r>
              <a:rPr lang="en-GB" sz="2400" dirty="0" smtClean="0">
                <a:solidFill>
                  <a:srgbClr val="008000"/>
                </a:solidFill>
                <a:latin typeface="Consolas"/>
              </a:rPr>
              <a:t>=&gt; [</a:t>
            </a:r>
            <a:r>
              <a:rPr lang="en-GB" sz="2400" dirty="0">
                <a:solidFill>
                  <a:srgbClr val="008000"/>
                </a:solidFill>
                <a:latin typeface="Consolas"/>
              </a:rPr>
              <a:t>0.0 1.0 4.0 9.0 16.0</a:t>
            </a:r>
            <a:r>
              <a:rPr lang="en-GB" sz="2400" dirty="0" smtClean="0">
                <a:solidFill>
                  <a:srgbClr val="008000"/>
                </a:solidFill>
                <a:latin typeface="Consolas"/>
              </a:rPr>
              <a:t>]</a:t>
            </a:r>
          </a:p>
          <a:p>
            <a:pPr marL="342900" indent="-342900">
              <a:buFont typeface="Symbol"/>
              <a:buChar char="Þ"/>
            </a:pPr>
            <a:endParaRPr lang="en-GB" sz="2400" i="1" dirty="0">
              <a:solidFill>
                <a:srgbClr val="008000"/>
              </a:solidFill>
              <a:latin typeface="Consolas"/>
            </a:endParaRPr>
          </a:p>
          <a:p>
            <a:r>
              <a:rPr lang="en-GB" sz="2400" dirty="0" smtClean="0">
                <a:solidFill>
                  <a:srgbClr val="CC7A7A"/>
                </a:solidFill>
                <a:highlight>
                  <a:srgbClr val="E8F2FE"/>
                </a:highlight>
                <a:latin typeface="Consolas"/>
              </a:rPr>
              <a:t>(</a:t>
            </a:r>
            <a:r>
              <a:rPr lang="en-GB" sz="2400" dirty="0" smtClean="0">
                <a:solidFill>
                  <a:srgbClr val="7F0055"/>
                </a:solidFill>
                <a:highlight>
                  <a:srgbClr val="E8F2FE"/>
                </a:highlight>
                <a:latin typeface="Consolas"/>
              </a:rPr>
              <a:t>* </a:t>
            </a:r>
            <a:r>
              <a:rPr lang="en-GB" sz="2400" i="1" dirty="0" smtClean="0">
                <a:solidFill>
                  <a:srgbClr val="000000"/>
                </a:solidFill>
                <a:highlight>
                  <a:srgbClr val="E8F2FE"/>
                </a:highlight>
                <a:latin typeface="Consolas"/>
              </a:rPr>
              <a:t>B </a:t>
            </a:r>
            <a:r>
              <a:rPr lang="en-GB" sz="2400" i="1" dirty="0">
                <a:solidFill>
                  <a:srgbClr val="000000"/>
                </a:solidFill>
                <a:highlight>
                  <a:srgbClr val="E8F2FE"/>
                </a:highlight>
                <a:latin typeface="Consolas"/>
              </a:rPr>
              <a:t>A</a:t>
            </a:r>
            <a:r>
              <a:rPr lang="en-GB" sz="2400" i="1" dirty="0">
                <a:solidFill>
                  <a:srgbClr val="CC7A7A"/>
                </a:solidFill>
                <a:highlight>
                  <a:srgbClr val="E8F2FE"/>
                </a:highlight>
                <a:latin typeface="Consolas"/>
              </a:rPr>
              <a:t>)</a:t>
            </a:r>
          </a:p>
          <a:p>
            <a:r>
              <a:rPr lang="en-GB" sz="2400" dirty="0" smtClean="0">
                <a:solidFill>
                  <a:srgbClr val="008000"/>
                </a:solidFill>
                <a:latin typeface="Consolas"/>
              </a:rPr>
              <a:t>=&gt; #&lt;</a:t>
            </a:r>
            <a:r>
              <a:rPr lang="en-GB" sz="2400" dirty="0">
                <a:solidFill>
                  <a:srgbClr val="008000"/>
                </a:solidFill>
                <a:latin typeface="Consolas"/>
              </a:rPr>
              <a:t>Vector [0.0,1.0,4.0,9.0,16.0]&gt;</a:t>
            </a:r>
            <a:endParaRPr lang="en-GB" sz="2400" i="1" dirty="0" smtClean="0">
              <a:solidFill>
                <a:srgbClr val="008000"/>
              </a:solidFill>
              <a:latin typeface="Consolas"/>
            </a:endParaRPr>
          </a:p>
          <a:p>
            <a:endParaRPr lang="en-GB" sz="2400" dirty="0" smtClean="0">
              <a:solidFill>
                <a:srgbClr val="008000"/>
              </a:solidFill>
              <a:latin typeface="Consolas"/>
            </a:endParaRPr>
          </a:p>
          <a:p>
            <a:endParaRPr lang="en-GB" sz="2400" dirty="0" smtClean="0">
              <a:solidFill>
                <a:srgbClr val="008000"/>
              </a:solidFill>
              <a:latin typeface="Consolas"/>
            </a:endParaRPr>
          </a:p>
        </p:txBody>
      </p:sp>
      <p:sp>
        <p:nvSpPr>
          <p:cNvPr id="4" name="Rectangle 3"/>
          <p:cNvSpPr/>
          <p:nvPr/>
        </p:nvSpPr>
        <p:spPr>
          <a:xfrm>
            <a:off x="1447800" y="5791200"/>
            <a:ext cx="7010400" cy="838200"/>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core.matrix</a:t>
            </a:r>
            <a:r>
              <a:rPr lang="en-GB" dirty="0" smtClean="0">
                <a:solidFill>
                  <a:schemeClr val="tx1"/>
                </a:solidFill>
              </a:rPr>
              <a:t> implementations </a:t>
            </a:r>
            <a:r>
              <a:rPr lang="en-GB" b="1" dirty="0" smtClean="0">
                <a:solidFill>
                  <a:schemeClr val="tx1"/>
                </a:solidFill>
              </a:rPr>
              <a:t>can be mixed</a:t>
            </a:r>
          </a:p>
          <a:p>
            <a:pPr algn="ctr"/>
            <a:r>
              <a:rPr lang="en-GB" i="1" dirty="0" smtClean="0">
                <a:solidFill>
                  <a:schemeClr val="tx1"/>
                </a:solidFill>
              </a:rPr>
              <a:t>(but: behaviour depends on the first argument)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454"/>
          <a:stretch/>
        </p:blipFill>
        <p:spPr>
          <a:xfrm>
            <a:off x="816974" y="5728731"/>
            <a:ext cx="1011826" cy="976869"/>
          </a:xfrm>
          <a:prstGeom prst="rect">
            <a:avLst/>
          </a:prstGeom>
        </p:spPr>
      </p:pic>
    </p:spTree>
    <p:extLst>
      <p:ext uri="{BB962C8B-B14F-4D97-AF65-F5344CB8AC3E}">
        <p14:creationId xmlns:p14="http://schemas.microsoft.com/office/powerpoint/2010/main" val="21293809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roadmap</a:t>
            </a:r>
            <a:endParaRPr lang="en-GB" dirty="0"/>
          </a:p>
        </p:txBody>
      </p:sp>
      <p:sp>
        <p:nvSpPr>
          <p:cNvPr id="3" name="Content Placeholder 2"/>
          <p:cNvSpPr>
            <a:spLocks noGrp="1"/>
          </p:cNvSpPr>
          <p:nvPr>
            <p:ph idx="1"/>
          </p:nvPr>
        </p:nvSpPr>
        <p:spPr>
          <a:xfrm>
            <a:off x="1066800" y="1371600"/>
            <a:ext cx="7315200" cy="4495799"/>
          </a:xfrm>
        </p:spPr>
        <p:txBody>
          <a:bodyPr>
            <a:normAutofit fontScale="92500" lnSpcReduction="10000"/>
          </a:bodyPr>
          <a:lstStyle/>
          <a:p>
            <a:pPr>
              <a:buFont typeface="Wingdings" panose="05000000000000000000" pitchFamily="2" charset="2"/>
              <a:buChar char="Ø"/>
            </a:pPr>
            <a:r>
              <a:rPr lang="en-GB" dirty="0" smtClean="0"/>
              <a:t>Version 1.0 release</a:t>
            </a:r>
            <a:endParaRPr lang="en-GB" dirty="0"/>
          </a:p>
          <a:p>
            <a:pPr>
              <a:buFont typeface="Wingdings" panose="05000000000000000000" pitchFamily="2" charset="2"/>
              <a:buChar char="Ø"/>
            </a:pPr>
            <a:r>
              <a:rPr lang="en-GB" dirty="0" smtClean="0"/>
              <a:t>Data types: Complex numbers</a:t>
            </a:r>
          </a:p>
          <a:p>
            <a:pPr>
              <a:buFont typeface="Wingdings" panose="05000000000000000000" pitchFamily="2" charset="2"/>
              <a:buChar char="Ø"/>
            </a:pPr>
            <a:r>
              <a:rPr lang="en-GB" dirty="0" smtClean="0"/>
              <a:t>Expression compilation</a:t>
            </a:r>
            <a:endParaRPr lang="en-GB" dirty="0"/>
          </a:p>
          <a:p>
            <a:pPr>
              <a:buFont typeface="Wingdings" panose="05000000000000000000" pitchFamily="2" charset="2"/>
              <a:buChar char="Ø"/>
            </a:pPr>
            <a:r>
              <a:rPr lang="en-GB" dirty="0"/>
              <a:t>Domain specific </a:t>
            </a:r>
            <a:r>
              <a:rPr lang="en-GB" dirty="0" smtClean="0"/>
              <a:t>extensions, e.g.:</a:t>
            </a:r>
            <a:endParaRPr lang="en-GB" dirty="0"/>
          </a:p>
          <a:p>
            <a:pPr lvl="1">
              <a:buFont typeface="Wingdings" panose="05000000000000000000" pitchFamily="2" charset="2"/>
              <a:buChar char="Ø"/>
            </a:pPr>
            <a:r>
              <a:rPr lang="en-GB" dirty="0"/>
              <a:t>symbolic computation (</a:t>
            </a:r>
            <a:r>
              <a:rPr lang="en-GB" dirty="0" err="1"/>
              <a:t>expresso</a:t>
            </a:r>
            <a:r>
              <a:rPr lang="en-GB" dirty="0"/>
              <a:t>)</a:t>
            </a:r>
          </a:p>
          <a:p>
            <a:pPr lvl="1">
              <a:buFont typeface="Wingdings" panose="05000000000000000000" pitchFamily="2" charset="2"/>
              <a:buChar char="Ø"/>
            </a:pPr>
            <a:r>
              <a:rPr lang="en-GB" dirty="0"/>
              <a:t>stats</a:t>
            </a:r>
          </a:p>
          <a:p>
            <a:pPr lvl="1">
              <a:buFont typeface="Wingdings" panose="05000000000000000000" pitchFamily="2" charset="2"/>
              <a:buChar char="Ø"/>
            </a:pPr>
            <a:r>
              <a:rPr lang="en-GB" dirty="0"/>
              <a:t>Geometry</a:t>
            </a:r>
          </a:p>
          <a:p>
            <a:pPr lvl="1">
              <a:buFont typeface="Wingdings" panose="05000000000000000000" pitchFamily="2" charset="2"/>
              <a:buChar char="Ø"/>
            </a:pPr>
            <a:r>
              <a:rPr lang="en-GB" dirty="0"/>
              <a:t>linear algebra</a:t>
            </a:r>
          </a:p>
          <a:p>
            <a:pPr>
              <a:buFont typeface="Wingdings" panose="05000000000000000000" pitchFamily="2" charset="2"/>
              <a:buChar char="Ø"/>
            </a:pPr>
            <a:r>
              <a:rPr lang="en-GB" dirty="0" err="1" smtClean="0"/>
              <a:t>Incanter</a:t>
            </a:r>
            <a:r>
              <a:rPr lang="en-GB" dirty="0" smtClean="0"/>
              <a:t> integration</a:t>
            </a:r>
          </a:p>
          <a:p>
            <a:pPr>
              <a:buFont typeface="Wingdings" panose="05000000000000000000" pitchFamily="2" charset="2"/>
              <a:buChar char="Ø"/>
            </a:pPr>
            <a:endParaRPr lang="en-GB" dirty="0" smtClean="0"/>
          </a:p>
          <a:p>
            <a:pPr lvl="1">
              <a:buFont typeface="Wingdings" panose="05000000000000000000" pitchFamily="2" charset="2"/>
              <a:buChar char="Ø"/>
            </a:pPr>
            <a:endParaRPr lang="en-GB" dirty="0" smtClean="0"/>
          </a:p>
        </p:txBody>
      </p:sp>
    </p:spTree>
    <p:extLst>
      <p:ext uri="{BB962C8B-B14F-4D97-AF65-F5344CB8AC3E}">
        <p14:creationId xmlns:p14="http://schemas.microsoft.com/office/powerpoint/2010/main" val="37376868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r>
              <a:rPr lang="en-GB" sz="9600" b="1" dirty="0" smtClean="0"/>
              <a:t>END</a:t>
            </a:r>
            <a:endParaRPr lang="en-GB" sz="9600" b="1" dirty="0"/>
          </a:p>
        </p:txBody>
      </p:sp>
    </p:spTree>
    <p:extLst>
      <p:ext uri="{BB962C8B-B14F-4D97-AF65-F5344CB8AC3E}">
        <p14:creationId xmlns:p14="http://schemas.microsoft.com/office/powerpoint/2010/main" val="111921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Clojure for array programming?</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286000"/>
            <a:ext cx="2914650" cy="2914650"/>
          </a:xfrm>
          <a:prstGeom prst="rect">
            <a:avLst/>
          </a:prstGeom>
        </p:spPr>
      </p:pic>
      <p:sp>
        <p:nvSpPr>
          <p:cNvPr id="7" name="TextBox 6"/>
          <p:cNvSpPr txBox="1"/>
          <p:nvPr/>
        </p:nvSpPr>
        <p:spPr>
          <a:xfrm>
            <a:off x="3810000" y="2133600"/>
            <a:ext cx="4800600" cy="3170099"/>
          </a:xfrm>
          <a:prstGeom prst="rect">
            <a:avLst/>
          </a:prstGeom>
          <a:noFill/>
        </p:spPr>
        <p:txBody>
          <a:bodyPr wrap="square" rtlCol="0">
            <a:spAutoFit/>
          </a:bodyPr>
          <a:lstStyle/>
          <a:p>
            <a:r>
              <a:rPr lang="en-GB" sz="4000" dirty="0" smtClean="0">
                <a:solidFill>
                  <a:schemeClr val="accent3">
                    <a:lumMod val="75000"/>
                  </a:schemeClr>
                </a:solidFill>
              </a:rPr>
              <a:t>1. Data Science</a:t>
            </a:r>
          </a:p>
          <a:p>
            <a:endParaRPr lang="en-GB" sz="4000" dirty="0">
              <a:solidFill>
                <a:schemeClr val="accent6">
                  <a:lumMod val="75000"/>
                </a:schemeClr>
              </a:solidFill>
            </a:endParaRPr>
          </a:p>
          <a:p>
            <a:r>
              <a:rPr lang="en-GB" sz="4000" dirty="0" smtClean="0">
                <a:solidFill>
                  <a:schemeClr val="accent6">
                    <a:lumMod val="75000"/>
                  </a:schemeClr>
                </a:solidFill>
              </a:rPr>
              <a:t>2. Platform</a:t>
            </a:r>
          </a:p>
          <a:p>
            <a:endParaRPr lang="en-GB" sz="4000" dirty="0">
              <a:solidFill>
                <a:schemeClr val="accent6">
                  <a:lumMod val="75000"/>
                </a:schemeClr>
              </a:solidFill>
            </a:endParaRPr>
          </a:p>
          <a:p>
            <a:r>
              <a:rPr lang="en-GB" sz="4000" dirty="0" smtClean="0">
                <a:solidFill>
                  <a:schemeClr val="tx2">
                    <a:lumMod val="60000"/>
                    <a:lumOff val="40000"/>
                  </a:schemeClr>
                </a:solidFill>
              </a:rPr>
              <a:t>3. Philosophy</a:t>
            </a:r>
            <a:endParaRPr lang="en-GB" sz="4000" dirty="0">
              <a:solidFill>
                <a:schemeClr val="tx2">
                  <a:lumMod val="60000"/>
                  <a:lumOff val="40000"/>
                </a:schemeClr>
              </a:solidFill>
            </a:endParaRPr>
          </a:p>
        </p:txBody>
      </p:sp>
    </p:spTree>
    <p:extLst>
      <p:ext uri="{BB962C8B-B14F-4D97-AF65-F5344CB8AC3E}">
        <p14:creationId xmlns:p14="http://schemas.microsoft.com/office/powerpoint/2010/main" val="25722594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Incanter</a:t>
            </a:r>
            <a:r>
              <a:rPr lang="en-GB" dirty="0" smtClean="0"/>
              <a:t> Integration</a:t>
            </a:r>
            <a:endParaRPr lang="en-GB" dirty="0"/>
          </a:p>
        </p:txBody>
      </p:sp>
      <p:pic>
        <p:nvPicPr>
          <p:cNvPr id="2050" name="Picture 2" descr="Inca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839307"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5453" y="3353812"/>
            <a:ext cx="7357947" cy="2677656"/>
          </a:xfrm>
          <a:prstGeom prst="rect">
            <a:avLst/>
          </a:prstGeom>
          <a:noFill/>
        </p:spPr>
        <p:txBody>
          <a:bodyPr wrap="square" rtlCol="0">
            <a:spAutoFit/>
          </a:bodyPr>
          <a:lstStyle/>
          <a:p>
            <a:pPr marL="285750" indent="-285750">
              <a:buClr>
                <a:srgbClr val="00B050"/>
              </a:buClr>
              <a:buFont typeface="Wingdings" panose="05000000000000000000" pitchFamily="2" charset="2"/>
              <a:buChar char="ü"/>
            </a:pPr>
            <a:r>
              <a:rPr lang="en-GB" sz="2400" dirty="0" smtClean="0"/>
              <a:t>A great </a:t>
            </a:r>
            <a:r>
              <a:rPr lang="en-GB" sz="2400" b="1" dirty="0"/>
              <a:t>environment</a:t>
            </a:r>
            <a:r>
              <a:rPr lang="en-GB" sz="2400" dirty="0" smtClean="0"/>
              <a:t> for statistical computing, data science and visualisation in Clojure</a:t>
            </a:r>
          </a:p>
          <a:p>
            <a:pPr marL="285750" indent="-285750">
              <a:buClr>
                <a:srgbClr val="00B050"/>
              </a:buClr>
              <a:buFont typeface="Wingdings" panose="05000000000000000000" pitchFamily="2" charset="2"/>
              <a:buChar char="ü"/>
            </a:pPr>
            <a:endParaRPr lang="en-GB" sz="2400" dirty="0"/>
          </a:p>
          <a:p>
            <a:pPr marL="285750" indent="-285750">
              <a:buClr>
                <a:srgbClr val="00B050"/>
              </a:buClr>
              <a:buFont typeface="Wingdings" panose="05000000000000000000" pitchFamily="2" charset="2"/>
              <a:buChar char="ü"/>
            </a:pPr>
            <a:r>
              <a:rPr lang="en-GB" sz="2400" dirty="0" smtClean="0"/>
              <a:t>Uses the </a:t>
            </a:r>
            <a:r>
              <a:rPr lang="en-GB" sz="2400" b="1" dirty="0" err="1" smtClean="0"/>
              <a:t>Clatrix</a:t>
            </a:r>
            <a:r>
              <a:rPr lang="en-GB" sz="2400" b="1" dirty="0" smtClean="0"/>
              <a:t> </a:t>
            </a:r>
            <a:r>
              <a:rPr lang="en-GB" sz="2400" dirty="0" smtClean="0"/>
              <a:t>matrix library – great performance</a:t>
            </a:r>
          </a:p>
          <a:p>
            <a:pPr marL="285750" indent="-285750">
              <a:buClr>
                <a:srgbClr val="00B050"/>
              </a:buClr>
              <a:buFont typeface="Wingdings" panose="05000000000000000000" pitchFamily="2" charset="2"/>
              <a:buChar char="ü"/>
            </a:pPr>
            <a:endParaRPr lang="en-GB" sz="2400" dirty="0"/>
          </a:p>
          <a:p>
            <a:pPr marL="285750" indent="-285750">
              <a:buClr>
                <a:srgbClr val="00B050"/>
              </a:buClr>
              <a:buFont typeface="Wingdings" panose="05000000000000000000" pitchFamily="2" charset="2"/>
              <a:buChar char="ü"/>
            </a:pPr>
            <a:r>
              <a:rPr lang="en-GB" sz="2400" dirty="0" smtClean="0"/>
              <a:t>Work in progress to </a:t>
            </a:r>
            <a:r>
              <a:rPr lang="en-GB" sz="2400" b="1" dirty="0" smtClean="0"/>
              <a:t>support core.matrix </a:t>
            </a:r>
            <a:r>
              <a:rPr lang="en-GB" sz="2400" dirty="0" smtClean="0"/>
              <a:t>fully for </a:t>
            </a:r>
            <a:r>
              <a:rPr lang="en-GB" sz="2400" b="1" dirty="0" err="1" smtClean="0"/>
              <a:t>Incanter</a:t>
            </a:r>
            <a:r>
              <a:rPr lang="en-GB" sz="2400" b="1" dirty="0" smtClean="0"/>
              <a:t> 2.0</a:t>
            </a:r>
            <a:endParaRPr lang="en-GB" sz="2400" b="1" dirty="0"/>
          </a:p>
        </p:txBody>
      </p:sp>
    </p:spTree>
    <p:extLst>
      <p:ext uri="{BB962C8B-B14F-4D97-AF65-F5344CB8AC3E}">
        <p14:creationId xmlns:p14="http://schemas.microsoft.com/office/powerpoint/2010/main" val="82477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Benchmarks: Clojure vs. Python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 y="1409700"/>
            <a:ext cx="9248503" cy="5486400"/>
          </a:xfrm>
          <a:prstGeom prst="rect">
            <a:avLst/>
          </a:prstGeom>
        </p:spPr>
      </p:pic>
    </p:spTree>
    <p:extLst>
      <p:ext uri="{BB962C8B-B14F-4D97-AF65-F5344CB8AC3E}">
        <p14:creationId xmlns:p14="http://schemas.microsoft.com/office/powerpoint/2010/main" val="22910025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Domain specific extensions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267837"/>
              </p:ext>
            </p:extLst>
          </p:nvPr>
        </p:nvGraphicFramePr>
        <p:xfrm>
          <a:off x="457200" y="1905000"/>
          <a:ext cx="8229600" cy="2590800"/>
        </p:xfrm>
        <a:graphic>
          <a:graphicData uri="http://schemas.openxmlformats.org/drawingml/2006/table">
            <a:tbl>
              <a:tblPr firstRow="1" bandRow="1">
                <a:tableStyleId>{5C22544A-7EE6-4342-B048-85BDC9FD1C3A}</a:tableStyleId>
              </a:tblPr>
              <a:tblGrid>
                <a:gridCol w="4114800"/>
                <a:gridCol w="4114800"/>
              </a:tblGrid>
              <a:tr h="647700">
                <a:tc>
                  <a:txBody>
                    <a:bodyPr/>
                    <a:lstStyle/>
                    <a:p>
                      <a:r>
                        <a:rPr lang="en-GB" dirty="0" smtClean="0"/>
                        <a:t>Extension library</a:t>
                      </a:r>
                      <a:endParaRPr lang="en-GB" dirty="0"/>
                    </a:p>
                  </a:txBody>
                  <a:tcPr/>
                </a:tc>
                <a:tc>
                  <a:txBody>
                    <a:bodyPr/>
                    <a:lstStyle/>
                    <a:p>
                      <a:r>
                        <a:rPr lang="en-GB" dirty="0" smtClean="0"/>
                        <a:t>Focus</a:t>
                      </a:r>
                      <a:endParaRPr lang="en-GB" dirty="0"/>
                    </a:p>
                  </a:txBody>
                  <a:tcPr/>
                </a:tc>
              </a:tr>
              <a:tr h="647700">
                <a:tc>
                  <a:txBody>
                    <a:bodyPr/>
                    <a:lstStyle/>
                    <a:p>
                      <a:r>
                        <a:rPr lang="en-GB" dirty="0" err="1" smtClean="0"/>
                        <a:t>core.matrix.stats</a:t>
                      </a:r>
                      <a:endParaRPr lang="en-GB" dirty="0"/>
                    </a:p>
                  </a:txBody>
                  <a:tcPr/>
                </a:tc>
                <a:tc>
                  <a:txBody>
                    <a:bodyPr/>
                    <a:lstStyle/>
                    <a:p>
                      <a:r>
                        <a:rPr lang="en-GB" dirty="0" smtClean="0"/>
                        <a:t>Statistical functions</a:t>
                      </a:r>
                      <a:endParaRPr lang="en-GB" dirty="0"/>
                    </a:p>
                  </a:txBody>
                  <a:tcPr/>
                </a:tc>
              </a:tr>
              <a:tr h="647700">
                <a:tc>
                  <a:txBody>
                    <a:bodyPr/>
                    <a:lstStyle/>
                    <a:p>
                      <a:r>
                        <a:rPr lang="en-GB" dirty="0" err="1" smtClean="0"/>
                        <a:t>core.matrix</a:t>
                      </a:r>
                      <a:r>
                        <a:rPr lang="en-GB" baseline="0" dirty="0" err="1" smtClean="0"/>
                        <a:t>.geom</a:t>
                      </a:r>
                      <a:endParaRPr lang="en-GB" dirty="0"/>
                    </a:p>
                  </a:txBody>
                  <a:tcPr/>
                </a:tc>
                <a:tc>
                  <a:txBody>
                    <a:bodyPr/>
                    <a:lstStyle/>
                    <a:p>
                      <a:r>
                        <a:rPr lang="en-GB" dirty="0" smtClean="0"/>
                        <a:t>2D</a:t>
                      </a:r>
                      <a:r>
                        <a:rPr lang="en-GB" baseline="0" dirty="0" smtClean="0"/>
                        <a:t> and 3D </a:t>
                      </a:r>
                      <a:r>
                        <a:rPr lang="en-GB" dirty="0" smtClean="0"/>
                        <a:t>Geometry</a:t>
                      </a:r>
                      <a:endParaRPr lang="en-GB" dirty="0"/>
                    </a:p>
                  </a:txBody>
                  <a:tcPr/>
                </a:tc>
              </a:tr>
              <a:tr h="647700">
                <a:tc>
                  <a:txBody>
                    <a:bodyPr/>
                    <a:lstStyle/>
                    <a:p>
                      <a:r>
                        <a:rPr lang="en-GB" dirty="0" err="1" smtClean="0"/>
                        <a:t>expresso</a:t>
                      </a:r>
                      <a:endParaRPr lang="en-GB" dirty="0"/>
                    </a:p>
                  </a:txBody>
                  <a:tcPr/>
                </a:tc>
                <a:tc>
                  <a:txBody>
                    <a:bodyPr/>
                    <a:lstStyle/>
                    <a:p>
                      <a:r>
                        <a:rPr lang="en-GB" dirty="0" smtClean="0"/>
                        <a:t>Manipulation of</a:t>
                      </a:r>
                      <a:r>
                        <a:rPr lang="en-GB" baseline="0" dirty="0" smtClean="0"/>
                        <a:t> array expressions</a:t>
                      </a:r>
                      <a:endParaRPr lang="en-GB" dirty="0"/>
                    </a:p>
                  </a:txBody>
                  <a:tcPr/>
                </a:tc>
              </a:tr>
            </a:tbl>
          </a:graphicData>
        </a:graphic>
      </p:graphicFrame>
    </p:spTree>
    <p:extLst>
      <p:ext uri="{BB962C8B-B14F-4D97-AF65-F5344CB8AC3E}">
        <p14:creationId xmlns:p14="http://schemas.microsoft.com/office/powerpoint/2010/main" val="778285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Broadcasting Rules</a:t>
            </a:r>
            <a:endParaRPr lang="en-GB" dirty="0"/>
          </a:p>
        </p:txBody>
      </p:sp>
      <p:sp>
        <p:nvSpPr>
          <p:cNvPr id="13" name="TextBox 12"/>
          <p:cNvSpPr txBox="1"/>
          <p:nvPr/>
        </p:nvSpPr>
        <p:spPr>
          <a:xfrm>
            <a:off x="865305" y="1295400"/>
            <a:ext cx="7364296" cy="5262979"/>
          </a:xfrm>
          <a:prstGeom prst="rect">
            <a:avLst/>
          </a:prstGeom>
          <a:noFill/>
        </p:spPr>
        <p:txBody>
          <a:bodyPr wrap="square" rtlCol="0">
            <a:spAutoFit/>
          </a:bodyPr>
          <a:lstStyle/>
          <a:p>
            <a:pPr marL="457200" indent="-457200">
              <a:buFont typeface="+mj-lt"/>
              <a:buAutoNum type="arabicPeriod"/>
            </a:pPr>
            <a:r>
              <a:rPr lang="en-GB" sz="2400" dirty="0" smtClean="0"/>
              <a:t>Designed for </a:t>
            </a:r>
            <a:r>
              <a:rPr lang="en-GB" sz="2400" b="1" dirty="0" err="1" smtClean="0">
                <a:solidFill>
                  <a:srgbClr val="00B050"/>
                </a:solidFill>
              </a:rPr>
              <a:t>elementwise</a:t>
            </a:r>
            <a:r>
              <a:rPr lang="en-GB" sz="2400" b="1" dirty="0" smtClean="0">
                <a:solidFill>
                  <a:srgbClr val="00B050"/>
                </a:solidFill>
              </a:rPr>
              <a:t> operations</a:t>
            </a:r>
            <a:r>
              <a:rPr lang="en-GB" sz="2400" dirty="0"/>
              <a:t> </a:t>
            </a:r>
            <a:r>
              <a:rPr lang="en-GB" sz="2400" dirty="0" smtClean="0"/>
              <a:t/>
            </a:r>
            <a:br>
              <a:rPr lang="en-GB" sz="2400" dirty="0" smtClean="0"/>
            </a:br>
            <a:r>
              <a:rPr lang="en-GB" sz="2400" dirty="0" smtClean="0"/>
              <a:t>- other uses must be explicit</a:t>
            </a:r>
            <a:endParaRPr lang="en-GB" sz="2400" b="1" dirty="0" smtClean="0">
              <a:solidFill>
                <a:srgbClr val="00B050"/>
              </a:solidFill>
            </a:endParaRPr>
          </a:p>
          <a:p>
            <a:pPr marL="457200" indent="-457200">
              <a:buFont typeface="+mj-lt"/>
              <a:buAutoNum type="arabicPeriod"/>
            </a:pPr>
            <a:endParaRPr lang="en-GB" sz="2400" b="1" dirty="0"/>
          </a:p>
          <a:p>
            <a:pPr marL="457200" indent="-457200">
              <a:buFont typeface="+mj-lt"/>
              <a:buAutoNum type="arabicPeriod"/>
            </a:pPr>
            <a:r>
              <a:rPr lang="en-GB" sz="2400" dirty="0" smtClean="0"/>
              <a:t>Extends shape vector by adding </a:t>
            </a:r>
            <a:r>
              <a:rPr lang="en-GB" sz="2400" b="1" dirty="0" smtClean="0">
                <a:solidFill>
                  <a:srgbClr val="FF0000"/>
                </a:solidFill>
              </a:rPr>
              <a:t>new leading dimensions</a:t>
            </a:r>
          </a:p>
          <a:p>
            <a:pPr marL="914400" lvl="1" indent="-457200">
              <a:buFont typeface="Arial" panose="020B0604020202020204" pitchFamily="34" charset="0"/>
              <a:buChar char="•"/>
            </a:pPr>
            <a:r>
              <a:rPr lang="en-GB" sz="2400" dirty="0" smtClean="0"/>
              <a:t>original shape </a:t>
            </a:r>
            <a:r>
              <a:rPr lang="en-GB" sz="2400" dirty="0" smtClean="0">
                <a:solidFill>
                  <a:srgbClr val="0070C0"/>
                </a:solidFill>
              </a:rPr>
              <a:t>[4 5]</a:t>
            </a:r>
            <a:r>
              <a:rPr lang="en-GB" sz="2400" dirty="0" smtClean="0"/>
              <a:t> </a:t>
            </a:r>
          </a:p>
          <a:p>
            <a:pPr marL="914400" lvl="1" indent="-457200">
              <a:buFont typeface="Arial" panose="020B0604020202020204" pitchFamily="34" charset="0"/>
              <a:buChar char="•"/>
            </a:pPr>
            <a:r>
              <a:rPr lang="en-GB" sz="2400" dirty="0" smtClean="0"/>
              <a:t>can broadcast to any shape </a:t>
            </a:r>
            <a:r>
              <a:rPr lang="en-GB" sz="2400" dirty="0" smtClean="0">
                <a:solidFill>
                  <a:srgbClr val="0070C0"/>
                </a:solidFill>
              </a:rPr>
              <a:t>[</a:t>
            </a:r>
            <a:r>
              <a:rPr lang="en-GB" sz="2400" dirty="0" smtClean="0">
                <a:solidFill>
                  <a:srgbClr val="FF0000"/>
                </a:solidFill>
              </a:rPr>
              <a:t>x y ... z </a:t>
            </a:r>
            <a:r>
              <a:rPr lang="en-GB" sz="2400" dirty="0" smtClean="0">
                <a:solidFill>
                  <a:srgbClr val="0070C0"/>
                </a:solidFill>
              </a:rPr>
              <a:t>4 5]</a:t>
            </a:r>
          </a:p>
          <a:p>
            <a:pPr marL="914400" lvl="1" indent="-457200">
              <a:buFont typeface="Arial" panose="020B0604020202020204" pitchFamily="34" charset="0"/>
              <a:buChar char="•"/>
            </a:pPr>
            <a:r>
              <a:rPr lang="en-GB" sz="2400" dirty="0" smtClean="0"/>
              <a:t>scalars can broadcast to </a:t>
            </a:r>
            <a:r>
              <a:rPr lang="en-GB" sz="2400" b="1" dirty="0" smtClean="0"/>
              <a:t>any shape</a:t>
            </a:r>
          </a:p>
          <a:p>
            <a:pPr marL="914400" lvl="1" indent="-457200">
              <a:buFont typeface="Arial" panose="020B0604020202020204" pitchFamily="34" charset="0"/>
              <a:buChar char="•"/>
            </a:pPr>
            <a:endParaRPr lang="en-GB" sz="2400" dirty="0">
              <a:solidFill>
                <a:srgbClr val="0070C0"/>
              </a:solidFill>
            </a:endParaRPr>
          </a:p>
          <a:p>
            <a:pPr marL="457200" indent="-457200">
              <a:buFont typeface="+mj-lt"/>
              <a:buAutoNum type="arabicPeriod"/>
            </a:pPr>
            <a:r>
              <a:rPr lang="en-GB" sz="2400" dirty="0" smtClean="0"/>
              <a:t>Fills the new array space by </a:t>
            </a:r>
            <a:r>
              <a:rPr lang="en-GB" sz="2400" b="1" dirty="0" smtClean="0">
                <a:solidFill>
                  <a:schemeClr val="accent6">
                    <a:lumMod val="75000"/>
                  </a:schemeClr>
                </a:solidFill>
              </a:rPr>
              <a:t>duplication</a:t>
            </a:r>
            <a:r>
              <a:rPr lang="en-GB" sz="2400" b="1" dirty="0" smtClean="0"/>
              <a:t> </a:t>
            </a:r>
            <a:r>
              <a:rPr lang="en-GB" sz="2400" dirty="0" smtClean="0"/>
              <a:t>of </a:t>
            </a:r>
            <a:r>
              <a:rPr lang="en-GB" sz="2400" dirty="0"/>
              <a:t>the</a:t>
            </a:r>
            <a:r>
              <a:rPr lang="en-GB" sz="2400" dirty="0" smtClean="0"/>
              <a:t> original array over the new dimensions</a:t>
            </a:r>
          </a:p>
          <a:p>
            <a:pPr marL="457200" indent="-457200">
              <a:buFont typeface="+mj-lt"/>
              <a:buAutoNum type="arabicPeriod"/>
            </a:pPr>
            <a:endParaRPr lang="en-GB" sz="2400" dirty="0"/>
          </a:p>
          <a:p>
            <a:pPr marL="457200" indent="-457200">
              <a:buFont typeface="+mj-lt"/>
              <a:buAutoNum type="arabicPeriod"/>
            </a:pPr>
            <a:r>
              <a:rPr lang="en-GB" sz="2400" dirty="0" smtClean="0"/>
              <a:t>Smart implementations can avoid making full copies</a:t>
            </a:r>
            <a:r>
              <a:rPr lang="en-GB" sz="2400" dirty="0"/>
              <a:t> </a:t>
            </a:r>
            <a:r>
              <a:rPr lang="en-GB" sz="2400" dirty="0" smtClean="0"/>
              <a:t>by </a:t>
            </a:r>
            <a:r>
              <a:rPr lang="en-GB" sz="2400" b="1" dirty="0" smtClean="0">
                <a:solidFill>
                  <a:srgbClr val="0070C0"/>
                </a:solidFill>
              </a:rPr>
              <a:t>structural sharing </a:t>
            </a:r>
            <a:r>
              <a:rPr lang="en-GB" sz="2400" dirty="0" smtClean="0"/>
              <a:t>or clever </a:t>
            </a:r>
            <a:r>
              <a:rPr lang="en-GB" sz="2400" b="1" dirty="0" smtClean="0">
                <a:solidFill>
                  <a:srgbClr val="0070C0"/>
                </a:solidFill>
              </a:rPr>
              <a:t>indexing tricks</a:t>
            </a:r>
            <a:endParaRPr lang="en-GB" sz="2400" b="1" dirty="0">
              <a:solidFill>
                <a:srgbClr val="0070C0"/>
              </a:solidFill>
            </a:endParaRPr>
          </a:p>
        </p:txBody>
      </p:sp>
    </p:spTree>
    <p:extLst>
      <p:ext uri="{BB962C8B-B14F-4D97-AF65-F5344CB8AC3E}">
        <p14:creationId xmlns:p14="http://schemas.microsoft.com/office/powerpoint/2010/main" val="36576411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7607" y="2362200"/>
            <a:ext cx="2743200" cy="923330"/>
          </a:xfrm>
          <a:prstGeom prst="rect">
            <a:avLst/>
          </a:prstGeom>
          <a:noFill/>
        </p:spPr>
        <p:txBody>
          <a:bodyPr wrap="square" rtlCol="0">
            <a:spAutoFit/>
          </a:bodyPr>
          <a:lstStyle/>
          <a:p>
            <a:r>
              <a:rPr lang="en-GB" sz="5400" b="1" i="1" dirty="0" smtClean="0">
                <a:solidFill>
                  <a:schemeClr val="accent4">
                    <a:lumMod val="75000"/>
                  </a:schemeClr>
                </a:solidFill>
                <a:latin typeface="Narkisim" panose="020E0502050101010101" pitchFamily="34" charset="-79"/>
                <a:cs typeface="Narkisim" panose="020E0502050101010101" pitchFamily="34" charset="-79"/>
              </a:rPr>
              <a:t>   </a:t>
            </a:r>
            <a:r>
              <a:rPr lang="en-GB" sz="5400" b="1" dirty="0" err="1" smtClean="0">
                <a:solidFill>
                  <a:schemeClr val="accent6">
                    <a:lumMod val="75000"/>
                  </a:schemeClr>
                </a:solidFill>
                <a:latin typeface="Narkisim" panose="020E0502050101010101" pitchFamily="34" charset="-79"/>
                <a:cs typeface="Narkisim" panose="020E0502050101010101" pitchFamily="34" charset="-79"/>
              </a:rPr>
              <a:t>ectorz</a:t>
            </a:r>
            <a:endParaRPr lang="en-GB" sz="5400" b="1" dirty="0">
              <a:solidFill>
                <a:schemeClr val="accent6">
                  <a:lumMod val="75000"/>
                </a:schemeClr>
              </a:solidFill>
              <a:latin typeface="Narkisim" panose="020E0502050101010101" pitchFamily="34" charset="-79"/>
              <a:cs typeface="Narkisim" panose="020E0502050101010101" pitchFamily="34" charset="-79"/>
            </a:endParaRPr>
          </a:p>
        </p:txBody>
      </p:sp>
      <p:cxnSp>
        <p:nvCxnSpPr>
          <p:cNvPr id="8" name="Straight Arrow Connector 7"/>
          <p:cNvCxnSpPr/>
          <p:nvPr/>
        </p:nvCxnSpPr>
        <p:spPr>
          <a:xfrm>
            <a:off x="3429000" y="2514600"/>
            <a:ext cx="1925967" cy="0"/>
          </a:xfrm>
          <a:prstGeom prst="straightConnector1">
            <a:avLst/>
          </a:prstGeom>
          <a:ln w="57150" cap="rnd">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429000" y="2209800"/>
            <a:ext cx="0" cy="838200"/>
          </a:xfrm>
          <a:prstGeom prst="straightConnector1">
            <a:avLst/>
          </a:prstGeom>
          <a:ln w="57150" cap="rnd">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429000" y="2209800"/>
            <a:ext cx="609600" cy="838200"/>
          </a:xfrm>
          <a:prstGeom prst="straightConnector1">
            <a:avLst/>
          </a:prstGeom>
          <a:ln w="57150" cap="rnd">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57441" y="4157759"/>
            <a:ext cx="2743200" cy="923330"/>
          </a:xfrm>
          <a:prstGeom prst="rect">
            <a:avLst/>
          </a:prstGeom>
          <a:noFill/>
        </p:spPr>
        <p:txBody>
          <a:bodyPr wrap="square" rtlCol="0">
            <a:spAutoFit/>
          </a:bodyPr>
          <a:lstStyle/>
          <a:p>
            <a:r>
              <a:rPr lang="en-GB" sz="5400" b="1" i="1" dirty="0" smtClean="0">
                <a:solidFill>
                  <a:schemeClr val="accent4">
                    <a:lumMod val="75000"/>
                  </a:schemeClr>
                </a:solidFill>
                <a:latin typeface="Adobe Fan Heiti Std B" pitchFamily="34" charset="-128"/>
                <a:ea typeface="Adobe Fan Heiti Std B" pitchFamily="34" charset="-128"/>
                <a:cs typeface="Narkisim" panose="020E0502050101010101" pitchFamily="34" charset="-79"/>
              </a:rPr>
              <a:t>   </a:t>
            </a:r>
            <a:r>
              <a:rPr lang="en-GB" sz="4800" b="1" dirty="0" err="1" smtClean="0">
                <a:solidFill>
                  <a:schemeClr val="accent6">
                    <a:lumMod val="75000"/>
                  </a:schemeClr>
                </a:solidFill>
                <a:latin typeface="Adobe Fan Heiti Std B" pitchFamily="34" charset="-128"/>
                <a:ea typeface="Adobe Fan Heiti Std B" pitchFamily="34" charset="-128"/>
                <a:cs typeface="Narkisim" panose="020E0502050101010101" pitchFamily="34" charset="-79"/>
              </a:rPr>
              <a:t>ectorz</a:t>
            </a:r>
            <a:endParaRPr lang="en-GB" sz="4800" b="1" dirty="0">
              <a:solidFill>
                <a:schemeClr val="accent6">
                  <a:lumMod val="75000"/>
                </a:schemeClr>
              </a:solidFill>
              <a:latin typeface="Adobe Fan Heiti Std B" pitchFamily="34" charset="-128"/>
              <a:ea typeface="Adobe Fan Heiti Std B" pitchFamily="34" charset="-128"/>
              <a:cs typeface="Narkisim" panose="020E0502050101010101" pitchFamily="34" charset="-79"/>
            </a:endParaRPr>
          </a:p>
        </p:txBody>
      </p:sp>
      <p:cxnSp>
        <p:nvCxnSpPr>
          <p:cNvPr id="18" name="Straight Arrow Connector 17"/>
          <p:cNvCxnSpPr/>
          <p:nvPr/>
        </p:nvCxnSpPr>
        <p:spPr>
          <a:xfrm flipV="1">
            <a:off x="3478096" y="4218104"/>
            <a:ext cx="0" cy="609600"/>
          </a:xfrm>
          <a:prstGeom prst="straightConnector1">
            <a:avLst/>
          </a:prstGeom>
          <a:ln w="57150" cap="rnd">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478096" y="4218104"/>
            <a:ext cx="443345" cy="609600"/>
          </a:xfrm>
          <a:prstGeom prst="straightConnector1">
            <a:avLst/>
          </a:prstGeom>
          <a:ln w="57150" cap="rnd">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415448" y="4752015"/>
            <a:ext cx="125296" cy="12529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6" name="Table 25"/>
          <p:cNvGraphicFramePr>
            <a:graphicFrameLocks noGrp="1"/>
          </p:cNvGraphicFramePr>
          <p:nvPr>
            <p:extLst>
              <p:ext uri="{D42A27DB-BD31-4B8C-83A1-F6EECF244321}">
                <p14:modId xmlns:p14="http://schemas.microsoft.com/office/powerpoint/2010/main" val="3970584337"/>
              </p:ext>
            </p:extLst>
          </p:nvPr>
        </p:nvGraphicFramePr>
        <p:xfrm>
          <a:off x="2572390" y="518156"/>
          <a:ext cx="3618225" cy="1386985"/>
        </p:xfrm>
        <a:graphic>
          <a:graphicData uri="http://schemas.openxmlformats.org/drawingml/2006/table">
            <a:tbl>
              <a:tblPr firstRow="1" bandRow="1">
                <a:tableStyleId>{5C22544A-7EE6-4342-B048-85BDC9FD1C3A}</a:tableStyleId>
              </a:tblPr>
              <a:tblGrid>
                <a:gridCol w="278325"/>
                <a:gridCol w="278325"/>
                <a:gridCol w="278325"/>
                <a:gridCol w="278325"/>
                <a:gridCol w="278325"/>
                <a:gridCol w="278325"/>
                <a:gridCol w="278325"/>
                <a:gridCol w="278325"/>
                <a:gridCol w="278325"/>
                <a:gridCol w="278325"/>
                <a:gridCol w="278325"/>
                <a:gridCol w="278325"/>
                <a:gridCol w="278325"/>
              </a:tblGrid>
              <a:tr h="277397">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277397">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277397">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277397">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277397">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endParaRPr lang="en-GB" sz="1200" dirty="0"/>
                    </a:p>
                  </a:txBody>
                  <a:tcPr marL="62026" marR="62026" marT="31013" marB="31013">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
        <p:nvSpPr>
          <p:cNvPr id="25" name="TextBox 24"/>
          <p:cNvSpPr txBox="1"/>
          <p:nvPr/>
        </p:nvSpPr>
        <p:spPr>
          <a:xfrm>
            <a:off x="2438400" y="457200"/>
            <a:ext cx="3810000" cy="1446550"/>
          </a:xfrm>
          <a:prstGeom prst="rect">
            <a:avLst/>
          </a:prstGeom>
          <a:noFill/>
        </p:spPr>
        <p:txBody>
          <a:bodyPr wrap="square" rtlCol="0">
            <a:spAutoFit/>
          </a:bodyPr>
          <a:lstStyle/>
          <a:p>
            <a:r>
              <a:rPr lang="en-GB" sz="8800" b="1" i="1" dirty="0" smtClean="0">
                <a:solidFill>
                  <a:schemeClr val="accent5">
                    <a:lumMod val="75000"/>
                  </a:schemeClr>
                </a:solidFill>
                <a:latin typeface="Adobe Fan Heiti Std B" pitchFamily="34" charset="-128"/>
                <a:ea typeface="Adobe Fan Heiti Std B" pitchFamily="34" charset="-128"/>
                <a:cs typeface="Narkisim" panose="020E0502050101010101" pitchFamily="34" charset="-79"/>
              </a:rPr>
              <a:t>V</a:t>
            </a:r>
            <a:r>
              <a:rPr lang="en-GB" sz="8000" b="1" dirty="0" smtClean="0">
                <a:solidFill>
                  <a:schemeClr val="accent6">
                    <a:lumMod val="75000"/>
                  </a:schemeClr>
                </a:solidFill>
                <a:latin typeface="Adobe Fan Heiti Std B" pitchFamily="34" charset="-128"/>
                <a:ea typeface="Adobe Fan Heiti Std B" pitchFamily="34" charset="-128"/>
                <a:cs typeface="Narkisim" panose="020E0502050101010101" pitchFamily="34" charset="-79"/>
              </a:rPr>
              <a:t>ectorz</a:t>
            </a:r>
            <a:endParaRPr lang="en-GB" sz="8000" b="1" dirty="0">
              <a:solidFill>
                <a:schemeClr val="accent6">
                  <a:lumMod val="75000"/>
                </a:schemeClr>
              </a:solidFill>
              <a:latin typeface="Adobe Fan Heiti Std B" pitchFamily="34" charset="-128"/>
              <a:ea typeface="Adobe Fan Heiti Std B" pitchFamily="34" charset="-128"/>
              <a:cs typeface="Narkisim" panose="020E0502050101010101" pitchFamily="34" charset="-79"/>
            </a:endParaRPr>
          </a:p>
        </p:txBody>
      </p:sp>
    </p:spTree>
    <p:extLst>
      <p:ext uri="{BB962C8B-B14F-4D97-AF65-F5344CB8AC3E}">
        <p14:creationId xmlns:p14="http://schemas.microsoft.com/office/powerpoint/2010/main" val="828041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core.matrix</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6130340"/>
              </p:ext>
            </p:extLst>
          </p:nvPr>
        </p:nvGraphicFramePr>
        <p:xfrm>
          <a:off x="457200" y="1174750"/>
          <a:ext cx="8229600" cy="5073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00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Abstraction</a:t>
            </a:r>
            <a:endParaRPr lang="en-GB"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57200"/>
            <a:ext cx="111273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0200"/>
            <a:ext cx="9144000" cy="3895725"/>
          </a:xfrm>
          <a:prstGeom prst="rect">
            <a:avLst/>
          </a:prstGeom>
        </p:spPr>
      </p:pic>
      <p:sp>
        <p:nvSpPr>
          <p:cNvPr id="5" name="TextBox 4"/>
          <p:cNvSpPr txBox="1"/>
          <p:nvPr/>
        </p:nvSpPr>
        <p:spPr>
          <a:xfrm>
            <a:off x="1219200" y="5867400"/>
            <a:ext cx="6858000" cy="584775"/>
          </a:xfrm>
          <a:prstGeom prst="rect">
            <a:avLst/>
          </a:prstGeom>
          <a:noFill/>
        </p:spPr>
        <p:txBody>
          <a:bodyPr wrap="square" rtlCol="0">
            <a:spAutoFit/>
          </a:bodyPr>
          <a:lstStyle/>
          <a:p>
            <a:pPr algn="ctr"/>
            <a:r>
              <a:rPr lang="en-GB" sz="3200" i="1" dirty="0" smtClean="0"/>
              <a:t>or: “What is the matrix?”</a:t>
            </a:r>
            <a:endParaRPr lang="en-GB" sz="3200" i="1" dirty="0"/>
          </a:p>
        </p:txBody>
      </p:sp>
    </p:spTree>
    <p:extLst>
      <p:ext uri="{BB962C8B-B14F-4D97-AF65-F5344CB8AC3E}">
        <p14:creationId xmlns:p14="http://schemas.microsoft.com/office/powerpoint/2010/main" val="1488356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p:cNvSpPr/>
          <p:nvPr/>
        </p:nvSpPr>
        <p:spPr>
          <a:xfrm>
            <a:off x="533400" y="1447800"/>
            <a:ext cx="8077200" cy="4343400"/>
          </a:xfrm>
          <a:prstGeom prst="foldedCorne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066800" y="2550855"/>
            <a:ext cx="6858000" cy="2554545"/>
          </a:xfrm>
          <a:prstGeom prst="rect">
            <a:avLst/>
          </a:prstGeom>
          <a:noFill/>
        </p:spPr>
        <p:txBody>
          <a:bodyPr wrap="square" rtlCol="0">
            <a:spAutoFit/>
          </a:bodyPr>
          <a:lstStyle/>
          <a:p>
            <a:r>
              <a:rPr lang="en-GB" sz="3200" dirty="0"/>
              <a:t>"It is better to have 100 functions operate on one data structure than 10 functions on 10 data structures." </a:t>
            </a:r>
            <a:endParaRPr lang="en-GB" sz="3200" dirty="0" smtClean="0"/>
          </a:p>
          <a:p>
            <a:pPr algn="r"/>
            <a:endParaRPr lang="en-GB" sz="3200" dirty="0"/>
          </a:p>
          <a:p>
            <a:pPr algn="r"/>
            <a:r>
              <a:rPr lang="en-GB" sz="3200" dirty="0" smtClean="0"/>
              <a:t>—</a:t>
            </a:r>
            <a:r>
              <a:rPr lang="en-GB" sz="3200" dirty="0"/>
              <a:t>Alan Perlis</a:t>
            </a:r>
          </a:p>
        </p:txBody>
      </p:sp>
      <p:grpSp>
        <p:nvGrpSpPr>
          <p:cNvPr id="19" name="Group 18"/>
          <p:cNvGrpSpPr/>
          <p:nvPr/>
        </p:nvGrpSpPr>
        <p:grpSpPr>
          <a:xfrm>
            <a:off x="3733800" y="1865055"/>
            <a:ext cx="3238500" cy="1752600"/>
            <a:chOff x="3733800" y="1524000"/>
            <a:chExt cx="3238500" cy="1752600"/>
          </a:xfrm>
        </p:grpSpPr>
        <p:cxnSp>
          <p:nvCxnSpPr>
            <p:cNvPr id="6" name="Straight Connector 5"/>
            <p:cNvCxnSpPr/>
            <p:nvPr/>
          </p:nvCxnSpPr>
          <p:spPr>
            <a:xfrm flipV="1">
              <a:off x="3733800" y="2819400"/>
              <a:ext cx="2362200" cy="45720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33800" y="2895600"/>
              <a:ext cx="2362200" cy="304800"/>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76700" y="1524000"/>
              <a:ext cx="2895600" cy="523220"/>
            </a:xfrm>
            <a:prstGeom prst="rect">
              <a:avLst/>
            </a:prstGeom>
            <a:noFill/>
          </p:spPr>
          <p:txBody>
            <a:bodyPr wrap="square" rtlCol="0">
              <a:spAutoFit/>
            </a:bodyPr>
            <a:lstStyle/>
            <a:p>
              <a:r>
                <a:rPr lang="en-GB" sz="2800" dirty="0" smtClean="0">
                  <a:solidFill>
                    <a:srgbClr val="FF0000"/>
                  </a:solidFill>
                  <a:latin typeface="Comic Sans MS" panose="030F0702030302020204" pitchFamily="66" charset="0"/>
                </a:rPr>
                <a:t>abstraction</a:t>
              </a:r>
              <a:endParaRPr lang="en-GB" sz="2800" dirty="0">
                <a:solidFill>
                  <a:srgbClr val="FF0000"/>
                </a:solidFill>
                <a:latin typeface="Comic Sans MS" panose="030F0702030302020204" pitchFamily="66" charset="0"/>
              </a:endParaRPr>
            </a:p>
          </p:txBody>
        </p:sp>
        <p:cxnSp>
          <p:nvCxnSpPr>
            <p:cNvPr id="12" name="Curved Connector 11"/>
            <p:cNvCxnSpPr/>
            <p:nvPr/>
          </p:nvCxnSpPr>
          <p:spPr>
            <a:xfrm rot="5400000">
              <a:off x="4662160" y="2414260"/>
              <a:ext cx="848380" cy="114300"/>
            </a:xfrm>
            <a:prstGeom prst="curvedConnector3">
              <a:avLst/>
            </a:prstGeom>
            <a:ln w="381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itle 1"/>
          <p:cNvSpPr>
            <a:spLocks noGrp="1"/>
          </p:cNvSpPr>
          <p:nvPr>
            <p:ph type="title"/>
          </p:nvPr>
        </p:nvSpPr>
        <p:spPr>
          <a:xfrm>
            <a:off x="457200" y="274638"/>
            <a:ext cx="8229600" cy="1143000"/>
          </a:xfrm>
        </p:spPr>
        <p:txBody>
          <a:bodyPr/>
          <a:lstStyle/>
          <a:p>
            <a:r>
              <a:rPr lang="en-GB" dirty="0" smtClean="0"/>
              <a:t>Design wisdom</a:t>
            </a:r>
            <a:endParaRPr lang="en-GB"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57200"/>
            <a:ext cx="111273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18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4435</TotalTime>
  <Words>5089</Words>
  <Application>Microsoft Office PowerPoint</Application>
  <PresentationFormat>On-screen Show (4:3)</PresentationFormat>
  <Paragraphs>1053</Paragraphs>
  <Slides>64</Slides>
  <Notes>63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enter.the.matrix</vt:lpstr>
      <vt:lpstr>core.matrix</vt:lpstr>
      <vt:lpstr>Plug-in paradigms</vt:lpstr>
      <vt:lpstr>APL</vt:lpstr>
      <vt:lpstr>Modern array programming</vt:lpstr>
      <vt:lpstr>Why Clojure for array programming?</vt:lpstr>
      <vt:lpstr>Elements of core.matrix</vt:lpstr>
      <vt:lpstr>Abstraction</vt:lpstr>
      <vt:lpstr>Design wisdom</vt:lpstr>
      <vt:lpstr>What is an array?</vt:lpstr>
      <vt:lpstr>Multi-dimensional array properties</vt:lpstr>
      <vt:lpstr>Arrays = data about relationships</vt:lpstr>
      <vt:lpstr>Why arrays instead of functions?</vt:lpstr>
      <vt:lpstr>Expressivity</vt:lpstr>
      <vt:lpstr>Principle of array programming:</vt:lpstr>
      <vt:lpstr>API</vt:lpstr>
      <vt:lpstr>Equivalence to Clojure vectors</vt:lpstr>
      <vt:lpstr>Array creation</vt:lpstr>
      <vt:lpstr>Shape</vt:lpstr>
      <vt:lpstr>Dimensionality</vt:lpstr>
      <vt:lpstr>Scalars vs. arrays</vt:lpstr>
      <vt:lpstr>Indexed element access</vt:lpstr>
      <vt:lpstr>Slicing access</vt:lpstr>
      <vt:lpstr>Arrays as a composition of slices</vt:lpstr>
      <vt:lpstr>Operators</vt:lpstr>
      <vt:lpstr>Broadcasting scalars</vt:lpstr>
      <vt:lpstr>Broadcasting arrays</vt:lpstr>
      <vt:lpstr>Functional operations on sequences</vt:lpstr>
      <vt:lpstr>Functional operations on arrays</vt:lpstr>
      <vt:lpstr>Specialised matrix constructors</vt:lpstr>
      <vt:lpstr>Array transformations</vt:lpstr>
      <vt:lpstr>Matrix multiplication</vt:lpstr>
      <vt:lpstr>Geometry</vt:lpstr>
      <vt:lpstr>Demo</vt:lpstr>
      <vt:lpstr>Mutability?</vt:lpstr>
      <vt:lpstr>Mutability – the tradeoffs</vt:lpstr>
      <vt:lpstr>Mutability – performance benefit</vt:lpstr>
      <vt:lpstr>Mutability – syntax</vt:lpstr>
      <vt:lpstr>Implementation</vt:lpstr>
      <vt:lpstr>Many Matrix libraries…</vt:lpstr>
      <vt:lpstr>PowerPoint Presentation</vt:lpstr>
      <vt:lpstr>Lots of trade-offs</vt:lpstr>
      <vt:lpstr>What’s the best data structure?</vt:lpstr>
      <vt:lpstr>There is no spoon</vt:lpstr>
      <vt:lpstr>Secret weapon time!</vt:lpstr>
      <vt:lpstr>Clojure Protocols</vt:lpstr>
      <vt:lpstr>Protocols are fast and open</vt:lpstr>
      <vt:lpstr>Typical core.matrix call path</vt:lpstr>
      <vt:lpstr>Most protocols are optional</vt:lpstr>
      <vt:lpstr>Default implementations</vt:lpstr>
      <vt:lpstr>Extending a protocol</vt:lpstr>
      <vt:lpstr>Speedup vs. default implementation</vt:lpstr>
      <vt:lpstr>Internal Implementations</vt:lpstr>
      <vt:lpstr>NDArray</vt:lpstr>
      <vt:lpstr>External Implementations</vt:lpstr>
      <vt:lpstr>Switching implementations</vt:lpstr>
      <vt:lpstr>Mixing implementations</vt:lpstr>
      <vt:lpstr>Future roadmap</vt:lpstr>
      <vt:lpstr>END</vt:lpstr>
      <vt:lpstr>Incanter Integration</vt:lpstr>
      <vt:lpstr>Benchmarks: Clojure vs. Python</vt:lpstr>
      <vt:lpstr>Domain specific extensions</vt:lpstr>
      <vt:lpstr>Broadcasting Rules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Matrix</dc:title>
  <dc:creator>Mike</dc:creator>
  <cp:lastModifiedBy> </cp:lastModifiedBy>
  <cp:revision>169</cp:revision>
  <dcterms:created xsi:type="dcterms:W3CDTF">2006-08-16T00:00:00Z</dcterms:created>
  <dcterms:modified xsi:type="dcterms:W3CDTF">2013-11-14T15:30:41Z</dcterms:modified>
</cp:coreProperties>
</file>