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89" r:id="rId3"/>
    <p:sldId id="288" r:id="rId4"/>
    <p:sldId id="290" r:id="rId5"/>
    <p:sldId id="291" r:id="rId6"/>
    <p:sldId id="287" r:id="rId7"/>
    <p:sldId id="294" r:id="rId8"/>
    <p:sldId id="292" r:id="rId9"/>
    <p:sldId id="272" r:id="rId10"/>
    <p:sldId id="278" r:id="rId11"/>
    <p:sldId id="293" r:id="rId12"/>
    <p:sldId id="297" r:id="rId13"/>
    <p:sldId id="296" r:id="rId14"/>
    <p:sldId id="260" r:id="rId15"/>
    <p:sldId id="270" r:id="rId16"/>
    <p:sldId id="271" r:id="rId17"/>
    <p:sldId id="273" r:id="rId18"/>
    <p:sldId id="275" r:id="rId19"/>
    <p:sldId id="274" r:id="rId20"/>
    <p:sldId id="276" r:id="rId21"/>
    <p:sldId id="281" r:id="rId22"/>
    <p:sldId id="277" r:id="rId23"/>
    <p:sldId id="282" r:id="rId24"/>
    <p:sldId id="285" r:id="rId25"/>
    <p:sldId id="280" r:id="rId26"/>
    <p:sldId id="279" r:id="rId27"/>
    <p:sldId id="283" r:id="rId28"/>
    <p:sldId id="284" r:id="rId29"/>
    <p:sldId id="299" r:id="rId30"/>
    <p:sldId id="262" r:id="rId31"/>
    <p:sldId id="267" r:id="rId32"/>
    <p:sldId id="257" r:id="rId33"/>
    <p:sldId id="264" r:id="rId34"/>
    <p:sldId id="268" r:id="rId35"/>
    <p:sldId id="269" r:id="rId36"/>
    <p:sldId id="266" r:id="rId37"/>
    <p:sldId id="265" r:id="rId38"/>
    <p:sldId id="301" r:id="rId39"/>
    <p:sldId id="258" r:id="rId40"/>
    <p:sldId id="261" r:id="rId41"/>
    <p:sldId id="263" r:id="rId42"/>
    <p:sldId id="302" r:id="rId43"/>
    <p:sldId id="300" r:id="rId44"/>
    <p:sldId id="298" r:id="rId45"/>
    <p:sldId id="259" r:id="rId46"/>
    <p:sldId id="28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58"/>
    <p:restoredTop sz="94674"/>
  </p:normalViewPr>
  <p:slideViewPr>
    <p:cSldViewPr snapToGrid="0" snapToObjects="1">
      <p:cViewPr>
        <p:scale>
          <a:sx n="85" d="100"/>
          <a:sy n="85" d="100"/>
        </p:scale>
        <p:origin x="1944"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25C3A1-233D-4A4C-AECC-F6B90189205B}" type="datetimeFigureOut">
              <a:rPr lang="en-US" smtClean="0"/>
              <a:t>7/30/16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B00BD8-DDAC-7740-AB03-315C92CBD67A}" type="slidenum">
              <a:rPr lang="en-US" smtClean="0"/>
              <a:t>‹#›</a:t>
            </a:fld>
            <a:endParaRPr lang="en-US"/>
          </a:p>
        </p:txBody>
      </p:sp>
    </p:spTree>
    <p:extLst>
      <p:ext uri="{BB962C8B-B14F-4D97-AF65-F5344CB8AC3E}">
        <p14:creationId xmlns:p14="http://schemas.microsoft.com/office/powerpoint/2010/main" val="1925025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B00BD8-DDAC-7740-AB03-315C92CBD67A}" type="slidenum">
              <a:rPr lang="en-US" smtClean="0"/>
              <a:t>7</a:t>
            </a:fld>
            <a:endParaRPr lang="en-US"/>
          </a:p>
        </p:txBody>
      </p:sp>
    </p:spTree>
    <p:extLst>
      <p:ext uri="{BB962C8B-B14F-4D97-AF65-F5344CB8AC3E}">
        <p14:creationId xmlns:p14="http://schemas.microsoft.com/office/powerpoint/2010/main" val="2059125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0B9D6F-5EE2-5E49-9640-2CF751DD8BCE}" type="datetimeFigureOut">
              <a:rPr lang="en-US" smtClean="0"/>
              <a:t>7/30/16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88B73-9B95-2D46-844E-D577061B5C42}" type="slidenum">
              <a:rPr lang="en-US" smtClean="0"/>
              <a:t>‹#›</a:t>
            </a:fld>
            <a:endParaRPr lang="en-US"/>
          </a:p>
        </p:txBody>
      </p:sp>
    </p:spTree>
    <p:extLst>
      <p:ext uri="{BB962C8B-B14F-4D97-AF65-F5344CB8AC3E}">
        <p14:creationId xmlns:p14="http://schemas.microsoft.com/office/powerpoint/2010/main" val="1769531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0B9D6F-5EE2-5E49-9640-2CF751DD8BCE}" type="datetimeFigureOut">
              <a:rPr lang="en-US" smtClean="0"/>
              <a:t>7/30/16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88B73-9B95-2D46-844E-D577061B5C42}" type="slidenum">
              <a:rPr lang="en-US" smtClean="0"/>
              <a:t>‹#›</a:t>
            </a:fld>
            <a:endParaRPr lang="en-US"/>
          </a:p>
        </p:txBody>
      </p:sp>
    </p:spTree>
    <p:extLst>
      <p:ext uri="{BB962C8B-B14F-4D97-AF65-F5344CB8AC3E}">
        <p14:creationId xmlns:p14="http://schemas.microsoft.com/office/powerpoint/2010/main" val="171025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0B9D6F-5EE2-5E49-9640-2CF751DD8BCE}" type="datetimeFigureOut">
              <a:rPr lang="en-US" smtClean="0"/>
              <a:t>7/30/16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88B73-9B95-2D46-844E-D577061B5C42}" type="slidenum">
              <a:rPr lang="en-US" smtClean="0"/>
              <a:t>‹#›</a:t>
            </a:fld>
            <a:endParaRPr lang="en-US"/>
          </a:p>
        </p:txBody>
      </p:sp>
    </p:spTree>
    <p:extLst>
      <p:ext uri="{BB962C8B-B14F-4D97-AF65-F5344CB8AC3E}">
        <p14:creationId xmlns:p14="http://schemas.microsoft.com/office/powerpoint/2010/main" val="179724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0B9D6F-5EE2-5E49-9640-2CF751DD8BCE}" type="datetimeFigureOut">
              <a:rPr lang="en-US" smtClean="0"/>
              <a:t>7/30/16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88B73-9B95-2D46-844E-D577061B5C42}" type="slidenum">
              <a:rPr lang="en-US" smtClean="0"/>
              <a:t>‹#›</a:t>
            </a:fld>
            <a:endParaRPr lang="en-US"/>
          </a:p>
        </p:txBody>
      </p:sp>
    </p:spTree>
    <p:extLst>
      <p:ext uri="{BB962C8B-B14F-4D97-AF65-F5344CB8AC3E}">
        <p14:creationId xmlns:p14="http://schemas.microsoft.com/office/powerpoint/2010/main" val="12765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0B9D6F-5EE2-5E49-9640-2CF751DD8BCE}" type="datetimeFigureOut">
              <a:rPr lang="en-US" smtClean="0"/>
              <a:t>7/30/16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88B73-9B95-2D46-844E-D577061B5C42}" type="slidenum">
              <a:rPr lang="en-US" smtClean="0"/>
              <a:t>‹#›</a:t>
            </a:fld>
            <a:endParaRPr lang="en-US"/>
          </a:p>
        </p:txBody>
      </p:sp>
    </p:spTree>
    <p:extLst>
      <p:ext uri="{BB962C8B-B14F-4D97-AF65-F5344CB8AC3E}">
        <p14:creationId xmlns:p14="http://schemas.microsoft.com/office/powerpoint/2010/main" val="438265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0B9D6F-5EE2-5E49-9640-2CF751DD8BCE}" type="datetimeFigureOut">
              <a:rPr lang="en-US" smtClean="0"/>
              <a:t>7/30/16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88B73-9B95-2D46-844E-D577061B5C42}" type="slidenum">
              <a:rPr lang="en-US" smtClean="0"/>
              <a:t>‹#›</a:t>
            </a:fld>
            <a:endParaRPr lang="en-US"/>
          </a:p>
        </p:txBody>
      </p:sp>
    </p:spTree>
    <p:extLst>
      <p:ext uri="{BB962C8B-B14F-4D97-AF65-F5344CB8AC3E}">
        <p14:creationId xmlns:p14="http://schemas.microsoft.com/office/powerpoint/2010/main" val="64189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0B9D6F-5EE2-5E49-9640-2CF751DD8BCE}" type="datetimeFigureOut">
              <a:rPr lang="en-US" smtClean="0"/>
              <a:t>7/30/16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B88B73-9B95-2D46-844E-D577061B5C42}" type="slidenum">
              <a:rPr lang="en-US" smtClean="0"/>
              <a:t>‹#›</a:t>
            </a:fld>
            <a:endParaRPr lang="en-US"/>
          </a:p>
        </p:txBody>
      </p:sp>
    </p:spTree>
    <p:extLst>
      <p:ext uri="{BB962C8B-B14F-4D97-AF65-F5344CB8AC3E}">
        <p14:creationId xmlns:p14="http://schemas.microsoft.com/office/powerpoint/2010/main" val="799597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0B9D6F-5EE2-5E49-9640-2CF751DD8BCE}" type="datetimeFigureOut">
              <a:rPr lang="en-US" smtClean="0"/>
              <a:t>7/30/16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B88B73-9B95-2D46-844E-D577061B5C42}" type="slidenum">
              <a:rPr lang="en-US" smtClean="0"/>
              <a:t>‹#›</a:t>
            </a:fld>
            <a:endParaRPr lang="en-US"/>
          </a:p>
        </p:txBody>
      </p:sp>
    </p:spTree>
    <p:extLst>
      <p:ext uri="{BB962C8B-B14F-4D97-AF65-F5344CB8AC3E}">
        <p14:creationId xmlns:p14="http://schemas.microsoft.com/office/powerpoint/2010/main" val="203753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0B9D6F-5EE2-5E49-9640-2CF751DD8BCE}" type="datetimeFigureOut">
              <a:rPr lang="en-US" smtClean="0"/>
              <a:t>7/30/16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B88B73-9B95-2D46-844E-D577061B5C42}" type="slidenum">
              <a:rPr lang="en-US" smtClean="0"/>
              <a:t>‹#›</a:t>
            </a:fld>
            <a:endParaRPr lang="en-US"/>
          </a:p>
        </p:txBody>
      </p:sp>
    </p:spTree>
    <p:extLst>
      <p:ext uri="{BB962C8B-B14F-4D97-AF65-F5344CB8AC3E}">
        <p14:creationId xmlns:p14="http://schemas.microsoft.com/office/powerpoint/2010/main" val="103881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0B9D6F-5EE2-5E49-9640-2CF751DD8BCE}" type="datetimeFigureOut">
              <a:rPr lang="en-US" smtClean="0"/>
              <a:t>7/30/16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88B73-9B95-2D46-844E-D577061B5C42}" type="slidenum">
              <a:rPr lang="en-US" smtClean="0"/>
              <a:t>‹#›</a:t>
            </a:fld>
            <a:endParaRPr lang="en-US"/>
          </a:p>
        </p:txBody>
      </p:sp>
    </p:spTree>
    <p:extLst>
      <p:ext uri="{BB962C8B-B14F-4D97-AF65-F5344CB8AC3E}">
        <p14:creationId xmlns:p14="http://schemas.microsoft.com/office/powerpoint/2010/main" val="26849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0B9D6F-5EE2-5E49-9640-2CF751DD8BCE}" type="datetimeFigureOut">
              <a:rPr lang="en-US" smtClean="0"/>
              <a:t>7/30/16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88B73-9B95-2D46-844E-D577061B5C42}" type="slidenum">
              <a:rPr lang="en-US" smtClean="0"/>
              <a:t>‹#›</a:t>
            </a:fld>
            <a:endParaRPr lang="en-US"/>
          </a:p>
        </p:txBody>
      </p:sp>
    </p:spTree>
    <p:extLst>
      <p:ext uri="{BB962C8B-B14F-4D97-AF65-F5344CB8AC3E}">
        <p14:creationId xmlns:p14="http://schemas.microsoft.com/office/powerpoint/2010/main" val="7213812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B9D6F-5EE2-5E49-9640-2CF751DD8BCE}" type="datetimeFigureOut">
              <a:rPr lang="en-US" smtClean="0"/>
              <a:t>7/30/16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88B73-9B95-2D46-844E-D577061B5C42}" type="slidenum">
              <a:rPr lang="en-US" smtClean="0"/>
              <a:t>‹#›</a:t>
            </a:fld>
            <a:endParaRPr lang="en-US"/>
          </a:p>
        </p:txBody>
      </p:sp>
    </p:spTree>
    <p:extLst>
      <p:ext uri="{BB962C8B-B14F-4D97-AF65-F5344CB8AC3E}">
        <p14:creationId xmlns:p14="http://schemas.microsoft.com/office/powerpoint/2010/main" val="323882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udacity.com/course/deep-learning--ud730" TargetMode="External"/><Relationship Id="rId4" Type="http://schemas.openxmlformats.org/officeDocument/2006/relationships/hyperlink" Target="http://www.wildml.com/2015/12/implementing-a-cnn-for-text-classification-in-tensorflow/" TargetMode="External"/><Relationship Id="rId1" Type="http://schemas.openxmlformats.org/officeDocument/2006/relationships/slideLayout" Target="../slideLayouts/slideLayout2.xml"/><Relationship Id="rId2" Type="http://schemas.openxmlformats.org/officeDocument/2006/relationships/hyperlink" Target="https://github.com/tensorflow/tensorflow/tree/master/tensorflow/examples/udacit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mnlp2014.org/papers/pdf/EMNLP2014194.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cuda-downloads" TargetMode="External"/><Relationship Id="rId3" Type="http://schemas.openxmlformats.org/officeDocument/2006/relationships/hyperlink" Target="https://developer.nvidia.com/cudn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hyperlink" Target="http://cs231n.github.io/convolutional-networks/#poo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TensorFlow</a:t>
            </a:r>
            <a:r>
              <a:rPr lang="en-US" dirty="0"/>
              <a:t> Implementation for Job Market Classification</a:t>
            </a:r>
            <a:br>
              <a:rPr lang="en-US" dirty="0"/>
            </a:br>
            <a:endParaRPr lang="en-US" dirty="0"/>
          </a:p>
        </p:txBody>
      </p:sp>
      <p:sp>
        <p:nvSpPr>
          <p:cNvPr id="3" name="Subtitle 2"/>
          <p:cNvSpPr>
            <a:spLocks noGrp="1"/>
          </p:cNvSpPr>
          <p:nvPr>
            <p:ph type="subTitle" idx="1"/>
          </p:nvPr>
        </p:nvSpPr>
        <p:spPr/>
        <p:txBody>
          <a:bodyPr/>
          <a:lstStyle/>
          <a:p>
            <a:r>
              <a:rPr lang="en-US" dirty="0" err="1" smtClean="0"/>
              <a:t>Taras</a:t>
            </a:r>
            <a:r>
              <a:rPr lang="en-US" dirty="0" smtClean="0"/>
              <a:t> </a:t>
            </a:r>
            <a:r>
              <a:rPr lang="en-US" dirty="0" err="1" smtClean="0"/>
              <a:t>Mitran</a:t>
            </a:r>
            <a:endParaRPr lang="en-US" dirty="0" smtClean="0"/>
          </a:p>
          <a:p>
            <a:r>
              <a:rPr lang="en-US" dirty="0" smtClean="0"/>
              <a:t>Jeff Waller</a:t>
            </a:r>
            <a:endParaRPr lang="en-US" dirty="0"/>
          </a:p>
        </p:txBody>
      </p:sp>
    </p:spTree>
    <p:extLst>
      <p:ext uri="{BB962C8B-B14F-4D97-AF65-F5344CB8AC3E}">
        <p14:creationId xmlns:p14="http://schemas.microsoft.com/office/powerpoint/2010/main" val="22742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Text-based Convolutional Neural Nets</a:t>
            </a:r>
            <a:endParaRPr lang="en-US" dirty="0"/>
          </a:p>
        </p:txBody>
      </p:sp>
      <p:sp>
        <p:nvSpPr>
          <p:cNvPr id="3" name="Content Placeholder 2"/>
          <p:cNvSpPr>
            <a:spLocks noGrp="1"/>
          </p:cNvSpPr>
          <p:nvPr>
            <p:ph idx="1"/>
          </p:nvPr>
        </p:nvSpPr>
        <p:spPr/>
        <p:txBody>
          <a:bodyPr/>
          <a:lstStyle/>
          <a:p>
            <a:endParaRPr lang="en-US" dirty="0" smtClean="0">
              <a:hlinkClick r:id="rId2"/>
            </a:endParaRPr>
          </a:p>
          <a:p>
            <a:r>
              <a:rPr lang="en-US" dirty="0" err="1" smtClean="0"/>
              <a:t>Udacity</a:t>
            </a:r>
            <a:r>
              <a:rPr lang="en-US" dirty="0" smtClean="0"/>
              <a:t> Course: </a:t>
            </a:r>
          </a:p>
          <a:p>
            <a:pPr marL="0" indent="0">
              <a:buNone/>
            </a:pPr>
            <a:r>
              <a:rPr lang="en-US" dirty="0" smtClean="0">
                <a:hlinkClick r:id="rId3"/>
              </a:rPr>
              <a:t>https://www.udacity.com/course/deep-learning--ud730</a:t>
            </a:r>
            <a:endParaRPr lang="en-US" dirty="0" smtClean="0"/>
          </a:p>
          <a:p>
            <a:r>
              <a:rPr lang="en-US" dirty="0" smtClean="0"/>
              <a:t>All examples are in main repository of </a:t>
            </a:r>
            <a:r>
              <a:rPr lang="en-US" dirty="0" err="1" smtClean="0"/>
              <a:t>tensorflow</a:t>
            </a:r>
            <a:r>
              <a:rPr lang="en-US" dirty="0" smtClean="0"/>
              <a:t>:</a:t>
            </a:r>
          </a:p>
          <a:p>
            <a:pPr marL="0" indent="0">
              <a:buNone/>
            </a:pPr>
            <a:r>
              <a:rPr lang="en-US" dirty="0" smtClean="0">
                <a:hlinkClick r:id="rId3"/>
              </a:rPr>
              <a:t>https://www.udacity.com/course/deep-learning--ud730</a:t>
            </a:r>
            <a:endParaRPr lang="en-US" dirty="0" smtClean="0"/>
          </a:p>
          <a:p>
            <a:r>
              <a:rPr lang="en-US" dirty="0" err="1" smtClean="0"/>
              <a:t>ConvNet</a:t>
            </a:r>
            <a:r>
              <a:rPr lang="en-US" dirty="0" smtClean="0"/>
              <a:t> on Rotten Tomatoes data set guide:</a:t>
            </a:r>
          </a:p>
          <a:p>
            <a:pPr marL="0" indent="0">
              <a:buNone/>
            </a:pPr>
            <a:r>
              <a:rPr lang="en-US" dirty="0" smtClean="0">
                <a:hlinkClick r:id="rId4"/>
              </a:rPr>
              <a:t>http://</a:t>
            </a:r>
            <a:r>
              <a:rPr lang="en-US" dirty="0" err="1" smtClean="0">
                <a:hlinkClick r:id="rId4"/>
              </a:rPr>
              <a:t>www.wildml.com</a:t>
            </a:r>
            <a:r>
              <a:rPr lang="en-US" dirty="0" smtClean="0">
                <a:hlinkClick r:id="rId4"/>
              </a:rPr>
              <a:t>/2015/12/implementing-a-</a:t>
            </a:r>
            <a:r>
              <a:rPr lang="en-US" dirty="0" err="1" smtClean="0">
                <a:hlinkClick r:id="rId4"/>
              </a:rPr>
              <a:t>cnn</a:t>
            </a:r>
            <a:r>
              <a:rPr lang="en-US" dirty="0" smtClean="0">
                <a:hlinkClick r:id="rId4"/>
              </a:rPr>
              <a:t>-for-text-classification-in-</a:t>
            </a:r>
            <a:r>
              <a:rPr lang="en-US" dirty="0" err="1" smtClean="0">
                <a:hlinkClick r:id="rId4"/>
              </a:rPr>
              <a:t>tensorflow</a:t>
            </a:r>
            <a:r>
              <a:rPr lang="en-US" dirty="0" smtClean="0">
                <a:hlinkClick r:id="rId4"/>
              </a:rPr>
              <a:t>/</a:t>
            </a:r>
            <a:endParaRPr lang="en-US" dirty="0"/>
          </a:p>
        </p:txBody>
      </p:sp>
    </p:spTree>
    <p:extLst>
      <p:ext uri="{BB962C8B-B14F-4D97-AF65-F5344CB8AC3E}">
        <p14:creationId xmlns:p14="http://schemas.microsoft.com/office/powerpoint/2010/main" val="1258545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8994"/>
            <a:ext cx="10515600" cy="1325563"/>
          </a:xfrm>
        </p:spPr>
        <p:txBody>
          <a:bodyPr>
            <a:normAutofit/>
          </a:bodyPr>
          <a:lstStyle/>
          <a:p>
            <a:r>
              <a:rPr lang="en-US" sz="4000" dirty="0" smtClean="0"/>
              <a:t>#TAGSPACE: Semantic </a:t>
            </a:r>
            <a:r>
              <a:rPr lang="en-US" sz="4000" dirty="0" err="1" smtClean="0"/>
              <a:t>Embeddings</a:t>
            </a:r>
            <a:r>
              <a:rPr lang="en-US" sz="4000" dirty="0" smtClean="0"/>
              <a:t> from Hashtags</a:t>
            </a:r>
            <a:endParaRPr lang="en-US" sz="4000" dirty="0"/>
          </a:p>
        </p:txBody>
      </p:sp>
      <p:sp>
        <p:nvSpPr>
          <p:cNvPr id="3" name="Content Placeholder 2"/>
          <p:cNvSpPr>
            <a:spLocks noGrp="1"/>
          </p:cNvSpPr>
          <p:nvPr>
            <p:ph idx="1"/>
          </p:nvPr>
        </p:nvSpPr>
        <p:spPr>
          <a:xfrm>
            <a:off x="838200" y="3759356"/>
            <a:ext cx="10515600" cy="2866296"/>
          </a:xfrm>
        </p:spPr>
        <p:txBody>
          <a:bodyPr/>
          <a:lstStyle/>
          <a:p>
            <a:r>
              <a:rPr lang="en-US" dirty="0" smtClean="0"/>
              <a:t>a convolutional neural network that learns feature representations for short textual posts using hashtags as a supervised signal. The proposed approach is trained on up to 5.5 billion words predicting 100,000 possible hashtags</a:t>
            </a:r>
          </a:p>
          <a:p>
            <a:r>
              <a:rPr lang="en-US" dirty="0" smtClean="0">
                <a:hlinkClick r:id="rId2"/>
              </a:rPr>
              <a:t>http://emnlp2014.org/papers/pdf/EMNLP2014194.pdf</a:t>
            </a:r>
            <a:endParaRPr lang="en-US" dirty="0" smtClean="0"/>
          </a:p>
        </p:txBody>
      </p:sp>
      <p:sp>
        <p:nvSpPr>
          <p:cNvPr id="4" name="Title 1"/>
          <p:cNvSpPr txBox="1">
            <a:spLocks/>
          </p:cNvSpPr>
          <p:nvPr/>
        </p:nvSpPr>
        <p:spPr>
          <a:xfrm>
            <a:off x="704538" y="1820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Facebook whitepaper on convolutional neural networks:</a:t>
            </a:r>
            <a:endParaRPr lang="en-US" dirty="0"/>
          </a:p>
        </p:txBody>
      </p:sp>
    </p:spTree>
    <p:extLst>
      <p:ext uri="{BB962C8B-B14F-4D97-AF65-F5344CB8AC3E}">
        <p14:creationId xmlns:p14="http://schemas.microsoft.com/office/powerpoint/2010/main" val="1962429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497" y="0"/>
            <a:ext cx="10343213" cy="6797435"/>
          </a:xfrm>
          <a:prstGeom prst="rect">
            <a:avLst/>
          </a:prstGeom>
        </p:spPr>
      </p:pic>
    </p:spTree>
    <p:extLst>
      <p:ext uri="{BB962C8B-B14F-4D97-AF65-F5344CB8AC3E}">
        <p14:creationId xmlns:p14="http://schemas.microsoft.com/office/powerpoint/2010/main" val="1272601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529" y="1341619"/>
            <a:ext cx="9384468" cy="5017439"/>
          </a:xfrm>
          <a:prstGeom prst="rect">
            <a:avLst/>
          </a:prstGeom>
        </p:spPr>
      </p:pic>
      <p:sp>
        <p:nvSpPr>
          <p:cNvPr id="4"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Facebook’s neural network design:</a:t>
            </a:r>
            <a:endParaRPr lang="en-US" dirty="0"/>
          </a:p>
        </p:txBody>
      </p:sp>
    </p:spTree>
    <p:extLst>
      <p:ext uri="{BB962C8B-B14F-4D97-AF65-F5344CB8AC3E}">
        <p14:creationId xmlns:p14="http://schemas.microsoft.com/office/powerpoint/2010/main" val="1518990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started?</a:t>
            </a:r>
            <a:endParaRPr lang="en-US" dirty="0"/>
          </a:p>
        </p:txBody>
      </p:sp>
      <p:sp>
        <p:nvSpPr>
          <p:cNvPr id="3" name="Content Placeholder 2"/>
          <p:cNvSpPr>
            <a:spLocks noGrp="1"/>
          </p:cNvSpPr>
          <p:nvPr>
            <p:ph idx="1"/>
          </p:nvPr>
        </p:nvSpPr>
        <p:spPr>
          <a:xfrm>
            <a:off x="2395152" y="2506662"/>
            <a:ext cx="10515600" cy="4351338"/>
          </a:xfrm>
        </p:spPr>
        <p:txBody>
          <a:bodyPr>
            <a:normAutofit/>
          </a:bodyPr>
          <a:lstStyle/>
          <a:p>
            <a:pPr lvl="1"/>
            <a:r>
              <a:rPr lang="en-US" sz="4000" dirty="0" smtClean="0"/>
              <a:t>Step 1: pip install </a:t>
            </a:r>
            <a:r>
              <a:rPr lang="en-US" sz="4000" dirty="0" err="1" smtClean="0"/>
              <a:t>tensorflow</a:t>
            </a:r>
            <a:endParaRPr lang="en-US" sz="4000" dirty="0" smtClean="0"/>
          </a:p>
          <a:p>
            <a:pPr lvl="1"/>
            <a:r>
              <a:rPr lang="en-US" sz="4000" dirty="0" smtClean="0"/>
              <a:t>Step 2: ??</a:t>
            </a:r>
          </a:p>
          <a:p>
            <a:pPr lvl="1"/>
            <a:r>
              <a:rPr lang="en-US" sz="4000" dirty="0" smtClean="0"/>
              <a:t>Step 3: Profit</a:t>
            </a:r>
            <a:endParaRPr lang="en-US" sz="4000" dirty="0"/>
          </a:p>
        </p:txBody>
      </p:sp>
    </p:spTree>
    <p:extLst>
      <p:ext uri="{BB962C8B-B14F-4D97-AF65-F5344CB8AC3E}">
        <p14:creationId xmlns:p14="http://schemas.microsoft.com/office/powerpoint/2010/main" val="1734591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Nvidia</a:t>
            </a:r>
            <a:r>
              <a:rPr lang="en-US" dirty="0"/>
              <a:t> GPUs for NN</a:t>
            </a:r>
          </a:p>
        </p:txBody>
      </p:sp>
      <p:pic>
        <p:nvPicPr>
          <p:cNvPr id="4" name="Picture 3"/>
          <p:cNvPicPr>
            <a:picLocks noChangeAspect="1"/>
          </p:cNvPicPr>
          <p:nvPr/>
        </p:nvPicPr>
        <p:blipFill>
          <a:blip r:embed="rId2"/>
          <a:stretch>
            <a:fillRect/>
          </a:stretch>
        </p:blipFill>
        <p:spPr>
          <a:xfrm>
            <a:off x="3991232" y="1690688"/>
            <a:ext cx="8200001" cy="4660685"/>
          </a:xfrm>
          <a:prstGeom prst="rect">
            <a:avLst/>
          </a:prstGeom>
        </p:spPr>
      </p:pic>
      <p:sp>
        <p:nvSpPr>
          <p:cNvPr id="5" name="TextBox 4"/>
          <p:cNvSpPr txBox="1"/>
          <p:nvPr/>
        </p:nvSpPr>
        <p:spPr>
          <a:xfrm>
            <a:off x="234779" y="3028106"/>
            <a:ext cx="3756453" cy="1754326"/>
          </a:xfrm>
          <a:prstGeom prst="rect">
            <a:avLst/>
          </a:prstGeom>
          <a:noFill/>
        </p:spPr>
        <p:txBody>
          <a:bodyPr wrap="square" rtlCol="0">
            <a:spAutoFit/>
          </a:bodyPr>
          <a:lstStyle/>
          <a:p>
            <a:r>
              <a:rPr lang="en-US"/>
              <a:t>Neural networks are computationally simple, but require massive amounts of calculations, a problem well conditioned for computation on a GPU.</a:t>
            </a:r>
          </a:p>
          <a:p>
            <a:endParaRPr lang="en-US" dirty="0"/>
          </a:p>
        </p:txBody>
      </p:sp>
    </p:spTree>
    <p:extLst>
      <p:ext uri="{BB962C8B-B14F-4D97-AF65-F5344CB8AC3E}">
        <p14:creationId xmlns:p14="http://schemas.microsoft.com/office/powerpoint/2010/main" val="464271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Nvidia</a:t>
            </a:r>
            <a:r>
              <a:rPr lang="en-US" dirty="0" smtClean="0"/>
              <a:t> GPUs for NN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Nvidia</a:t>
            </a:r>
            <a:r>
              <a:rPr lang="en-US" dirty="0"/>
              <a:t> GTX 980 is (was until the GTX 1080) the most efficient hardware for this, GTX 980 used by gamers (this is why the low price) — $520 prior to introduction of GTX 1080, $400 now.  The 1080 is $650.</a:t>
            </a:r>
          </a:p>
          <a:p>
            <a:r>
              <a:rPr lang="en-US" dirty="0"/>
              <a:t>Neural networks do not need double sized floats, so the massively priced K80, </a:t>
            </a:r>
            <a:r>
              <a:rPr lang="en-US" dirty="0" err="1"/>
              <a:t>etc</a:t>
            </a:r>
            <a:r>
              <a:rPr lang="en-US" dirty="0"/>
              <a:t> GPUS are not needed.</a:t>
            </a:r>
          </a:p>
          <a:p>
            <a:r>
              <a:rPr lang="en-US" dirty="0"/>
              <a:t>980 GTX uses Maxwell architecture 4 GB memory (224 GB/sec bandwidth) and capable of 4.6 </a:t>
            </a:r>
            <a:r>
              <a:rPr lang="en-US" dirty="0" err="1"/>
              <a:t>TFlops</a:t>
            </a:r>
            <a:endParaRPr lang="en-US" dirty="0"/>
          </a:p>
          <a:p>
            <a:r>
              <a:rPr lang="en-US" dirty="0"/>
              <a:t>GTX 1080 introduced June 2016 using Pascal architecture which comes with specialized support for neural networks (among other things support for half-word sized floats), 8 GB of memory  (320 GB/sec bandwidth) 8.9 </a:t>
            </a:r>
            <a:r>
              <a:rPr lang="en-US" dirty="0" err="1"/>
              <a:t>TFlops</a:t>
            </a:r>
            <a:r>
              <a:rPr lang="en-US" dirty="0"/>
              <a:t>.  </a:t>
            </a:r>
          </a:p>
          <a:p>
            <a:endParaRPr lang="en-US" dirty="0"/>
          </a:p>
        </p:txBody>
      </p:sp>
    </p:spTree>
    <p:extLst>
      <p:ext uri="{BB962C8B-B14F-4D97-AF65-F5344CB8AC3E}">
        <p14:creationId xmlns:p14="http://schemas.microsoft.com/office/powerpoint/2010/main" val="568820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notes</a:t>
            </a:r>
            <a:endParaRPr lang="en-US" dirty="0"/>
          </a:p>
        </p:txBody>
      </p:sp>
      <p:sp>
        <p:nvSpPr>
          <p:cNvPr id="3" name="Content Placeholder 2"/>
          <p:cNvSpPr>
            <a:spLocks noGrp="1"/>
          </p:cNvSpPr>
          <p:nvPr>
            <p:ph idx="1"/>
          </p:nvPr>
        </p:nvSpPr>
        <p:spPr/>
        <p:txBody>
          <a:bodyPr>
            <a:normAutofit/>
          </a:bodyPr>
          <a:lstStyle/>
          <a:p>
            <a:r>
              <a:rPr lang="en-US" dirty="0" err="1"/>
              <a:t>Tensorflow</a:t>
            </a:r>
            <a:r>
              <a:rPr lang="en-US" dirty="0"/>
              <a:t> can make use of of the GPU but requires Linux as the OS and it’s best to set aside a video card for computation rather than making it double as compute engine and video display.</a:t>
            </a:r>
          </a:p>
          <a:p>
            <a:r>
              <a:rPr lang="en-US" dirty="0"/>
              <a:t>needs the latest CUDA was well as the latest CUDNN (CUDA for Neural Networks) from </a:t>
            </a:r>
            <a:r>
              <a:rPr lang="en-US" dirty="0" err="1"/>
              <a:t>Nvidia</a:t>
            </a:r>
            <a:r>
              <a:rPr lang="en-US" dirty="0"/>
              <a:t>.</a:t>
            </a:r>
          </a:p>
          <a:p>
            <a:r>
              <a:rPr lang="en-US" dirty="0"/>
              <a:t>these libraries must be obtained from the </a:t>
            </a:r>
            <a:r>
              <a:rPr lang="en-US" dirty="0" err="1"/>
              <a:t>Nvidia</a:t>
            </a:r>
            <a:r>
              <a:rPr lang="en-US" dirty="0"/>
              <a:t> developer site</a:t>
            </a:r>
          </a:p>
          <a:p>
            <a:r>
              <a:rPr lang="en-US" u="sng" dirty="0">
                <a:hlinkClick r:id="rId2"/>
              </a:rPr>
              <a:t>https://developer.nvidia.com/cuda-downloads</a:t>
            </a:r>
            <a:endParaRPr lang="en-US" dirty="0">
              <a:hlinkClick r:id="rId2"/>
            </a:endParaRPr>
          </a:p>
          <a:p>
            <a:r>
              <a:rPr lang="en-US" u="sng" dirty="0">
                <a:hlinkClick r:id="rId3"/>
              </a:rPr>
              <a:t>https://developer.nvidia.com/cudnn</a:t>
            </a:r>
            <a:endParaRPr lang="en-US" dirty="0">
              <a:hlinkClick r:id="rId3"/>
            </a:endParaRPr>
          </a:p>
          <a:p>
            <a:r>
              <a:rPr lang="en-US" dirty="0"/>
              <a:t>follow install instructions given on </a:t>
            </a:r>
            <a:r>
              <a:rPr lang="en-US" dirty="0" err="1"/>
              <a:t>nvidia</a:t>
            </a:r>
            <a:r>
              <a:rPr lang="en-US" dirty="0"/>
              <a:t> site.  </a:t>
            </a:r>
          </a:p>
        </p:txBody>
      </p:sp>
    </p:spTree>
    <p:extLst>
      <p:ext uri="{BB962C8B-B14F-4D97-AF65-F5344CB8AC3E}">
        <p14:creationId xmlns:p14="http://schemas.microsoft.com/office/powerpoint/2010/main" val="624146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Cont’d</a:t>
            </a:r>
            <a:endParaRPr lang="en-US" dirty="0"/>
          </a:p>
        </p:txBody>
      </p:sp>
      <p:sp>
        <p:nvSpPr>
          <p:cNvPr id="3" name="Content Placeholder 2"/>
          <p:cNvSpPr>
            <a:spLocks noGrp="1"/>
          </p:cNvSpPr>
          <p:nvPr>
            <p:ph idx="1"/>
          </p:nvPr>
        </p:nvSpPr>
        <p:spPr/>
        <p:txBody>
          <a:bodyPr/>
          <a:lstStyle/>
          <a:p>
            <a:r>
              <a:rPr lang="en-US" dirty="0" smtClean="0"/>
              <a:t>Straightforward location is /</a:t>
            </a:r>
            <a:r>
              <a:rPr lang="en-US" dirty="0" err="1" smtClean="0"/>
              <a:t>usr</a:t>
            </a:r>
            <a:r>
              <a:rPr lang="en-US" dirty="0" smtClean="0"/>
              <a:t>/local</a:t>
            </a:r>
          </a:p>
          <a:p>
            <a:endParaRPr lang="en-US" dirty="0" smtClean="0"/>
          </a:p>
          <a:p>
            <a:pPr marL="0" indent="0">
              <a:buNone/>
            </a:pPr>
            <a:r>
              <a:rPr lang="en-US" dirty="0" smtClean="0"/>
              <a:t>   </a:t>
            </a:r>
            <a:r>
              <a:rPr lang="en-US" dirty="0" err="1" smtClean="0"/>
              <a:t>jeffw@chill</a:t>
            </a:r>
            <a:r>
              <a:rPr lang="en-US" dirty="0" smtClean="0"/>
              <a:t>:/</a:t>
            </a:r>
            <a:r>
              <a:rPr lang="en-US" dirty="0" err="1" smtClean="0"/>
              <a:t>usr</a:t>
            </a:r>
            <a:r>
              <a:rPr lang="en-US" dirty="0" smtClean="0"/>
              <a:t>/local$ cat /</a:t>
            </a:r>
            <a:r>
              <a:rPr lang="en-US" dirty="0" err="1" smtClean="0"/>
              <a:t>etc</a:t>
            </a:r>
            <a:r>
              <a:rPr lang="en-US" dirty="0" smtClean="0"/>
              <a:t>/</a:t>
            </a:r>
            <a:r>
              <a:rPr lang="en-US" dirty="0" err="1" smtClean="0"/>
              <a:t>ld.so.conf.d</a:t>
            </a:r>
            <a:r>
              <a:rPr lang="en-US" dirty="0" smtClean="0"/>
              <a:t>/</a:t>
            </a:r>
            <a:r>
              <a:rPr lang="en-US" dirty="0" err="1" smtClean="0"/>
              <a:t>cuda.conf</a:t>
            </a:r>
            <a:r>
              <a:rPr lang="en-US" dirty="0" smtClean="0"/>
              <a:t> </a:t>
            </a:r>
          </a:p>
          <a:p>
            <a:pPr marL="0" indent="0">
              <a:buNone/>
            </a:pPr>
            <a:r>
              <a:rPr lang="en-US" dirty="0" smtClean="0"/>
              <a:t>   /</a:t>
            </a:r>
            <a:r>
              <a:rPr lang="en-US" dirty="0" err="1" smtClean="0"/>
              <a:t>usr</a:t>
            </a:r>
            <a:r>
              <a:rPr lang="en-US" dirty="0" smtClean="0"/>
              <a:t>/local/</a:t>
            </a:r>
            <a:r>
              <a:rPr lang="en-US" dirty="0" err="1" smtClean="0"/>
              <a:t>cuda</a:t>
            </a:r>
            <a:r>
              <a:rPr lang="en-US" dirty="0" smtClean="0"/>
              <a:t>/lib64</a:t>
            </a:r>
          </a:p>
          <a:p>
            <a:pPr marL="0" indent="0">
              <a:buNone/>
            </a:pPr>
            <a:r>
              <a:rPr lang="en-US" dirty="0" smtClean="0"/>
              <a:t>   </a:t>
            </a:r>
            <a:r>
              <a:rPr lang="en-US" dirty="0" err="1" smtClean="0"/>
              <a:t>jeffw@chill</a:t>
            </a:r>
            <a:r>
              <a:rPr lang="en-US" dirty="0" smtClean="0"/>
              <a:t>:/</a:t>
            </a:r>
            <a:r>
              <a:rPr lang="en-US" dirty="0" err="1" smtClean="0"/>
              <a:t>usr</a:t>
            </a:r>
            <a:r>
              <a:rPr lang="en-US" dirty="0" smtClean="0"/>
              <a:t>/local$ cat /</a:t>
            </a:r>
            <a:r>
              <a:rPr lang="en-US" dirty="0" err="1" smtClean="0"/>
              <a:t>etc</a:t>
            </a:r>
            <a:r>
              <a:rPr lang="en-US" dirty="0" smtClean="0"/>
              <a:t>/</a:t>
            </a:r>
            <a:r>
              <a:rPr lang="en-US" dirty="0" err="1" smtClean="0"/>
              <a:t>ld.so.conf.d</a:t>
            </a:r>
            <a:r>
              <a:rPr lang="en-US" dirty="0" smtClean="0"/>
              <a:t>/</a:t>
            </a:r>
            <a:r>
              <a:rPr lang="en-US" dirty="0" err="1" smtClean="0"/>
              <a:t>cudnn.conf</a:t>
            </a:r>
            <a:r>
              <a:rPr lang="en-US" dirty="0" smtClean="0"/>
              <a:t> </a:t>
            </a:r>
          </a:p>
          <a:p>
            <a:pPr marL="0" indent="0">
              <a:buNone/>
            </a:pPr>
            <a:r>
              <a:rPr lang="en-US" dirty="0" smtClean="0"/>
              <a:t>   /</a:t>
            </a:r>
            <a:r>
              <a:rPr lang="en-US" dirty="0" err="1" smtClean="0"/>
              <a:t>usr</a:t>
            </a:r>
            <a:r>
              <a:rPr lang="en-US" dirty="0" smtClean="0"/>
              <a:t>/local/</a:t>
            </a:r>
            <a:r>
              <a:rPr lang="en-US" dirty="0" err="1" smtClean="0"/>
              <a:t>cudnn</a:t>
            </a:r>
            <a:r>
              <a:rPr lang="en-US" dirty="0" smtClean="0"/>
              <a:t>/lib64</a:t>
            </a:r>
          </a:p>
          <a:p>
            <a:r>
              <a:rPr lang="en-US" dirty="0" smtClean="0"/>
              <a:t>install </a:t>
            </a:r>
            <a:r>
              <a:rPr lang="en-US" dirty="0" err="1" smtClean="0"/>
              <a:t>tensorflow</a:t>
            </a:r>
            <a:r>
              <a:rPr lang="en-US" dirty="0" smtClean="0"/>
              <a:t> with pip</a:t>
            </a:r>
          </a:p>
          <a:p>
            <a:r>
              <a:rPr lang="en-US" dirty="0" smtClean="0"/>
              <a:t>install the normal numerical packages </a:t>
            </a:r>
            <a:r>
              <a:rPr lang="en-US" dirty="0" err="1" smtClean="0"/>
              <a:t>numpy</a:t>
            </a:r>
            <a:r>
              <a:rPr lang="en-US" dirty="0" smtClean="0"/>
              <a:t> and </a:t>
            </a:r>
            <a:r>
              <a:rPr lang="en-US" dirty="0" err="1" smtClean="0"/>
              <a:t>scikit</a:t>
            </a:r>
            <a:endParaRPr lang="en-US" dirty="0" smtClean="0"/>
          </a:p>
          <a:p>
            <a:endParaRPr lang="en-US" dirty="0"/>
          </a:p>
        </p:txBody>
      </p:sp>
    </p:spTree>
    <p:extLst>
      <p:ext uri="{BB962C8B-B14F-4D97-AF65-F5344CB8AC3E}">
        <p14:creationId xmlns:p14="http://schemas.microsoft.com/office/powerpoint/2010/main" val="18037249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Cont’d.</a:t>
            </a:r>
            <a:endParaRPr lang="en-US" dirty="0"/>
          </a:p>
        </p:txBody>
      </p:sp>
      <p:sp>
        <p:nvSpPr>
          <p:cNvPr id="3" name="Content Placeholder 2"/>
          <p:cNvSpPr>
            <a:spLocks noGrp="1"/>
          </p:cNvSpPr>
          <p:nvPr>
            <p:ph idx="1"/>
          </p:nvPr>
        </p:nvSpPr>
        <p:spPr/>
        <p:txBody>
          <a:bodyPr/>
          <a:lstStyle/>
          <a:p>
            <a:r>
              <a:rPr lang="en-US" dirty="0" smtClean="0"/>
              <a:t>use </a:t>
            </a:r>
            <a:r>
              <a:rPr lang="en-US" dirty="0"/>
              <a:t>Ubuntu 16 to avoid the following </a:t>
            </a:r>
            <a:r>
              <a:rPr lang="en-US" dirty="0" smtClean="0"/>
              <a:t>problem:</a:t>
            </a:r>
          </a:p>
          <a:p>
            <a:pPr marL="457200" lvl="1" indent="0">
              <a:buNone/>
            </a:pPr>
            <a:r>
              <a:rPr lang="en-US" dirty="0" smtClean="0"/>
              <a:t>https</a:t>
            </a:r>
            <a:r>
              <a:rPr lang="en-US" dirty="0"/>
              <a:t>://</a:t>
            </a:r>
            <a:r>
              <a:rPr lang="en-US" dirty="0" err="1"/>
              <a:t>github.com</a:t>
            </a:r>
            <a:r>
              <a:rPr lang="en-US" dirty="0"/>
              <a:t>/</a:t>
            </a:r>
            <a:r>
              <a:rPr lang="en-US" dirty="0" err="1"/>
              <a:t>tensorflow</a:t>
            </a:r>
            <a:r>
              <a:rPr lang="en-US" dirty="0"/>
              <a:t>/</a:t>
            </a:r>
            <a:r>
              <a:rPr lang="en-US" dirty="0" err="1"/>
              <a:t>tensorflow</a:t>
            </a:r>
            <a:r>
              <a:rPr lang="en-US" dirty="0"/>
              <a:t>/issues/2190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269" y="3201694"/>
            <a:ext cx="11529461" cy="3110206"/>
          </a:xfrm>
          <a:prstGeom prst="rect">
            <a:avLst/>
          </a:prstGeom>
        </p:spPr>
      </p:pic>
    </p:spTree>
    <p:extLst>
      <p:ext uri="{BB962C8B-B14F-4D97-AF65-F5344CB8AC3E}">
        <p14:creationId xmlns:p14="http://schemas.microsoft.com/office/powerpoint/2010/main" val="1293912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 Compensation Workflow</a:t>
            </a:r>
            <a:endParaRPr lang="en-US" dirty="0"/>
          </a:p>
        </p:txBody>
      </p:sp>
      <p:sp>
        <p:nvSpPr>
          <p:cNvPr id="3" name="Content Placeholder 2"/>
          <p:cNvSpPr>
            <a:spLocks noGrp="1"/>
          </p:cNvSpPr>
          <p:nvPr>
            <p:ph idx="1"/>
          </p:nvPr>
        </p:nvSpPr>
        <p:spPr/>
        <p:txBody>
          <a:bodyPr/>
          <a:lstStyle/>
          <a:p>
            <a:pPr marL="0" indent="0">
              <a:buNone/>
            </a:pPr>
            <a:r>
              <a:rPr lang="en-US" sz="3200" dirty="0" smtClean="0"/>
              <a:t>Scenario: ABC Corp wants to hire a statistician.</a:t>
            </a:r>
          </a:p>
          <a:p>
            <a:endParaRPr lang="en-US" sz="3200" dirty="0"/>
          </a:p>
          <a:p>
            <a:pPr marL="0" indent="0">
              <a:buNone/>
            </a:pPr>
            <a:r>
              <a:rPr lang="en-US" sz="3200" dirty="0" smtClean="0"/>
              <a:t>What the market rate for this job, at the 50</a:t>
            </a:r>
            <a:r>
              <a:rPr lang="en-US" sz="3200" baseline="30000" dirty="0" smtClean="0"/>
              <a:t>th</a:t>
            </a:r>
            <a:r>
              <a:rPr lang="en-US" sz="3200" dirty="0" smtClean="0"/>
              <a:t> percentile? 60%ile?</a:t>
            </a:r>
          </a:p>
          <a:p>
            <a:pPr marL="0" indent="0">
              <a:buNone/>
            </a:pPr>
            <a:endParaRPr lang="en-US" sz="3200" dirty="0"/>
          </a:p>
          <a:p>
            <a:pPr marL="0" indent="0">
              <a:buNone/>
            </a:pPr>
            <a:r>
              <a:rPr lang="en-US" sz="3200" dirty="0" smtClean="0"/>
              <a:t>Issue: Almost every company’s job title and description for roughly the same “job” is different than other companies.</a:t>
            </a:r>
          </a:p>
          <a:p>
            <a:endParaRPr lang="en-US" dirty="0"/>
          </a:p>
        </p:txBody>
      </p:sp>
    </p:spTree>
    <p:extLst>
      <p:ext uri="{BB962C8B-B14F-4D97-AF65-F5344CB8AC3E}">
        <p14:creationId xmlns:p14="http://schemas.microsoft.com/office/powerpoint/2010/main" val="20799428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006" y="377482"/>
            <a:ext cx="10515600" cy="1325563"/>
          </a:xfrm>
        </p:spPr>
        <p:txBody>
          <a:bodyPr/>
          <a:lstStyle/>
          <a:p>
            <a:r>
              <a:rPr lang="en-US" dirty="0" smtClean="0"/>
              <a:t>The rig: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9006" y="1816442"/>
            <a:ext cx="10112334" cy="4905633"/>
          </a:xfrm>
          <a:prstGeom prst="rect">
            <a:avLst/>
          </a:prstGeom>
        </p:spPr>
      </p:pic>
    </p:spTree>
    <p:extLst>
      <p:ext uri="{BB962C8B-B14F-4D97-AF65-F5344CB8AC3E}">
        <p14:creationId xmlns:p14="http://schemas.microsoft.com/office/powerpoint/2010/main" val="11900073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install</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Do some ETL</a:t>
            </a:r>
          </a:p>
          <a:p>
            <a:pPr marL="514350" indent="-514350">
              <a:buFont typeface="+mj-lt"/>
              <a:buAutoNum type="arabicPeriod"/>
            </a:pPr>
            <a:r>
              <a:rPr lang="en-US" dirty="0" smtClean="0"/>
              <a:t>Create a model</a:t>
            </a:r>
          </a:p>
          <a:p>
            <a:pPr marL="514350" indent="-514350">
              <a:buFont typeface="+mj-lt"/>
              <a:buAutoNum type="arabicPeriod"/>
            </a:pPr>
            <a:r>
              <a:rPr lang="en-US" dirty="0" err="1" smtClean="0"/>
              <a:t>Run”python</a:t>
            </a:r>
            <a:r>
              <a:rPr lang="en-US" dirty="0" smtClean="0"/>
              <a:t> </a:t>
            </a:r>
            <a:r>
              <a:rPr lang="en-US" dirty="0" err="1" smtClean="0"/>
              <a:t>mymodel.py</a:t>
            </a:r>
            <a:r>
              <a:rPr lang="en-US" dirty="0" smtClean="0"/>
              <a:t>”</a:t>
            </a:r>
          </a:p>
          <a:p>
            <a:pPr marL="514350" indent="-514350">
              <a:buFont typeface="+mj-lt"/>
              <a:buAutoNum type="arabicPeriod"/>
            </a:pPr>
            <a:r>
              <a:rPr lang="en-US" dirty="0" smtClean="0"/>
              <a:t>Tweak the model</a:t>
            </a:r>
          </a:p>
          <a:p>
            <a:pPr marL="514350" indent="-514350">
              <a:buFont typeface="+mj-lt"/>
              <a:buAutoNum type="arabicPeriod"/>
            </a:pPr>
            <a:r>
              <a:rPr lang="en-US" dirty="0" smtClean="0"/>
              <a:t>Buy some more video cards to make it go faster*</a:t>
            </a:r>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5" name="TextBox 4"/>
          <p:cNvSpPr txBox="1"/>
          <p:nvPr/>
        </p:nvSpPr>
        <p:spPr>
          <a:xfrm>
            <a:off x="704538" y="4916775"/>
            <a:ext cx="9653256" cy="954107"/>
          </a:xfrm>
          <a:prstGeom prst="rect">
            <a:avLst/>
          </a:prstGeom>
          <a:noFill/>
        </p:spPr>
        <p:txBody>
          <a:bodyPr wrap="square" rtlCol="0">
            <a:spAutoFit/>
          </a:bodyPr>
          <a:lstStyle/>
          <a:p>
            <a:r>
              <a:rPr lang="en-US" sz="2800" dirty="0" smtClean="0"/>
              <a:t>* Has nothing to do with wanting to play games at 120 FPS on a 4k monitor</a:t>
            </a:r>
            <a:endParaRPr lang="en-US" sz="2800" dirty="0"/>
          </a:p>
        </p:txBody>
      </p:sp>
    </p:spTree>
    <p:extLst>
      <p:ext uri="{BB962C8B-B14F-4D97-AF65-F5344CB8AC3E}">
        <p14:creationId xmlns:p14="http://schemas.microsoft.com/office/powerpoint/2010/main" val="1312247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638" y="2166329"/>
            <a:ext cx="11580362" cy="2490078"/>
          </a:xfrm>
          <a:prstGeom prst="rect">
            <a:avLst/>
          </a:prstGeom>
        </p:spPr>
      </p:pic>
      <p:sp>
        <p:nvSpPr>
          <p:cNvPr id="7" name="TextBox 6"/>
          <p:cNvSpPr txBox="1"/>
          <p:nvPr/>
        </p:nvSpPr>
        <p:spPr>
          <a:xfrm>
            <a:off x="1532586" y="5993027"/>
            <a:ext cx="8748543" cy="369332"/>
          </a:xfrm>
          <a:prstGeom prst="rect">
            <a:avLst/>
          </a:prstGeom>
          <a:noFill/>
        </p:spPr>
        <p:txBody>
          <a:bodyPr wrap="square" rtlCol="0">
            <a:spAutoFit/>
          </a:bodyPr>
          <a:lstStyle/>
          <a:p>
            <a:r>
              <a:rPr lang="en-US" smtClean="0"/>
              <a:t>* Validation </a:t>
            </a:r>
            <a:r>
              <a:rPr lang="en-US" dirty="0" smtClean="0"/>
              <a:t>set should also be included, we just ran that in our final tool </a:t>
            </a:r>
            <a:endParaRPr lang="en-US" dirty="0"/>
          </a:p>
        </p:txBody>
      </p:sp>
    </p:spTree>
    <p:extLst>
      <p:ext uri="{BB962C8B-B14F-4D97-AF65-F5344CB8AC3E}">
        <p14:creationId xmlns:p14="http://schemas.microsoft.com/office/powerpoint/2010/main" val="1088235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91948" y="3927423"/>
            <a:ext cx="10515600" cy="2362081"/>
          </a:xfrm>
        </p:spPr>
        <p:txBody>
          <a:bodyPr>
            <a:normAutofit/>
          </a:bodyPr>
          <a:lstStyle/>
          <a:p>
            <a:r>
              <a:rPr lang="en-US" dirty="0"/>
              <a:t>Map each document to a fixed length vector of integers (vocabulary IDs) of length MAX_DOCUMENT_LENGTH</a:t>
            </a:r>
          </a:p>
          <a:p>
            <a:r>
              <a:rPr lang="en-US" dirty="0"/>
              <a:t>each word is assigned a unique integer</a:t>
            </a:r>
          </a:p>
          <a:p>
            <a:r>
              <a:rPr lang="en-US" dirty="0"/>
              <a:t>Save the vocabulary token off so IDs are consistent across multiple training runs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5244"/>
            <a:ext cx="12192000" cy="2134923"/>
          </a:xfrm>
          <a:prstGeom prst="rect">
            <a:avLst/>
          </a:prstGeom>
        </p:spPr>
      </p:pic>
      <p:sp>
        <p:nvSpPr>
          <p:cNvPr id="6" name="Title 1"/>
          <p:cNvSpPr>
            <a:spLocks noGrp="1"/>
          </p:cNvSpPr>
          <p:nvPr>
            <p:ph type="title"/>
          </p:nvPr>
        </p:nvSpPr>
        <p:spPr>
          <a:xfrm>
            <a:off x="491948" y="179681"/>
            <a:ext cx="10515600" cy="1325563"/>
          </a:xfrm>
        </p:spPr>
        <p:txBody>
          <a:bodyPr/>
          <a:lstStyle/>
          <a:p>
            <a:r>
              <a:rPr lang="en-US" dirty="0" smtClean="0"/>
              <a:t>ETL Cont’d.</a:t>
            </a:r>
            <a:endParaRPr lang="en-US" dirty="0"/>
          </a:p>
        </p:txBody>
      </p:sp>
    </p:spTree>
    <p:extLst>
      <p:ext uri="{BB962C8B-B14F-4D97-AF65-F5344CB8AC3E}">
        <p14:creationId xmlns:p14="http://schemas.microsoft.com/office/powerpoint/2010/main" val="15056045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3600" dirty="0" smtClean="0"/>
              <a:t>We’ll come back to the model, but first an interlude:</a:t>
            </a:r>
          </a:p>
          <a:p>
            <a:pPr marL="0" indent="0">
              <a:buNone/>
            </a:pPr>
            <a:endParaRPr lang="en-US" sz="3600" dirty="0"/>
          </a:p>
          <a:p>
            <a:pPr marL="0" indent="0">
              <a:buNone/>
            </a:pPr>
            <a:r>
              <a:rPr lang="en-US" sz="3600" dirty="0" smtClean="0"/>
              <a:t>Our experience getting the model up and running</a:t>
            </a:r>
            <a:endParaRPr lang="en-US" sz="3600" dirty="0"/>
          </a:p>
        </p:txBody>
      </p:sp>
    </p:spTree>
    <p:extLst>
      <p:ext uri="{BB962C8B-B14F-4D97-AF65-F5344CB8AC3E}">
        <p14:creationId xmlns:p14="http://schemas.microsoft.com/office/powerpoint/2010/main" val="3806512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it crashed</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81033"/>
            <a:ext cx="11242360" cy="768935"/>
          </a:xfrm>
          <a:prstGeom prst="rect">
            <a:avLst/>
          </a:prstGeom>
        </p:spPr>
      </p:pic>
    </p:spTree>
    <p:extLst>
      <p:ext uri="{BB962C8B-B14F-4D97-AF65-F5344CB8AC3E}">
        <p14:creationId xmlns:p14="http://schemas.microsoft.com/office/powerpoint/2010/main" val="87600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then it crashed again</a:t>
            </a:r>
            <a:r>
              <a:rPr lang="is-IS" dirty="0" smtClean="0"/>
              <a:t>….</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4800" dirty="0" smtClean="0"/>
          </a:p>
          <a:p>
            <a:pPr marL="0" indent="0" algn="ctr">
              <a:buNone/>
            </a:pPr>
            <a:endParaRPr lang="en-US" sz="4800" dirty="0"/>
          </a:p>
          <a:p>
            <a:pPr marL="0" indent="0" algn="ctr">
              <a:buNone/>
            </a:pPr>
            <a:r>
              <a:rPr lang="en-US" sz="4800" dirty="0" smtClean="0"/>
              <a:t>(Ubuntu 15 bug from install)</a:t>
            </a:r>
            <a:endParaRPr lang="en-US" sz="4800" dirty="0"/>
          </a:p>
        </p:txBody>
      </p:sp>
    </p:spTree>
    <p:extLst>
      <p:ext uri="{BB962C8B-B14F-4D97-AF65-F5344CB8AC3E}">
        <p14:creationId xmlns:p14="http://schemas.microsoft.com/office/powerpoint/2010/main" val="21333224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again</a:t>
            </a:r>
            <a:r>
              <a:rPr lang="is-IS" dirty="0" smtClean="0"/>
              <a: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11105271" cy="5083864"/>
          </a:xfrm>
        </p:spPr>
      </p:pic>
    </p:spTree>
    <p:extLst>
      <p:ext uri="{BB962C8B-B14F-4D97-AF65-F5344CB8AC3E}">
        <p14:creationId xmlns:p14="http://schemas.microsoft.com/office/powerpoint/2010/main" val="1561868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Then it burned</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r>
              <a:rPr lang="en-US" dirty="0" smtClean="0"/>
              <a:t>(our model didn’t perform so well)</a:t>
            </a:r>
            <a:endParaRPr lang="en-US" dirty="0"/>
          </a:p>
        </p:txBody>
      </p:sp>
    </p:spTree>
    <p:extLst>
      <p:ext uri="{BB962C8B-B14F-4D97-AF65-F5344CB8AC3E}">
        <p14:creationId xmlns:p14="http://schemas.microsoft.com/office/powerpoint/2010/main" val="13493683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What is a Convolutional Neural Network?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4382" y="869093"/>
            <a:ext cx="9578714" cy="5741569"/>
          </a:xfrm>
        </p:spPr>
      </p:pic>
    </p:spTree>
    <p:extLst>
      <p:ext uri="{BB962C8B-B14F-4D97-AF65-F5344CB8AC3E}">
        <p14:creationId xmlns:p14="http://schemas.microsoft.com/office/powerpoint/2010/main" val="446335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smtClean="0"/>
              <a:t>HR Compensation Workflow</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ABC Corp submits all salaries with job information to salary survey companies annually.</a:t>
            </a:r>
          </a:p>
          <a:p>
            <a:pPr marL="514350" indent="-514350">
              <a:buFont typeface="+mj-lt"/>
              <a:buAutoNum type="arabicPeriod"/>
            </a:pPr>
            <a:r>
              <a:rPr lang="en-US" dirty="0" smtClean="0"/>
              <a:t>Survey companies aggregate data across companies.</a:t>
            </a:r>
          </a:p>
          <a:p>
            <a:pPr marL="514350" indent="-514350">
              <a:buFont typeface="+mj-lt"/>
              <a:buAutoNum type="arabicPeriod"/>
            </a:pPr>
            <a:r>
              <a:rPr lang="en-US" dirty="0" smtClean="0"/>
              <a:t>They sell it back to ABC Corp in .csv format.</a:t>
            </a:r>
          </a:p>
          <a:p>
            <a:pPr marL="514350" indent="-514350">
              <a:buFont typeface="+mj-lt"/>
              <a:buAutoNum type="arabicPeriod"/>
            </a:pPr>
            <a:r>
              <a:rPr lang="en-US" dirty="0" smtClean="0"/>
              <a:t>ABC Corp has to match several overlapping surveys to the job they want to price.</a:t>
            </a:r>
            <a:endParaRPr lang="en-US" dirty="0"/>
          </a:p>
        </p:txBody>
      </p:sp>
    </p:spTree>
    <p:extLst>
      <p:ext uri="{BB962C8B-B14F-4D97-AF65-F5344CB8AC3E}">
        <p14:creationId xmlns:p14="http://schemas.microsoft.com/office/powerpoint/2010/main" val="759875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Convolution?</a:t>
            </a:r>
            <a:endParaRPr lang="en-US" dirty="0"/>
          </a:p>
        </p:txBody>
      </p:sp>
      <p:sp>
        <p:nvSpPr>
          <p:cNvPr id="3" name="Content Placeholder 2"/>
          <p:cNvSpPr>
            <a:spLocks noGrp="1"/>
          </p:cNvSpPr>
          <p:nvPr>
            <p:ph idx="1"/>
          </p:nvPr>
        </p:nvSpPr>
        <p:spPr>
          <a:xfrm>
            <a:off x="838200" y="1825625"/>
            <a:ext cx="4747054" cy="4351338"/>
          </a:xfrm>
        </p:spPr>
        <p:txBody>
          <a:bodyPr/>
          <a:lstStyle/>
          <a:p>
            <a:r>
              <a:rPr lang="en-US" dirty="0" smtClean="0"/>
              <a:t>A </a:t>
            </a:r>
            <a:r>
              <a:rPr lang="en-US" dirty="0"/>
              <a:t>sliding window function applied to a matrix. </a:t>
            </a:r>
            <a:endParaRPr lang="en-US" dirty="0" smtClean="0"/>
          </a:p>
          <a:p>
            <a:r>
              <a:rPr lang="en-US" dirty="0" smtClean="0"/>
              <a:t>The window is called kernel, patch, or filter.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246" y="1300163"/>
            <a:ext cx="6680200" cy="4876800"/>
          </a:xfrm>
          <a:prstGeom prst="rect">
            <a:avLst/>
          </a:prstGeom>
        </p:spPr>
      </p:pic>
      <p:sp>
        <p:nvSpPr>
          <p:cNvPr id="6" name="TextBox 5"/>
          <p:cNvSpPr txBox="1"/>
          <p:nvPr/>
        </p:nvSpPr>
        <p:spPr>
          <a:xfrm>
            <a:off x="6096000" y="6176963"/>
            <a:ext cx="5712940" cy="646331"/>
          </a:xfrm>
          <a:prstGeom prst="rect">
            <a:avLst/>
          </a:prstGeom>
          <a:noFill/>
        </p:spPr>
        <p:txBody>
          <a:bodyPr wrap="square" rtlCol="0">
            <a:spAutoFit/>
          </a:bodyPr>
          <a:lstStyle/>
          <a:p>
            <a:r>
              <a:rPr lang="en-US" i="1" dirty="0"/>
              <a:t>Source: </a:t>
            </a:r>
            <a:r>
              <a:rPr lang="en-US" i="1" dirty="0" smtClean="0"/>
              <a:t>http://</a:t>
            </a:r>
            <a:r>
              <a:rPr lang="en-US" i="1" dirty="0" err="1"/>
              <a:t>deeplearning.stanford.edu</a:t>
            </a:r>
            <a:r>
              <a:rPr lang="en-US" i="1" dirty="0"/>
              <a:t>/wiki/</a:t>
            </a:r>
            <a:r>
              <a:rPr lang="en-US" i="1" dirty="0" err="1"/>
              <a:t>index.php</a:t>
            </a:r>
            <a:r>
              <a:rPr lang="en-US" i="1" dirty="0"/>
              <a:t>/</a:t>
            </a:r>
            <a:r>
              <a:rPr lang="en-US" i="1" dirty="0" err="1"/>
              <a:t>Feature_extraction_using_convolution</a:t>
            </a:r>
            <a:endParaRPr lang="en-US" dirty="0"/>
          </a:p>
        </p:txBody>
      </p:sp>
    </p:spTree>
    <p:extLst>
      <p:ext uri="{BB962C8B-B14F-4D97-AF65-F5344CB8AC3E}">
        <p14:creationId xmlns:p14="http://schemas.microsoft.com/office/powerpoint/2010/main" val="12967245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Convolution?</a:t>
            </a:r>
            <a:endParaRPr lang="en-US" dirty="0"/>
          </a:p>
        </p:txBody>
      </p:sp>
      <p:sp>
        <p:nvSpPr>
          <p:cNvPr id="4" name="TextBox 3"/>
          <p:cNvSpPr txBox="1"/>
          <p:nvPr/>
        </p:nvSpPr>
        <p:spPr>
          <a:xfrm>
            <a:off x="1524000" y="5631850"/>
            <a:ext cx="9829800" cy="369332"/>
          </a:xfrm>
          <a:prstGeom prst="rect">
            <a:avLst/>
          </a:prstGeom>
          <a:noFill/>
        </p:spPr>
        <p:txBody>
          <a:bodyPr wrap="square" rtlCol="0">
            <a:spAutoFit/>
          </a:bodyPr>
          <a:lstStyle/>
          <a:p>
            <a:r>
              <a:rPr lang="en-US" dirty="0" smtClean="0"/>
              <a:t>Source: http://</a:t>
            </a:r>
            <a:r>
              <a:rPr lang="en-US" dirty="0" err="1" smtClean="0"/>
              <a:t>www.wildml.com</a:t>
            </a:r>
            <a:r>
              <a:rPr lang="en-US" dirty="0" smtClean="0"/>
              <a:t>/2015/11/understanding-convolutional-neural-networks-for-</a:t>
            </a:r>
            <a:r>
              <a:rPr lang="en-US" dirty="0" err="1" smtClean="0"/>
              <a:t>nlp</a:t>
            </a:r>
            <a:r>
              <a:rPr lang="en-US" dirty="0" smtClean="0"/>
              <a: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497" y="1876997"/>
            <a:ext cx="2735912" cy="273591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5008" y="522365"/>
            <a:ext cx="4698792" cy="4698792"/>
          </a:xfrm>
          <a:prstGeom prst="rect">
            <a:avLst/>
          </a:prstGeom>
        </p:spPr>
      </p:pic>
    </p:spTree>
    <p:extLst>
      <p:ext uri="{BB962C8B-B14F-4D97-AF65-F5344CB8AC3E}">
        <p14:creationId xmlns:p14="http://schemas.microsoft.com/office/powerpoint/2010/main" val="15223767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Strides</a:t>
            </a:r>
            <a:endParaRPr lang="en-US" dirty="0"/>
          </a:p>
        </p:txBody>
      </p:sp>
      <p:sp>
        <p:nvSpPr>
          <p:cNvPr id="3" name="Content Placeholder 2"/>
          <p:cNvSpPr>
            <a:spLocks noGrp="1"/>
          </p:cNvSpPr>
          <p:nvPr>
            <p:ph idx="1"/>
          </p:nvPr>
        </p:nvSpPr>
        <p:spPr/>
        <p:txBody>
          <a:bodyPr/>
          <a:lstStyle/>
          <a:p>
            <a:r>
              <a:rPr lang="en-US" dirty="0" smtClean="0"/>
              <a:t>Stride = number of pixels/words/characters to shift when looping over input matrix</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35" y="2290290"/>
            <a:ext cx="7163465" cy="4351830"/>
          </a:xfrm>
          <a:prstGeom prst="rect">
            <a:avLst/>
          </a:prstGeom>
        </p:spPr>
      </p:pic>
      <p:sp>
        <p:nvSpPr>
          <p:cNvPr id="5" name="Rectangle 4"/>
          <p:cNvSpPr/>
          <p:nvPr/>
        </p:nvSpPr>
        <p:spPr>
          <a:xfrm>
            <a:off x="222442" y="6456962"/>
            <a:ext cx="5420458" cy="369332"/>
          </a:xfrm>
          <a:prstGeom prst="rect">
            <a:avLst/>
          </a:prstGeom>
        </p:spPr>
        <p:txBody>
          <a:bodyPr wrap="none">
            <a:spAutoFit/>
          </a:bodyPr>
          <a:lstStyle/>
          <a:p>
            <a:r>
              <a:rPr lang="en-US" dirty="0" smtClean="0"/>
              <a:t>https://</a:t>
            </a:r>
            <a:r>
              <a:rPr lang="en-US" dirty="0" err="1" smtClean="0"/>
              <a:t>www.udacity.com</a:t>
            </a:r>
            <a:r>
              <a:rPr lang="en-US" dirty="0" smtClean="0"/>
              <a:t>/course/deep-learning--ud730</a:t>
            </a:r>
            <a:endParaRPr lang="en-US" dirty="0"/>
          </a:p>
        </p:txBody>
      </p:sp>
    </p:spTree>
    <p:extLst>
      <p:ext uri="{BB962C8B-B14F-4D97-AF65-F5344CB8AC3E}">
        <p14:creationId xmlns:p14="http://schemas.microsoft.com/office/powerpoint/2010/main" val="2304479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Embeddings</a:t>
            </a:r>
            <a:endParaRPr lang="en-US" dirty="0"/>
          </a:p>
        </p:txBody>
      </p:sp>
      <p:sp>
        <p:nvSpPr>
          <p:cNvPr id="3" name="Content Placeholder 2"/>
          <p:cNvSpPr>
            <a:spLocks noGrp="1"/>
          </p:cNvSpPr>
          <p:nvPr>
            <p:ph idx="1"/>
          </p:nvPr>
        </p:nvSpPr>
        <p:spPr/>
        <p:txBody>
          <a:bodyPr>
            <a:normAutofit/>
          </a:bodyPr>
          <a:lstStyle/>
          <a:p>
            <a:pPr marL="0" indent="0" algn="ctr">
              <a:buNone/>
            </a:pPr>
            <a:r>
              <a:rPr lang="en-US" sz="3600" dirty="0" smtClean="0"/>
              <a:t>“The </a:t>
            </a:r>
            <a:r>
              <a:rPr lang="en-US" sz="3600" b="1" i="1" dirty="0" smtClean="0">
                <a:solidFill>
                  <a:schemeClr val="accent6"/>
                </a:solidFill>
              </a:rPr>
              <a:t>cat</a:t>
            </a:r>
            <a:r>
              <a:rPr lang="en-US" sz="3600" dirty="0" smtClean="0"/>
              <a:t> </a:t>
            </a:r>
            <a:r>
              <a:rPr lang="en-US" sz="3600" dirty="0" smtClean="0">
                <a:solidFill>
                  <a:schemeClr val="accent2"/>
                </a:solidFill>
              </a:rPr>
              <a:t>purrs</a:t>
            </a:r>
            <a:r>
              <a:rPr lang="en-US" sz="3600" dirty="0" smtClean="0"/>
              <a:t>”</a:t>
            </a:r>
          </a:p>
          <a:p>
            <a:pPr marL="0" indent="0" algn="ctr">
              <a:buNone/>
            </a:pPr>
            <a:endParaRPr lang="en-US" sz="3600" dirty="0" smtClean="0"/>
          </a:p>
          <a:p>
            <a:pPr marL="0" indent="0" algn="ctr">
              <a:buNone/>
            </a:pPr>
            <a:r>
              <a:rPr lang="en-US" sz="3600" dirty="0" smtClean="0"/>
              <a:t>“The </a:t>
            </a:r>
            <a:r>
              <a:rPr lang="en-US" sz="3600" b="1" i="1" dirty="0" smtClean="0">
                <a:solidFill>
                  <a:schemeClr val="accent6"/>
                </a:solidFill>
              </a:rPr>
              <a:t>cat</a:t>
            </a:r>
            <a:r>
              <a:rPr lang="en-US" sz="3600" dirty="0" smtClean="0"/>
              <a:t> hunts </a:t>
            </a:r>
            <a:r>
              <a:rPr lang="en-US" sz="3600" b="1" i="1" dirty="0" smtClean="0">
                <a:solidFill>
                  <a:schemeClr val="accent1"/>
                </a:solidFill>
              </a:rPr>
              <a:t>mice</a:t>
            </a:r>
            <a:r>
              <a:rPr lang="en-US" sz="3600" dirty="0" smtClean="0"/>
              <a:t>”</a:t>
            </a:r>
          </a:p>
          <a:p>
            <a:pPr marL="0" indent="0" algn="ctr">
              <a:buNone/>
            </a:pPr>
            <a:endParaRPr lang="en-US" sz="3600" dirty="0"/>
          </a:p>
          <a:p>
            <a:pPr marL="0" indent="0" algn="ctr">
              <a:buNone/>
            </a:pPr>
            <a:r>
              <a:rPr lang="en-US" sz="3600" dirty="0" smtClean="0"/>
              <a:t>“The </a:t>
            </a:r>
            <a:r>
              <a:rPr lang="en-US" sz="3600" b="1" i="1" dirty="0" smtClean="0">
                <a:solidFill>
                  <a:schemeClr val="accent6"/>
                </a:solidFill>
              </a:rPr>
              <a:t>kitten</a:t>
            </a:r>
            <a:r>
              <a:rPr lang="en-US" sz="3600" dirty="0" smtClean="0">
                <a:solidFill>
                  <a:schemeClr val="accent6"/>
                </a:solidFill>
              </a:rPr>
              <a:t> </a:t>
            </a:r>
            <a:r>
              <a:rPr lang="en-US" sz="3600" dirty="0" smtClean="0">
                <a:solidFill>
                  <a:schemeClr val="accent2"/>
                </a:solidFill>
              </a:rPr>
              <a:t>purred</a:t>
            </a:r>
            <a:r>
              <a:rPr lang="en-US" sz="3600" dirty="0" smtClean="0"/>
              <a:t>”</a:t>
            </a:r>
            <a:endParaRPr lang="en-US" sz="3600" dirty="0"/>
          </a:p>
        </p:txBody>
      </p:sp>
    </p:spTree>
    <p:extLst>
      <p:ext uri="{BB962C8B-B14F-4D97-AF65-F5344CB8AC3E}">
        <p14:creationId xmlns:p14="http://schemas.microsoft.com/office/powerpoint/2010/main" val="179922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Do kittens hunt mice?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990" y="1543844"/>
            <a:ext cx="7874000" cy="4914900"/>
          </a:xfrm>
          <a:prstGeom prst="rect">
            <a:avLst/>
          </a:prstGeom>
        </p:spPr>
      </p:pic>
    </p:spTree>
    <p:extLst>
      <p:ext uri="{BB962C8B-B14F-4D97-AF65-F5344CB8AC3E}">
        <p14:creationId xmlns:p14="http://schemas.microsoft.com/office/powerpoint/2010/main" val="21176376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Word2vec math</a:t>
            </a:r>
            <a:endParaRPr lang="en-US" dirty="0"/>
          </a:p>
        </p:txBody>
      </p:sp>
      <p:sp>
        <p:nvSpPr>
          <p:cNvPr id="3" name="Content Placeholder 2"/>
          <p:cNvSpPr>
            <a:spLocks noGrp="1"/>
          </p:cNvSpPr>
          <p:nvPr>
            <p:ph idx="1"/>
          </p:nvPr>
        </p:nvSpPr>
        <p:spPr/>
        <p:txBody>
          <a:bodyPr/>
          <a:lstStyle/>
          <a:p>
            <a:r>
              <a:rPr lang="en-US" dirty="0" smtClean="0"/>
              <a:t>Since </a:t>
            </a:r>
            <a:r>
              <a:rPr lang="en-US" dirty="0" err="1" smtClean="0"/>
              <a:t>embeddings</a:t>
            </a:r>
            <a:r>
              <a:rPr lang="en-US" dirty="0" smtClean="0"/>
              <a:t> are vectors of floats:</a:t>
            </a:r>
          </a:p>
          <a:p>
            <a:endParaRPr lang="en-US" dirty="0" smtClean="0"/>
          </a:p>
          <a:p>
            <a:endParaRPr lang="en-US" dirty="0"/>
          </a:p>
          <a:p>
            <a:pPr marL="0" indent="0" algn="ctr">
              <a:buNone/>
            </a:pPr>
            <a:r>
              <a:rPr lang="en-US" sz="4800" dirty="0" smtClean="0"/>
              <a:t>Puppy – Dog + Cat = Kitten</a:t>
            </a:r>
            <a:endParaRPr lang="en-US" sz="4800" dirty="0"/>
          </a:p>
        </p:txBody>
      </p:sp>
    </p:spTree>
    <p:extLst>
      <p:ext uri="{BB962C8B-B14F-4D97-AF65-F5344CB8AC3E}">
        <p14:creationId xmlns:p14="http://schemas.microsoft.com/office/powerpoint/2010/main" val="905489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Embeddings</a:t>
            </a:r>
            <a:endParaRPr lang="en-US" dirty="0"/>
          </a:p>
        </p:txBody>
      </p:sp>
      <p:sp>
        <p:nvSpPr>
          <p:cNvPr id="3" name="Content Placeholder 2"/>
          <p:cNvSpPr>
            <a:spLocks noGrp="1"/>
          </p:cNvSpPr>
          <p:nvPr>
            <p:ph idx="1"/>
          </p:nvPr>
        </p:nvSpPr>
        <p:spPr>
          <a:xfrm>
            <a:off x="838200" y="1825625"/>
            <a:ext cx="3449595" cy="4351338"/>
          </a:xfrm>
        </p:spPr>
        <p:txBody>
          <a:bodyPr/>
          <a:lstStyle/>
          <a:p>
            <a:r>
              <a:rPr lang="en-US" dirty="0" smtClean="0"/>
              <a:t>Alternative to one-hot encoding</a:t>
            </a:r>
          </a:p>
          <a:p>
            <a:r>
              <a:rPr lang="en-US" dirty="0" smtClean="0"/>
              <a:t>Scales better with thousands of categories, but sparse values</a:t>
            </a:r>
          </a:p>
          <a:p>
            <a:r>
              <a:rPr lang="en-US" dirty="0" smtClean="0"/>
              <a:t>We learned </a:t>
            </a:r>
            <a:r>
              <a:rPr lang="en-US" dirty="0" err="1" smtClean="0"/>
              <a:t>embeddings</a:t>
            </a:r>
            <a:r>
              <a:rPr lang="en-US" dirty="0" smtClean="0"/>
              <a:t> from scratch instead of word2vec</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9700" y="1418839"/>
            <a:ext cx="8242300" cy="4216400"/>
          </a:xfrm>
          <a:prstGeom prst="rect">
            <a:avLst/>
          </a:prstGeom>
        </p:spPr>
      </p:pic>
      <p:sp>
        <p:nvSpPr>
          <p:cNvPr id="5" name="Rectangle 4"/>
          <p:cNvSpPr/>
          <p:nvPr/>
        </p:nvSpPr>
        <p:spPr>
          <a:xfrm>
            <a:off x="4287795" y="6176963"/>
            <a:ext cx="5420458" cy="369332"/>
          </a:xfrm>
          <a:prstGeom prst="rect">
            <a:avLst/>
          </a:prstGeom>
        </p:spPr>
        <p:txBody>
          <a:bodyPr wrap="none">
            <a:spAutoFit/>
          </a:bodyPr>
          <a:lstStyle/>
          <a:p>
            <a:r>
              <a:rPr lang="en-US" dirty="0" smtClean="0"/>
              <a:t>https://</a:t>
            </a:r>
            <a:r>
              <a:rPr lang="en-US" dirty="0" err="1" smtClean="0"/>
              <a:t>www.udacity.com</a:t>
            </a:r>
            <a:r>
              <a:rPr lang="en-US" dirty="0" smtClean="0"/>
              <a:t>/course/deep-learning--ud730</a:t>
            </a:r>
            <a:endParaRPr lang="en-US" dirty="0"/>
          </a:p>
        </p:txBody>
      </p:sp>
    </p:spTree>
    <p:extLst>
      <p:ext uri="{BB962C8B-B14F-4D97-AF65-F5344CB8AC3E}">
        <p14:creationId xmlns:p14="http://schemas.microsoft.com/office/powerpoint/2010/main" val="11865288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Embeddings</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92" y="2346755"/>
            <a:ext cx="10632570" cy="940143"/>
          </a:xfrm>
          <a:prstGeom prst="rect">
            <a:avLst/>
          </a:prstGeom>
        </p:spPr>
      </p:pic>
      <p:sp>
        <p:nvSpPr>
          <p:cNvPr id="13" name="TextBox 12"/>
          <p:cNvSpPr txBox="1"/>
          <p:nvPr/>
        </p:nvSpPr>
        <p:spPr>
          <a:xfrm>
            <a:off x="1046892" y="3286898"/>
            <a:ext cx="3608873" cy="923330"/>
          </a:xfrm>
          <a:prstGeom prst="rect">
            <a:avLst/>
          </a:prstGeom>
          <a:noFill/>
        </p:spPr>
        <p:txBody>
          <a:bodyPr wrap="none" rtlCol="0">
            <a:spAutoFit/>
          </a:bodyPr>
          <a:lstStyle/>
          <a:p>
            <a:r>
              <a:rPr lang="en-US" dirty="0" smtClean="0"/>
              <a:t>We tweaked the </a:t>
            </a:r>
            <a:r>
              <a:rPr lang="en-US" dirty="0" err="1" smtClean="0"/>
              <a:t>hyperparameter</a:t>
            </a:r>
            <a:r>
              <a:rPr lang="en-US" dirty="0" smtClean="0"/>
              <a:t> to:</a:t>
            </a:r>
          </a:p>
          <a:p>
            <a:endParaRPr lang="en-US" dirty="0"/>
          </a:p>
          <a:p>
            <a:r>
              <a:rPr lang="en-US" dirty="0" smtClean="0"/>
              <a:t>EMBEDDING_SIZE </a:t>
            </a:r>
            <a:r>
              <a:rPr lang="en-US" dirty="0"/>
              <a:t>= 32</a:t>
            </a:r>
          </a:p>
        </p:txBody>
      </p:sp>
    </p:spTree>
    <p:extLst>
      <p:ext uri="{BB962C8B-B14F-4D97-AF65-F5344CB8AC3E}">
        <p14:creationId xmlns:p14="http://schemas.microsoft.com/office/powerpoint/2010/main" val="11977009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Function: non-linearity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2493" y="3449493"/>
            <a:ext cx="10087013" cy="1584348"/>
          </a:xfrm>
        </p:spPr>
      </p:pic>
      <p:sp>
        <p:nvSpPr>
          <p:cNvPr id="5" name="TextBox 4"/>
          <p:cNvSpPr txBox="1"/>
          <p:nvPr/>
        </p:nvSpPr>
        <p:spPr>
          <a:xfrm>
            <a:off x="838200" y="1963712"/>
            <a:ext cx="6468630" cy="1631216"/>
          </a:xfrm>
          <a:prstGeom prst="rect">
            <a:avLst/>
          </a:prstGeom>
          <a:noFill/>
        </p:spPr>
        <p:txBody>
          <a:bodyPr wrap="none" rtlCol="0">
            <a:spAutoFit/>
          </a:bodyPr>
          <a:lstStyle/>
          <a:p>
            <a:pPr marL="285750" indent="-285750">
              <a:buFont typeface="Arial" charset="0"/>
              <a:buChar char="•"/>
            </a:pPr>
            <a:r>
              <a:rPr lang="en-US" sz="2000" dirty="0" smtClean="0"/>
              <a:t>We’ll skim over these details, but we used a </a:t>
            </a:r>
            <a:r>
              <a:rPr lang="en-US" sz="2000" dirty="0" err="1" smtClean="0"/>
              <a:t>reLU</a:t>
            </a:r>
            <a:endParaRPr lang="en-US" sz="2000" dirty="0" smtClean="0"/>
          </a:p>
          <a:p>
            <a:pPr marL="285750" indent="-285750">
              <a:buFont typeface="Arial" charset="0"/>
              <a:buChar char="•"/>
            </a:pPr>
            <a:r>
              <a:rPr lang="en-US" sz="2000" dirty="0" smtClean="0"/>
              <a:t>It</a:t>
            </a:r>
            <a:r>
              <a:rPr lang="uk-UA" sz="2000" dirty="0" smtClean="0"/>
              <a:t>’</a:t>
            </a:r>
            <a:r>
              <a:rPr lang="en-US" sz="2000" dirty="0" smtClean="0"/>
              <a:t>s a </a:t>
            </a:r>
            <a:r>
              <a:rPr lang="en-US" sz="2000" b="1" dirty="0"/>
              <a:t>rectified linear </a:t>
            </a:r>
            <a:r>
              <a:rPr lang="en-US" sz="2000" b="1" dirty="0" smtClean="0"/>
              <a:t>unit</a:t>
            </a:r>
            <a:r>
              <a:rPr lang="en-US" sz="2000" dirty="0" smtClean="0"/>
              <a:t> </a:t>
            </a:r>
          </a:p>
          <a:p>
            <a:pPr marL="285750" indent="-285750">
              <a:buFont typeface="Arial" charset="0"/>
              <a:buChar char="•"/>
            </a:pPr>
            <a:r>
              <a:rPr lang="en-US" sz="2000" dirty="0" smtClean="0"/>
              <a:t>They are an alternative to sigmoid functions, such as </a:t>
            </a:r>
            <a:r>
              <a:rPr lang="en-US" sz="2000" dirty="0" err="1" smtClean="0"/>
              <a:t>tanh</a:t>
            </a:r>
            <a:endParaRPr lang="en-US" sz="2000" dirty="0" smtClean="0"/>
          </a:p>
          <a:p>
            <a:pPr marL="285750" indent="-285750">
              <a:buFont typeface="Arial" charset="0"/>
              <a:buChar char="•"/>
            </a:pPr>
            <a:r>
              <a:rPr lang="en-US" sz="2000" dirty="0" smtClean="0"/>
              <a:t>Linear if x &gt; 0, 0 where x &lt;= 0</a:t>
            </a:r>
          </a:p>
          <a:p>
            <a:pPr marL="285750" indent="-285750">
              <a:buFont typeface="Arial" charset="0"/>
              <a:buChar char="•"/>
            </a:pPr>
            <a:r>
              <a:rPr lang="en-US" sz="2000" dirty="0" smtClean="0"/>
              <a:t>https://</a:t>
            </a:r>
            <a:r>
              <a:rPr lang="en-US" sz="2000" dirty="0" err="1" smtClean="0"/>
              <a:t>youtu.be</a:t>
            </a:r>
            <a:r>
              <a:rPr lang="en-US" sz="2000" dirty="0" smtClean="0"/>
              <a:t>/Opg63pan_YQ</a:t>
            </a:r>
            <a:endParaRPr lang="en-US" sz="2000" dirty="0"/>
          </a:p>
        </p:txBody>
      </p:sp>
    </p:spTree>
    <p:extLst>
      <p:ext uri="{BB962C8B-B14F-4D97-AF65-F5344CB8AC3E}">
        <p14:creationId xmlns:p14="http://schemas.microsoft.com/office/powerpoint/2010/main" val="20435223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151" y="139832"/>
            <a:ext cx="12191999" cy="1325563"/>
          </a:xfrm>
        </p:spPr>
        <p:txBody>
          <a:bodyPr>
            <a:normAutofit/>
          </a:bodyPr>
          <a:lstStyle/>
          <a:p>
            <a:r>
              <a:rPr lang="en-US" sz="4000" dirty="0" smtClean="0"/>
              <a:t>Pooling: reduce complexity while maintaining accuracy</a:t>
            </a:r>
            <a:endParaRPr lang="en-US" sz="4000" dirty="0"/>
          </a:p>
        </p:txBody>
      </p:sp>
      <p:sp>
        <p:nvSpPr>
          <p:cNvPr id="3" name="Content Placeholder 2"/>
          <p:cNvSpPr>
            <a:spLocks noGrp="1"/>
          </p:cNvSpPr>
          <p:nvPr>
            <p:ph idx="1"/>
          </p:nvPr>
        </p:nvSpPr>
        <p:spPr>
          <a:xfrm>
            <a:off x="552732" y="1844674"/>
            <a:ext cx="4661819" cy="4753833"/>
          </a:xfrm>
        </p:spPr>
        <p:txBody>
          <a:bodyPr>
            <a:normAutofit/>
          </a:bodyPr>
          <a:lstStyle/>
          <a:p>
            <a:r>
              <a:rPr lang="en-US" dirty="0" smtClean="0"/>
              <a:t>aggregate windows of values in the matrix to reduce the output</a:t>
            </a:r>
          </a:p>
          <a:p>
            <a:r>
              <a:rPr lang="en-US" dirty="0" smtClean="0"/>
              <a:t>Average pooling: similar to “blurring” an image</a:t>
            </a:r>
          </a:p>
          <a:p>
            <a:r>
              <a:rPr lang="en-US" dirty="0" smtClean="0"/>
              <a:t>Max Pooling: use maximum of all values in neighborhood of each value</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0342" t="7224" r="6339" b="2099"/>
          <a:stretch/>
        </p:blipFill>
        <p:spPr>
          <a:xfrm>
            <a:off x="5123935" y="1690688"/>
            <a:ext cx="7068065" cy="4497860"/>
          </a:xfrm>
          <a:prstGeom prst="rect">
            <a:avLst/>
          </a:prstGeom>
        </p:spPr>
      </p:pic>
      <p:sp>
        <p:nvSpPr>
          <p:cNvPr id="9" name="TextBox 8"/>
          <p:cNvSpPr txBox="1"/>
          <p:nvPr/>
        </p:nvSpPr>
        <p:spPr>
          <a:xfrm>
            <a:off x="6586151" y="6413841"/>
            <a:ext cx="5420458" cy="369332"/>
          </a:xfrm>
          <a:prstGeom prst="rect">
            <a:avLst/>
          </a:prstGeom>
          <a:noFill/>
        </p:spPr>
        <p:txBody>
          <a:bodyPr wrap="none" rtlCol="0">
            <a:spAutoFit/>
          </a:bodyPr>
          <a:lstStyle/>
          <a:p>
            <a:r>
              <a:rPr lang="en-US" dirty="0" smtClean="0"/>
              <a:t>https://</a:t>
            </a:r>
            <a:r>
              <a:rPr lang="en-US" dirty="0" err="1" smtClean="0"/>
              <a:t>www.udacity.com</a:t>
            </a:r>
            <a:r>
              <a:rPr lang="en-US" dirty="0" smtClean="0"/>
              <a:t>/course/deep-learning--ud730</a:t>
            </a:r>
            <a:endParaRPr lang="en-US" dirty="0"/>
          </a:p>
        </p:txBody>
      </p:sp>
    </p:spTree>
    <p:extLst>
      <p:ext uri="{BB962C8B-B14F-4D97-AF65-F5344CB8AC3E}">
        <p14:creationId xmlns:p14="http://schemas.microsoft.com/office/powerpoint/2010/main" val="1451409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 Compensation Workflow</a:t>
            </a:r>
            <a:endParaRPr lang="en-US" dirty="0"/>
          </a:p>
        </p:txBody>
      </p:sp>
      <p:sp>
        <p:nvSpPr>
          <p:cNvPr id="3" name="Content Placeholder 2"/>
          <p:cNvSpPr>
            <a:spLocks noGrp="1"/>
          </p:cNvSpPr>
          <p:nvPr>
            <p:ph idx="1"/>
          </p:nvPr>
        </p:nvSpPr>
        <p:spPr/>
        <p:txBody>
          <a:bodyPr/>
          <a:lstStyle/>
          <a:p>
            <a:pPr marL="0" indent="0">
              <a:buNone/>
            </a:pPr>
            <a:r>
              <a:rPr lang="en-US" dirty="0" smtClean="0"/>
              <a:t>Instead of searching the entire dataset via keyword search:</a:t>
            </a:r>
          </a:p>
          <a:p>
            <a:pPr marL="0" indent="0">
              <a:buNone/>
            </a:pPr>
            <a:endParaRPr lang="en-US" dirty="0" smtClean="0"/>
          </a:p>
          <a:p>
            <a:pPr marL="0" indent="0">
              <a:buNone/>
            </a:pPr>
            <a:r>
              <a:rPr lang="en-US" dirty="0" smtClean="0"/>
              <a:t>Can similar or nearly identical jobs be clustered, so the user only has to review a small subset of jobs?</a:t>
            </a:r>
          </a:p>
          <a:p>
            <a:endParaRPr lang="en-US" dirty="0"/>
          </a:p>
        </p:txBody>
      </p:sp>
    </p:spTree>
    <p:extLst>
      <p:ext uri="{BB962C8B-B14F-4D97-AF65-F5344CB8AC3E}">
        <p14:creationId xmlns:p14="http://schemas.microsoft.com/office/powerpoint/2010/main" val="2048799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Pooling</a:t>
            </a:r>
            <a:endParaRPr lang="en-US" dirty="0"/>
          </a:p>
        </p:txBody>
      </p:sp>
      <p:sp>
        <p:nvSpPr>
          <p:cNvPr id="3" name="Content Placeholder 2"/>
          <p:cNvSpPr>
            <a:spLocks noGrp="1"/>
          </p:cNvSpPr>
          <p:nvPr>
            <p:ph idx="1"/>
          </p:nvPr>
        </p:nvSpPr>
        <p:spPr/>
        <p:txBody>
          <a:bodyPr/>
          <a:lstStyle/>
          <a:p>
            <a:r>
              <a:rPr lang="en-US" dirty="0" smtClean="0"/>
              <a:t>Allows you to reduce stride, and increase accuracy</a:t>
            </a:r>
          </a:p>
          <a:p>
            <a:r>
              <a:rPr lang="en-US" dirty="0" smtClean="0"/>
              <a:t>Lower strides increase computation cost</a:t>
            </a:r>
          </a:p>
          <a:p>
            <a:r>
              <a:rPr lang="en-US" dirty="0" smtClean="0"/>
              <a:t>Another </a:t>
            </a:r>
            <a:r>
              <a:rPr lang="en-US" dirty="0" err="1" smtClean="0"/>
              <a:t>hyperparameter</a:t>
            </a:r>
            <a:r>
              <a:rPr lang="en-US" dirty="0" smtClean="0"/>
              <a:t>!</a:t>
            </a:r>
          </a:p>
          <a:p>
            <a:endParaRPr lang="en-US" dirty="0"/>
          </a:p>
          <a:p>
            <a:endParaRPr lang="en-US" dirty="0" smtClean="0"/>
          </a:p>
          <a:p>
            <a:r>
              <a:rPr lang="en-US" dirty="0" smtClean="0"/>
              <a:t>Note: Output will lose edges, so either pad with zeros for ‘same’ padding, or the output size will be smaller with ‘valid’ padding.</a:t>
            </a:r>
          </a:p>
        </p:txBody>
      </p:sp>
    </p:spTree>
    <p:extLst>
      <p:ext uri="{BB962C8B-B14F-4D97-AF65-F5344CB8AC3E}">
        <p14:creationId xmlns:p14="http://schemas.microsoft.com/office/powerpoint/2010/main" val="14509254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909" y="741404"/>
            <a:ext cx="10224870" cy="5327243"/>
          </a:xfrm>
        </p:spPr>
      </p:pic>
      <p:sp>
        <p:nvSpPr>
          <p:cNvPr id="5" name="TextBox 4"/>
          <p:cNvSpPr txBox="1"/>
          <p:nvPr/>
        </p:nvSpPr>
        <p:spPr>
          <a:xfrm>
            <a:off x="1272745" y="6373256"/>
            <a:ext cx="10519719" cy="646331"/>
          </a:xfrm>
          <a:prstGeom prst="rect">
            <a:avLst/>
          </a:prstGeom>
          <a:noFill/>
        </p:spPr>
        <p:txBody>
          <a:bodyPr wrap="square" rtlCol="0">
            <a:spAutoFit/>
          </a:bodyPr>
          <a:lstStyle/>
          <a:p>
            <a:r>
              <a:rPr lang="en-US" i="1" dirty="0"/>
              <a:t>Source:  </a:t>
            </a:r>
            <a:r>
              <a:rPr lang="en-US" i="1" dirty="0">
                <a:hlinkClick r:id="rId3"/>
              </a:rPr>
              <a:t>http://cs231n.github.io/convolutional-networks/#</a:t>
            </a:r>
            <a:r>
              <a:rPr lang="en-US" i="1" dirty="0" smtClean="0">
                <a:hlinkClick r:id="rId3"/>
              </a:rPr>
              <a:t>pool</a:t>
            </a:r>
            <a:endParaRPr lang="en-US" i="1" dirty="0" smtClean="0"/>
          </a:p>
          <a:p>
            <a:endParaRPr lang="en-US" dirty="0"/>
          </a:p>
        </p:txBody>
      </p:sp>
    </p:spTree>
    <p:extLst>
      <p:ext uri="{BB962C8B-B14F-4D97-AF65-F5344CB8AC3E}">
        <p14:creationId xmlns:p14="http://schemas.microsoft.com/office/powerpoint/2010/main" val="5543866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Softmax</a:t>
            </a:r>
            <a:r>
              <a:rPr lang="en-US" dirty="0" smtClean="0"/>
              <a:t>: convert scores to probabilities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pt-BR" dirty="0" err="1" smtClean="0"/>
              <a:t>Returns</a:t>
            </a:r>
            <a:r>
              <a:rPr lang="pt-BR" dirty="0" smtClean="0"/>
              <a:t> a </a:t>
            </a:r>
            <a:r>
              <a:rPr lang="pt-BR" dirty="0" err="1" smtClean="0"/>
              <a:t>NumPy</a:t>
            </a:r>
            <a:r>
              <a:rPr lang="pt-BR" dirty="0" smtClean="0"/>
              <a:t> </a:t>
            </a:r>
            <a:r>
              <a:rPr lang="pt-BR" dirty="0" err="1" smtClean="0"/>
              <a:t>array</a:t>
            </a:r>
            <a:r>
              <a:rPr lang="pt-BR" dirty="0" smtClean="0"/>
              <a:t> </a:t>
            </a:r>
            <a:r>
              <a:rPr lang="pt-BR" dirty="0" err="1" smtClean="0"/>
              <a:t>with</a:t>
            </a:r>
            <a:r>
              <a:rPr lang="pt-BR" dirty="0" smtClean="0"/>
              <a:t> </a:t>
            </a:r>
            <a:r>
              <a:rPr lang="pt-BR" dirty="0" err="1" smtClean="0"/>
              <a:t>the</a:t>
            </a:r>
            <a:r>
              <a:rPr lang="pt-BR" dirty="0" smtClean="0"/>
              <a:t> </a:t>
            </a:r>
            <a:r>
              <a:rPr lang="pt-BR" dirty="0" err="1" smtClean="0"/>
              <a:t>same</a:t>
            </a:r>
            <a:r>
              <a:rPr lang="pt-BR" dirty="0" smtClean="0"/>
              <a:t> </a:t>
            </a:r>
            <a:r>
              <a:rPr lang="pt-BR" dirty="0" err="1" smtClean="0"/>
              <a:t>shape</a:t>
            </a:r>
            <a:r>
              <a:rPr lang="pt-BR" dirty="0" smtClean="0"/>
              <a:t> as </a:t>
            </a:r>
            <a:r>
              <a:rPr lang="pt-BR" dirty="0" err="1" smtClean="0"/>
              <a:t>the</a:t>
            </a:r>
            <a:r>
              <a:rPr lang="pt-BR" dirty="0" smtClean="0"/>
              <a:t> input:</a:t>
            </a:r>
          </a:p>
          <a:p>
            <a:pPr marL="0" indent="0">
              <a:buNone/>
            </a:pPr>
            <a:endParaRPr lang="pt-BR" dirty="0" smtClean="0"/>
          </a:p>
          <a:p>
            <a:pPr marL="0" indent="0">
              <a:buNone/>
            </a:pPr>
            <a:r>
              <a:rPr lang="pt-BR" dirty="0" err="1"/>
              <a:t>def</a:t>
            </a:r>
            <a:r>
              <a:rPr lang="pt-BR" dirty="0"/>
              <a:t> </a:t>
            </a:r>
            <a:r>
              <a:rPr lang="pt-BR" dirty="0" err="1"/>
              <a:t>softmax</a:t>
            </a:r>
            <a:r>
              <a:rPr lang="pt-BR" dirty="0"/>
              <a:t>(</a:t>
            </a:r>
            <a:r>
              <a:rPr lang="pt-BR" dirty="0" err="1"/>
              <a:t>x</a:t>
            </a:r>
            <a:r>
              <a:rPr lang="pt-BR" dirty="0"/>
              <a:t>): </a:t>
            </a:r>
            <a:endParaRPr lang="pt-BR" dirty="0" smtClean="0"/>
          </a:p>
          <a:p>
            <a:pPr marL="0" indent="0">
              <a:buNone/>
            </a:pPr>
            <a:r>
              <a:rPr lang="pt-BR" dirty="0" smtClean="0"/>
              <a:t>	</a:t>
            </a:r>
            <a:r>
              <a:rPr lang="pt-BR" dirty="0" err="1" smtClean="0"/>
              <a:t>e_x</a:t>
            </a:r>
            <a:r>
              <a:rPr lang="pt-BR" dirty="0" smtClean="0"/>
              <a:t> </a:t>
            </a:r>
            <a:r>
              <a:rPr lang="pt-BR" dirty="0"/>
              <a:t>= </a:t>
            </a:r>
            <a:r>
              <a:rPr lang="pt-BR" dirty="0" err="1" smtClean="0"/>
              <a:t>np.exp</a:t>
            </a:r>
            <a:r>
              <a:rPr lang="pt-BR" dirty="0" smtClean="0"/>
              <a:t>(</a:t>
            </a:r>
            <a:r>
              <a:rPr lang="pt-BR" dirty="0" err="1" smtClean="0"/>
              <a:t>x</a:t>
            </a:r>
            <a:r>
              <a:rPr lang="pt-BR" dirty="0" smtClean="0"/>
              <a:t>) </a:t>
            </a:r>
            <a:endParaRPr lang="pt-BR" dirty="0" smtClean="0"/>
          </a:p>
          <a:p>
            <a:pPr marL="0" indent="0">
              <a:buNone/>
            </a:pPr>
            <a:r>
              <a:rPr lang="pt-BR" dirty="0"/>
              <a:t>	</a:t>
            </a:r>
            <a:r>
              <a:rPr lang="pt-BR" dirty="0" err="1" smtClean="0"/>
              <a:t>return</a:t>
            </a:r>
            <a:r>
              <a:rPr lang="pt-BR" dirty="0" smtClean="0"/>
              <a:t> </a:t>
            </a:r>
            <a:r>
              <a:rPr lang="pt-BR" dirty="0" err="1"/>
              <a:t>e_x</a:t>
            </a:r>
            <a:r>
              <a:rPr lang="pt-BR" dirty="0"/>
              <a:t> / </a:t>
            </a:r>
            <a:r>
              <a:rPr lang="pt-BR" dirty="0" err="1"/>
              <a:t>e_x.sum</a:t>
            </a:r>
            <a:r>
              <a:rPr lang="pt-BR" dirty="0"/>
              <a:t>(</a:t>
            </a:r>
            <a:r>
              <a:rPr lang="pt-BR" dirty="0" err="1"/>
              <a:t>axis</a:t>
            </a:r>
            <a:r>
              <a:rPr lang="pt-BR" dirty="0"/>
              <a:t>=0) </a:t>
            </a:r>
            <a:endParaRPr lang="pt-BR" dirty="0" smtClean="0"/>
          </a:p>
          <a:p>
            <a:pPr marL="0" indent="0">
              <a:buNone/>
            </a:pPr>
            <a:endParaRPr lang="pt-BR" dirty="0" smtClean="0"/>
          </a:p>
          <a:p>
            <a:pPr marL="0" indent="0">
              <a:buNone/>
            </a:pPr>
            <a:r>
              <a:rPr lang="pt-BR" dirty="0" smtClean="0"/>
              <a:t>scores = [</a:t>
            </a:r>
            <a:r>
              <a:rPr lang="pt-BR" dirty="0"/>
              <a:t>1.0</a:t>
            </a:r>
            <a:r>
              <a:rPr lang="pt-BR" dirty="0" smtClean="0"/>
              <a:t>, </a:t>
            </a:r>
            <a:r>
              <a:rPr lang="pt-BR" dirty="0"/>
              <a:t>2.0</a:t>
            </a:r>
            <a:r>
              <a:rPr lang="pt-BR" dirty="0" smtClean="0"/>
              <a:t>, </a:t>
            </a:r>
            <a:r>
              <a:rPr lang="pt-BR" dirty="0"/>
              <a:t>3.0</a:t>
            </a:r>
            <a:r>
              <a:rPr lang="pt-BR" dirty="0" smtClean="0"/>
              <a:t>]</a:t>
            </a:r>
          </a:p>
          <a:p>
            <a:pPr marL="0" indent="0">
              <a:buNone/>
            </a:pPr>
            <a:r>
              <a:rPr lang="en-US" dirty="0" smtClean="0"/>
              <a:t>print </a:t>
            </a:r>
            <a:r>
              <a:rPr lang="en-US" dirty="0" err="1"/>
              <a:t>softmax</a:t>
            </a:r>
            <a:r>
              <a:rPr lang="en-US" dirty="0" smtClean="0"/>
              <a:t>(scores) </a:t>
            </a:r>
          </a:p>
          <a:p>
            <a:pPr marL="0" indent="0">
              <a:buNone/>
            </a:pPr>
            <a:r>
              <a:rPr lang="en-US" dirty="0" smtClean="0"/>
              <a:t>[ </a:t>
            </a:r>
            <a:r>
              <a:rPr lang="en-US" dirty="0"/>
              <a:t>0.09003057 0.24472847 0.66524096</a:t>
            </a: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440952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What is a Convolutional Neural Network?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4382" y="869093"/>
            <a:ext cx="9578714" cy="5741569"/>
          </a:xfrm>
        </p:spPr>
      </p:pic>
    </p:spTree>
    <p:extLst>
      <p:ext uri="{BB962C8B-B14F-4D97-AF65-F5344CB8AC3E}">
        <p14:creationId xmlns:p14="http://schemas.microsoft.com/office/powerpoint/2010/main" val="624435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a:bodyPr>
          <a:lstStyle/>
          <a:p>
            <a:pPr marL="0" indent="0" algn="ctr">
              <a:buNone/>
            </a:pPr>
            <a:r>
              <a:rPr lang="en-US" sz="6000" dirty="0" smtClean="0"/>
              <a:t>Demo!</a:t>
            </a:r>
            <a:endParaRPr lang="en-US" sz="6000" dirty="0"/>
          </a:p>
        </p:txBody>
      </p:sp>
    </p:spTree>
    <p:extLst>
      <p:ext uri="{BB962C8B-B14F-4D97-AF65-F5344CB8AC3E}">
        <p14:creationId xmlns:p14="http://schemas.microsoft.com/office/powerpoint/2010/main" val="14897949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409"/>
            <a:ext cx="10515600" cy="1325563"/>
          </a:xfrm>
        </p:spPr>
        <p:txBody>
          <a:bodyPr/>
          <a:lstStyle/>
          <a:p>
            <a:r>
              <a:rPr lang="en-US" dirty="0" smtClean="0"/>
              <a:t>Further Steps</a:t>
            </a:r>
            <a:endParaRPr lang="en-US" dirty="0"/>
          </a:p>
        </p:txBody>
      </p:sp>
      <p:sp>
        <p:nvSpPr>
          <p:cNvPr id="3" name="Content Placeholder 2"/>
          <p:cNvSpPr>
            <a:spLocks noGrp="1"/>
          </p:cNvSpPr>
          <p:nvPr>
            <p:ph idx="1"/>
          </p:nvPr>
        </p:nvSpPr>
        <p:spPr>
          <a:xfrm>
            <a:off x="838200" y="1448972"/>
            <a:ext cx="10515600" cy="4727991"/>
          </a:xfrm>
        </p:spPr>
        <p:txBody>
          <a:bodyPr>
            <a:normAutofit fontScale="92500"/>
          </a:bodyPr>
          <a:lstStyle/>
          <a:p>
            <a:pPr marL="0" lvl="1" indent="0">
              <a:spcBef>
                <a:spcPts val="1000"/>
              </a:spcBef>
              <a:buNone/>
            </a:pPr>
            <a:r>
              <a:rPr lang="en-US" dirty="0" smtClean="0"/>
              <a:t>Most inaccurate predictions had things like “responsible for supervising the collection of, managing, and reports on &lt;x&gt;” where x might be “water samples” or “tax records”.</a:t>
            </a:r>
          </a:p>
          <a:p>
            <a:endParaRPr lang="en-US" dirty="0" smtClean="0"/>
          </a:p>
          <a:p>
            <a:r>
              <a:rPr lang="en-US" dirty="0" smtClean="0"/>
              <a:t>Additional layers by training sentences instead of paragraphs, and then training that output.  </a:t>
            </a:r>
          </a:p>
          <a:p>
            <a:pPr lvl="1"/>
            <a:r>
              <a:rPr lang="en-US" dirty="0" smtClean="0"/>
              <a:t>Common structure in job descriptions</a:t>
            </a:r>
          </a:p>
          <a:p>
            <a:pPr lvl="1"/>
            <a:r>
              <a:rPr lang="en-US" dirty="0" smtClean="0"/>
              <a:t>Similar to a NN understanding edges, and then shapes</a:t>
            </a:r>
          </a:p>
          <a:p>
            <a:pPr lvl="1"/>
            <a:endParaRPr lang="en-US" dirty="0" smtClean="0"/>
          </a:p>
          <a:p>
            <a:r>
              <a:rPr lang="en-US" dirty="0" smtClean="0"/>
              <a:t>Split classification into job function and career level as additional layers</a:t>
            </a:r>
          </a:p>
          <a:p>
            <a:pPr lvl="1"/>
            <a:endParaRPr lang="en-US" dirty="0" smtClean="0"/>
          </a:p>
          <a:p>
            <a:r>
              <a:rPr lang="en-US" dirty="0" smtClean="0"/>
              <a:t>Pre-process with TF-IDF for job functionality</a:t>
            </a:r>
          </a:p>
          <a:p>
            <a:pPr lvl="1"/>
            <a:endParaRPr lang="en-US" dirty="0"/>
          </a:p>
        </p:txBody>
      </p:sp>
    </p:spTree>
    <p:extLst>
      <p:ext uri="{BB962C8B-B14F-4D97-AF65-F5344CB8AC3E}">
        <p14:creationId xmlns:p14="http://schemas.microsoft.com/office/powerpoint/2010/main" val="16468934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000" dirty="0" smtClean="0"/>
              <a:t>Questions?</a:t>
            </a:r>
            <a:endParaRPr lang="en-US" sz="6000" dirty="0"/>
          </a:p>
        </p:txBody>
      </p:sp>
    </p:spTree>
    <p:extLst>
      <p:ext uri="{BB962C8B-B14F-4D97-AF65-F5344CB8AC3E}">
        <p14:creationId xmlns:p14="http://schemas.microsoft.com/office/powerpoint/2010/main" val="1790402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 Compensation Workflow</a:t>
            </a:r>
            <a:endParaRPr lang="en-US" dirty="0"/>
          </a:p>
        </p:txBody>
      </p:sp>
      <p:sp>
        <p:nvSpPr>
          <p:cNvPr id="3" name="Content Placeholder 2"/>
          <p:cNvSpPr>
            <a:spLocks noGrp="1"/>
          </p:cNvSpPr>
          <p:nvPr>
            <p:ph idx="1"/>
          </p:nvPr>
        </p:nvSpPr>
        <p:spPr/>
        <p:txBody>
          <a:bodyPr/>
          <a:lstStyle/>
          <a:p>
            <a:pPr marL="0" indent="0">
              <a:buNone/>
            </a:pPr>
            <a:r>
              <a:rPr lang="en-US" dirty="0" smtClean="0"/>
              <a:t>Luckily, this is being done. </a:t>
            </a:r>
          </a:p>
          <a:p>
            <a:endParaRPr lang="en-US" dirty="0"/>
          </a:p>
          <a:p>
            <a:pPr marL="0" indent="0">
              <a:buNone/>
            </a:pPr>
            <a:r>
              <a:rPr lang="en-US" dirty="0" smtClean="0"/>
              <a:t>The issue: its being done manually.  And tens of thousands of different job descriptions are created each year.</a:t>
            </a:r>
          </a:p>
          <a:p>
            <a:pPr marL="0" indent="0">
              <a:buNone/>
            </a:pPr>
            <a:endParaRPr lang="en-US" dirty="0"/>
          </a:p>
          <a:p>
            <a:pPr marL="0" indent="0">
              <a:buNone/>
            </a:pPr>
            <a:r>
              <a:rPr lang="en-US" dirty="0" smtClean="0"/>
              <a:t>Challenge: augment this work with machine learning</a:t>
            </a:r>
            <a:endParaRPr lang="en-US" dirty="0"/>
          </a:p>
        </p:txBody>
      </p:sp>
    </p:spTree>
    <p:extLst>
      <p:ext uri="{BB962C8B-B14F-4D97-AF65-F5344CB8AC3E}">
        <p14:creationId xmlns:p14="http://schemas.microsoft.com/office/powerpoint/2010/main" val="195859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short form job description:</a:t>
            </a:r>
            <a:endParaRPr lang="en-US" dirty="0"/>
          </a:p>
        </p:txBody>
      </p:sp>
      <p:sp>
        <p:nvSpPr>
          <p:cNvPr id="6" name="Content Placeholder 5"/>
          <p:cNvSpPr>
            <a:spLocks noGrp="1"/>
          </p:cNvSpPr>
          <p:nvPr>
            <p:ph idx="1"/>
          </p:nvPr>
        </p:nvSpPr>
        <p:spPr>
          <a:xfrm>
            <a:off x="1186722" y="1798819"/>
            <a:ext cx="9818556" cy="4616970"/>
          </a:xfrm>
        </p:spPr>
        <p:txBody>
          <a:bodyPr>
            <a:normAutofit fontScale="55000" lnSpcReduction="20000"/>
          </a:bodyPr>
          <a:lstStyle/>
          <a:p>
            <a:pPr marL="0" indent="0">
              <a:buNone/>
            </a:pPr>
            <a:r>
              <a:rPr lang="en-US" sz="4000" b="0" i="0" u="none" strike="noStrike" dirty="0" smtClean="0">
                <a:solidFill>
                  <a:srgbClr val="000000"/>
                </a:solidFill>
                <a:effectLst/>
                <a:latin typeface="Calibri" charset="0"/>
              </a:rPr>
              <a:t>Head of statistical programming co-ordinate and oversee activities of statistical programming teams develop programming standards. develop utility </a:t>
            </a:r>
            <a:r>
              <a:rPr lang="en-US" sz="4000" b="0" i="0" u="none" strike="noStrike" dirty="0" err="1" smtClean="0">
                <a:solidFill>
                  <a:srgbClr val="000000"/>
                </a:solidFill>
                <a:effectLst/>
                <a:latin typeface="Calibri" charset="0"/>
              </a:rPr>
              <a:t>sas</a:t>
            </a:r>
            <a:r>
              <a:rPr lang="en-US" sz="4000" b="0" i="0" u="none" strike="noStrike" dirty="0" smtClean="0">
                <a:solidFill>
                  <a:srgbClr val="000000"/>
                </a:solidFill>
                <a:effectLst/>
                <a:latin typeface="Calibri" charset="0"/>
              </a:rPr>
              <a:t> macros for use in project programs. develop programming technologies to increase efficiencies in clinical study reporting. generate summary data tables and analyses as part of clinical study reports and </a:t>
            </a:r>
            <a:r>
              <a:rPr lang="en-US" sz="4000" b="0" i="0" u="none" strike="noStrike" dirty="0" err="1" smtClean="0">
                <a:solidFill>
                  <a:srgbClr val="000000"/>
                </a:solidFill>
                <a:effectLst/>
                <a:latin typeface="Calibri" charset="0"/>
              </a:rPr>
              <a:t>iss</a:t>
            </a:r>
            <a:r>
              <a:rPr lang="en-US" sz="4000" b="0" i="0" u="none" strike="noStrike" dirty="0" smtClean="0">
                <a:solidFill>
                  <a:srgbClr val="000000"/>
                </a:solidFill>
                <a:effectLst/>
                <a:latin typeface="Calibri" charset="0"/>
              </a:rPr>
              <a:t>/</a:t>
            </a:r>
            <a:r>
              <a:rPr lang="en-US" sz="4000" b="0" i="0" u="none" strike="noStrike" dirty="0" err="1" smtClean="0">
                <a:solidFill>
                  <a:srgbClr val="000000"/>
                </a:solidFill>
                <a:effectLst/>
                <a:latin typeface="Calibri" charset="0"/>
              </a:rPr>
              <a:t>ise</a:t>
            </a:r>
            <a:r>
              <a:rPr lang="en-US" sz="4000" b="0" i="0" u="none" strike="noStrike" dirty="0" smtClean="0">
                <a:solidFill>
                  <a:srgbClr val="000000"/>
                </a:solidFill>
                <a:effectLst/>
                <a:latin typeface="Calibri" charset="0"/>
              </a:rPr>
              <a:t> documents for </a:t>
            </a:r>
            <a:r>
              <a:rPr lang="en-US" sz="4000" b="0" i="0" u="none" strike="noStrike" dirty="0" err="1" smtClean="0">
                <a:solidFill>
                  <a:srgbClr val="000000"/>
                </a:solidFill>
                <a:effectLst/>
                <a:latin typeface="Calibri" charset="0"/>
              </a:rPr>
              <a:t>fda</a:t>
            </a:r>
            <a:r>
              <a:rPr lang="en-US" sz="4000" b="0" i="0" u="none" strike="noStrike" dirty="0" smtClean="0">
                <a:solidFill>
                  <a:srgbClr val="000000"/>
                </a:solidFill>
                <a:effectLst/>
                <a:latin typeface="Calibri" charset="0"/>
              </a:rPr>
              <a:t> submission. key programmer for the production of interim analysis tables needed by data monitoring boards. collaborate with it department to enhance biostatistics technologies; serve as key contact for </a:t>
            </a:r>
            <a:r>
              <a:rPr lang="en-US" sz="4000" b="0" i="0" u="none" strike="noStrike" dirty="0" err="1" smtClean="0">
                <a:solidFill>
                  <a:srgbClr val="000000"/>
                </a:solidFill>
                <a:effectLst/>
                <a:latin typeface="Calibri" charset="0"/>
              </a:rPr>
              <a:t>sas</a:t>
            </a:r>
            <a:r>
              <a:rPr lang="en-US" sz="4000" b="0" i="0" u="none" strike="noStrike" dirty="0" smtClean="0">
                <a:solidFill>
                  <a:srgbClr val="000000"/>
                </a:solidFill>
                <a:effectLst/>
                <a:latin typeface="Calibri" charset="0"/>
              </a:rPr>
              <a:t> issues. program and validate data transfers and data conversions between </a:t>
            </a:r>
            <a:r>
              <a:rPr lang="en-US" sz="4000" b="0" i="0" u="none" strike="noStrike" dirty="0" err="1" smtClean="0">
                <a:solidFill>
                  <a:srgbClr val="000000"/>
                </a:solidFill>
                <a:effectLst/>
                <a:latin typeface="Calibri" charset="0"/>
              </a:rPr>
              <a:t>sas</a:t>
            </a:r>
            <a:r>
              <a:rPr lang="en-US" sz="4000" b="0" i="0" u="none" strike="noStrike" dirty="0" smtClean="0">
                <a:solidFill>
                  <a:srgbClr val="000000"/>
                </a:solidFill>
                <a:effectLst/>
                <a:latin typeface="Calibri" charset="0"/>
              </a:rPr>
              <a:t> and other software for clients and regulatory agencies. develop, test, and validate </a:t>
            </a:r>
            <a:r>
              <a:rPr lang="en-US" sz="4000" b="0" i="0" u="none" strike="noStrike" dirty="0" err="1" smtClean="0">
                <a:solidFill>
                  <a:srgbClr val="000000"/>
                </a:solidFill>
                <a:effectLst/>
                <a:latin typeface="Calibri" charset="0"/>
              </a:rPr>
              <a:t>sas</a:t>
            </a:r>
            <a:r>
              <a:rPr lang="en-US" sz="4000" b="0" i="0" u="none" strike="noStrike" dirty="0" smtClean="0">
                <a:solidFill>
                  <a:srgbClr val="000000"/>
                </a:solidFill>
                <a:effectLst/>
                <a:latin typeface="Calibri" charset="0"/>
              </a:rPr>
              <a:t> interfaces to non-</a:t>
            </a:r>
            <a:r>
              <a:rPr lang="en-US" sz="4000" b="0" i="0" u="none" strike="noStrike" dirty="0" err="1" smtClean="0">
                <a:solidFill>
                  <a:srgbClr val="000000"/>
                </a:solidFill>
                <a:effectLst/>
                <a:latin typeface="Calibri" charset="0"/>
              </a:rPr>
              <a:t>sas</a:t>
            </a:r>
            <a:r>
              <a:rPr lang="en-US" sz="4000" b="0" i="0" u="none" strike="noStrike" dirty="0" smtClean="0">
                <a:solidFill>
                  <a:srgbClr val="000000"/>
                </a:solidFill>
                <a:effectLst/>
                <a:latin typeface="Calibri" charset="0"/>
              </a:rPr>
              <a:t> data sources. supervise, instruct, and mentor junior staff. participate in business development activities. experience: likely to have had a least 10 years' experience in statistical programming. qualifications: </a:t>
            </a:r>
            <a:r>
              <a:rPr lang="en-US" sz="4000" b="0" i="0" u="none" strike="noStrike" dirty="0" err="1" smtClean="0">
                <a:solidFill>
                  <a:srgbClr val="000000"/>
                </a:solidFill>
                <a:effectLst/>
                <a:latin typeface="Calibri" charset="0"/>
              </a:rPr>
              <a:t>bsc</a:t>
            </a:r>
            <a:r>
              <a:rPr lang="en-US" sz="4000" b="0" i="0" u="none" strike="noStrike" dirty="0" smtClean="0">
                <a:solidFill>
                  <a:srgbClr val="000000"/>
                </a:solidFill>
                <a:effectLst/>
                <a:latin typeface="Calibri" charset="0"/>
              </a:rPr>
              <a:t> in computing, life sciences, mathematical or statistical subjects. line management experience. level responsibility: line management - high - 6+. project - high - 3+ countries. financial - medium. technical - high - expert. alternative titles: director of statistical programming. survey level 4.</a:t>
            </a:r>
          </a:p>
          <a:p>
            <a:endParaRPr lang="en-US" dirty="0"/>
          </a:p>
        </p:txBody>
      </p:sp>
    </p:spTree>
    <p:extLst>
      <p:ext uri="{BB962C8B-B14F-4D97-AF65-F5344CB8AC3E}">
        <p14:creationId xmlns:p14="http://schemas.microsoft.com/office/powerpoint/2010/main" val="2005258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pPr marL="0" indent="0" algn="ctr">
              <a:buNone/>
            </a:pPr>
            <a:r>
              <a:rPr lang="en-US" sz="4000" dirty="0" smtClean="0"/>
              <a:t>I heard </a:t>
            </a:r>
            <a:r>
              <a:rPr lang="en-US" sz="4000" dirty="0" err="1"/>
              <a:t>T</a:t>
            </a:r>
            <a:r>
              <a:rPr lang="en-US" sz="4000" dirty="0" err="1" smtClean="0"/>
              <a:t>ensorflow</a:t>
            </a:r>
            <a:r>
              <a:rPr lang="en-US" sz="4000" dirty="0" smtClean="0"/>
              <a:t> was good?</a:t>
            </a:r>
            <a:endParaRPr lang="en-US" sz="4000" dirty="0"/>
          </a:p>
        </p:txBody>
      </p:sp>
    </p:spTree>
    <p:extLst>
      <p:ext uri="{BB962C8B-B14F-4D97-AF65-F5344CB8AC3E}">
        <p14:creationId xmlns:p14="http://schemas.microsoft.com/office/powerpoint/2010/main" val="368024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Tensorflow</a:t>
            </a:r>
            <a:r>
              <a:rPr lang="en-US" dirty="0" smtClean="0"/>
              <a:t>?</a:t>
            </a:r>
            <a:endParaRPr lang="en-US" dirty="0"/>
          </a:p>
        </p:txBody>
      </p:sp>
      <p:sp>
        <p:nvSpPr>
          <p:cNvPr id="3" name="Content Placeholder 2"/>
          <p:cNvSpPr>
            <a:spLocks noGrp="1"/>
          </p:cNvSpPr>
          <p:nvPr>
            <p:ph idx="1"/>
          </p:nvPr>
        </p:nvSpPr>
        <p:spPr>
          <a:xfrm>
            <a:off x="988102" y="4853638"/>
            <a:ext cx="10515600" cy="4351338"/>
          </a:xfrm>
        </p:spPr>
        <p:txBody>
          <a:bodyPr/>
          <a:lstStyle/>
          <a:p>
            <a:pPr marL="0" indent="0">
              <a:buNone/>
            </a:pPr>
            <a:r>
              <a:rPr lang="en-US" b="1" dirty="0" err="1"/>
              <a:t>TensorFlow</a:t>
            </a:r>
            <a:r>
              <a:rPr lang="en-US" dirty="0"/>
              <a:t> is an open source software library for numerical computation using data flow graphs. Nodes in the graph represent mathematical operations, while the graph edges represent the multidimensional data arrays (tensors) that flow between them.</a:t>
            </a:r>
          </a:p>
        </p:txBody>
      </p:sp>
      <p:sp>
        <p:nvSpPr>
          <p:cNvPr id="4" name="TextBox 3"/>
          <p:cNvSpPr txBox="1"/>
          <p:nvPr/>
        </p:nvSpPr>
        <p:spPr>
          <a:xfrm>
            <a:off x="838199" y="1903751"/>
            <a:ext cx="10074640" cy="2585323"/>
          </a:xfrm>
          <a:prstGeom prst="rect">
            <a:avLst/>
          </a:prstGeom>
          <a:noFill/>
        </p:spPr>
        <p:txBody>
          <a:bodyPr wrap="square" rtlCol="0">
            <a:spAutoFit/>
          </a:bodyPr>
          <a:lstStyle/>
          <a:p>
            <a:pPr marL="285750" indent="-285750">
              <a:buFont typeface="Arial" charset="0"/>
              <a:buChar char="•"/>
            </a:pPr>
            <a:r>
              <a:rPr lang="en-US" sz="2400" dirty="0" smtClean="0"/>
              <a:t>Python-based neural network framework</a:t>
            </a:r>
          </a:p>
          <a:p>
            <a:pPr marL="285750" indent="-285750">
              <a:buFont typeface="Arial" charset="0"/>
              <a:buChar char="•"/>
            </a:pPr>
            <a:r>
              <a:rPr lang="en-US" sz="2400" dirty="0" smtClean="0"/>
              <a:t>Google open source project on </a:t>
            </a:r>
            <a:r>
              <a:rPr lang="en-US" sz="2400" dirty="0" err="1" smtClean="0"/>
              <a:t>Github</a:t>
            </a:r>
            <a:endParaRPr lang="en-US" sz="2400" dirty="0" smtClean="0"/>
          </a:p>
          <a:p>
            <a:pPr marL="285750" indent="-285750">
              <a:buFont typeface="Arial" charset="0"/>
              <a:buChar char="•"/>
            </a:pPr>
            <a:r>
              <a:rPr lang="en-US" sz="2400" dirty="0" smtClean="0"/>
              <a:t>Released November 2015</a:t>
            </a:r>
          </a:p>
          <a:p>
            <a:pPr marL="285750" indent="-285750">
              <a:buFont typeface="Arial" charset="0"/>
              <a:buChar char="•"/>
            </a:pPr>
            <a:r>
              <a:rPr lang="en-US" sz="2400" dirty="0" smtClean="0"/>
              <a:t>Runs highly optimized C++ code for actual calculations</a:t>
            </a:r>
          </a:p>
          <a:p>
            <a:pPr marL="285750" indent="-285750">
              <a:buFont typeface="Arial" charset="0"/>
              <a:buChar char="•"/>
            </a:pPr>
            <a:r>
              <a:rPr lang="en-US" sz="2400" dirty="0" smtClean="0"/>
              <a:t>Higher level APIs on top of </a:t>
            </a:r>
            <a:r>
              <a:rPr lang="en-US" sz="2400" dirty="0" err="1" smtClean="0"/>
              <a:t>tensorflow</a:t>
            </a:r>
            <a:r>
              <a:rPr lang="en-US" sz="2400" dirty="0" smtClean="0"/>
              <a:t> available, like </a:t>
            </a:r>
            <a:r>
              <a:rPr lang="en-US" sz="2400" dirty="0" err="1" smtClean="0"/>
              <a:t>skflow</a:t>
            </a:r>
            <a:r>
              <a:rPr lang="en-US" sz="2400" dirty="0" smtClean="0"/>
              <a:t> to fit within the </a:t>
            </a:r>
            <a:r>
              <a:rPr lang="en-US" sz="2400" dirty="0" err="1" smtClean="0"/>
              <a:t>Scikit</a:t>
            </a:r>
            <a:r>
              <a:rPr lang="en-US" sz="2400" dirty="0" smtClean="0"/>
              <a:t> </a:t>
            </a:r>
            <a:r>
              <a:rPr lang="en-US" sz="2400" dirty="0"/>
              <a:t>Learn API</a:t>
            </a:r>
            <a:endParaRPr lang="en-US" sz="2400" dirty="0" smtClean="0"/>
          </a:p>
          <a:p>
            <a:pPr marL="285750" indent="-285750">
              <a:buFont typeface="Arial" charset="0"/>
              <a:buChar char="•"/>
            </a:pPr>
            <a:endParaRPr lang="en-US" dirty="0"/>
          </a:p>
        </p:txBody>
      </p:sp>
    </p:spTree>
    <p:extLst>
      <p:ext uri="{BB962C8B-B14F-4D97-AF65-F5344CB8AC3E}">
        <p14:creationId xmlns:p14="http://schemas.microsoft.com/office/powerpoint/2010/main" val="1802035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Tensorflow</a:t>
            </a:r>
            <a:r>
              <a:rPr lang="en-US" dirty="0" smtClean="0"/>
              <a:t>?</a:t>
            </a:r>
            <a:endParaRPr lang="en-US" dirty="0"/>
          </a:p>
        </p:txBody>
      </p:sp>
      <p:sp>
        <p:nvSpPr>
          <p:cNvPr id="5" name="TextBox 4"/>
          <p:cNvSpPr txBox="1"/>
          <p:nvPr/>
        </p:nvSpPr>
        <p:spPr>
          <a:xfrm>
            <a:off x="4444311" y="3978875"/>
            <a:ext cx="4810899" cy="830997"/>
          </a:xfrm>
          <a:prstGeom prst="rect">
            <a:avLst/>
          </a:prstGeom>
          <a:noFill/>
        </p:spPr>
        <p:txBody>
          <a:bodyPr wrap="square" rtlCol="0">
            <a:spAutoFit/>
          </a:bodyPr>
          <a:lstStyle/>
          <a:p>
            <a:r>
              <a:rPr lang="en-US" sz="4800" dirty="0" smtClean="0"/>
              <a:t>Because Google?</a:t>
            </a:r>
            <a:endParaRPr lang="en-US" sz="48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2786" y="2036567"/>
            <a:ext cx="7987328" cy="106497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11" y="2036567"/>
            <a:ext cx="4930449" cy="1064977"/>
          </a:xfrm>
          <a:prstGeom prst="rect">
            <a:avLst/>
          </a:prstGeom>
        </p:spPr>
      </p:pic>
    </p:spTree>
    <p:extLst>
      <p:ext uri="{BB962C8B-B14F-4D97-AF65-F5344CB8AC3E}">
        <p14:creationId xmlns:p14="http://schemas.microsoft.com/office/powerpoint/2010/main" val="523303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2363</TotalTime>
  <Words>1411</Words>
  <Application>Microsoft Macintosh PowerPoint</Application>
  <PresentationFormat>Widescreen</PresentationFormat>
  <Paragraphs>181</Paragraphs>
  <Slides>46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TensorFlow Implementation for Job Market Classification </vt:lpstr>
      <vt:lpstr>HR Compensation Workflow</vt:lpstr>
      <vt:lpstr>HR Compensation Workflow</vt:lpstr>
      <vt:lpstr>HR Compensation Workflow</vt:lpstr>
      <vt:lpstr>HR Compensation Workflow</vt:lpstr>
      <vt:lpstr>A sample short form job description:</vt:lpstr>
      <vt:lpstr>PowerPoint Presentation</vt:lpstr>
      <vt:lpstr>What is Tensorflow?</vt:lpstr>
      <vt:lpstr>Why Tensorflow?</vt:lpstr>
      <vt:lpstr>Text-based Convolutional Neural Nets</vt:lpstr>
      <vt:lpstr>#TAGSPACE: Semantic Embeddings from Hashtags</vt:lpstr>
      <vt:lpstr>PowerPoint Presentation</vt:lpstr>
      <vt:lpstr>PowerPoint Presentation</vt:lpstr>
      <vt:lpstr>How to get started?</vt:lpstr>
      <vt:lpstr>Nvidia GPUs for NN</vt:lpstr>
      <vt:lpstr>Nvidia GPUs for NN</vt:lpstr>
      <vt:lpstr>Install notes</vt:lpstr>
      <vt:lpstr>Install Cont’d</vt:lpstr>
      <vt:lpstr>Install Cont’d.</vt:lpstr>
      <vt:lpstr>The rig:</vt:lpstr>
      <vt:lpstr>Post install</vt:lpstr>
      <vt:lpstr>ETL</vt:lpstr>
      <vt:lpstr>ETL Cont’d.</vt:lpstr>
      <vt:lpstr>PowerPoint Presentation</vt:lpstr>
      <vt:lpstr>First it crashed</vt:lpstr>
      <vt:lpstr>And then it crashed again….</vt:lpstr>
      <vt:lpstr>And again…</vt:lpstr>
      <vt:lpstr>Then it burned</vt:lpstr>
      <vt:lpstr>What is a Convolutional Neural Network?</vt:lpstr>
      <vt:lpstr>What is a Convolution?</vt:lpstr>
      <vt:lpstr>What is a Convolution?</vt:lpstr>
      <vt:lpstr>Strides</vt:lpstr>
      <vt:lpstr>Embeddings</vt:lpstr>
      <vt:lpstr>Do kittens hunt mice?</vt:lpstr>
      <vt:lpstr>Word2vec math</vt:lpstr>
      <vt:lpstr>Embeddings</vt:lpstr>
      <vt:lpstr>Embeddings</vt:lpstr>
      <vt:lpstr>Activation Function: non-linearity</vt:lpstr>
      <vt:lpstr>Pooling: reduce complexity while maintaining accuracy</vt:lpstr>
      <vt:lpstr>Pooling</vt:lpstr>
      <vt:lpstr>PowerPoint Presentation</vt:lpstr>
      <vt:lpstr>Softmax: convert scores to probabilities</vt:lpstr>
      <vt:lpstr>What is a Convolutional Neural Network?</vt:lpstr>
      <vt:lpstr>PowerPoint Presentation</vt:lpstr>
      <vt:lpstr>Further Steps</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taras@ivc.com</dc:creator>
  <cp:lastModifiedBy>taras@ivc.com</cp:lastModifiedBy>
  <cp:revision>42</cp:revision>
  <dcterms:created xsi:type="dcterms:W3CDTF">2016-07-27T22:18:32Z</dcterms:created>
  <dcterms:modified xsi:type="dcterms:W3CDTF">2016-07-30T21:42:42Z</dcterms:modified>
</cp:coreProperties>
</file>