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945" r:id="rId2"/>
    <p:sldMasterId id="2147484077" r:id="rId3"/>
  </p:sldMasterIdLst>
  <p:notesMasterIdLst>
    <p:notesMasterId r:id="rId33"/>
  </p:notesMasterIdLst>
  <p:sldIdLst>
    <p:sldId id="256" r:id="rId4"/>
    <p:sldId id="441" r:id="rId5"/>
    <p:sldId id="591" r:id="rId6"/>
    <p:sldId id="592" r:id="rId7"/>
    <p:sldId id="593" r:id="rId8"/>
    <p:sldId id="594" r:id="rId9"/>
    <p:sldId id="598" r:id="rId10"/>
    <p:sldId id="597" r:id="rId11"/>
    <p:sldId id="595" r:id="rId12"/>
    <p:sldId id="596" r:id="rId13"/>
    <p:sldId id="602" r:id="rId14"/>
    <p:sldId id="599" r:id="rId15"/>
    <p:sldId id="603" r:id="rId16"/>
    <p:sldId id="600" r:id="rId17"/>
    <p:sldId id="604" r:id="rId18"/>
    <p:sldId id="396" r:id="rId19"/>
    <p:sldId id="535" r:id="rId20"/>
    <p:sldId id="523" r:id="rId21"/>
    <p:sldId id="524" r:id="rId22"/>
    <p:sldId id="525" r:id="rId23"/>
    <p:sldId id="526" r:id="rId24"/>
    <p:sldId id="527" r:id="rId25"/>
    <p:sldId id="528" r:id="rId26"/>
    <p:sldId id="529" r:id="rId27"/>
    <p:sldId id="530" r:id="rId28"/>
    <p:sldId id="531" r:id="rId29"/>
    <p:sldId id="532" r:id="rId30"/>
    <p:sldId id="533" r:id="rId31"/>
    <p:sldId id="534" r:id="rId32"/>
  </p:sldIdLst>
  <p:sldSz cx="9144000" cy="6858000" type="screen4x3"/>
  <p:notesSz cx="6858000" cy="9144000"/>
  <p:defaultTextStyle>
    <a:defPPr>
      <a:defRPr lang="en-US"/>
    </a:defPPr>
    <a:lvl1pPr marL="0" algn="l" defTabSz="911796" rtl="0" eaLnBrk="1" latinLnBrk="0" hangingPunct="1">
      <a:defRPr sz="1800" kern="1200">
        <a:solidFill>
          <a:schemeClr val="tx1"/>
        </a:solidFill>
        <a:latin typeface="+mn-lt"/>
        <a:ea typeface="+mn-ea"/>
        <a:cs typeface="+mn-cs"/>
      </a:defRPr>
    </a:lvl1pPr>
    <a:lvl2pPr marL="455900" algn="l" defTabSz="911796" rtl="0" eaLnBrk="1" latinLnBrk="0" hangingPunct="1">
      <a:defRPr sz="1800" kern="1200">
        <a:solidFill>
          <a:schemeClr val="tx1"/>
        </a:solidFill>
        <a:latin typeface="+mn-lt"/>
        <a:ea typeface="+mn-ea"/>
        <a:cs typeface="+mn-cs"/>
      </a:defRPr>
    </a:lvl2pPr>
    <a:lvl3pPr marL="911796" algn="l" defTabSz="911796" rtl="0" eaLnBrk="1" latinLnBrk="0" hangingPunct="1">
      <a:defRPr sz="1800" kern="1200">
        <a:solidFill>
          <a:schemeClr val="tx1"/>
        </a:solidFill>
        <a:latin typeface="+mn-lt"/>
        <a:ea typeface="+mn-ea"/>
        <a:cs typeface="+mn-cs"/>
      </a:defRPr>
    </a:lvl3pPr>
    <a:lvl4pPr marL="1367688" algn="l" defTabSz="911796" rtl="0" eaLnBrk="1" latinLnBrk="0" hangingPunct="1">
      <a:defRPr sz="1800" kern="1200">
        <a:solidFill>
          <a:schemeClr val="tx1"/>
        </a:solidFill>
        <a:latin typeface="+mn-lt"/>
        <a:ea typeface="+mn-ea"/>
        <a:cs typeface="+mn-cs"/>
      </a:defRPr>
    </a:lvl4pPr>
    <a:lvl5pPr marL="1823588" algn="l" defTabSz="911796" rtl="0" eaLnBrk="1" latinLnBrk="0" hangingPunct="1">
      <a:defRPr sz="1800" kern="1200">
        <a:solidFill>
          <a:schemeClr val="tx1"/>
        </a:solidFill>
        <a:latin typeface="+mn-lt"/>
        <a:ea typeface="+mn-ea"/>
        <a:cs typeface="+mn-cs"/>
      </a:defRPr>
    </a:lvl5pPr>
    <a:lvl6pPr marL="2279489" algn="l" defTabSz="911796" rtl="0" eaLnBrk="1" latinLnBrk="0" hangingPunct="1">
      <a:defRPr sz="1800" kern="1200">
        <a:solidFill>
          <a:schemeClr val="tx1"/>
        </a:solidFill>
        <a:latin typeface="+mn-lt"/>
        <a:ea typeface="+mn-ea"/>
        <a:cs typeface="+mn-cs"/>
      </a:defRPr>
    </a:lvl6pPr>
    <a:lvl7pPr marL="2735382" algn="l" defTabSz="911796" rtl="0" eaLnBrk="1" latinLnBrk="0" hangingPunct="1">
      <a:defRPr sz="1800" kern="1200">
        <a:solidFill>
          <a:schemeClr val="tx1"/>
        </a:solidFill>
        <a:latin typeface="+mn-lt"/>
        <a:ea typeface="+mn-ea"/>
        <a:cs typeface="+mn-cs"/>
      </a:defRPr>
    </a:lvl7pPr>
    <a:lvl8pPr marL="3191282" algn="l" defTabSz="911796" rtl="0" eaLnBrk="1" latinLnBrk="0" hangingPunct="1">
      <a:defRPr sz="1800" kern="1200">
        <a:solidFill>
          <a:schemeClr val="tx1"/>
        </a:solidFill>
        <a:latin typeface="+mn-lt"/>
        <a:ea typeface="+mn-ea"/>
        <a:cs typeface="+mn-cs"/>
      </a:defRPr>
    </a:lvl8pPr>
    <a:lvl9pPr marL="3647178" algn="l" defTabSz="9117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5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0" autoAdjust="0"/>
    <p:restoredTop sz="94590" autoAdjust="0"/>
  </p:normalViewPr>
  <p:slideViewPr>
    <p:cSldViewPr>
      <p:cViewPr varScale="1">
        <p:scale>
          <a:sx n="74" d="100"/>
          <a:sy n="74" d="100"/>
        </p:scale>
        <p:origin x="90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9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50B37D-4CF2-4005-97A4-F39822E82032}" type="datetimeFigureOut">
              <a:rPr lang="en-US" smtClean="0"/>
              <a:t>6/30/2013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389054-84C6-409A-A23F-837E63F0F021}" type="slidenum">
              <a:rPr lang="en-US" smtClean="0"/>
              <a:t>‹#›</a:t>
            </a:fld>
            <a:endParaRPr lang="en-US"/>
          </a:p>
        </p:txBody>
      </p:sp>
    </p:spTree>
    <p:extLst>
      <p:ext uri="{BB962C8B-B14F-4D97-AF65-F5344CB8AC3E}">
        <p14:creationId xmlns:p14="http://schemas.microsoft.com/office/powerpoint/2010/main" val="3772324915"/>
      </p:ext>
    </p:extLst>
  </p:cSld>
  <p:clrMap bg1="lt1" tx1="dk1" bg2="lt2" tx2="dk2" accent1="accent1" accent2="accent2" accent3="accent3" accent4="accent4" accent5="accent5" accent6="accent6" hlink="hlink" folHlink="folHlink"/>
  <p:notesStyle>
    <a:lvl1pPr marL="0" algn="l" defTabSz="911796" rtl="0" eaLnBrk="1" latinLnBrk="0" hangingPunct="1">
      <a:defRPr sz="1200" kern="1200">
        <a:solidFill>
          <a:schemeClr val="tx1"/>
        </a:solidFill>
        <a:latin typeface="+mn-lt"/>
        <a:ea typeface="+mn-ea"/>
        <a:cs typeface="+mn-cs"/>
      </a:defRPr>
    </a:lvl1pPr>
    <a:lvl2pPr marL="455900" algn="l" defTabSz="911796" rtl="0" eaLnBrk="1" latinLnBrk="0" hangingPunct="1">
      <a:defRPr sz="1200" kern="1200">
        <a:solidFill>
          <a:schemeClr val="tx1"/>
        </a:solidFill>
        <a:latin typeface="+mn-lt"/>
        <a:ea typeface="+mn-ea"/>
        <a:cs typeface="+mn-cs"/>
      </a:defRPr>
    </a:lvl2pPr>
    <a:lvl3pPr marL="911796" algn="l" defTabSz="911796" rtl="0" eaLnBrk="1" latinLnBrk="0" hangingPunct="1">
      <a:defRPr sz="1200" kern="1200">
        <a:solidFill>
          <a:schemeClr val="tx1"/>
        </a:solidFill>
        <a:latin typeface="+mn-lt"/>
        <a:ea typeface="+mn-ea"/>
        <a:cs typeface="+mn-cs"/>
      </a:defRPr>
    </a:lvl3pPr>
    <a:lvl4pPr marL="1367688" algn="l" defTabSz="911796" rtl="0" eaLnBrk="1" latinLnBrk="0" hangingPunct="1">
      <a:defRPr sz="1200" kern="1200">
        <a:solidFill>
          <a:schemeClr val="tx1"/>
        </a:solidFill>
        <a:latin typeface="+mn-lt"/>
        <a:ea typeface="+mn-ea"/>
        <a:cs typeface="+mn-cs"/>
      </a:defRPr>
    </a:lvl4pPr>
    <a:lvl5pPr marL="1823588" algn="l" defTabSz="911796" rtl="0" eaLnBrk="1" latinLnBrk="0" hangingPunct="1">
      <a:defRPr sz="1200" kern="1200">
        <a:solidFill>
          <a:schemeClr val="tx1"/>
        </a:solidFill>
        <a:latin typeface="+mn-lt"/>
        <a:ea typeface="+mn-ea"/>
        <a:cs typeface="+mn-cs"/>
      </a:defRPr>
    </a:lvl5pPr>
    <a:lvl6pPr marL="2279489" algn="l" defTabSz="911796" rtl="0" eaLnBrk="1" latinLnBrk="0" hangingPunct="1">
      <a:defRPr sz="1200" kern="1200">
        <a:solidFill>
          <a:schemeClr val="tx1"/>
        </a:solidFill>
        <a:latin typeface="+mn-lt"/>
        <a:ea typeface="+mn-ea"/>
        <a:cs typeface="+mn-cs"/>
      </a:defRPr>
    </a:lvl6pPr>
    <a:lvl7pPr marL="2735382" algn="l" defTabSz="911796" rtl="0" eaLnBrk="1" latinLnBrk="0" hangingPunct="1">
      <a:defRPr sz="1200" kern="1200">
        <a:solidFill>
          <a:schemeClr val="tx1"/>
        </a:solidFill>
        <a:latin typeface="+mn-lt"/>
        <a:ea typeface="+mn-ea"/>
        <a:cs typeface="+mn-cs"/>
      </a:defRPr>
    </a:lvl7pPr>
    <a:lvl8pPr marL="3191282" algn="l" defTabSz="911796" rtl="0" eaLnBrk="1" latinLnBrk="0" hangingPunct="1">
      <a:defRPr sz="1200" kern="1200">
        <a:solidFill>
          <a:schemeClr val="tx1"/>
        </a:solidFill>
        <a:latin typeface="+mn-lt"/>
        <a:ea typeface="+mn-ea"/>
        <a:cs typeface="+mn-cs"/>
      </a:defRPr>
    </a:lvl8pPr>
    <a:lvl9pPr marL="3647178" algn="l" defTabSz="9117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Deep networks are not a panacea, however. We know that they work well on visual object recognition and speech recognition. There is early</a:t>
            </a:r>
            <a:r>
              <a:rPr lang="en-US" baseline="0" dirty="0" smtClean="0"/>
              <a:t> evidence that they will work well on document understanding. In all of these kind of problems, it’s very difficult for an engineer to specify or build a representation for the data (that isn’t just the lowest-level building blocks, such as pixels or words). Deep networks should be state-of-the-art in those kind of problems. </a:t>
            </a:r>
          </a:p>
          <a:p>
            <a:endParaRPr lang="en-US" baseline="0" dirty="0" smtClean="0"/>
          </a:p>
          <a:p>
            <a:r>
              <a:rPr lang="en-US" baseline="0" dirty="0" smtClean="0"/>
              <a:t>Many machine learning applications inside and outside of Microsoft are not difficult AI problems: they fall under ‘data mining’. An example of such a problem is movie recommendation. In movie recommendation, the problem of how to represent data is very easy. For example, you just represent the movies that a user watches in a big sparse matrix. Perhaps you add the demographics of the user. Then, simply apply an existing ML algorithm. We expect deep networks will have no benefit in this (or similar) cases.</a:t>
            </a:r>
            <a:endParaRPr lang="en-US" dirty="0"/>
          </a:p>
        </p:txBody>
      </p:sp>
      <p:sp>
        <p:nvSpPr>
          <p:cNvPr id="4" name="Slide Number Placeholder 3"/>
          <p:cNvSpPr>
            <a:spLocks noGrp="1"/>
          </p:cNvSpPr>
          <p:nvPr>
            <p:ph type="sldNum" sz="quarter" idx="10"/>
          </p:nvPr>
        </p:nvSpPr>
        <p:spPr/>
        <p:txBody>
          <a:bodyPr/>
          <a:lstStyle/>
          <a:p>
            <a:fld id="{5B3B70EA-41B9-4A40-9FB7-C42F1E808E42}"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1842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5965" indent="0" algn="ctr">
              <a:buNone/>
              <a:defRPr>
                <a:solidFill>
                  <a:schemeClr val="tx1">
                    <a:tint val="75000"/>
                  </a:schemeClr>
                </a:solidFill>
              </a:defRPr>
            </a:lvl2pPr>
            <a:lvl3pPr marL="911926" indent="0" algn="ctr">
              <a:buNone/>
              <a:defRPr>
                <a:solidFill>
                  <a:schemeClr val="tx1">
                    <a:tint val="75000"/>
                  </a:schemeClr>
                </a:solidFill>
              </a:defRPr>
            </a:lvl3pPr>
            <a:lvl4pPr marL="1367883" indent="0" algn="ctr">
              <a:buNone/>
              <a:defRPr>
                <a:solidFill>
                  <a:schemeClr val="tx1">
                    <a:tint val="75000"/>
                  </a:schemeClr>
                </a:solidFill>
              </a:defRPr>
            </a:lvl4pPr>
            <a:lvl5pPr marL="1823849" indent="0" algn="ctr">
              <a:buNone/>
              <a:defRPr>
                <a:solidFill>
                  <a:schemeClr val="tx1">
                    <a:tint val="75000"/>
                  </a:schemeClr>
                </a:solidFill>
              </a:defRPr>
            </a:lvl5pPr>
            <a:lvl6pPr marL="2279814" indent="0" algn="ctr">
              <a:buNone/>
              <a:defRPr>
                <a:solidFill>
                  <a:schemeClr val="tx1">
                    <a:tint val="75000"/>
                  </a:schemeClr>
                </a:solidFill>
              </a:defRPr>
            </a:lvl6pPr>
            <a:lvl7pPr marL="2735772" indent="0" algn="ctr">
              <a:buNone/>
              <a:defRPr>
                <a:solidFill>
                  <a:schemeClr val="tx1">
                    <a:tint val="75000"/>
                  </a:schemeClr>
                </a:solidFill>
              </a:defRPr>
            </a:lvl7pPr>
            <a:lvl8pPr marL="3191737" indent="0" algn="ctr">
              <a:buNone/>
              <a:defRPr>
                <a:solidFill>
                  <a:schemeClr val="tx1">
                    <a:tint val="75000"/>
                  </a:schemeClr>
                </a:solidFill>
              </a:defRPr>
            </a:lvl8pPr>
            <a:lvl9pPr marL="364769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BC550F-E15B-4561-BFE1-0EF767AF2D87}" type="datetime1">
              <a:rPr lang="en-US" smtClean="0"/>
              <a:t>6/30/2013</a:t>
            </a:fld>
            <a:endParaRPr lang="en-US" dirty="0"/>
          </a:p>
        </p:txBody>
      </p:sp>
      <p:sp>
        <p:nvSpPr>
          <p:cNvPr id="5" name="Footer Placeholder 4"/>
          <p:cNvSpPr>
            <a:spLocks noGrp="1"/>
          </p:cNvSpPr>
          <p:nvPr>
            <p:ph type="ftr" sz="quarter" idx="11"/>
          </p:nvPr>
        </p:nvSpPr>
        <p:spPr/>
        <p:txBody>
          <a:bodyPr/>
          <a:lstStyle/>
          <a:p>
            <a:r>
              <a:rPr lang="en-US" smtClean="0"/>
              <a:t>Dong Yu</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7" name="Straight Connector 6"/>
          <p:cNvCxnSpPr/>
          <p:nvPr userDrawn="1"/>
        </p:nvCxnSpPr>
        <p:spPr>
          <a:xfrm>
            <a:off x="1447800" y="3581400"/>
            <a:ext cx="73914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03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DC2CA-26A8-41D2-A612-611126FB0968}" type="datetime1">
              <a:rPr lang="en-US" smtClean="0"/>
              <a:t>6/30/2013</a:t>
            </a:fld>
            <a:endParaRPr lang="en-US"/>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1447800" y="1143000"/>
            <a:ext cx="74676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0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6F4210-2517-49B1-B39A-F45761F48C6C}" type="datetime1">
              <a:rPr lang="en-US" smtClean="0"/>
              <a:t>6/30/2013</a:t>
            </a:fld>
            <a:endParaRPr lang="en-US"/>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6858000" y="304801"/>
            <a:ext cx="0" cy="586740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42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9144000" cy="6858000"/>
          </a:xfrm>
          <a:prstGeom prst="rect">
            <a:avLst/>
          </a:prstGeom>
        </p:spPr>
      </p:pic>
      <p:sp>
        <p:nvSpPr>
          <p:cNvPr id="2" name="Title 1"/>
          <p:cNvSpPr>
            <a:spLocks noGrp="1"/>
          </p:cNvSpPr>
          <p:nvPr>
            <p:ph type="ctrTitle"/>
          </p:nvPr>
        </p:nvSpPr>
        <p:spPr>
          <a:xfrm>
            <a:off x="1370061" y="3200451"/>
            <a:ext cx="7681913" cy="1523495"/>
          </a:xfrm>
        </p:spPr>
        <p:txBody>
          <a:bodyPr>
            <a:noAutofit/>
          </a:bodyPr>
          <a:lstStyle>
            <a:lvl1pPr>
              <a:lnSpc>
                <a:spcPct val="90000"/>
              </a:lnSpc>
              <a:defRPr sz="39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0061" y="4953057"/>
            <a:ext cx="7681913" cy="461665"/>
          </a:xfrm>
        </p:spPr>
        <p:txBody>
          <a:bodyPr>
            <a:noAutofit/>
          </a:bodyPr>
          <a:lstStyle>
            <a:lvl1pPr marL="0" indent="0" algn="l">
              <a:lnSpc>
                <a:spcPct val="90000"/>
              </a:lnSpc>
              <a:spcBef>
                <a:spcPts val="0"/>
              </a:spcBef>
              <a:buNone/>
              <a:defRPr sz="2600">
                <a:solidFill>
                  <a:schemeClr val="tx1"/>
                </a:solidFill>
              </a:defRPr>
            </a:lvl1pPr>
            <a:lvl2pPr marL="456766" indent="0" algn="ctr">
              <a:buNone/>
              <a:defRPr>
                <a:solidFill>
                  <a:schemeClr val="tx1">
                    <a:tint val="75000"/>
                  </a:schemeClr>
                </a:solidFill>
              </a:defRPr>
            </a:lvl2pPr>
            <a:lvl3pPr marL="913532" indent="0" algn="ctr">
              <a:buNone/>
              <a:defRPr>
                <a:solidFill>
                  <a:schemeClr val="tx1">
                    <a:tint val="75000"/>
                  </a:schemeClr>
                </a:solidFill>
              </a:defRPr>
            </a:lvl3pPr>
            <a:lvl4pPr marL="1370302" indent="0" algn="ctr">
              <a:buNone/>
              <a:defRPr>
                <a:solidFill>
                  <a:schemeClr val="tx1">
                    <a:tint val="75000"/>
                  </a:schemeClr>
                </a:solidFill>
              </a:defRPr>
            </a:lvl4pPr>
            <a:lvl5pPr marL="1827068" indent="0" algn="ctr">
              <a:buNone/>
              <a:defRPr>
                <a:solidFill>
                  <a:schemeClr val="tx1">
                    <a:tint val="75000"/>
                  </a:schemeClr>
                </a:solidFill>
              </a:defRPr>
            </a:lvl5pPr>
            <a:lvl6pPr marL="2283834" indent="0" algn="ctr">
              <a:buNone/>
              <a:defRPr>
                <a:solidFill>
                  <a:schemeClr val="tx1">
                    <a:tint val="75000"/>
                  </a:schemeClr>
                </a:solidFill>
              </a:defRPr>
            </a:lvl6pPr>
            <a:lvl7pPr marL="2740601" indent="0" algn="ctr">
              <a:buNone/>
              <a:defRPr>
                <a:solidFill>
                  <a:schemeClr val="tx1">
                    <a:tint val="75000"/>
                  </a:schemeClr>
                </a:solidFill>
              </a:defRPr>
            </a:lvl7pPr>
            <a:lvl8pPr marL="3197368" indent="0" algn="ctr">
              <a:buNone/>
              <a:defRPr>
                <a:solidFill>
                  <a:schemeClr val="tx1">
                    <a:tint val="75000"/>
                  </a:schemeClr>
                </a:solidFill>
              </a:defRPr>
            </a:lvl8pPr>
            <a:lvl9pPr marL="365413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477941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411567"/>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507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984815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718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7184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1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83249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76079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38" y="6238876"/>
            <a:ext cx="9144001" cy="619125"/>
          </a:xfrm>
          <a:solidFill>
            <a:srgbClr val="FFFF99"/>
          </a:solidFill>
        </p:spPr>
        <p:txBody>
          <a:bodyPr wrap="square" lIns="152256" tIns="76129" rIns="152256" bIns="76129"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8725090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B00EF-E2B3-4B8B-9C5B-56B7DD668A59}" type="datetime1">
              <a:rPr lang="en-US" smtClean="0"/>
              <a:t>6/30/2013</a:t>
            </a:fld>
            <a:endParaRPr lang="en-US" dirty="0"/>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1447800" y="1143000"/>
            <a:ext cx="73914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533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1698"/>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1"/>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9"/>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xfrm>
            <a:off x="457201" y="6356356"/>
            <a:ext cx="2133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7" name="Rectangle 5"/>
          <p:cNvSpPr>
            <a:spLocks noGrp="1" noChangeArrowheads="1"/>
          </p:cNvSpPr>
          <p:nvPr>
            <p:ph type="ftr" sz="quarter" idx="11"/>
          </p:nvPr>
        </p:nvSpPr>
        <p:spPr>
          <a:xfrm>
            <a:off x="3124200" y="6356356"/>
            <a:ext cx="2895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8" name="Rectangle 6"/>
          <p:cNvSpPr>
            <a:spLocks noGrp="1" noChangeArrowheads="1"/>
          </p:cNvSpPr>
          <p:nvPr>
            <p:ph type="sldNum" sz="quarter" idx="12"/>
          </p:nvPr>
        </p:nvSpPr>
        <p:spPr>
          <a:xfrm>
            <a:off x="6553200" y="6356356"/>
            <a:ext cx="2133600" cy="365125"/>
          </a:xfrm>
          <a:prstGeom prst="rect">
            <a:avLst/>
          </a:prstGeom>
          <a:ln/>
        </p:spPr>
        <p:txBody>
          <a:bodyPr lIns="91359" tIns="45680" rIns="91359" bIns="45680"/>
          <a:lstStyle>
            <a:lvl1pPr>
              <a:defRPr/>
            </a:lvl1pPr>
          </a:lstStyle>
          <a:p>
            <a:pPr defTabSz="913532"/>
            <a:fld id="{8E98D9C4-299A-4495-8AEF-45F227F6ACE8}" type="slidenum">
              <a:rPr lang="en-US">
                <a:solidFill>
                  <a:srgbClr val="FFFFFF"/>
                </a:solidFill>
              </a:rPr>
              <a:pPr defTabSz="913532"/>
              <a:t>‹#›</a:t>
            </a:fld>
            <a:endParaRPr lang="en-US">
              <a:solidFill>
                <a:srgbClr val="FFFFFF"/>
              </a:solidFill>
            </a:endParaRPr>
          </a:p>
        </p:txBody>
      </p:sp>
    </p:spTree>
    <p:extLst>
      <p:ext uri="{BB962C8B-B14F-4D97-AF65-F5344CB8AC3E}">
        <p14:creationId xmlns:p14="http://schemas.microsoft.com/office/powerpoint/2010/main" val="3743562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9144000" cy="6858000"/>
          </a:xfrm>
          <a:prstGeom prst="rect">
            <a:avLst/>
          </a:prstGeom>
        </p:spPr>
      </p:pic>
      <p:sp>
        <p:nvSpPr>
          <p:cNvPr id="2" name="Title 1"/>
          <p:cNvSpPr>
            <a:spLocks noGrp="1"/>
          </p:cNvSpPr>
          <p:nvPr>
            <p:ph type="ctrTitle"/>
          </p:nvPr>
        </p:nvSpPr>
        <p:spPr>
          <a:xfrm>
            <a:off x="1370061" y="3200451"/>
            <a:ext cx="7681913" cy="1523495"/>
          </a:xfrm>
        </p:spPr>
        <p:txBody>
          <a:bodyPr>
            <a:noAutofit/>
          </a:bodyPr>
          <a:lstStyle>
            <a:lvl1pPr>
              <a:lnSpc>
                <a:spcPct val="90000"/>
              </a:lnSpc>
              <a:defRPr sz="39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0061" y="4953057"/>
            <a:ext cx="7681913" cy="461665"/>
          </a:xfrm>
        </p:spPr>
        <p:txBody>
          <a:bodyPr>
            <a:noAutofit/>
          </a:bodyPr>
          <a:lstStyle>
            <a:lvl1pPr marL="0" indent="0" algn="l">
              <a:lnSpc>
                <a:spcPct val="90000"/>
              </a:lnSpc>
              <a:spcBef>
                <a:spcPts val="0"/>
              </a:spcBef>
              <a:buNone/>
              <a:defRPr sz="2600">
                <a:solidFill>
                  <a:schemeClr val="tx1"/>
                </a:solidFill>
              </a:defRPr>
            </a:lvl1pPr>
            <a:lvl2pPr marL="456766" indent="0" algn="ctr">
              <a:buNone/>
              <a:defRPr>
                <a:solidFill>
                  <a:schemeClr val="tx1">
                    <a:tint val="75000"/>
                  </a:schemeClr>
                </a:solidFill>
              </a:defRPr>
            </a:lvl2pPr>
            <a:lvl3pPr marL="913532" indent="0" algn="ctr">
              <a:buNone/>
              <a:defRPr>
                <a:solidFill>
                  <a:schemeClr val="tx1">
                    <a:tint val="75000"/>
                  </a:schemeClr>
                </a:solidFill>
              </a:defRPr>
            </a:lvl3pPr>
            <a:lvl4pPr marL="1370302" indent="0" algn="ctr">
              <a:buNone/>
              <a:defRPr>
                <a:solidFill>
                  <a:schemeClr val="tx1">
                    <a:tint val="75000"/>
                  </a:schemeClr>
                </a:solidFill>
              </a:defRPr>
            </a:lvl4pPr>
            <a:lvl5pPr marL="1827068" indent="0" algn="ctr">
              <a:buNone/>
              <a:defRPr>
                <a:solidFill>
                  <a:schemeClr val="tx1">
                    <a:tint val="75000"/>
                  </a:schemeClr>
                </a:solidFill>
              </a:defRPr>
            </a:lvl5pPr>
            <a:lvl6pPr marL="2283834" indent="0" algn="ctr">
              <a:buNone/>
              <a:defRPr>
                <a:solidFill>
                  <a:schemeClr val="tx1">
                    <a:tint val="75000"/>
                  </a:schemeClr>
                </a:solidFill>
              </a:defRPr>
            </a:lvl6pPr>
            <a:lvl7pPr marL="2740601" indent="0" algn="ctr">
              <a:buNone/>
              <a:defRPr>
                <a:solidFill>
                  <a:schemeClr val="tx1">
                    <a:tint val="75000"/>
                  </a:schemeClr>
                </a:solidFill>
              </a:defRPr>
            </a:lvl7pPr>
            <a:lvl8pPr marL="3197368" indent="0" algn="ctr">
              <a:buNone/>
              <a:defRPr>
                <a:solidFill>
                  <a:schemeClr val="tx1">
                    <a:tint val="75000"/>
                  </a:schemeClr>
                </a:solidFill>
              </a:defRPr>
            </a:lvl8pPr>
            <a:lvl9pPr marL="365413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4794297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411567"/>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43757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343873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8075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39097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1037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29935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38" y="6238876"/>
            <a:ext cx="9144001" cy="619125"/>
          </a:xfrm>
          <a:solidFill>
            <a:srgbClr val="FFFF99"/>
          </a:solidFill>
        </p:spPr>
        <p:txBody>
          <a:bodyPr wrap="square" lIns="152256" tIns="76129" rIns="152256" bIns="76129"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4904074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1698"/>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1"/>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9"/>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xfrm>
            <a:off x="457201" y="6356356"/>
            <a:ext cx="2133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7" name="Rectangle 5"/>
          <p:cNvSpPr>
            <a:spLocks noGrp="1" noChangeArrowheads="1"/>
          </p:cNvSpPr>
          <p:nvPr>
            <p:ph type="ftr" sz="quarter" idx="11"/>
          </p:nvPr>
        </p:nvSpPr>
        <p:spPr>
          <a:xfrm>
            <a:off x="3124200" y="6356356"/>
            <a:ext cx="2895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8" name="Rectangle 6"/>
          <p:cNvSpPr>
            <a:spLocks noGrp="1" noChangeArrowheads="1"/>
          </p:cNvSpPr>
          <p:nvPr>
            <p:ph type="sldNum" sz="quarter" idx="12"/>
          </p:nvPr>
        </p:nvSpPr>
        <p:spPr>
          <a:xfrm>
            <a:off x="6553200" y="6356356"/>
            <a:ext cx="2133600" cy="365125"/>
          </a:xfrm>
          <a:prstGeom prst="rect">
            <a:avLst/>
          </a:prstGeom>
          <a:ln/>
        </p:spPr>
        <p:txBody>
          <a:bodyPr lIns="91359" tIns="45680" rIns="91359" bIns="45680"/>
          <a:lstStyle>
            <a:lvl1pPr>
              <a:defRPr/>
            </a:lvl1pPr>
          </a:lstStyle>
          <a:p>
            <a:pPr defTabSz="913532"/>
            <a:fld id="{8E98D9C4-299A-4495-8AEF-45F227F6ACE8}" type="slidenum">
              <a:rPr lang="en-US">
                <a:solidFill>
                  <a:srgbClr val="FFFFFF"/>
                </a:solidFill>
              </a:rPr>
              <a:pPr defTabSz="913532"/>
              <a:t>‹#›</a:t>
            </a:fld>
            <a:endParaRPr lang="en-US">
              <a:solidFill>
                <a:srgbClr val="FFFFFF"/>
              </a:solidFill>
            </a:endParaRPr>
          </a:p>
        </p:txBody>
      </p:sp>
    </p:spTree>
    <p:extLst>
      <p:ext uri="{BB962C8B-B14F-4D97-AF65-F5344CB8AC3E}">
        <p14:creationId xmlns:p14="http://schemas.microsoft.com/office/powerpoint/2010/main" val="118344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5965" indent="0">
              <a:buNone/>
              <a:defRPr sz="1800">
                <a:solidFill>
                  <a:schemeClr val="tx1">
                    <a:tint val="75000"/>
                  </a:schemeClr>
                </a:solidFill>
              </a:defRPr>
            </a:lvl2pPr>
            <a:lvl3pPr marL="911926" indent="0">
              <a:buNone/>
              <a:defRPr sz="1600">
                <a:solidFill>
                  <a:schemeClr val="tx1">
                    <a:tint val="75000"/>
                  </a:schemeClr>
                </a:solidFill>
              </a:defRPr>
            </a:lvl3pPr>
            <a:lvl4pPr marL="1367883" indent="0">
              <a:buNone/>
              <a:defRPr sz="1400">
                <a:solidFill>
                  <a:schemeClr val="tx1">
                    <a:tint val="75000"/>
                  </a:schemeClr>
                </a:solidFill>
              </a:defRPr>
            </a:lvl4pPr>
            <a:lvl5pPr marL="1823849" indent="0">
              <a:buNone/>
              <a:defRPr sz="1400">
                <a:solidFill>
                  <a:schemeClr val="tx1">
                    <a:tint val="75000"/>
                  </a:schemeClr>
                </a:solidFill>
              </a:defRPr>
            </a:lvl5pPr>
            <a:lvl6pPr marL="2279814" indent="0">
              <a:buNone/>
              <a:defRPr sz="1400">
                <a:solidFill>
                  <a:schemeClr val="tx1">
                    <a:tint val="75000"/>
                  </a:schemeClr>
                </a:solidFill>
              </a:defRPr>
            </a:lvl6pPr>
            <a:lvl7pPr marL="2735772" indent="0">
              <a:buNone/>
              <a:defRPr sz="1400">
                <a:solidFill>
                  <a:schemeClr val="tx1">
                    <a:tint val="75000"/>
                  </a:schemeClr>
                </a:solidFill>
              </a:defRPr>
            </a:lvl7pPr>
            <a:lvl8pPr marL="3191737" indent="0">
              <a:buNone/>
              <a:defRPr sz="1400">
                <a:solidFill>
                  <a:schemeClr val="tx1">
                    <a:tint val="75000"/>
                  </a:schemeClr>
                </a:solidFill>
              </a:defRPr>
            </a:lvl8pPr>
            <a:lvl9pPr marL="364769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7DF98-DB47-4897-BCFC-424834EF8939}" type="datetime1">
              <a:rPr lang="en-US" smtClean="0"/>
              <a:t>6/30/2013</a:t>
            </a:fld>
            <a:endParaRPr lang="en-US"/>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2590800" y="2590800"/>
            <a:ext cx="64008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27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19"/>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19"/>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AF063F-11FA-4749-877E-7D02A58568B7}" type="datetime1">
              <a:rPr lang="en-US" smtClean="0"/>
              <a:t>6/30/2013</a:t>
            </a:fld>
            <a:endParaRPr lang="en-US"/>
          </a:p>
        </p:txBody>
      </p:sp>
      <p:sp>
        <p:nvSpPr>
          <p:cNvPr id="6" name="Footer Placeholder 5"/>
          <p:cNvSpPr>
            <a:spLocks noGrp="1"/>
          </p:cNvSpPr>
          <p:nvPr>
            <p:ph type="ftr" sz="quarter" idx="11"/>
          </p:nvPr>
        </p:nvSpPr>
        <p:spPr/>
        <p:txBody>
          <a:bodyPr/>
          <a:lstStyle/>
          <a:p>
            <a:r>
              <a:rPr lang="en-US" smtClean="0"/>
              <a:t>Dong Yu</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1371601" y="1143000"/>
            <a:ext cx="75438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9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5965" indent="0">
              <a:buNone/>
              <a:defRPr sz="2000" b="1"/>
            </a:lvl2pPr>
            <a:lvl3pPr marL="911926" indent="0">
              <a:buNone/>
              <a:defRPr sz="1800" b="1"/>
            </a:lvl3pPr>
            <a:lvl4pPr marL="1367883" indent="0">
              <a:buNone/>
              <a:defRPr sz="1600" b="1"/>
            </a:lvl4pPr>
            <a:lvl5pPr marL="1823849" indent="0">
              <a:buNone/>
              <a:defRPr sz="1600" b="1"/>
            </a:lvl5pPr>
            <a:lvl6pPr marL="2279814" indent="0">
              <a:buNone/>
              <a:defRPr sz="1600" b="1"/>
            </a:lvl6pPr>
            <a:lvl7pPr marL="2735772" indent="0">
              <a:buNone/>
              <a:defRPr sz="1600" b="1"/>
            </a:lvl7pPr>
            <a:lvl8pPr marL="3191737" indent="0">
              <a:buNone/>
              <a:defRPr sz="1600" b="1"/>
            </a:lvl8pPr>
            <a:lvl9pPr marL="364769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5965" indent="0">
              <a:buNone/>
              <a:defRPr sz="2000" b="1"/>
            </a:lvl2pPr>
            <a:lvl3pPr marL="911926" indent="0">
              <a:buNone/>
              <a:defRPr sz="1800" b="1"/>
            </a:lvl3pPr>
            <a:lvl4pPr marL="1367883" indent="0">
              <a:buNone/>
              <a:defRPr sz="1600" b="1"/>
            </a:lvl4pPr>
            <a:lvl5pPr marL="1823849" indent="0">
              <a:buNone/>
              <a:defRPr sz="1600" b="1"/>
            </a:lvl5pPr>
            <a:lvl6pPr marL="2279814" indent="0">
              <a:buNone/>
              <a:defRPr sz="1600" b="1"/>
            </a:lvl6pPr>
            <a:lvl7pPr marL="2735772" indent="0">
              <a:buNone/>
              <a:defRPr sz="1600" b="1"/>
            </a:lvl7pPr>
            <a:lvl8pPr marL="3191737" indent="0">
              <a:buNone/>
              <a:defRPr sz="1600" b="1"/>
            </a:lvl8pPr>
            <a:lvl9pPr marL="364769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006DA1-C2F3-4627-B8E9-959EDFF0C285}" type="datetime1">
              <a:rPr lang="en-US" smtClean="0"/>
              <a:t>6/30/2013</a:t>
            </a:fld>
            <a:endParaRPr lang="en-US"/>
          </a:p>
        </p:txBody>
      </p:sp>
      <p:sp>
        <p:nvSpPr>
          <p:cNvPr id="8" name="Footer Placeholder 7"/>
          <p:cNvSpPr>
            <a:spLocks noGrp="1"/>
          </p:cNvSpPr>
          <p:nvPr>
            <p:ph type="ftr" sz="quarter" idx="11"/>
          </p:nvPr>
        </p:nvSpPr>
        <p:spPr/>
        <p:txBody>
          <a:bodyPr/>
          <a:lstStyle/>
          <a:p>
            <a:r>
              <a:rPr lang="en-US" smtClean="0"/>
              <a:t>Dong Yu</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569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69E09D-30D2-4CB7-957C-04B0406ADF85}" type="datetime1">
              <a:rPr lang="en-US" smtClean="0"/>
              <a:t>6/30/2013</a:t>
            </a:fld>
            <a:endParaRPr lang="en-US"/>
          </a:p>
        </p:txBody>
      </p:sp>
      <p:sp>
        <p:nvSpPr>
          <p:cNvPr id="4" name="Footer Placeholder 3"/>
          <p:cNvSpPr>
            <a:spLocks noGrp="1"/>
          </p:cNvSpPr>
          <p:nvPr>
            <p:ph type="ftr" sz="quarter" idx="11"/>
          </p:nvPr>
        </p:nvSpPr>
        <p:spPr/>
        <p:txBody>
          <a:bodyPr/>
          <a:lstStyle/>
          <a:p>
            <a:r>
              <a:rPr lang="en-US" smtClean="0"/>
              <a:t>Dong Yu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6" name="Straight Connector 5"/>
          <p:cNvCxnSpPr/>
          <p:nvPr userDrawn="1"/>
        </p:nvCxnSpPr>
        <p:spPr>
          <a:xfrm>
            <a:off x="1447800" y="1143000"/>
            <a:ext cx="74676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4BD9C-C822-4084-B794-438F5FE0E5DC}" type="datetime1">
              <a:rPr lang="en-US" smtClean="0"/>
              <a:t>6/30/2013</a:t>
            </a:fld>
            <a:endParaRPr lang="en-US"/>
          </a:p>
        </p:txBody>
      </p:sp>
      <p:sp>
        <p:nvSpPr>
          <p:cNvPr id="3" name="Footer Placeholder 2"/>
          <p:cNvSpPr>
            <a:spLocks noGrp="1"/>
          </p:cNvSpPr>
          <p:nvPr>
            <p:ph type="ftr" sz="quarter" idx="11"/>
          </p:nvPr>
        </p:nvSpPr>
        <p:spPr/>
        <p:txBody>
          <a:bodyPr/>
          <a:lstStyle/>
          <a:p>
            <a:r>
              <a:rPr lang="en-US" smtClean="0"/>
              <a:t>Dong Yu</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662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19"/>
            <a:ext cx="3008313" cy="4691063"/>
          </a:xfrm>
        </p:spPr>
        <p:txBody>
          <a:bodyPr/>
          <a:lstStyle>
            <a:lvl1pPr marL="0" indent="0">
              <a:buNone/>
              <a:defRPr sz="1400"/>
            </a:lvl1pPr>
            <a:lvl2pPr marL="455965" indent="0">
              <a:buNone/>
              <a:defRPr sz="1200"/>
            </a:lvl2pPr>
            <a:lvl3pPr marL="911926" indent="0">
              <a:buNone/>
              <a:defRPr sz="1000"/>
            </a:lvl3pPr>
            <a:lvl4pPr marL="1367883" indent="0">
              <a:buNone/>
              <a:defRPr sz="900"/>
            </a:lvl4pPr>
            <a:lvl5pPr marL="1823849" indent="0">
              <a:buNone/>
              <a:defRPr sz="900"/>
            </a:lvl5pPr>
            <a:lvl6pPr marL="2279814" indent="0">
              <a:buNone/>
              <a:defRPr sz="900"/>
            </a:lvl6pPr>
            <a:lvl7pPr marL="2735772" indent="0">
              <a:buNone/>
              <a:defRPr sz="900"/>
            </a:lvl7pPr>
            <a:lvl8pPr marL="3191737" indent="0">
              <a:buNone/>
              <a:defRPr sz="900"/>
            </a:lvl8pPr>
            <a:lvl9pPr marL="364769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A7B873-6D8E-4103-85E8-87E0379EC401}" type="datetime1">
              <a:rPr lang="en-US" smtClean="0"/>
              <a:t>6/30/2013</a:t>
            </a:fld>
            <a:endParaRPr lang="en-US"/>
          </a:p>
        </p:txBody>
      </p:sp>
      <p:sp>
        <p:nvSpPr>
          <p:cNvPr id="6" name="Footer Placeholder 5"/>
          <p:cNvSpPr>
            <a:spLocks noGrp="1"/>
          </p:cNvSpPr>
          <p:nvPr>
            <p:ph type="ftr" sz="quarter" idx="11"/>
          </p:nvPr>
        </p:nvSpPr>
        <p:spPr/>
        <p:txBody>
          <a:bodyPr/>
          <a:lstStyle/>
          <a:p>
            <a:r>
              <a:rPr lang="en-US" smtClean="0"/>
              <a:t>Dong Yu</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62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5965" indent="0">
              <a:buNone/>
              <a:defRPr sz="2800"/>
            </a:lvl2pPr>
            <a:lvl3pPr marL="911926" indent="0">
              <a:buNone/>
              <a:defRPr sz="2400"/>
            </a:lvl3pPr>
            <a:lvl4pPr marL="1367883" indent="0">
              <a:buNone/>
              <a:defRPr sz="2000"/>
            </a:lvl4pPr>
            <a:lvl5pPr marL="1823849" indent="0">
              <a:buNone/>
              <a:defRPr sz="2000"/>
            </a:lvl5pPr>
            <a:lvl6pPr marL="2279814" indent="0">
              <a:buNone/>
              <a:defRPr sz="2000"/>
            </a:lvl6pPr>
            <a:lvl7pPr marL="2735772" indent="0">
              <a:buNone/>
              <a:defRPr sz="2000"/>
            </a:lvl7pPr>
            <a:lvl8pPr marL="3191737" indent="0">
              <a:buNone/>
              <a:defRPr sz="2000"/>
            </a:lvl8pPr>
            <a:lvl9pPr marL="364769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5965" indent="0">
              <a:buNone/>
              <a:defRPr sz="1200"/>
            </a:lvl2pPr>
            <a:lvl3pPr marL="911926" indent="0">
              <a:buNone/>
              <a:defRPr sz="1000"/>
            </a:lvl3pPr>
            <a:lvl4pPr marL="1367883" indent="0">
              <a:buNone/>
              <a:defRPr sz="900"/>
            </a:lvl4pPr>
            <a:lvl5pPr marL="1823849" indent="0">
              <a:buNone/>
              <a:defRPr sz="900"/>
            </a:lvl5pPr>
            <a:lvl6pPr marL="2279814" indent="0">
              <a:buNone/>
              <a:defRPr sz="900"/>
            </a:lvl6pPr>
            <a:lvl7pPr marL="2735772" indent="0">
              <a:buNone/>
              <a:defRPr sz="900"/>
            </a:lvl7pPr>
            <a:lvl8pPr marL="3191737" indent="0">
              <a:buNone/>
              <a:defRPr sz="900"/>
            </a:lvl8pPr>
            <a:lvl9pPr marL="364769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2BF27-25E9-4801-97DB-85D33940A7F1}" type="datetime1">
              <a:rPr lang="en-US" smtClean="0"/>
              <a:t>6/30/2013</a:t>
            </a:fld>
            <a:endParaRPr lang="en-US"/>
          </a:p>
        </p:txBody>
      </p:sp>
      <p:sp>
        <p:nvSpPr>
          <p:cNvPr id="6" name="Footer Placeholder 5"/>
          <p:cNvSpPr>
            <a:spLocks noGrp="1"/>
          </p:cNvSpPr>
          <p:nvPr>
            <p:ph type="ftr" sz="quarter" idx="11"/>
          </p:nvPr>
        </p:nvSpPr>
        <p:spPr/>
        <p:txBody>
          <a:bodyPr/>
          <a:lstStyle/>
          <a:p>
            <a:r>
              <a:rPr lang="en-US" smtClean="0"/>
              <a:t>Dong Yu</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97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research.microsoft.com/c/10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NUL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pdf"/><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2.jpe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193" tIns="45604" rIns="91193" bIns="456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19"/>
            <a:ext cx="8229600" cy="4525963"/>
          </a:xfrm>
          <a:prstGeom prst="rect">
            <a:avLst/>
          </a:prstGeom>
        </p:spPr>
        <p:txBody>
          <a:bodyPr vert="horz" lIns="91193" tIns="45604" rIns="91193" bIns="456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1" y="6356351"/>
            <a:ext cx="2133600" cy="365125"/>
          </a:xfrm>
          <a:prstGeom prst="rect">
            <a:avLst/>
          </a:prstGeom>
        </p:spPr>
        <p:txBody>
          <a:bodyPr vert="horz" lIns="91193" tIns="45604" rIns="91193" bIns="45604" rtlCol="0" anchor="ctr"/>
          <a:lstStyle>
            <a:lvl1pPr algn="l">
              <a:defRPr sz="1200">
                <a:solidFill>
                  <a:schemeClr val="tx1">
                    <a:tint val="75000"/>
                  </a:schemeClr>
                </a:solidFill>
              </a:defRPr>
            </a:lvl1pPr>
          </a:lstStyle>
          <a:p>
            <a:fld id="{4F0034FA-95E1-4CE6-95A6-1D0E29FF724F}" type="datetime1">
              <a:rPr lang="en-US" smtClean="0"/>
              <a:t>6/30/2013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193" tIns="45604" rIns="91193" bIns="45604" rtlCol="0" anchor="ctr"/>
          <a:lstStyle>
            <a:lvl1pPr algn="ctr">
              <a:defRPr sz="1200">
                <a:solidFill>
                  <a:schemeClr val="tx1">
                    <a:tint val="75000"/>
                  </a:schemeClr>
                </a:solidFill>
              </a:defRPr>
            </a:lvl1pPr>
          </a:lstStyle>
          <a:p>
            <a:r>
              <a:rPr lang="en-US" smtClean="0"/>
              <a:t>Dong Yu</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193" tIns="45604" rIns="91193" bIns="45604"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pic>
        <p:nvPicPr>
          <p:cNvPr id="7" name="Picture 2" descr="Microsoft Research">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5726" y="66674"/>
            <a:ext cx="1362075"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2687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1926" rtl="0" eaLnBrk="1" latinLnBrk="0" hangingPunct="1">
        <a:spcBef>
          <a:spcPct val="0"/>
        </a:spcBef>
        <a:buNone/>
        <a:defRPr sz="4400" kern="1200">
          <a:solidFill>
            <a:schemeClr val="tx1"/>
          </a:solidFill>
          <a:latin typeface="+mj-lt"/>
          <a:ea typeface="+mj-ea"/>
          <a:cs typeface="+mj-cs"/>
        </a:defRPr>
      </a:lvl1pPr>
    </p:titleStyle>
    <p:bodyStyle>
      <a:lvl1pPr marL="341970" indent="-341970" algn="l" defTabSz="91192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0939" indent="-284977" algn="l" defTabSz="91192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39906" indent="-227975" algn="l" defTabSz="91192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5867"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1831"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07794"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754"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9720"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5678"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926" rtl="0" eaLnBrk="1" latinLnBrk="0" hangingPunct="1">
        <a:defRPr sz="1800" kern="1200">
          <a:solidFill>
            <a:schemeClr val="tx1"/>
          </a:solidFill>
          <a:latin typeface="+mn-lt"/>
          <a:ea typeface="+mn-ea"/>
          <a:cs typeface="+mn-cs"/>
        </a:defRPr>
      </a:lvl1pPr>
      <a:lvl2pPr marL="455965" algn="l" defTabSz="911926" rtl="0" eaLnBrk="1" latinLnBrk="0" hangingPunct="1">
        <a:defRPr sz="1800" kern="1200">
          <a:solidFill>
            <a:schemeClr val="tx1"/>
          </a:solidFill>
          <a:latin typeface="+mn-lt"/>
          <a:ea typeface="+mn-ea"/>
          <a:cs typeface="+mn-cs"/>
        </a:defRPr>
      </a:lvl2pPr>
      <a:lvl3pPr marL="911926" algn="l" defTabSz="911926" rtl="0" eaLnBrk="1" latinLnBrk="0" hangingPunct="1">
        <a:defRPr sz="1800" kern="1200">
          <a:solidFill>
            <a:schemeClr val="tx1"/>
          </a:solidFill>
          <a:latin typeface="+mn-lt"/>
          <a:ea typeface="+mn-ea"/>
          <a:cs typeface="+mn-cs"/>
        </a:defRPr>
      </a:lvl3pPr>
      <a:lvl4pPr marL="1367883" algn="l" defTabSz="911926" rtl="0" eaLnBrk="1" latinLnBrk="0" hangingPunct="1">
        <a:defRPr sz="1800" kern="1200">
          <a:solidFill>
            <a:schemeClr val="tx1"/>
          </a:solidFill>
          <a:latin typeface="+mn-lt"/>
          <a:ea typeface="+mn-ea"/>
          <a:cs typeface="+mn-cs"/>
        </a:defRPr>
      </a:lvl4pPr>
      <a:lvl5pPr marL="1823849" algn="l" defTabSz="911926" rtl="0" eaLnBrk="1" latinLnBrk="0" hangingPunct="1">
        <a:defRPr sz="1800" kern="1200">
          <a:solidFill>
            <a:schemeClr val="tx1"/>
          </a:solidFill>
          <a:latin typeface="+mn-lt"/>
          <a:ea typeface="+mn-ea"/>
          <a:cs typeface="+mn-cs"/>
        </a:defRPr>
      </a:lvl5pPr>
      <a:lvl6pPr marL="2279814" algn="l" defTabSz="911926" rtl="0" eaLnBrk="1" latinLnBrk="0" hangingPunct="1">
        <a:defRPr sz="1800" kern="1200">
          <a:solidFill>
            <a:schemeClr val="tx1"/>
          </a:solidFill>
          <a:latin typeface="+mn-lt"/>
          <a:ea typeface="+mn-ea"/>
          <a:cs typeface="+mn-cs"/>
        </a:defRPr>
      </a:lvl6pPr>
      <a:lvl7pPr marL="2735772" algn="l" defTabSz="911926" rtl="0" eaLnBrk="1" latinLnBrk="0" hangingPunct="1">
        <a:defRPr sz="1800" kern="1200">
          <a:solidFill>
            <a:schemeClr val="tx1"/>
          </a:solidFill>
          <a:latin typeface="+mn-lt"/>
          <a:ea typeface="+mn-ea"/>
          <a:cs typeface="+mn-cs"/>
        </a:defRPr>
      </a:lvl7pPr>
      <a:lvl8pPr marL="3191737" algn="l" defTabSz="911926" rtl="0" eaLnBrk="1" latinLnBrk="0" hangingPunct="1">
        <a:defRPr sz="1800" kern="1200">
          <a:solidFill>
            <a:schemeClr val="tx1"/>
          </a:solidFill>
          <a:latin typeface="+mn-lt"/>
          <a:ea typeface="+mn-ea"/>
          <a:cs typeface="+mn-cs"/>
        </a:defRPr>
      </a:lvl8pPr>
      <a:lvl9pPr marL="3647699" algn="l" defTabSz="91192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p:nvPicPr>
        <p:blipFill>
          <a:blip r:embed="rId11"/>
          <a:srcRect b="12052"/>
          <a:stretch>
            <a:fillRect/>
          </a:stretch>
        </p:blipFill>
        <p:spPr>
          <a:xfrm>
            <a:off x="0" y="0"/>
            <a:ext cx="9144000" cy="6858000"/>
          </a:xfrm>
          <a:prstGeom prst="rect">
            <a:avLst/>
          </a:prstGeom>
        </p:spPr>
      </p:pic>
      <p:sp>
        <p:nvSpPr>
          <p:cNvPr id="2" name="Title Placeholder 1"/>
          <p:cNvSpPr>
            <a:spLocks noGrp="1"/>
          </p:cNvSpPr>
          <p:nvPr>
            <p:ph type="title"/>
          </p:nvPr>
        </p:nvSpPr>
        <p:spPr>
          <a:xfrm>
            <a:off x="381000" y="230188"/>
            <a:ext cx="8382000" cy="5816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91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4"/>
              <a:stretch>
                <a:fillRect/>
              </a:stretch>
            </p:blipFill>
          </mc:Fallback>
        </mc:AlternateContent>
        <p:spPr>
          <a:xfrm>
            <a:off x="7772401" y="6255744"/>
            <a:ext cx="1143000" cy="424456"/>
          </a:xfrm>
          <a:prstGeom prst="rect">
            <a:avLst/>
          </a:prstGeom>
        </p:spPr>
      </p:pic>
    </p:spTree>
    <p:extLst>
      <p:ext uri="{BB962C8B-B14F-4D97-AF65-F5344CB8AC3E}">
        <p14:creationId xmlns:p14="http://schemas.microsoft.com/office/powerpoint/2010/main" val="2292463335"/>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5" r:id="rId9"/>
  </p:sldLayoutIdLst>
  <p:transition>
    <p:fade/>
  </p:transition>
  <p:txStyles>
    <p:titleStyle>
      <a:lvl1pPr algn="l" defTabSz="913532"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59957" indent="-459957" algn="l" defTabSz="913532"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3299" indent="-393341" algn="l" defTabSz="913532"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7744" indent="-404445"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3507" indent="-345762"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39752" indent="-336246"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2218"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985"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751"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517"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532" rtl="0" eaLnBrk="1" latinLnBrk="0" hangingPunct="1">
        <a:defRPr sz="1800" kern="1200">
          <a:solidFill>
            <a:schemeClr val="tx1"/>
          </a:solidFill>
          <a:latin typeface="+mn-lt"/>
          <a:ea typeface="+mn-ea"/>
          <a:cs typeface="+mn-cs"/>
        </a:defRPr>
      </a:lvl1pPr>
      <a:lvl2pPr marL="456766" algn="l" defTabSz="913532" rtl="0" eaLnBrk="1" latinLnBrk="0" hangingPunct="1">
        <a:defRPr sz="1800" kern="1200">
          <a:solidFill>
            <a:schemeClr val="tx1"/>
          </a:solidFill>
          <a:latin typeface="+mn-lt"/>
          <a:ea typeface="+mn-ea"/>
          <a:cs typeface="+mn-cs"/>
        </a:defRPr>
      </a:lvl2pPr>
      <a:lvl3pPr marL="913532" algn="l" defTabSz="913532" rtl="0" eaLnBrk="1" latinLnBrk="0" hangingPunct="1">
        <a:defRPr sz="1800" kern="1200">
          <a:solidFill>
            <a:schemeClr val="tx1"/>
          </a:solidFill>
          <a:latin typeface="+mn-lt"/>
          <a:ea typeface="+mn-ea"/>
          <a:cs typeface="+mn-cs"/>
        </a:defRPr>
      </a:lvl3pPr>
      <a:lvl4pPr marL="1370302" algn="l" defTabSz="913532" rtl="0" eaLnBrk="1" latinLnBrk="0" hangingPunct="1">
        <a:defRPr sz="1800" kern="1200">
          <a:solidFill>
            <a:schemeClr val="tx1"/>
          </a:solidFill>
          <a:latin typeface="+mn-lt"/>
          <a:ea typeface="+mn-ea"/>
          <a:cs typeface="+mn-cs"/>
        </a:defRPr>
      </a:lvl4pPr>
      <a:lvl5pPr marL="1827068" algn="l" defTabSz="913532" rtl="0" eaLnBrk="1" latinLnBrk="0" hangingPunct="1">
        <a:defRPr sz="1800" kern="1200">
          <a:solidFill>
            <a:schemeClr val="tx1"/>
          </a:solidFill>
          <a:latin typeface="+mn-lt"/>
          <a:ea typeface="+mn-ea"/>
          <a:cs typeface="+mn-cs"/>
        </a:defRPr>
      </a:lvl5pPr>
      <a:lvl6pPr marL="2283834" algn="l" defTabSz="913532" rtl="0" eaLnBrk="1" latinLnBrk="0" hangingPunct="1">
        <a:defRPr sz="1800" kern="1200">
          <a:solidFill>
            <a:schemeClr val="tx1"/>
          </a:solidFill>
          <a:latin typeface="+mn-lt"/>
          <a:ea typeface="+mn-ea"/>
          <a:cs typeface="+mn-cs"/>
        </a:defRPr>
      </a:lvl6pPr>
      <a:lvl7pPr marL="2740601" algn="l" defTabSz="913532" rtl="0" eaLnBrk="1" latinLnBrk="0" hangingPunct="1">
        <a:defRPr sz="1800" kern="1200">
          <a:solidFill>
            <a:schemeClr val="tx1"/>
          </a:solidFill>
          <a:latin typeface="+mn-lt"/>
          <a:ea typeface="+mn-ea"/>
          <a:cs typeface="+mn-cs"/>
        </a:defRPr>
      </a:lvl7pPr>
      <a:lvl8pPr marL="3197368" algn="l" defTabSz="913532" rtl="0" eaLnBrk="1" latinLnBrk="0" hangingPunct="1">
        <a:defRPr sz="1800" kern="1200">
          <a:solidFill>
            <a:schemeClr val="tx1"/>
          </a:solidFill>
          <a:latin typeface="+mn-lt"/>
          <a:ea typeface="+mn-ea"/>
          <a:cs typeface="+mn-cs"/>
        </a:defRPr>
      </a:lvl8pPr>
      <a:lvl9pPr marL="3654134" algn="l" defTabSz="91353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userDrawn="1"/>
        </p:nvPicPr>
        <p:blipFill>
          <a:blip r:embed="rId11"/>
          <a:srcRect b="12052"/>
          <a:stretch>
            <a:fillRect/>
          </a:stretch>
        </p:blipFill>
        <p:spPr>
          <a:xfrm>
            <a:off x="0" y="0"/>
            <a:ext cx="9144000" cy="6858000"/>
          </a:xfrm>
          <a:prstGeom prst="rect">
            <a:avLst/>
          </a:prstGeom>
        </p:spPr>
      </p:pic>
      <p:sp>
        <p:nvSpPr>
          <p:cNvPr id="2" name="Title Placeholder 1"/>
          <p:cNvSpPr>
            <a:spLocks noGrp="1"/>
          </p:cNvSpPr>
          <p:nvPr>
            <p:ph type="title"/>
          </p:nvPr>
        </p:nvSpPr>
        <p:spPr>
          <a:xfrm>
            <a:off x="381000" y="230188"/>
            <a:ext cx="8382000" cy="5816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91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4"/>
              <a:stretch>
                <a:fillRect/>
              </a:stretch>
            </p:blipFill>
          </mc:Fallback>
        </mc:AlternateContent>
        <p:spPr>
          <a:xfrm>
            <a:off x="7772401" y="6255744"/>
            <a:ext cx="1143000" cy="424456"/>
          </a:xfrm>
          <a:prstGeom prst="rect">
            <a:avLst/>
          </a:prstGeom>
        </p:spPr>
      </p:pic>
    </p:spTree>
    <p:extLst>
      <p:ext uri="{BB962C8B-B14F-4D97-AF65-F5344CB8AC3E}">
        <p14:creationId xmlns:p14="http://schemas.microsoft.com/office/powerpoint/2010/main" val="801765356"/>
      </p:ext>
    </p:extLst>
  </p:cSld>
  <p:clrMap bg1="dk1" tx1="lt1" bg2="dk2" tx2="lt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7" r:id="rId9"/>
  </p:sldLayoutIdLst>
  <p:transition>
    <p:fade/>
  </p:transition>
  <p:txStyles>
    <p:titleStyle>
      <a:lvl1pPr algn="l" defTabSz="913532"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59957" indent="-459957" algn="l" defTabSz="913532"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3299" indent="-393341" algn="l" defTabSz="913532"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7744" indent="-404445"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3507" indent="-345762"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39752" indent="-336246"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2218"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985"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751"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517"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532" rtl="0" eaLnBrk="1" latinLnBrk="0" hangingPunct="1">
        <a:defRPr sz="1800" kern="1200">
          <a:solidFill>
            <a:schemeClr val="tx1"/>
          </a:solidFill>
          <a:latin typeface="+mn-lt"/>
          <a:ea typeface="+mn-ea"/>
          <a:cs typeface="+mn-cs"/>
        </a:defRPr>
      </a:lvl1pPr>
      <a:lvl2pPr marL="456766" algn="l" defTabSz="913532" rtl="0" eaLnBrk="1" latinLnBrk="0" hangingPunct="1">
        <a:defRPr sz="1800" kern="1200">
          <a:solidFill>
            <a:schemeClr val="tx1"/>
          </a:solidFill>
          <a:latin typeface="+mn-lt"/>
          <a:ea typeface="+mn-ea"/>
          <a:cs typeface="+mn-cs"/>
        </a:defRPr>
      </a:lvl2pPr>
      <a:lvl3pPr marL="913532" algn="l" defTabSz="913532" rtl="0" eaLnBrk="1" latinLnBrk="0" hangingPunct="1">
        <a:defRPr sz="1800" kern="1200">
          <a:solidFill>
            <a:schemeClr val="tx1"/>
          </a:solidFill>
          <a:latin typeface="+mn-lt"/>
          <a:ea typeface="+mn-ea"/>
          <a:cs typeface="+mn-cs"/>
        </a:defRPr>
      </a:lvl3pPr>
      <a:lvl4pPr marL="1370302" algn="l" defTabSz="913532" rtl="0" eaLnBrk="1" latinLnBrk="0" hangingPunct="1">
        <a:defRPr sz="1800" kern="1200">
          <a:solidFill>
            <a:schemeClr val="tx1"/>
          </a:solidFill>
          <a:latin typeface="+mn-lt"/>
          <a:ea typeface="+mn-ea"/>
          <a:cs typeface="+mn-cs"/>
        </a:defRPr>
      </a:lvl4pPr>
      <a:lvl5pPr marL="1827068" algn="l" defTabSz="913532" rtl="0" eaLnBrk="1" latinLnBrk="0" hangingPunct="1">
        <a:defRPr sz="1800" kern="1200">
          <a:solidFill>
            <a:schemeClr val="tx1"/>
          </a:solidFill>
          <a:latin typeface="+mn-lt"/>
          <a:ea typeface="+mn-ea"/>
          <a:cs typeface="+mn-cs"/>
        </a:defRPr>
      </a:lvl5pPr>
      <a:lvl6pPr marL="2283834" algn="l" defTabSz="913532" rtl="0" eaLnBrk="1" latinLnBrk="0" hangingPunct="1">
        <a:defRPr sz="1800" kern="1200">
          <a:solidFill>
            <a:schemeClr val="tx1"/>
          </a:solidFill>
          <a:latin typeface="+mn-lt"/>
          <a:ea typeface="+mn-ea"/>
          <a:cs typeface="+mn-cs"/>
        </a:defRPr>
      </a:lvl6pPr>
      <a:lvl7pPr marL="2740601" algn="l" defTabSz="913532" rtl="0" eaLnBrk="1" latinLnBrk="0" hangingPunct="1">
        <a:defRPr sz="1800" kern="1200">
          <a:solidFill>
            <a:schemeClr val="tx1"/>
          </a:solidFill>
          <a:latin typeface="+mn-lt"/>
          <a:ea typeface="+mn-ea"/>
          <a:cs typeface="+mn-cs"/>
        </a:defRPr>
      </a:lvl7pPr>
      <a:lvl8pPr marL="3197368" algn="l" defTabSz="913532" rtl="0" eaLnBrk="1" latinLnBrk="0" hangingPunct="1">
        <a:defRPr sz="1800" kern="1200">
          <a:solidFill>
            <a:schemeClr val="tx1"/>
          </a:solidFill>
          <a:latin typeface="+mn-lt"/>
          <a:ea typeface="+mn-ea"/>
          <a:cs typeface="+mn-cs"/>
        </a:defRPr>
      </a:lvl8pPr>
      <a:lvl9pPr marL="3654134" algn="l" defTabSz="9135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ro.umontreal.ca/~lisa/pointeurs/BengioDucharmeVincentJauvin_jmlr.pdf" TargetMode="External"/><Relationship Id="rId2" Type="http://schemas.openxmlformats.org/officeDocument/2006/relationships/hyperlink" Target="http://arxiv.org/find/cs/1/au:+Courville_A/0/1/0/all/0/1" TargetMode="External"/><Relationship Id="rId1" Type="http://schemas.openxmlformats.org/officeDocument/2006/relationships/slideLayout" Target="../slideLayouts/slideLayout2.xml"/><Relationship Id="rId4" Type="http://schemas.openxmlformats.org/officeDocument/2006/relationships/hyperlink" Target="http://dl.acm.org/citation.cfm?id=2078186"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nips.cc/Conferences/2009/Program/speaker-info.php?ID=2965" TargetMode="External"/><Relationship Id="rId13" Type="http://schemas.openxmlformats.org/officeDocument/2006/relationships/hyperlink" Target="http://research.microsoft.com/apps/pubs/default.aspx?id=75852" TargetMode="External"/><Relationship Id="rId3" Type="http://schemas.openxmlformats.org/officeDocument/2006/relationships/hyperlink" Target="http://www.cs.toronto.edu/~ranzato/publications/DistBeliefNIPS2012_withAppendix.pdf" TargetMode="External"/><Relationship Id="rId7" Type="http://schemas.openxmlformats.org/officeDocument/2006/relationships/hyperlink" Target="http://research.microsoft.com/apps/pubs/default.aspx?id=135405" TargetMode="External"/><Relationship Id="rId12" Type="http://schemas.openxmlformats.org/officeDocument/2006/relationships/hyperlink" Target="http://research.microsoft.com/apps/pubs/default.aspx?id=78820" TargetMode="External"/><Relationship Id="rId2" Type="http://schemas.openxmlformats.org/officeDocument/2006/relationships/hyperlink" Target="http://research.microsoft.com/apps/pubs/default.aspx?id=144412" TargetMode="External"/><Relationship Id="rId1" Type="http://schemas.openxmlformats.org/officeDocument/2006/relationships/slideLayout" Target="../slideLayouts/slideLayout2.xml"/><Relationship Id="rId6" Type="http://schemas.openxmlformats.org/officeDocument/2006/relationships/hyperlink" Target="http://research.microsoft.com/apps/pubs/default.aspx?id=155609" TargetMode="External"/><Relationship Id="rId11" Type="http://schemas.openxmlformats.org/officeDocument/2006/relationships/hyperlink" Target="http://research.microsoft.com/apps/pubs/default.aspx?id=74476" TargetMode="External"/><Relationship Id="rId5" Type="http://schemas.openxmlformats.org/officeDocument/2006/relationships/hyperlink" Target="http://research.microsoft.com/apps/pubs/default.aspx?id=173301" TargetMode="External"/><Relationship Id="rId10" Type="http://schemas.openxmlformats.org/officeDocument/2006/relationships/hyperlink" Target="http://research.microsoft.com/apps/pubs/default.aspx?id=78305" TargetMode="External"/><Relationship Id="rId4" Type="http://schemas.openxmlformats.org/officeDocument/2006/relationships/hyperlink" Target="http://research.microsoft.com/apps/pubs/default.aspx?id=172597" TargetMode="External"/><Relationship Id="rId9" Type="http://schemas.openxmlformats.org/officeDocument/2006/relationships/hyperlink" Target="http://nips.cc/Conferences/2009/Program/speaker-info.php?ID=2901"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research.microsoft.com/apps/pubs/default.aspx?id=78249" TargetMode="External"/><Relationship Id="rId2" Type="http://schemas.openxmlformats.org/officeDocument/2006/relationships/hyperlink" Target="http://research.microsoft.com/apps/pubs/default.aspx?id=58990" TargetMode="External"/><Relationship Id="rId1" Type="http://schemas.openxmlformats.org/officeDocument/2006/relationships/slideLayout" Target="../slideLayouts/slideLayout7.xml"/><Relationship Id="rId6" Type="http://schemas.openxmlformats.org/officeDocument/2006/relationships/hyperlink" Target="http://research.microsoft.com/apps/pubs/default.aspx?id=78747" TargetMode="External"/><Relationship Id="rId5" Type="http://schemas.openxmlformats.org/officeDocument/2006/relationships/hyperlink" Target="http://research.microsoft.com/apps/pubs/default.aspx?id=78746" TargetMode="External"/><Relationship Id="rId4" Type="http://schemas.openxmlformats.org/officeDocument/2006/relationships/hyperlink" Target="http://research.microsoft.com/apps/pubs/default.aspx?id=787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research.microsoft.com/apps/pubs/default.aspx?id=171498" TargetMode="External"/><Relationship Id="rId2" Type="http://schemas.openxmlformats.org/officeDocument/2006/relationships/hyperlink" Target="http://ieeexplore.ieee.org/search/srchabstract.jsp?tp=&amp;arnumber=4909058&amp;openedRefinements=*&amp;filter=AND(NOT(4283010803))&amp;searchField=Search+All&amp;queryText=Fosler"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yann.lecun.com/exdb/publis/pdf/koray-nips-10.pdf" TargetMode="External"/><Relationship Id="rId2" Type="http://schemas.openxmlformats.org/officeDocument/2006/relationships/hyperlink" Target="http://www.socher.org/uploads/Main/HuangSocherManning_ACL2012.pdf"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cs.toronto.edu/~kriz/imgnet-paper-2012.pdf" TargetMode="External"/><Relationship Id="rId2" Type="http://schemas.openxmlformats.org/officeDocument/2006/relationships/hyperlink" Target="http://ieeexplore.ieee.org/search/srchabstract.jsp?tp=&amp;arnumber=4960445&amp;openedRefinements=*&amp;filter=AND(NOT(4283010803))&amp;searchField=Search+All&amp;queryText=Kingsbury+2009" TargetMode="External"/><Relationship Id="rId1" Type="http://schemas.openxmlformats.org/officeDocument/2006/relationships/slideLayout" Target="../slideLayouts/slideLayout7.xml"/><Relationship Id="rId5" Type="http://schemas.openxmlformats.org/officeDocument/2006/relationships/hyperlink" Target="http://scholar.google.com/citations?view_op=view_citation&amp;hl=en&amp;user=WLN3QrAAAAAJ&amp;citation_for_view=WLN3QrAAAAAJ:u5HHmVD_uO8C" TargetMode="External"/><Relationship Id="rId4" Type="http://schemas.openxmlformats.org/officeDocument/2006/relationships/hyperlink" Target="http://www.cs.toronto.edu/~ranzato/publications/le_icml2012.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fit.vutbr.cz/~imikolov/rnnlm/thesis.pdf" TargetMode="External"/><Relationship Id="rId2" Type="http://schemas.openxmlformats.org/officeDocument/2006/relationships/hyperlink" Target="http://www.nytimes.com/2012/11/24/science/scientists-see-advances-in-deep-learning-a-part-of-artificial-intelligence.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cs.toronto.edu/~ranzato/publications/ranzato-nips07.pdf" TargetMode="External"/><Relationship Id="rId2" Type="http://schemas.openxmlformats.org/officeDocument/2006/relationships/hyperlink" Target="http://cbcl.mit.edu/projects/cbcl/publications/ps/poggio-chapter-book-4-07.pdf" TargetMode="External"/><Relationship Id="rId1" Type="http://schemas.openxmlformats.org/officeDocument/2006/relationships/slideLayout" Target="../slideLayouts/slideLayout7.xml"/><Relationship Id="rId4" Type="http://schemas.openxmlformats.org/officeDocument/2006/relationships/hyperlink" Target="https://sites.google.com/site/tsainath/tsainath_tsap2010_submission_2column_final.pdf?attredirects=0"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nlp.stanford.edu/~manning/" TargetMode="External"/><Relationship Id="rId3" Type="http://schemas.openxmlformats.org/officeDocument/2006/relationships/hyperlink" Target="http://www.informatik.uni-trier.de/~ley/db/indices/a-tree/r/Ramabhadran:Bhuvana.html" TargetMode="External"/><Relationship Id="rId7" Type="http://schemas.openxmlformats.org/officeDocument/2006/relationships/hyperlink" Target="http://hips.seas.harvard.edu/content/practical-bayesian-optimization-machine-learning-algorithms-0" TargetMode="External"/><Relationship Id="rId2" Type="http://schemas.openxmlformats.org/officeDocument/2006/relationships/hyperlink" Target="http://www.informatik.uni-trier.de/~ley/db/indices/a-tree/s/Sarikaya:Ruhi.html" TargetMode="External"/><Relationship Id="rId1" Type="http://schemas.openxmlformats.org/officeDocument/2006/relationships/slideLayout" Target="../slideLayouts/slideLayout7.xml"/><Relationship Id="rId6" Type="http://schemas.openxmlformats.org/officeDocument/2006/relationships/hyperlink" Target="http://research.microsoft.com/apps/pubs/default.aspx?id=177448" TargetMode="External"/><Relationship Id="rId5" Type="http://schemas.openxmlformats.org/officeDocument/2006/relationships/hyperlink" Target="http://research.microsoft.com/apps/pubs/?id=153169" TargetMode="External"/><Relationship Id="rId4" Type="http://schemas.openxmlformats.org/officeDocument/2006/relationships/hyperlink" Target="http://research.microsoft.com/apps/pubs/?id=15734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research.microsoft.com/apps/pubs/default.aspx?id=141580" TargetMode="External"/><Relationship Id="rId2" Type="http://schemas.openxmlformats.org/officeDocument/2006/relationships/hyperlink" Target="http://research.microsoft.com/apps/pubs/default.aspx?id=175603" TargetMode="External"/><Relationship Id="rId1" Type="http://schemas.openxmlformats.org/officeDocument/2006/relationships/slideLayout" Target="../slideLayouts/slideLayout7.xml"/><Relationship Id="rId4" Type="http://schemas.openxmlformats.org/officeDocument/2006/relationships/hyperlink" Target="http://research.microsoft.com/apps/pubs/default.aspx?id=177443"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research.microsoft.com/apps/pubs/default.aspx?id=81200" TargetMode="External"/><Relationship Id="rId2" Type="http://schemas.openxmlformats.org/officeDocument/2006/relationships/hyperlink" Target="http://research.microsoft.com/apps/pubs/default.aspx?id=81512" TargetMode="External"/><Relationship Id="rId1" Type="http://schemas.openxmlformats.org/officeDocument/2006/relationships/slideLayout" Target="../slideLayouts/slideLayout7.xml"/><Relationship Id="rId5" Type="http://schemas.openxmlformats.org/officeDocument/2006/relationships/hyperlink" Target="http://ieeexplore.ieee.org/xpls/abs_all.jsp?arnumber=6012516" TargetMode="External"/><Relationship Id="rId4" Type="http://schemas.openxmlformats.org/officeDocument/2006/relationships/hyperlink" Target="http://dx.doi.org/10.1007/978-3-642-02478-8_5"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research.microsoft.com/apps/pubs/default.aspx?id=188864" TargetMode="External"/><Relationship Id="rId13" Type="http://schemas.openxmlformats.org/officeDocument/2006/relationships/hyperlink" Target="http://research.microsoft.com/apps/pubs/default.aspx?id=189005" TargetMode="External"/><Relationship Id="rId3" Type="http://schemas.openxmlformats.org/officeDocument/2006/relationships/hyperlink" Target="http://research.microsoft.com/apps/pubs/default.aspx?id=194276" TargetMode="External"/><Relationship Id="rId7" Type="http://schemas.openxmlformats.org/officeDocument/2006/relationships/hyperlink" Target="http://research.microsoft.com/apps/pubs/default.aspx?id=188863" TargetMode="External"/><Relationship Id="rId12" Type="http://schemas.openxmlformats.org/officeDocument/2006/relationships/hyperlink" Target="http://research.microsoft.com/apps/pubs/default.aspx?id=188866" TargetMode="External"/><Relationship Id="rId17" Type="http://schemas.openxmlformats.org/officeDocument/2006/relationships/hyperlink" Target="http://research.microsoft.com/apps/pubs/default.aspx?id=179540" TargetMode="External"/><Relationship Id="rId2" Type="http://schemas.openxmlformats.org/officeDocument/2006/relationships/hyperlink" Target="http://research.microsoft.com/apps/pubs/default.aspx?id=193771" TargetMode="External"/><Relationship Id="rId16" Type="http://schemas.openxmlformats.org/officeDocument/2006/relationships/hyperlink" Target="http://research.microsoft.com/apps/pubs/default.aspx?id=194347" TargetMode="External"/><Relationship Id="rId1" Type="http://schemas.openxmlformats.org/officeDocument/2006/relationships/slideLayout" Target="../slideLayouts/slideLayout7.xml"/><Relationship Id="rId6" Type="http://schemas.openxmlformats.org/officeDocument/2006/relationships/hyperlink" Target="http://research.microsoft.com/apps/pubs/default.aspx?id=189004" TargetMode="External"/><Relationship Id="rId11" Type="http://schemas.openxmlformats.org/officeDocument/2006/relationships/hyperlink" Target="http://research.microsoft.com/apps/pubs/default.aspx?id=189250" TargetMode="External"/><Relationship Id="rId5" Type="http://schemas.openxmlformats.org/officeDocument/2006/relationships/hyperlink" Target="http://research.microsoft.com/apps/pubs/default.aspx?id=193768" TargetMode="External"/><Relationship Id="rId15" Type="http://schemas.openxmlformats.org/officeDocument/2006/relationships/hyperlink" Target="http://research.microsoft.com/apps/pubs/default.aspx?id=189006" TargetMode="External"/><Relationship Id="rId10" Type="http://schemas.openxmlformats.org/officeDocument/2006/relationships/hyperlink" Target="http://research.microsoft.com/apps/pubs/default.aspx?id=188867" TargetMode="External"/><Relationship Id="rId4" Type="http://schemas.openxmlformats.org/officeDocument/2006/relationships/hyperlink" Target="http://research.microsoft.com/apps/pubs/default.aspx?id=194275" TargetMode="External"/><Relationship Id="rId9" Type="http://schemas.openxmlformats.org/officeDocument/2006/relationships/hyperlink" Target="http://research.microsoft.com/apps/pubs/default.aspx?id=188865" TargetMode="External"/><Relationship Id="rId14" Type="http://schemas.openxmlformats.org/officeDocument/2006/relationships/hyperlink" Target="http://research.microsoft.com/apps/pubs/default.aspx?id=18900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067" y="1219200"/>
            <a:ext cx="9448800" cy="3429000"/>
          </a:xfrm>
        </p:spPr>
        <p:txBody>
          <a:bodyPr>
            <a:noAutofit/>
          </a:bodyPr>
          <a:lstStyle/>
          <a:p>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t/>
            </a:r>
            <a:br>
              <a:rPr lang="en-US" dirty="0"/>
            </a:br>
            <a:r>
              <a:rPr lang="en-US" sz="4000" dirty="0"/>
              <a:t/>
            </a:r>
            <a:br>
              <a:rPr lang="en-US" sz="4000" dirty="0"/>
            </a:br>
            <a:r>
              <a:rPr lang="en-US" sz="4800" b="1" dirty="0" smtClean="0">
                <a:solidFill>
                  <a:schemeClr val="tx2"/>
                </a:solidFill>
                <a:latin typeface="Arial Black" pitchFamily="34" charset="0"/>
              </a:rPr>
              <a:t>Deep Learning for </a:t>
            </a:r>
            <a:r>
              <a:rPr lang="en-US" sz="4800" b="1" dirty="0">
                <a:solidFill>
                  <a:schemeClr val="tx2"/>
                </a:solidFill>
                <a:latin typeface="Arial Black" pitchFamily="34" charset="0"/>
              </a:rPr>
              <a:t/>
            </a:r>
            <a:br>
              <a:rPr lang="en-US" sz="4800" b="1" dirty="0">
                <a:solidFill>
                  <a:schemeClr val="tx2"/>
                </a:solidFill>
                <a:latin typeface="Arial Black" pitchFamily="34" charset="0"/>
              </a:rPr>
            </a:br>
            <a:r>
              <a:rPr lang="en-US" sz="4800" b="1" dirty="0" smtClean="0">
                <a:solidFill>
                  <a:schemeClr val="tx2"/>
                </a:solidFill>
                <a:latin typeface="Arial Black" pitchFamily="34" charset="0"/>
              </a:rPr>
              <a:t>Information Processing &amp; Artificial Intelligence</a:t>
            </a:r>
            <a:r>
              <a:rPr lang="en-US" sz="4800" b="1" dirty="0">
                <a:solidFill>
                  <a:schemeClr val="tx2"/>
                </a:solidFill>
              </a:rPr>
              <a:t/>
            </a:r>
            <a:br>
              <a:rPr lang="en-US" sz="4800" b="1" dirty="0">
                <a:solidFill>
                  <a:schemeClr val="tx2"/>
                </a:solidFill>
              </a:rPr>
            </a:br>
            <a:r>
              <a:rPr lang="en-US" sz="4800" dirty="0"/>
              <a:t/>
            </a:r>
            <a:br>
              <a:rPr lang="en-US" sz="4800" dirty="0"/>
            </a:br>
            <a:r>
              <a:rPr lang="en-US" sz="2200" b="1" dirty="0"/>
              <a:t>New-Generation Models &amp; Methodology for Advancing </a:t>
            </a:r>
            <a:r>
              <a:rPr lang="en-US" sz="2200" b="1" dirty="0" smtClean="0"/>
              <a:t>AI &amp; SIP</a:t>
            </a:r>
            <a:r>
              <a:rPr lang="en-US" dirty="0" smtClean="0">
                <a:effectLst/>
              </a:rPr>
              <a:t/>
            </a:r>
            <a:br>
              <a:rPr lang="en-US" dirty="0" smtClean="0">
                <a:effectLst/>
              </a:rPr>
            </a:br>
            <a:r>
              <a:rPr lang="en-US" sz="4000" dirty="0"/>
              <a:t/>
            </a:r>
            <a:br>
              <a:rPr lang="en-US" sz="4000" dirty="0"/>
            </a:br>
            <a:r>
              <a:rPr lang="en-US" dirty="0" smtClean="0">
                <a:effectLst/>
              </a:rPr>
              <a:t/>
            </a:r>
            <a:br>
              <a:rPr lang="en-US" dirty="0" smtClean="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endParaRPr lang="en-US" sz="4000" dirty="0"/>
          </a:p>
        </p:txBody>
      </p:sp>
      <p:sp>
        <p:nvSpPr>
          <p:cNvPr id="3" name="Subtitle 2"/>
          <p:cNvSpPr>
            <a:spLocks noGrp="1"/>
          </p:cNvSpPr>
          <p:nvPr>
            <p:ph type="subTitle" idx="1"/>
          </p:nvPr>
        </p:nvSpPr>
        <p:spPr>
          <a:xfrm>
            <a:off x="-25706" y="3886200"/>
            <a:ext cx="9296400" cy="3505200"/>
          </a:xfrm>
        </p:spPr>
        <p:txBody>
          <a:bodyPr>
            <a:normAutofit/>
          </a:bodyPr>
          <a:lstStyle/>
          <a:p>
            <a:pPr>
              <a:spcAft>
                <a:spcPts val="600"/>
              </a:spcAft>
            </a:pPr>
            <a:r>
              <a:rPr lang="en-US" sz="4000" b="1" dirty="0">
                <a:solidFill>
                  <a:srgbClr val="0070C0"/>
                </a:solidFill>
              </a:rPr>
              <a:t>Li Deng </a:t>
            </a:r>
          </a:p>
          <a:p>
            <a:pPr>
              <a:spcAft>
                <a:spcPts val="600"/>
              </a:spcAft>
            </a:pPr>
            <a:r>
              <a:rPr lang="en-US" sz="4000" i="1" dirty="0">
                <a:solidFill>
                  <a:srgbClr val="0070C0"/>
                </a:solidFill>
              </a:rPr>
              <a:t>Microsoft Research, Redmond, </a:t>
            </a:r>
            <a:r>
              <a:rPr lang="en-US" sz="4000" i="1" dirty="0" smtClean="0">
                <a:solidFill>
                  <a:srgbClr val="0070C0"/>
                </a:solidFill>
              </a:rPr>
              <a:t>USA</a:t>
            </a:r>
            <a:endParaRPr lang="en-US" sz="2800" i="1" dirty="0"/>
          </a:p>
          <a:p>
            <a:r>
              <a:rPr lang="en-US" sz="2800" i="1" dirty="0" smtClean="0"/>
              <a:t>Tianjin University, July 2-5, 2013</a:t>
            </a:r>
            <a:endParaRPr lang="en-US" sz="2800" i="1" dirty="0"/>
          </a:p>
          <a:p>
            <a:r>
              <a:rPr lang="en-US" sz="1800" i="1" dirty="0"/>
              <a:t>(including joint work with colleagues at MSR, U of Toronto, etc.) </a:t>
            </a:r>
          </a:p>
        </p:txBody>
      </p:sp>
    </p:spTree>
    <p:extLst>
      <p:ext uri="{BB962C8B-B14F-4D97-AF65-F5344CB8AC3E}">
        <p14:creationId xmlns:p14="http://schemas.microsoft.com/office/powerpoint/2010/main" val="333354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Autofit/>
          </a:bodyPr>
          <a:lstStyle/>
          <a:p>
            <a:r>
              <a:rPr lang="en-US" sz="2800" dirty="0" smtClean="0"/>
              <a:t>Another Example of (shallow) Feature Learning in Speech Recognition</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915400" cy="523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55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
            <a:ext cx="4953000" cy="51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2422" y="5679989"/>
            <a:ext cx="8660191" cy="646331"/>
          </a:xfrm>
          <a:prstGeom prst="rect">
            <a:avLst/>
          </a:prstGeom>
          <a:noFill/>
        </p:spPr>
        <p:txBody>
          <a:bodyPr wrap="none" rtlCol="0">
            <a:spAutoFit/>
          </a:bodyPr>
          <a:lstStyle/>
          <a:p>
            <a:pPr marL="285750" indent="-285750">
              <a:buFont typeface="Arial" pitchFamily="34" charset="0"/>
              <a:buChar char="•"/>
            </a:pPr>
            <a:r>
              <a:rPr lang="en-US" dirty="0" smtClean="0"/>
              <a:t>Dynamic features can be formulated as a linear transform of static features in sequence</a:t>
            </a:r>
          </a:p>
          <a:p>
            <a:pPr marL="285750" indent="-285750">
              <a:buFont typeface="Arial" pitchFamily="34" charset="0"/>
              <a:buChar char="•"/>
            </a:pPr>
            <a:r>
              <a:rPr lang="en-US" dirty="0" smtClean="0"/>
              <a:t>So the same feature learning as filter-bank to MFCCs can apply</a:t>
            </a:r>
            <a:endParaRPr lang="en-US" dirty="0"/>
          </a:p>
        </p:txBody>
      </p:sp>
    </p:spTree>
    <p:extLst>
      <p:ext uri="{BB962C8B-B14F-4D97-AF65-F5344CB8AC3E}">
        <p14:creationId xmlns:p14="http://schemas.microsoft.com/office/powerpoint/2010/main" val="34655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229600" cy="1143000"/>
          </a:xfrm>
        </p:spPr>
        <p:txBody>
          <a:bodyPr>
            <a:normAutofit fontScale="90000"/>
          </a:bodyPr>
          <a:lstStyle/>
          <a:p>
            <a:r>
              <a:rPr lang="en-US" dirty="0" smtClean="0"/>
              <a:t>Comparisons with DNN feature extractions</a:t>
            </a:r>
            <a:endParaRPr lang="en-US" dirty="0"/>
          </a:p>
        </p:txBody>
      </p:sp>
      <p:sp>
        <p:nvSpPr>
          <p:cNvPr id="3" name="Content Placeholder 2"/>
          <p:cNvSpPr>
            <a:spLocks noGrp="1"/>
          </p:cNvSpPr>
          <p:nvPr>
            <p:ph idx="1"/>
          </p:nvPr>
        </p:nvSpPr>
        <p:spPr/>
        <p:txBody>
          <a:bodyPr/>
          <a:lstStyle/>
          <a:p>
            <a:r>
              <a:rPr lang="en-US" dirty="0" smtClean="0"/>
              <a:t>Shallow vs. deep</a:t>
            </a:r>
          </a:p>
          <a:p>
            <a:r>
              <a:rPr lang="en-US" dirty="0" smtClean="0"/>
              <a:t>Linear vs. nonlinear</a:t>
            </a:r>
          </a:p>
          <a:p>
            <a:r>
              <a:rPr lang="en-US" dirty="0" smtClean="0"/>
              <a:t>“Local” vs. “distributed” representations of target classes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4082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611" y="295482"/>
            <a:ext cx="7689061" cy="931022"/>
          </a:xfrm>
          <a:prstGeom prst="rect">
            <a:avLst/>
          </a:prstGeom>
          <a:noFill/>
        </p:spPr>
        <p:txBody>
          <a:bodyPr wrap="square" lIns="68546" tIns="34289" rIns="68546" bIns="34289" rtlCol="0">
            <a:spAutoFit/>
          </a:bodyPr>
          <a:lstStyle/>
          <a:p>
            <a:pPr algn="ctr"/>
            <a:r>
              <a:rPr lang="en-US" sz="2800" b="1" dirty="0" smtClean="0">
                <a:latin typeface="Segoe UI" panose="020B0502040204020203" pitchFamily="34" charset="0"/>
                <a:cs typeface="Segoe UI" panose="020B0502040204020203" pitchFamily="34" charset="0"/>
              </a:rPr>
              <a:t>What Types of </a:t>
            </a:r>
            <a:r>
              <a:rPr lang="en-US" sz="2800" b="1" dirty="0">
                <a:latin typeface="Segoe UI" panose="020B0502040204020203" pitchFamily="34" charset="0"/>
                <a:cs typeface="Segoe UI" panose="020B0502040204020203" pitchFamily="34" charset="0"/>
              </a:rPr>
              <a:t>P</a:t>
            </a:r>
            <a:r>
              <a:rPr lang="en-US" sz="2800" b="1" dirty="0" smtClean="0">
                <a:latin typeface="Segoe UI" panose="020B0502040204020203" pitchFamily="34" charset="0"/>
                <a:cs typeface="Segoe UI" panose="020B0502040204020203" pitchFamily="34" charset="0"/>
              </a:rPr>
              <a:t>roblems </a:t>
            </a:r>
            <a:r>
              <a:rPr lang="en-US" sz="2800" b="1" dirty="0" smtClean="0">
                <a:solidFill>
                  <a:srgbClr val="00B050"/>
                </a:solidFill>
                <a:latin typeface="Segoe UI" panose="020B0502040204020203" pitchFamily="34" charset="0"/>
                <a:cs typeface="Segoe UI" panose="020B0502040204020203" pitchFamily="34" charset="0"/>
              </a:rPr>
              <a:t>Fit </a:t>
            </a:r>
            <a:r>
              <a:rPr lang="en-US" sz="2800" b="1" dirty="0" smtClean="0">
                <a:solidFill>
                  <a:srgbClr val="FF0000"/>
                </a:solidFill>
                <a:latin typeface="Segoe UI" panose="020B0502040204020203" pitchFamily="34" charset="0"/>
                <a:cs typeface="Segoe UI" panose="020B0502040204020203" pitchFamily="34" charset="0"/>
              </a:rPr>
              <a:t>(not fit)  </a:t>
            </a:r>
          </a:p>
          <a:p>
            <a:pPr algn="ctr"/>
            <a:r>
              <a:rPr lang="en-US" sz="2800" b="1" dirty="0" smtClean="0">
                <a:latin typeface="Segoe UI" panose="020B0502040204020203" pitchFamily="34" charset="0"/>
                <a:cs typeface="Segoe UI" panose="020B0502040204020203" pitchFamily="34" charset="0"/>
              </a:rPr>
              <a:t>Deep Learning </a:t>
            </a:r>
            <a:r>
              <a:rPr lang="en-US" sz="2800" b="1" dirty="0" smtClean="0">
                <a:latin typeface="Segoe UI" panose="020B0502040204020203" pitchFamily="34" charset="0"/>
                <a:cs typeface="Segoe UI" panose="020B0502040204020203" pitchFamily="34" charset="0"/>
              </a:rPr>
              <a:t>(some conjectures)</a:t>
            </a:r>
            <a:r>
              <a:rPr lang="en-US" sz="2800" b="1" dirty="0" smtClean="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grpSp>
        <p:nvGrpSpPr>
          <p:cNvPr id="13" name="Group 12"/>
          <p:cNvGrpSpPr/>
          <p:nvPr/>
        </p:nvGrpSpPr>
        <p:grpSpPr>
          <a:xfrm>
            <a:off x="763391" y="2380873"/>
            <a:ext cx="8497048" cy="1566632"/>
            <a:chOff x="863380" y="2484355"/>
            <a:chExt cx="11329401" cy="1566631"/>
          </a:xfrm>
        </p:grpSpPr>
        <p:sp>
          <p:nvSpPr>
            <p:cNvPr id="4" name="TextBox 3"/>
            <p:cNvSpPr txBox="1"/>
            <p:nvPr/>
          </p:nvSpPr>
          <p:spPr>
            <a:xfrm>
              <a:off x="863380" y="2573659"/>
              <a:ext cx="5211771" cy="1477327"/>
            </a:xfrm>
            <a:prstGeom prst="rect">
              <a:avLst/>
            </a:prstGeom>
            <a:noFill/>
          </p:spPr>
          <p:txBody>
            <a:bodyPr wrap="none" rtlCol="0">
              <a:spAutoFit/>
            </a:bodyPr>
            <a:lstStyle/>
            <a:p>
              <a:r>
                <a:rPr lang="en-US" dirty="0" smtClean="0">
                  <a:solidFill>
                    <a:srgbClr val="00B050"/>
                  </a:solidFill>
                  <a:latin typeface="Segoe UI" panose="020B0502040204020203" pitchFamily="34" charset="0"/>
                  <a:cs typeface="Segoe UI" panose="020B0502040204020203" pitchFamily="34" charset="0"/>
                </a:rPr>
                <a:t>e.g.: Image/video recognition</a:t>
              </a:r>
              <a:endParaRPr lang="en-US" dirty="0">
                <a:solidFill>
                  <a:srgbClr val="00B050"/>
                </a:solidFill>
                <a:latin typeface="Segoe UI" panose="020B0502040204020203" pitchFamily="34" charset="0"/>
                <a:cs typeface="Segoe UI" panose="020B0502040204020203" pitchFamily="34" charset="0"/>
              </a:endParaRPr>
            </a:p>
            <a:p>
              <a:r>
                <a:rPr lang="en-US" dirty="0">
                  <a:solidFill>
                    <a:srgbClr val="00B050"/>
                  </a:solidFill>
                  <a:latin typeface="Segoe UI" panose="020B0502040204020203" pitchFamily="34" charset="0"/>
                  <a:cs typeface="Segoe UI" panose="020B0502040204020203" pitchFamily="34" charset="0"/>
                </a:rPr>
                <a:t>Speech recognition</a:t>
              </a:r>
            </a:p>
            <a:p>
              <a:r>
                <a:rPr lang="en-US" dirty="0" smtClean="0">
                  <a:solidFill>
                    <a:srgbClr val="00B050"/>
                  </a:solidFill>
                  <a:latin typeface="Segoe UI" panose="020B0502040204020203" pitchFamily="34" charset="0"/>
                  <a:cs typeface="Segoe UI" panose="020B0502040204020203" pitchFamily="34" charset="0"/>
                </a:rPr>
                <a:t>Speech/text understanding</a:t>
              </a:r>
            </a:p>
            <a:p>
              <a:r>
                <a:rPr lang="en-US" dirty="0" smtClean="0">
                  <a:solidFill>
                    <a:srgbClr val="00B050"/>
                  </a:solidFill>
                  <a:latin typeface="Segoe UI" panose="020B0502040204020203" pitchFamily="34" charset="0"/>
                  <a:cs typeface="Segoe UI" panose="020B0502040204020203" pitchFamily="34" charset="0"/>
                </a:rPr>
                <a:t>Sequential data with temporal </a:t>
              </a:r>
            </a:p>
            <a:p>
              <a:r>
                <a:rPr lang="en-US" dirty="0">
                  <a:solidFill>
                    <a:srgbClr val="00B050"/>
                  </a:solidFill>
                  <a:latin typeface="Segoe UI" panose="020B0502040204020203" pitchFamily="34" charset="0"/>
                  <a:cs typeface="Segoe UI" panose="020B0502040204020203" pitchFamily="34" charset="0"/>
                </a:rPr>
                <a:t> </a:t>
              </a:r>
              <a:r>
                <a:rPr lang="en-US" dirty="0" smtClean="0">
                  <a:solidFill>
                    <a:srgbClr val="00B050"/>
                  </a:solidFill>
                  <a:latin typeface="Segoe UI" panose="020B0502040204020203" pitchFamily="34" charset="0"/>
                  <a:cs typeface="Segoe UI" panose="020B0502040204020203" pitchFamily="34" charset="0"/>
                </a:rPr>
                <a:t> structure (stock market prediction?)</a:t>
              </a:r>
              <a:endParaRPr lang="en-US" dirty="0">
                <a:solidFill>
                  <a:srgbClr val="00B050"/>
                </a:solidFill>
                <a:latin typeface="Segoe UI" panose="020B0502040204020203" pitchFamily="34" charset="0"/>
                <a:cs typeface="Segoe UI" panose="020B0502040204020203" pitchFamily="34" charset="0"/>
              </a:endParaRPr>
            </a:p>
          </p:txBody>
        </p:sp>
        <p:sp>
          <p:nvSpPr>
            <p:cNvPr id="8" name="TextBox 7"/>
            <p:cNvSpPr txBox="1"/>
            <p:nvPr/>
          </p:nvSpPr>
          <p:spPr>
            <a:xfrm>
              <a:off x="6522873" y="2484355"/>
              <a:ext cx="5669908" cy="923329"/>
            </a:xfrm>
            <a:prstGeom prst="rect">
              <a:avLst/>
            </a:prstGeom>
            <a:noFill/>
          </p:spPr>
          <p:txBody>
            <a:bodyPr wrap="square" rtlCol="0">
              <a:spAutoFit/>
            </a:bodyPr>
            <a:lstStyle/>
            <a:p>
              <a:r>
                <a:rPr lang="en-US" dirty="0" smtClean="0">
                  <a:solidFill>
                    <a:srgbClr val="FF0000"/>
                  </a:solidFill>
                  <a:latin typeface="Segoe UI" panose="020B0502040204020203" pitchFamily="34" charset="0"/>
                  <a:cs typeface="Segoe UI" panose="020B0502040204020203" pitchFamily="34" charset="0"/>
                </a:rPr>
                <a:t>e.g.: Malware detection</a:t>
              </a:r>
              <a:r>
                <a:rPr lang="en-US" dirty="0" smtClean="0">
                  <a:solidFill>
                    <a:srgbClr val="FF0000"/>
                  </a:solidFill>
                  <a:latin typeface="Segoe UI" panose="020B0502040204020203" pitchFamily="34" charset="0"/>
                  <a:cs typeface="Segoe UI" panose="020B0502040204020203" pitchFamily="34" charset="0"/>
                </a:rPr>
                <a:t>(ICASSP-2013)</a:t>
              </a:r>
              <a:endParaRPr lang="en-US" dirty="0" smtClean="0">
                <a:solidFill>
                  <a:srgbClr val="FF0000"/>
                </a:solidFill>
                <a:latin typeface="Segoe UI" panose="020B0502040204020203" pitchFamily="34" charset="0"/>
                <a:cs typeface="Segoe UI" panose="020B0502040204020203" pitchFamily="34" charset="0"/>
              </a:endParaRPr>
            </a:p>
            <a:p>
              <a:r>
                <a:rPr lang="en-US" dirty="0" smtClean="0">
                  <a:solidFill>
                    <a:srgbClr val="FF0000"/>
                  </a:solidFill>
                  <a:latin typeface="Segoe UI" panose="020B0502040204020203" pitchFamily="34" charset="0"/>
                  <a:cs typeface="Segoe UI" panose="020B0502040204020203" pitchFamily="34" charset="0"/>
                </a:rPr>
                <a:t>movie recommender, speaker/language detection?</a:t>
              </a:r>
              <a:endParaRPr lang="en-US" dirty="0">
                <a:solidFill>
                  <a:srgbClr val="FF0000"/>
                </a:solidFill>
                <a:latin typeface="Segoe UI" panose="020B0502040204020203" pitchFamily="34" charset="0"/>
                <a:cs typeface="Segoe UI" panose="020B0502040204020203" pitchFamily="34" charset="0"/>
              </a:endParaRPr>
            </a:p>
          </p:txBody>
        </p:sp>
      </p:grpSp>
      <p:grpSp>
        <p:nvGrpSpPr>
          <p:cNvPr id="7" name="Group 6"/>
          <p:cNvGrpSpPr/>
          <p:nvPr/>
        </p:nvGrpSpPr>
        <p:grpSpPr>
          <a:xfrm>
            <a:off x="463752" y="1706180"/>
            <a:ext cx="8140639" cy="432647"/>
            <a:chOff x="184642" y="1814180"/>
            <a:chExt cx="10854179" cy="432647"/>
          </a:xfrm>
        </p:grpSpPr>
        <p:sp>
          <p:nvSpPr>
            <p:cNvPr id="3" name="TextBox 2"/>
            <p:cNvSpPr txBox="1"/>
            <p:nvPr/>
          </p:nvSpPr>
          <p:spPr>
            <a:xfrm>
              <a:off x="184642" y="1831329"/>
              <a:ext cx="2837956" cy="415498"/>
            </a:xfrm>
            <a:prstGeom prst="rect">
              <a:avLst/>
            </a:prstGeom>
            <a:noFill/>
          </p:spPr>
          <p:txBody>
            <a:bodyPr wrap="none" rtlCol="0">
              <a:spAutoFit/>
            </a:bodyPr>
            <a:lstStyle/>
            <a:p>
              <a:r>
                <a:rPr lang="en-US" sz="2100" b="1" i="1" dirty="0" smtClean="0">
                  <a:solidFill>
                    <a:srgbClr val="00B050"/>
                  </a:solidFill>
                  <a:latin typeface="Segoe UI" panose="020B0502040204020203" pitchFamily="34" charset="0"/>
                  <a:cs typeface="Segoe UI" panose="020B0502040204020203" pitchFamily="34" charset="0"/>
                </a:rPr>
                <a:t>“Perceptual” </a:t>
              </a:r>
              <a:r>
                <a:rPr lang="en-US" sz="2100" b="1" i="1" dirty="0">
                  <a:solidFill>
                    <a:srgbClr val="00B050"/>
                  </a:solidFill>
                  <a:latin typeface="Segoe UI" panose="020B0502040204020203" pitchFamily="34" charset="0"/>
                  <a:cs typeface="Segoe UI" panose="020B0502040204020203" pitchFamily="34" charset="0"/>
                </a:rPr>
                <a:t>AI</a:t>
              </a:r>
            </a:p>
          </p:txBody>
        </p:sp>
        <p:sp>
          <p:nvSpPr>
            <p:cNvPr id="5" name="TextBox 4"/>
            <p:cNvSpPr txBox="1"/>
            <p:nvPr/>
          </p:nvSpPr>
          <p:spPr>
            <a:xfrm>
              <a:off x="7918737" y="1814180"/>
              <a:ext cx="3120084" cy="415498"/>
            </a:xfrm>
            <a:prstGeom prst="rect">
              <a:avLst/>
            </a:prstGeom>
            <a:noFill/>
          </p:spPr>
          <p:txBody>
            <a:bodyPr wrap="none" rtlCol="0">
              <a:spAutoFit/>
            </a:bodyPr>
            <a:lstStyle/>
            <a:p>
              <a:r>
                <a:rPr lang="en-US" sz="2100" b="1" i="1" dirty="0">
                  <a:solidFill>
                    <a:srgbClr val="FF0000"/>
                  </a:solidFill>
                  <a:latin typeface="Segoe UI" panose="020B0502040204020203" pitchFamily="34" charset="0"/>
                  <a:cs typeface="Segoe UI" panose="020B0502040204020203" pitchFamily="34" charset="0"/>
                </a:rPr>
                <a:t>“Data </a:t>
              </a:r>
              <a:r>
                <a:rPr lang="en-US" sz="2100" b="1" i="1" dirty="0" smtClean="0">
                  <a:solidFill>
                    <a:srgbClr val="FF0000"/>
                  </a:solidFill>
                  <a:latin typeface="Segoe UI" panose="020B0502040204020203" pitchFamily="34" charset="0"/>
                  <a:cs typeface="Segoe UI" panose="020B0502040204020203" pitchFamily="34" charset="0"/>
                </a:rPr>
                <a:t>matching”</a:t>
              </a:r>
              <a:endParaRPr lang="en-US" sz="2100" b="1" i="1" dirty="0">
                <a:solidFill>
                  <a:srgbClr val="FF0000"/>
                </a:solidFill>
                <a:latin typeface="Segoe UI" panose="020B0502040204020203" pitchFamily="34" charset="0"/>
                <a:cs typeface="Segoe UI" panose="020B0502040204020203" pitchFamily="34" charset="0"/>
              </a:endParaRPr>
            </a:p>
          </p:txBody>
        </p:sp>
        <p:sp>
          <p:nvSpPr>
            <p:cNvPr id="6" name="Left-Right Arrow 5"/>
            <p:cNvSpPr/>
            <p:nvPr/>
          </p:nvSpPr>
          <p:spPr>
            <a:xfrm>
              <a:off x="3513801" y="1944985"/>
              <a:ext cx="4062335" cy="2616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14" name="Group 13"/>
          <p:cNvGrpSpPr/>
          <p:nvPr/>
        </p:nvGrpSpPr>
        <p:grpSpPr>
          <a:xfrm>
            <a:off x="521273" y="4088567"/>
            <a:ext cx="7570736" cy="923330"/>
            <a:chOff x="705809" y="4088563"/>
            <a:chExt cx="9914109" cy="923329"/>
          </a:xfrm>
        </p:grpSpPr>
        <p:sp>
          <p:nvSpPr>
            <p:cNvPr id="9" name="TextBox 8"/>
            <p:cNvSpPr txBox="1"/>
            <p:nvPr/>
          </p:nvSpPr>
          <p:spPr>
            <a:xfrm>
              <a:off x="6865658" y="4088563"/>
              <a:ext cx="3754260" cy="923329"/>
            </a:xfrm>
            <a:prstGeom prst="rect">
              <a:avLst/>
            </a:prstGeom>
            <a:noFill/>
          </p:spPr>
          <p:txBody>
            <a:bodyPr wrap="none" rtlCol="0">
              <a:spAutoFit/>
            </a:bodyPr>
            <a:lstStyle/>
            <a:p>
              <a:r>
                <a:rPr lang="en-US" dirty="0" smtClean="0">
                  <a:solidFill>
                    <a:srgbClr val="FF0000"/>
                  </a:solidFill>
                  <a:latin typeface="Segoe UI" panose="020B0502040204020203" pitchFamily="34" charset="0"/>
                  <a:cs typeface="Segoe UI" panose="020B0502040204020203" pitchFamily="34" charset="0"/>
                </a:rPr>
                <a:t> Easy data representation </a:t>
              </a:r>
            </a:p>
            <a:p>
              <a:r>
                <a:rPr lang="en-US" dirty="0">
                  <a:solidFill>
                    <a:srgbClr val="FF0000"/>
                  </a:solidFill>
                  <a:latin typeface="Segoe UI" panose="020B0502040204020203" pitchFamily="34" charset="0"/>
                  <a:cs typeface="Segoe UI" panose="020B0502040204020203" pitchFamily="34" charset="0"/>
                </a:rPr>
                <a:t> </a:t>
              </a:r>
              <a:r>
                <a:rPr lang="en-US" dirty="0" smtClean="0">
                  <a:solidFill>
                    <a:srgbClr val="FF0000"/>
                  </a:solidFill>
                  <a:latin typeface="Segoe UI" panose="020B0502040204020203" pitchFamily="34" charset="0"/>
                  <a:cs typeface="Segoe UI" panose="020B0502040204020203" pitchFamily="34" charset="0"/>
                </a:rPr>
                <a:t>e.g., histogram of events,</a:t>
              </a:r>
            </a:p>
            <a:p>
              <a:r>
                <a:rPr lang="en-US" dirty="0">
                  <a:solidFill>
                    <a:srgbClr val="FF0000"/>
                  </a:solidFill>
                  <a:latin typeface="Segoe UI" panose="020B0502040204020203" pitchFamily="34" charset="0"/>
                  <a:cs typeface="Segoe UI" panose="020B0502040204020203" pitchFamily="34" charset="0"/>
                </a:rPr>
                <a:t> </a:t>
              </a:r>
              <a:r>
                <a:rPr lang="en-US" dirty="0">
                  <a:solidFill>
                    <a:srgbClr val="FF0000"/>
                  </a:solidFill>
                  <a:latin typeface="Segoe UI" panose="020B0502040204020203" pitchFamily="34" charset="0"/>
                  <a:cs typeface="Segoe UI" panose="020B0502040204020203" pitchFamily="34" charset="0"/>
                </a:rPr>
                <a:t>u</a:t>
              </a:r>
              <a:r>
                <a:rPr lang="en-US" dirty="0" smtClean="0">
                  <a:solidFill>
                    <a:srgbClr val="FF0000"/>
                  </a:solidFill>
                  <a:latin typeface="Segoe UI" panose="020B0502040204020203" pitchFamily="34" charset="0"/>
                  <a:cs typeface="Segoe UI" panose="020B0502040204020203" pitchFamily="34" charset="0"/>
                </a:rPr>
                <a:t>ser-watched movies, etc</a:t>
              </a:r>
              <a:r>
                <a:rPr lang="en-US" dirty="0" smtClean="0">
                  <a:solidFill>
                    <a:prstClr val="black"/>
                  </a:solidFill>
                  <a:latin typeface="Segoe UI" panose="020B0502040204020203" pitchFamily="34" charset="0"/>
                  <a:cs typeface="Segoe UI" panose="020B0502040204020203" pitchFamily="34" charset="0"/>
                </a:rPr>
                <a:t>.</a:t>
              </a:r>
              <a:endParaRPr lang="en-US" dirty="0">
                <a:solidFill>
                  <a:prstClr val="black"/>
                </a:solidFill>
                <a:latin typeface="Segoe UI" panose="020B0502040204020203" pitchFamily="34" charset="0"/>
                <a:cs typeface="Segoe UI" panose="020B0502040204020203" pitchFamily="34" charset="0"/>
              </a:endParaRPr>
            </a:p>
          </p:txBody>
        </p:sp>
        <p:sp>
          <p:nvSpPr>
            <p:cNvPr id="11" name="TextBox 10"/>
            <p:cNvSpPr txBox="1"/>
            <p:nvPr/>
          </p:nvSpPr>
          <p:spPr>
            <a:xfrm>
              <a:off x="705809" y="4201954"/>
              <a:ext cx="4793439" cy="646330"/>
            </a:xfrm>
            <a:prstGeom prst="rect">
              <a:avLst/>
            </a:prstGeom>
            <a:noFill/>
          </p:spPr>
          <p:txBody>
            <a:bodyPr wrap="none" rtlCol="0">
              <a:spAutoFit/>
            </a:bodyPr>
            <a:lstStyle/>
            <a:p>
              <a:pPr algn="r"/>
              <a:r>
                <a:rPr lang="en-US" dirty="0" smtClean="0">
                  <a:solidFill>
                    <a:srgbClr val="00B050"/>
                  </a:solidFill>
                  <a:latin typeface="Segoe UI" panose="020B0502040204020203" pitchFamily="34" charset="0"/>
                  <a:cs typeface="Segoe UI" panose="020B0502040204020203" pitchFamily="34" charset="0"/>
                </a:rPr>
                <a:t>Non-obvious data representations</a:t>
              </a:r>
            </a:p>
            <a:p>
              <a:pPr algn="r"/>
              <a:endParaRPr lang="en-US" b="1" i="1" dirty="0">
                <a:solidFill>
                  <a:srgbClr val="5B9BD5"/>
                </a:solidFill>
                <a:latin typeface="Segoe UI" panose="020B0502040204020203" pitchFamily="34" charset="0"/>
                <a:cs typeface="Segoe UI" panose="020B0502040204020203" pitchFamily="34" charset="0"/>
              </a:endParaRPr>
            </a:p>
          </p:txBody>
        </p:sp>
        <p:sp>
          <p:nvSpPr>
            <p:cNvPr id="15" name="Left-Right Arrow 14"/>
            <p:cNvSpPr/>
            <p:nvPr/>
          </p:nvSpPr>
          <p:spPr>
            <a:xfrm>
              <a:off x="5587710" y="4301981"/>
              <a:ext cx="1137551" cy="2246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7" name="Group 16"/>
          <p:cNvGrpSpPr/>
          <p:nvPr/>
        </p:nvGrpSpPr>
        <p:grpSpPr>
          <a:xfrm>
            <a:off x="741200" y="5634192"/>
            <a:ext cx="7794239" cy="699608"/>
            <a:chOff x="988236" y="5634259"/>
            <a:chExt cx="10392311" cy="699593"/>
          </a:xfrm>
        </p:grpSpPr>
        <p:sp>
          <p:nvSpPr>
            <p:cNvPr id="10" name="TextBox 9"/>
            <p:cNvSpPr txBox="1"/>
            <p:nvPr/>
          </p:nvSpPr>
          <p:spPr>
            <a:xfrm>
              <a:off x="6725258" y="5634259"/>
              <a:ext cx="4655289" cy="646317"/>
            </a:xfrm>
            <a:prstGeom prst="rect">
              <a:avLst/>
            </a:prstGeom>
            <a:noFill/>
          </p:spPr>
          <p:txBody>
            <a:bodyPr wrap="none" rtlCol="0">
              <a:spAutoFit/>
            </a:bodyPr>
            <a:lstStyle/>
            <a:p>
              <a:r>
                <a:rPr lang="en-US" dirty="0">
                  <a:solidFill>
                    <a:srgbClr val="FF0000"/>
                  </a:solidFill>
                  <a:latin typeface="Segoe UI" panose="020B0502040204020203" pitchFamily="34" charset="0"/>
                  <a:cs typeface="Segoe UI" panose="020B0502040204020203" pitchFamily="34" charset="0"/>
                </a:rPr>
                <a:t>Deep </a:t>
              </a:r>
              <a:r>
                <a:rPr lang="en-US" dirty="0" smtClean="0">
                  <a:solidFill>
                    <a:srgbClr val="FF0000"/>
                  </a:solidFill>
                  <a:latin typeface="Segoe UI" panose="020B0502040204020203" pitchFamily="34" charset="0"/>
                  <a:cs typeface="Segoe UI" panose="020B0502040204020203" pitchFamily="34" charset="0"/>
                </a:rPr>
                <a:t>learning </a:t>
              </a:r>
              <a:r>
                <a:rPr lang="en-US" dirty="0" smtClean="0">
                  <a:solidFill>
                    <a:srgbClr val="FF0000"/>
                  </a:solidFill>
                  <a:latin typeface="Segoe UI" panose="020B0502040204020203" pitchFamily="34" charset="0"/>
                  <a:cs typeface="Segoe UI" panose="020B0502040204020203" pitchFamily="34" charset="0"/>
                </a:rPr>
                <a:t>may </a:t>
              </a:r>
              <a:r>
                <a:rPr lang="en-US" dirty="0" smtClean="0">
                  <a:solidFill>
                    <a:srgbClr val="FF0000"/>
                  </a:solidFill>
                  <a:latin typeface="Segoe UI" panose="020B0502040204020203" pitchFamily="34" charset="0"/>
                  <a:cs typeface="Segoe UI" panose="020B0502040204020203" pitchFamily="34" charset="0"/>
                </a:rPr>
                <a:t>not win over </a:t>
              </a:r>
            </a:p>
            <a:p>
              <a:r>
                <a:rPr lang="en-US" dirty="0">
                  <a:solidFill>
                    <a:srgbClr val="FF0000"/>
                  </a:solidFill>
                  <a:latin typeface="Segoe UI" panose="020B0502040204020203" pitchFamily="34" charset="0"/>
                  <a:cs typeface="Segoe UI" panose="020B0502040204020203" pitchFamily="34" charset="0"/>
                </a:rPr>
                <a:t>s</a:t>
              </a:r>
              <a:r>
                <a:rPr lang="en-US" dirty="0" smtClean="0">
                  <a:solidFill>
                    <a:srgbClr val="FF0000"/>
                  </a:solidFill>
                  <a:latin typeface="Segoe UI" panose="020B0502040204020203" pitchFamily="34" charset="0"/>
                  <a:cs typeface="Segoe UI" panose="020B0502040204020203" pitchFamily="34" charset="0"/>
                </a:rPr>
                <a:t>tandard machine learning</a:t>
              </a:r>
              <a:endParaRPr lang="en-US" dirty="0" smtClean="0">
                <a:solidFill>
                  <a:srgbClr val="FF0000"/>
                </a:solidFill>
                <a:latin typeface="Segoe UI" panose="020B0502040204020203" pitchFamily="34" charset="0"/>
                <a:cs typeface="Segoe UI" panose="020B0502040204020203" pitchFamily="34" charset="0"/>
              </a:endParaRPr>
            </a:p>
          </p:txBody>
        </p:sp>
        <p:sp>
          <p:nvSpPr>
            <p:cNvPr id="12" name="TextBox 11"/>
            <p:cNvSpPr txBox="1"/>
            <p:nvPr/>
          </p:nvSpPr>
          <p:spPr>
            <a:xfrm>
              <a:off x="988236" y="5687535"/>
              <a:ext cx="4131556" cy="646317"/>
            </a:xfrm>
            <a:prstGeom prst="rect">
              <a:avLst/>
            </a:prstGeom>
            <a:noFill/>
          </p:spPr>
          <p:txBody>
            <a:bodyPr wrap="none" rtlCol="0">
              <a:spAutoFit/>
            </a:bodyPr>
            <a:lstStyle/>
            <a:p>
              <a:r>
                <a:rPr lang="en-US" dirty="0">
                  <a:solidFill>
                    <a:srgbClr val="00B050"/>
                  </a:solidFill>
                  <a:latin typeface="Segoe UI" panose="020B0502040204020203" pitchFamily="34" charset="0"/>
                  <a:cs typeface="Segoe UI" panose="020B0502040204020203" pitchFamily="34" charset="0"/>
                </a:rPr>
                <a:t>Deep </a:t>
              </a:r>
              <a:r>
                <a:rPr lang="en-US" dirty="0" smtClean="0">
                  <a:solidFill>
                    <a:srgbClr val="00B050"/>
                  </a:solidFill>
                  <a:latin typeface="Segoe UI" panose="020B0502040204020203" pitchFamily="34" charset="0"/>
                  <a:cs typeface="Segoe UI" panose="020B0502040204020203" pitchFamily="34" charset="0"/>
                </a:rPr>
                <a:t>learning already shows</a:t>
              </a:r>
            </a:p>
            <a:p>
              <a:r>
                <a:rPr lang="en-US" dirty="0">
                  <a:solidFill>
                    <a:srgbClr val="00B050"/>
                  </a:solidFill>
                  <a:latin typeface="Segoe UI" panose="020B0502040204020203" pitchFamily="34" charset="0"/>
                  <a:cs typeface="Segoe UI" panose="020B0502040204020203" pitchFamily="34" charset="0"/>
                </a:rPr>
                <a:t>t</a:t>
              </a:r>
              <a:r>
                <a:rPr lang="en-US" dirty="0" smtClean="0">
                  <a:solidFill>
                    <a:srgbClr val="00B050"/>
                  </a:solidFill>
                  <a:latin typeface="Segoe UI" panose="020B0502040204020203" pitchFamily="34" charset="0"/>
                  <a:cs typeface="Segoe UI" panose="020B0502040204020203" pitchFamily="34" charset="0"/>
                </a:rPr>
                <a:t>remendous benefits </a:t>
              </a:r>
              <a:endParaRPr lang="en-US" dirty="0" smtClean="0">
                <a:solidFill>
                  <a:srgbClr val="00B050"/>
                </a:solidFill>
                <a:latin typeface="Segoe UI" panose="020B0502040204020203" pitchFamily="34" charset="0"/>
                <a:cs typeface="Segoe UI" panose="020B0502040204020203" pitchFamily="34" charset="0"/>
              </a:endParaRPr>
            </a:p>
          </p:txBody>
        </p:sp>
        <p:sp>
          <p:nvSpPr>
            <p:cNvPr id="16" name="Left-Right Arrow 15"/>
            <p:cNvSpPr/>
            <p:nvPr/>
          </p:nvSpPr>
          <p:spPr>
            <a:xfrm>
              <a:off x="5544968" y="5737161"/>
              <a:ext cx="1137551" cy="2246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10794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out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Computational Neuroscience (</a:t>
            </a:r>
            <a:r>
              <a:rPr lang="en-US" dirty="0" err="1" smtClean="0"/>
              <a:t>coursera</a:t>
            </a:r>
            <a:r>
              <a:rPr lang="en-US" dirty="0" smtClean="0"/>
              <a:t>)</a:t>
            </a:r>
          </a:p>
          <a:p>
            <a:r>
              <a:rPr lang="en-US" dirty="0" err="1" smtClean="0"/>
              <a:t>Hebbian</a:t>
            </a:r>
            <a:r>
              <a:rPr lang="en-US" dirty="0" smtClean="0"/>
              <a:t> learning</a:t>
            </a:r>
          </a:p>
          <a:p>
            <a:r>
              <a:rPr lang="en-US" dirty="0" smtClean="0"/>
              <a:t>Hopfield Net, </a:t>
            </a:r>
            <a:r>
              <a:rPr lang="en-US" dirty="0" err="1" smtClean="0"/>
              <a:t>Bolzmann</a:t>
            </a:r>
            <a:r>
              <a:rPr lang="en-US" dirty="0" smtClean="0"/>
              <a:t> machines, memory models</a:t>
            </a:r>
          </a:p>
          <a:p>
            <a:r>
              <a:rPr lang="en-US" dirty="0" smtClean="0"/>
              <a:t>Bio-inspired AI</a:t>
            </a:r>
          </a:p>
          <a:p>
            <a:r>
              <a:rPr lang="en-US" dirty="0" smtClean="0"/>
              <a:t>RNN </a:t>
            </a:r>
            <a:endParaRPr lang="en-US" dirty="0" smtClean="0"/>
          </a:p>
          <a:p>
            <a:r>
              <a:rPr lang="en-US" dirty="0" smtClean="0"/>
              <a:t>Computer vision (LeCun slides)</a:t>
            </a:r>
          </a:p>
          <a:p>
            <a:r>
              <a:rPr lang="en-US" dirty="0" smtClean="0"/>
              <a:t>NLP </a:t>
            </a:r>
          </a:p>
          <a:p>
            <a:r>
              <a:rPr lang="en-US" dirty="0" smtClean="0"/>
              <a:t>IR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5895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222111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Rectangle 4"/>
          <p:cNvSpPr/>
          <p:nvPr/>
        </p:nvSpPr>
        <p:spPr>
          <a:xfrm>
            <a:off x="2997531" y="2967335"/>
            <a:ext cx="3148939" cy="923330"/>
          </a:xfrm>
          <a:prstGeom prst="rect">
            <a:avLst/>
          </a:prstGeom>
          <a:noFill/>
        </p:spPr>
        <p:txBody>
          <a:bodyPr wrap="none" lIns="91193" tIns="45604" rIns="91193" bIns="45604">
            <a:spAutoFit/>
          </a:bodyPr>
          <a:lstStyle/>
          <a:p>
            <a:pPr algn="ctr"/>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p>
        </p:txBody>
      </p:sp>
    </p:spTree>
    <p:extLst>
      <p:ext uri="{BB962C8B-B14F-4D97-AF65-F5344CB8AC3E}">
        <p14:creationId xmlns:p14="http://schemas.microsoft.com/office/powerpoint/2010/main" val="4090541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258762"/>
          </a:xfrm>
        </p:spPr>
        <p:txBody>
          <a:bodyPr>
            <a:normAutofit fontScale="90000"/>
          </a:bodyPr>
          <a:lstStyle/>
          <a:p>
            <a:r>
              <a:rPr lang="en-US" dirty="0" smtClean="0"/>
              <a:t>Selected References (updated, 2013)</a:t>
            </a:r>
            <a:endParaRPr lang="en-US" dirty="0"/>
          </a:p>
        </p:txBody>
      </p:sp>
      <p:sp>
        <p:nvSpPr>
          <p:cNvPr id="3" name="Content Placeholder 2"/>
          <p:cNvSpPr>
            <a:spLocks noGrp="1"/>
          </p:cNvSpPr>
          <p:nvPr>
            <p:ph idx="1"/>
          </p:nvPr>
        </p:nvSpPr>
        <p:spPr>
          <a:xfrm>
            <a:off x="-228600" y="533400"/>
            <a:ext cx="9653954" cy="6477000"/>
          </a:xfrm>
        </p:spPr>
        <p:txBody>
          <a:bodyPr>
            <a:noAutofit/>
          </a:bodyPr>
          <a:lstStyle/>
          <a:p>
            <a:r>
              <a:rPr lang="en-US" sz="1100" u="sng" dirty="0" smtClean="0"/>
              <a:t>Abdel-Hamid, O., Mohamed, A., Jiang, H., and G. Penn, “Applying convolutional neural networks concepts to hybrid NN-HMM model for speech recognition,” Proc. ICASSP, 2012.</a:t>
            </a:r>
            <a:endParaRPr lang="en-US" sz="1100" dirty="0" smtClean="0"/>
          </a:p>
          <a:p>
            <a:r>
              <a:rPr lang="en-US" sz="1100" dirty="0" err="1" smtClean="0"/>
              <a:t>Arel</a:t>
            </a:r>
            <a:r>
              <a:rPr lang="en-US" sz="1100" dirty="0" smtClean="0"/>
              <a:t>, I., Rose, C., and </a:t>
            </a:r>
            <a:r>
              <a:rPr lang="en-US" sz="1100" dirty="0" err="1" smtClean="0"/>
              <a:t>Karnowski</a:t>
            </a:r>
            <a:r>
              <a:rPr lang="en-US" sz="1100" dirty="0" smtClean="0"/>
              <a:t>, T. “Deep Machine Learning - A New Frontier in Artificial Intelligence,” IEEE Computational Intelligence Mag., Nov., 2010.</a:t>
            </a:r>
          </a:p>
          <a:p>
            <a:r>
              <a:rPr lang="en-US" sz="1100" dirty="0" smtClean="0"/>
              <a:t>Baker, J., Deng, L., Glass, J., Khudanpur, S.,  Lee, C.-H., Morgan, N., and O’Shaughnessy, D. “Research developments and directions in speech recognition and understanding,” IEEE Sig. Proc. Mag., vol. 26,  no. 3, May 2009, pp. 75-80.</a:t>
            </a:r>
          </a:p>
          <a:p>
            <a:r>
              <a:rPr lang="en-US" sz="1100" dirty="0" smtClean="0"/>
              <a:t>Baker, J., Deng, L., Glass, J., Khudanpur, S., Lee, C.-H., Morgan, N., and O’Shaughnessy, D. “Updated MINS report on speech recognition and understanding,” IEEE Sig. Proc. Mag., vol. 26, no. 4, July 2009a. </a:t>
            </a:r>
          </a:p>
          <a:p>
            <a:r>
              <a:rPr lang="en-US" sz="1100" dirty="0" smtClean="0"/>
              <a:t>Bengio, Y., Boulanger, N., and </a:t>
            </a:r>
            <a:r>
              <a:rPr lang="en-US" sz="1100" dirty="0" err="1" smtClean="0"/>
              <a:t>Pascanu</a:t>
            </a:r>
            <a:r>
              <a:rPr lang="en-US" sz="1100" dirty="0" smtClean="0"/>
              <a:t>. R. “Advances in optimizing recurrent networks,” Proc. ICASSP, 2013. </a:t>
            </a:r>
          </a:p>
          <a:p>
            <a:r>
              <a:rPr lang="en-US" sz="1100" dirty="0" smtClean="0"/>
              <a:t>Bengio, Y., </a:t>
            </a:r>
            <a:r>
              <a:rPr lang="en-US" sz="1100" u="sng" dirty="0" err="1" smtClean="0">
                <a:hlinkClick r:id="rId2"/>
              </a:rPr>
              <a:t>Courville</a:t>
            </a:r>
            <a:r>
              <a:rPr lang="en-US" sz="1100" dirty="0" smtClean="0"/>
              <a:t>, A., and Vincent, P. “Representation learning: A review and new perspectives,” IEEE Trans. PAMI, 2013a.</a:t>
            </a:r>
          </a:p>
          <a:p>
            <a:r>
              <a:rPr lang="en-US" sz="1100" u="sng" dirty="0" smtClean="0"/>
              <a:t>Bengio, Y. “Learning deep architectures for AI,” in Foundations and Trends in Machine Learning, Vol. 2, No. 1, 2009, pp. 1-127.</a:t>
            </a:r>
            <a:endParaRPr lang="en-US" sz="1100" dirty="0" smtClean="0"/>
          </a:p>
          <a:p>
            <a:r>
              <a:rPr lang="en-US" sz="1100" dirty="0" smtClean="0"/>
              <a:t>Bengio, Y., </a:t>
            </a:r>
            <a:r>
              <a:rPr lang="en-US" sz="1100" dirty="0" err="1" smtClean="0"/>
              <a:t>Ducharme</a:t>
            </a:r>
            <a:r>
              <a:rPr lang="en-US" sz="1100" dirty="0" smtClean="0"/>
              <a:t>, R., Vincent, P. and </a:t>
            </a:r>
            <a:r>
              <a:rPr lang="en-US" sz="1100" dirty="0" err="1" smtClean="0"/>
              <a:t>Jauvin</a:t>
            </a:r>
            <a:r>
              <a:rPr lang="en-US" sz="1100" dirty="0" smtClean="0"/>
              <a:t>, C. “</a:t>
            </a:r>
            <a:r>
              <a:rPr lang="en-US" sz="1100" u="sng" dirty="0" smtClean="0">
                <a:hlinkClick r:id="rId3"/>
              </a:rPr>
              <a:t>A neural probabilistic language model</a:t>
            </a:r>
            <a:r>
              <a:rPr lang="en-US" sz="1100" dirty="0" smtClean="0"/>
              <a:t>,” Proc. NIPS, 2000, pp. 933-938.</a:t>
            </a:r>
          </a:p>
          <a:p>
            <a:r>
              <a:rPr lang="en-US" sz="1100" dirty="0" smtClean="0"/>
              <a:t>Bengio, Y., De Mori, R., </a:t>
            </a:r>
            <a:r>
              <a:rPr lang="en-US" sz="1100" dirty="0" err="1" smtClean="0"/>
              <a:t>Flammia</a:t>
            </a:r>
            <a:r>
              <a:rPr lang="en-US" sz="1100" dirty="0" smtClean="0"/>
              <a:t>, G. and </a:t>
            </a:r>
            <a:r>
              <a:rPr lang="en-US" sz="1100" dirty="0" err="1" smtClean="0"/>
              <a:t>Kompe</a:t>
            </a:r>
            <a:r>
              <a:rPr lang="en-US" sz="1100" dirty="0" smtClean="0"/>
              <a:t>, F. “Global optimization of a neural network—Hidden Markov model hybrid,” in Proc. </a:t>
            </a:r>
            <a:r>
              <a:rPr lang="en-US" sz="1100" dirty="0" err="1" smtClean="0"/>
              <a:t>Eurospeech</a:t>
            </a:r>
            <a:r>
              <a:rPr lang="en-US" sz="1100" dirty="0" smtClean="0"/>
              <a:t>, 1991.</a:t>
            </a:r>
          </a:p>
          <a:p>
            <a:r>
              <a:rPr lang="en-US" sz="1100" u="sng" dirty="0" err="1" smtClean="0"/>
              <a:t>Bergstra</a:t>
            </a:r>
            <a:r>
              <a:rPr lang="en-US" sz="1100" u="sng" dirty="0" smtClean="0"/>
              <a:t>, J. and Bengio, Y. “Random search for hyper-parameter optimization,” J. Machine Learning Research,” Vol. 3, pp. 281-305, 2012.</a:t>
            </a:r>
            <a:r>
              <a:rPr lang="en-US" sz="1100" dirty="0" smtClean="0"/>
              <a:t>  </a:t>
            </a:r>
          </a:p>
          <a:p>
            <a:r>
              <a:rPr lang="en-US" sz="1100" u="sng" dirty="0" smtClean="0"/>
              <a:t>Bottou, L. and LeCun. Y. “Large scale online learning,” Proc. NIPS, 2004.</a:t>
            </a:r>
            <a:endParaRPr lang="en-US" sz="1100" dirty="0" smtClean="0"/>
          </a:p>
          <a:p>
            <a:r>
              <a:rPr lang="en-US" sz="1100" dirty="0" smtClean="0"/>
              <a:t>Bilmes, J. “Dynamic graphical models,” IEEE Signal Processing Mag., vol. 33, pp. 29–42, 2010.</a:t>
            </a:r>
          </a:p>
          <a:p>
            <a:r>
              <a:rPr lang="en-US" sz="1100" dirty="0" smtClean="0"/>
              <a:t>Bilmes, J. and Bartels, C. “Graphical model architectures for speech recognition,” IEEE Signal Processing Mag., vol. 22, pp. 89–100, 2005.</a:t>
            </a:r>
          </a:p>
          <a:p>
            <a:r>
              <a:rPr lang="en-US" sz="1100" dirty="0" err="1" smtClean="0"/>
              <a:t>Bourlard</a:t>
            </a:r>
            <a:r>
              <a:rPr lang="en-US" sz="1100" dirty="0" smtClean="0"/>
              <a:t>, H. and Morgan, N., Connectionist Speech Recognition: A Hybrid Approach, Norwell, MA: Kluwer, 1993.</a:t>
            </a:r>
          </a:p>
          <a:p>
            <a:r>
              <a:rPr lang="en-US" sz="1100" dirty="0" err="1" smtClean="0"/>
              <a:t>Bouvrie</a:t>
            </a:r>
            <a:r>
              <a:rPr lang="en-US" sz="1100" dirty="0" smtClean="0"/>
              <a:t>, J. “Hierarchical Learning: Theory with Applications in Speech and Vision,” Ph.D. thesis, MIT, 2009.</a:t>
            </a:r>
          </a:p>
          <a:p>
            <a:r>
              <a:rPr lang="en-US" sz="1100" dirty="0" smtClean="0"/>
              <a:t>Bridle, J., L. Deng, J. </a:t>
            </a:r>
            <a:r>
              <a:rPr lang="en-US" sz="1100" dirty="0" err="1" smtClean="0"/>
              <a:t>Picone</a:t>
            </a:r>
            <a:r>
              <a:rPr lang="en-US" sz="1100" dirty="0" smtClean="0"/>
              <a:t>, H. Richards, J. Ma, T. </a:t>
            </a:r>
            <a:r>
              <a:rPr lang="en-US" sz="1100" dirty="0" err="1" smtClean="0"/>
              <a:t>Kamm</a:t>
            </a:r>
            <a:r>
              <a:rPr lang="en-US" sz="1100" dirty="0" smtClean="0"/>
              <a:t>, M. Schuster, S. Pike, and R. Reagan, “An investigation of segmental hidden dynamic models of speech coarticulation for automatic speech recognition,” Final Report for 1998 Workshop on Language Engineering, CLSP, Johns Hopkins, 1998.</a:t>
            </a:r>
          </a:p>
          <a:p>
            <a:r>
              <a:rPr lang="en-US" sz="1100" u="sng" dirty="0" smtClean="0"/>
              <a:t>Caruana, R. “Multitask Learning,” </a:t>
            </a:r>
            <a:r>
              <a:rPr lang="en-US" sz="1100" i="1" u="sng" dirty="0" smtClean="0"/>
              <a:t>Machine Learning</a:t>
            </a:r>
            <a:r>
              <a:rPr lang="en-US" sz="1100" u="sng" dirty="0" smtClean="0"/>
              <a:t>, Vol. 28, pp. 41-75, Kluwer Academic Publishers, 1997</a:t>
            </a:r>
            <a:r>
              <a:rPr lang="en-US" sz="1100" dirty="0" smtClean="0"/>
              <a:t>.</a:t>
            </a:r>
          </a:p>
          <a:p>
            <a:r>
              <a:rPr lang="en-US" sz="1100" dirty="0" smtClean="0"/>
              <a:t>Cho, Y. and Saul L. “Kernel methods for deep learning,” Proc. NIPS, pp. 342–350, 2009.</a:t>
            </a:r>
          </a:p>
          <a:p>
            <a:r>
              <a:rPr lang="en-US" sz="1100" dirty="0" err="1" smtClean="0"/>
              <a:t>Ciresan</a:t>
            </a:r>
            <a:r>
              <a:rPr lang="en-US" sz="1100" dirty="0" smtClean="0"/>
              <a:t>, D., </a:t>
            </a:r>
            <a:r>
              <a:rPr lang="en-US" sz="1100" dirty="0" err="1" smtClean="0"/>
              <a:t>Giusti</a:t>
            </a:r>
            <a:r>
              <a:rPr lang="en-US" sz="1100" dirty="0" smtClean="0"/>
              <a:t>, A., Gambardella, L., and </a:t>
            </a:r>
            <a:r>
              <a:rPr lang="en-US" sz="1100" dirty="0" err="1" smtClean="0"/>
              <a:t>Schmidhuber</a:t>
            </a:r>
            <a:r>
              <a:rPr lang="en-US" sz="1100" dirty="0" smtClean="0"/>
              <a:t>, J. “Deep neural networks segment neuronal membranes in electron microscopy images,” Proc. NIPS, 2012.</a:t>
            </a:r>
          </a:p>
          <a:p>
            <a:r>
              <a:rPr lang="en-US" sz="1100" dirty="0" smtClean="0"/>
              <a:t>Cohen, W. and R. V. de Carvalho. “Stacked sequential learning,” Proc. IJCAI, pp. 671–676, 2005.</a:t>
            </a:r>
          </a:p>
          <a:p>
            <a:r>
              <a:rPr lang="en-US" sz="1100" dirty="0" err="1" smtClean="0"/>
              <a:t>Collobert</a:t>
            </a:r>
            <a:r>
              <a:rPr lang="en-US" sz="1100" dirty="0" smtClean="0"/>
              <a:t>, R. “Deep learning for efficient discriminative parsing,” Proc. NIPS Workshop on Deep Learning and Unsupervised Feature Learning, 2010.</a:t>
            </a:r>
          </a:p>
          <a:p>
            <a:r>
              <a:rPr lang="en-US" sz="1100" u="sng" dirty="0" err="1" smtClean="0"/>
              <a:t>Collobert</a:t>
            </a:r>
            <a:r>
              <a:rPr lang="en-US" sz="1100" u="sng" dirty="0" smtClean="0"/>
              <a:t>, R. and Weston J. “A unified architecture for natural language processing: Deep neural networks with multitask learning,” Proc. ICML, 2008.</a:t>
            </a:r>
            <a:r>
              <a:rPr lang="en-US" sz="1100" dirty="0" smtClean="0"/>
              <a:t> </a:t>
            </a:r>
          </a:p>
          <a:p>
            <a:r>
              <a:rPr lang="en-US" sz="1100" dirty="0" err="1" smtClean="0"/>
              <a:t>Collobert</a:t>
            </a:r>
            <a:r>
              <a:rPr lang="en-US" sz="1100" dirty="0" smtClean="0"/>
              <a:t>, R., Weston, J., Bottou, L., </a:t>
            </a:r>
            <a:r>
              <a:rPr lang="en-US" sz="1100" dirty="0" err="1" smtClean="0"/>
              <a:t>Karlen</a:t>
            </a:r>
            <a:r>
              <a:rPr lang="en-US" sz="1100" dirty="0" smtClean="0"/>
              <a:t>, M., </a:t>
            </a:r>
            <a:r>
              <a:rPr lang="en-US" sz="1100" dirty="0" err="1" smtClean="0"/>
              <a:t>Kavukcuoglu</a:t>
            </a:r>
            <a:r>
              <a:rPr lang="en-US" sz="1100" dirty="0" smtClean="0"/>
              <a:t>, K., and </a:t>
            </a:r>
            <a:r>
              <a:rPr lang="en-US" sz="1100" dirty="0" err="1" smtClean="0"/>
              <a:t>Kuksa</a:t>
            </a:r>
            <a:r>
              <a:rPr lang="en-US" sz="800" dirty="0" smtClean="0"/>
              <a:t>, P. “</a:t>
            </a:r>
            <a:r>
              <a:rPr lang="en-US" sz="800" u="sng" dirty="0" smtClean="0">
                <a:hlinkClick r:id="rId4"/>
              </a:rPr>
              <a:t>Natural language processing (almost) from scratch</a:t>
            </a:r>
            <a:r>
              <a:rPr lang="en-US" sz="800" dirty="0" smtClean="0"/>
              <a:t>,” J. Machine Learning Research, Vo. 12, pp. 2493-2537, 2011.</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05882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4476"/>
            <a:ext cx="8229600" cy="258762"/>
          </a:xfrm>
        </p:spPr>
        <p:txBody>
          <a:bodyPr>
            <a:normAutofit fontScale="90000"/>
          </a:bodyPr>
          <a:lstStyle/>
          <a:p>
            <a:r>
              <a:rPr lang="en-US" dirty="0" smtClean="0"/>
              <a:t>Selected References</a:t>
            </a:r>
            <a:endParaRPr lang="en-US" dirty="0"/>
          </a:p>
        </p:txBody>
      </p:sp>
      <p:sp>
        <p:nvSpPr>
          <p:cNvPr id="3" name="Content Placeholder 2"/>
          <p:cNvSpPr>
            <a:spLocks noGrp="1"/>
          </p:cNvSpPr>
          <p:nvPr>
            <p:ph idx="1"/>
          </p:nvPr>
        </p:nvSpPr>
        <p:spPr>
          <a:xfrm>
            <a:off x="-205154" y="762000"/>
            <a:ext cx="9653954" cy="6477000"/>
          </a:xfrm>
        </p:spPr>
        <p:txBody>
          <a:bodyPr>
            <a:noAutofit/>
          </a:bodyPr>
          <a:lstStyle/>
          <a:p>
            <a:r>
              <a:rPr lang="en-US" sz="1100" dirty="0" smtClean="0"/>
              <a:t>Dahl, G., Yu, D., Deng, L., and Acero, A. “Context-dependent DBN-HMMs in large vocabulary continuous speech recognition,” Proc. ICASSP, 2011.</a:t>
            </a:r>
          </a:p>
          <a:p>
            <a:r>
              <a:rPr lang="en-US" sz="1100" u="sng" dirty="0" smtClean="0"/>
              <a:t>Dahl, G., Yu, D., Deng, L., and Acero, A. “</a:t>
            </a:r>
            <a:r>
              <a:rPr lang="en-US" sz="1100" dirty="0" smtClean="0">
                <a:hlinkClick r:id="rId2"/>
              </a:rPr>
              <a:t>Context-dependent, pre-trained deep neural networks for large vocabulary speech recognition</a:t>
            </a:r>
            <a:r>
              <a:rPr lang="en-US" sz="1100" dirty="0" smtClean="0"/>
              <a:t>,” IEEE Trans. Audio, Speech, &amp; Language Proc., Vol. 20 (1), pp. 30-42, January 2012.</a:t>
            </a:r>
          </a:p>
          <a:p>
            <a:r>
              <a:rPr lang="en-US" sz="1100" dirty="0" smtClean="0"/>
              <a:t>Dahl, G., </a:t>
            </a:r>
            <a:r>
              <a:rPr lang="en-US" sz="1100" dirty="0" err="1" smtClean="0"/>
              <a:t>Ranzato</a:t>
            </a:r>
            <a:r>
              <a:rPr lang="en-US" sz="1100" dirty="0" smtClean="0"/>
              <a:t>, M., Mohamed, A. and Hinton, G. “Phone recognition with the mean-covariance restricted Boltzmann machine,” Proc. NIPS, vol. 23, 2010, 469-477.</a:t>
            </a:r>
          </a:p>
          <a:p>
            <a:r>
              <a:rPr lang="en-US" sz="1100" dirty="0" smtClean="0"/>
              <a:t>Dean, J., </a:t>
            </a:r>
            <a:r>
              <a:rPr lang="en-US" sz="1100" dirty="0" err="1" smtClean="0"/>
              <a:t>Corrado</a:t>
            </a:r>
            <a:r>
              <a:rPr lang="en-US" sz="1100" dirty="0" smtClean="0"/>
              <a:t>, G., R. </a:t>
            </a:r>
            <a:r>
              <a:rPr lang="en-US" sz="1100" dirty="0" err="1" smtClean="0"/>
              <a:t>Monga</a:t>
            </a:r>
            <a:r>
              <a:rPr lang="en-US" sz="1100" dirty="0" smtClean="0"/>
              <a:t>, K. Chen, M. Devin, Q. Le, M. Mao, M. </a:t>
            </a:r>
            <a:r>
              <a:rPr lang="en-US" sz="1100" dirty="0" err="1" smtClean="0"/>
              <a:t>Ranzato</a:t>
            </a:r>
            <a:r>
              <a:rPr lang="en-US" sz="1100" dirty="0" smtClean="0"/>
              <a:t>, A. Senior, P. Tucker, Yang, K., and Ng, A. “</a:t>
            </a:r>
            <a:r>
              <a:rPr lang="en-US" sz="1100" u="sng" dirty="0" smtClean="0">
                <a:hlinkClick r:id="rId3"/>
              </a:rPr>
              <a:t>Large Scale Distributed Deep Networks</a:t>
            </a:r>
            <a:r>
              <a:rPr lang="en-US" sz="1100" dirty="0" smtClean="0"/>
              <a:t>,” Proc. NIPS, 2012.</a:t>
            </a:r>
          </a:p>
          <a:p>
            <a:r>
              <a:rPr lang="en-US" sz="1100" dirty="0" smtClean="0"/>
              <a:t>Deng, L. and Li, X. “Machine learning paradigms in speech recognition: An overview,” IEEE Trans. Audio, Speech, &amp; Language, May 2013.</a:t>
            </a:r>
          </a:p>
          <a:p>
            <a:r>
              <a:rPr lang="en-US" sz="1100" dirty="0" smtClean="0"/>
              <a:t>Deng, L., Abdel-Hamid, O., and Yu, D. “A deep convolutional neural network using heterogeneous pooling for trading acoustic invariance with phonetic confusion,” Proc. ICASSP, 2013.</a:t>
            </a:r>
          </a:p>
          <a:p>
            <a:r>
              <a:rPr lang="en-US" sz="1100" dirty="0" smtClean="0"/>
              <a:t>Deng, L., Li, J., Huang, K., Yao, D. Yu, F. Seide, M. Seltzer, G. Zweig, X. He, J. Williams, Y. Gong, and A. Acero. “Recent advances in deep learning for speech research at Microsoft,” Proc. ICASSP, 2013a.</a:t>
            </a:r>
          </a:p>
          <a:p>
            <a:r>
              <a:rPr lang="en-US" sz="1100" dirty="0" smtClean="0"/>
              <a:t>Deng, L., Hinton, G., and Kingsbury, B. “New types of deep neural network leaning for speech recognition and related applications: An overview,” Proc. ICASSP, 2013b.</a:t>
            </a:r>
          </a:p>
          <a:p>
            <a:r>
              <a:rPr lang="en-US" sz="1100" dirty="0" smtClean="0"/>
              <a:t>Deng, L., He, X., and J. Gao, J. “Deep stacking networks for information retrieval,” Proc. ICASSP, 2013c.</a:t>
            </a:r>
          </a:p>
          <a:p>
            <a:r>
              <a:rPr lang="en-US" sz="1100" dirty="0" smtClean="0"/>
              <a:t>Deng, L., Tur, G, He, X, and Hakkani-Tur, D. “</a:t>
            </a:r>
            <a:r>
              <a:rPr lang="en-US" sz="1100" u="sng" dirty="0" smtClean="0">
                <a:hlinkClick r:id="rId4"/>
              </a:rPr>
              <a:t>Use of kernel deep convex networks and end-to-end learning for spoken language understanding</a:t>
            </a:r>
            <a:r>
              <a:rPr lang="en-US" sz="1100" dirty="0" smtClean="0"/>
              <a:t>,” Proc. IEEE Workshop on Spoken Language Technologies, December 2012.</a:t>
            </a:r>
          </a:p>
          <a:p>
            <a:r>
              <a:rPr lang="en-US" sz="1100" u="sng" dirty="0" smtClean="0"/>
              <a:t>Deng, L., Yu, D., and Platt, J. “Scalable stacking and learning for building deep architectures,” Proc. ICASSP, 2012a.</a:t>
            </a:r>
            <a:endParaRPr lang="en-US" sz="1100" dirty="0" smtClean="0"/>
          </a:p>
          <a:p>
            <a:r>
              <a:rPr lang="en-US" sz="1100" dirty="0" smtClean="0"/>
              <a:t>Deng, L., Hutchinson, B., and Yu, D. “</a:t>
            </a:r>
            <a:r>
              <a:rPr lang="en-US" sz="1100" u="sng" dirty="0" smtClean="0">
                <a:hlinkClick r:id="rId5"/>
              </a:rPr>
              <a:t>Parallel training of deep stacking networks</a:t>
            </a:r>
            <a:r>
              <a:rPr lang="en-US" sz="1100" dirty="0" smtClean="0"/>
              <a:t>,” Proc. Interspeech, 2012b.</a:t>
            </a:r>
          </a:p>
          <a:p>
            <a:r>
              <a:rPr lang="en-US" sz="1100" dirty="0" smtClean="0"/>
              <a:t>Deng, L. “</a:t>
            </a:r>
            <a:r>
              <a:rPr lang="en-US" sz="1100" u="sng" dirty="0" smtClean="0">
                <a:hlinkClick r:id="rId6"/>
              </a:rPr>
              <a:t>An Overview of Deep-Structured Learning for Information Processing</a:t>
            </a:r>
            <a:r>
              <a:rPr lang="en-US" sz="1100" dirty="0" smtClean="0"/>
              <a:t>,” Proceedings of Asian-Pacific Signal &amp; Information Processing Annual Summit and Conference  (APSIPA-ASC), October 2011.</a:t>
            </a:r>
          </a:p>
          <a:p>
            <a:r>
              <a:rPr lang="en-US" sz="1100" dirty="0" smtClean="0"/>
              <a:t>Deng, L. and Yu, D. “Deep Convex Network: A scalable architecture for speech pattern classification,” Proc. Interspeech, 2011.</a:t>
            </a:r>
          </a:p>
          <a:p>
            <a:r>
              <a:rPr lang="en-US" sz="1100" u="sng" dirty="0" smtClean="0"/>
              <a:t>Deng, L., Seltzer, M., Yu, D., Acero, A., Mohamed, A., and Hinton, G.  “</a:t>
            </a:r>
            <a:r>
              <a:rPr lang="en-US" sz="1100" u="sng" dirty="0" smtClean="0">
                <a:hlinkClick r:id="rId7"/>
              </a:rPr>
              <a:t>Binary coding of speech spectrograms using a deep auto-encoder</a:t>
            </a:r>
            <a:r>
              <a:rPr lang="en-US" sz="1100" dirty="0" smtClean="0"/>
              <a:t>,” Proc. Interspeech, 2010.</a:t>
            </a:r>
          </a:p>
          <a:p>
            <a:r>
              <a:rPr lang="en-US" sz="1100" cap="small" dirty="0" smtClean="0">
                <a:hlinkClick r:id="rId8"/>
              </a:rPr>
              <a:t>Deng</a:t>
            </a:r>
            <a:r>
              <a:rPr lang="en-US" sz="1100" cap="small" dirty="0" smtClean="0"/>
              <a:t>, </a:t>
            </a:r>
            <a:r>
              <a:rPr lang="en-US" sz="1100" cap="small" dirty="0" smtClean="0">
                <a:hlinkClick r:id="rId9"/>
              </a:rPr>
              <a:t>L., Yu</a:t>
            </a:r>
            <a:r>
              <a:rPr lang="en-US" sz="1100" cap="small" dirty="0" smtClean="0"/>
              <a:t>, D., and Hinton, G. “Deep Learning for Speech Recognition and Related Applications” NIPS Workshop, 2009.</a:t>
            </a:r>
            <a:endParaRPr lang="en-US" sz="1100" dirty="0" smtClean="0"/>
          </a:p>
          <a:p>
            <a:r>
              <a:rPr lang="en-US" sz="1100" u="sng" cap="small" dirty="0" smtClean="0"/>
              <a:t>Deng, L. and Yu, D. “</a:t>
            </a:r>
            <a:r>
              <a:rPr lang="en-US" sz="1100" cap="small" dirty="0" smtClean="0">
                <a:hlinkClick r:id="rId10"/>
              </a:rPr>
              <a:t>Use of differential cepstra as acoustic features in hidden trajectory modeling for phonetic recognition</a:t>
            </a:r>
            <a:r>
              <a:rPr lang="en-US" sz="1100" cap="small" dirty="0" smtClean="0"/>
              <a:t>,” Proc. ICASSP, 2007.</a:t>
            </a:r>
            <a:endParaRPr lang="en-US" sz="1100" dirty="0" smtClean="0"/>
          </a:p>
          <a:p>
            <a:r>
              <a:rPr lang="en-US" sz="1100" dirty="0" smtClean="0"/>
              <a:t>Deng, L. </a:t>
            </a:r>
            <a:r>
              <a:rPr lang="en-US" sz="1100" u="sng" dirty="0" smtClean="0">
                <a:hlinkClick r:id="rId11"/>
              </a:rPr>
              <a:t>DYNAMIC SPEECH MODELS – Theory, Algorithm, and Application, </a:t>
            </a:r>
            <a:r>
              <a:rPr lang="en-US" sz="1100" dirty="0" smtClean="0"/>
              <a:t> Morgan &amp; Claypool, December 2006.</a:t>
            </a:r>
          </a:p>
          <a:p>
            <a:r>
              <a:rPr lang="en-US" sz="1100" dirty="0" smtClean="0"/>
              <a:t>Deng, L., Yu, D. and Acero, A. “</a:t>
            </a:r>
            <a:r>
              <a:rPr lang="en-US" sz="1100" u="sng" dirty="0" smtClean="0">
                <a:hlinkClick r:id="rId12"/>
              </a:rPr>
              <a:t>Structured speech modeling</a:t>
            </a:r>
            <a:r>
              <a:rPr lang="en-US" sz="1100" dirty="0" smtClean="0"/>
              <a:t>,” IEEE Trans. on Audio, Speech and Language Processing, vol. 14, no. 5, pp. 1492-1504, September 2006</a:t>
            </a:r>
          </a:p>
          <a:p>
            <a:r>
              <a:rPr lang="en-US" sz="1100" dirty="0" smtClean="0"/>
              <a:t>Deng, L., Yu, D. and Acero, A. “</a:t>
            </a:r>
            <a:r>
              <a:rPr lang="en-US" sz="1100" u="sng" dirty="0" smtClean="0">
                <a:hlinkClick r:id="rId13"/>
              </a:rPr>
              <a:t>A bidirectional target filtering model of speech coarticulation: Two-stage implementation for phonetic recognition</a:t>
            </a:r>
            <a:r>
              <a:rPr lang="en-US" sz="1100" dirty="0" smtClean="0"/>
              <a:t>,” IEEE Transactions on Audio and Speech Processing, vol. 14, no. 1, pp. 256-265, January 2006a.</a:t>
            </a:r>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361547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5" name="Rectangle 4"/>
          <p:cNvSpPr/>
          <p:nvPr/>
        </p:nvSpPr>
        <p:spPr>
          <a:xfrm>
            <a:off x="33996" y="533401"/>
            <a:ext cx="9110003" cy="6001643"/>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Wu, J., </a:t>
            </a:r>
            <a:r>
              <a:rPr lang="en-US" sz="1200" dirty="0" err="1">
                <a:solidFill>
                  <a:prstClr val="black"/>
                </a:solidFill>
                <a:latin typeface="Times New Roman" panose="02020603050405020304" pitchFamily="18" charset="0"/>
                <a:ea typeface="SimSun" panose="02010600030101010101" pitchFamily="2" charset="-122"/>
              </a:rPr>
              <a:t>Droppo</a:t>
            </a:r>
            <a:r>
              <a:rPr lang="en-US" sz="1200" dirty="0">
                <a:solidFill>
                  <a:prstClr val="black"/>
                </a:solidFill>
                <a:latin typeface="Times New Roman" panose="02020603050405020304" pitchFamily="18" charset="0"/>
                <a:ea typeface="SimSun" panose="02010600030101010101" pitchFamily="2" charset="-122"/>
              </a:rPr>
              <a:t>, J., and Acero, A.  “</a:t>
            </a:r>
            <a:r>
              <a:rPr lang="en-US" sz="1200" u="sng" dirty="0">
                <a:solidFill>
                  <a:srgbClr val="0000FF"/>
                </a:solidFill>
                <a:latin typeface="Times New Roman" panose="02020603050405020304" pitchFamily="18" charset="0"/>
                <a:ea typeface="SimSun" panose="02010600030101010101" pitchFamily="2" charset="-122"/>
                <a:hlinkClick r:id="rId2"/>
              </a:rPr>
              <a:t>Dynamic Compensation of HMM Variances Using the Feature Enhancement Uncertainty Computed From a Parametric Model of Speech Distortion</a:t>
            </a:r>
            <a:r>
              <a:rPr lang="en-US" sz="1200" dirty="0">
                <a:solidFill>
                  <a:prstClr val="black"/>
                </a:solidFill>
                <a:latin typeface="Times New Roman" panose="02020603050405020304" pitchFamily="18" charset="0"/>
                <a:ea typeface="SimSun" panose="02010600030101010101" pitchFamily="2" charset="-122"/>
              </a:rPr>
              <a:t>,” IEEE Transactions on Speech and Audio Processing, vol. 13, no. 3, pp. 412–421, 2005.</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and O'Shaughnessy, D. </a:t>
            </a:r>
            <a:r>
              <a:rPr lang="en-US" sz="1200" u="sng" dirty="0">
                <a:solidFill>
                  <a:srgbClr val="0000FF"/>
                </a:solidFill>
                <a:latin typeface="Times New Roman" panose="02020603050405020304" pitchFamily="18" charset="0"/>
                <a:ea typeface="SimSun" panose="02010600030101010101" pitchFamily="2" charset="-122"/>
                <a:hlinkClick r:id="rId3"/>
              </a:rPr>
              <a:t>SPEECH PROCESSING – A Dynamic and Optimization-Oriented Approach</a:t>
            </a:r>
            <a:r>
              <a:rPr lang="en-US" sz="1200" dirty="0">
                <a:solidFill>
                  <a:prstClr val="black"/>
                </a:solidFill>
                <a:latin typeface="Times New Roman" panose="02020603050405020304" pitchFamily="18" charset="0"/>
                <a:ea typeface="SimSun" panose="02010600030101010101" pitchFamily="2" charset="-122"/>
              </a:rPr>
              <a:t>, Marcel Dekker, 2003.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“Switching dynamic system models for speech articulation and acoustics,” in Mathematical Foundations of Speech and Language Processing, pp. 115–134. Springer-</a:t>
            </a:r>
            <a:r>
              <a:rPr lang="en-US" sz="1200" dirty="0" err="1">
                <a:solidFill>
                  <a:prstClr val="black"/>
                </a:solidFill>
                <a:latin typeface="Times New Roman" panose="02020603050405020304" pitchFamily="18" charset="0"/>
                <a:ea typeface="SimSun" panose="02010600030101010101" pitchFamily="2" charset="-122"/>
              </a:rPr>
              <a:t>Verlag</a:t>
            </a:r>
            <a:r>
              <a:rPr lang="en-US" sz="1200" dirty="0">
                <a:solidFill>
                  <a:prstClr val="black"/>
                </a:solidFill>
                <a:latin typeface="Times New Roman" panose="02020603050405020304" pitchFamily="18" charset="0"/>
                <a:ea typeface="SimSun" panose="02010600030101010101" pitchFamily="2" charset="-122"/>
              </a:rPr>
              <a:t>, New York, 2003.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“Computational Models for Speech Production,” in Computational Models of Speech Pattern Processing, pp. 199-213, Springer </a:t>
            </a:r>
            <a:r>
              <a:rPr lang="en-US" sz="1200" dirty="0" err="1">
                <a:solidFill>
                  <a:prstClr val="black"/>
                </a:solidFill>
                <a:latin typeface="Times New Roman" panose="02020603050405020304" pitchFamily="18" charset="0"/>
                <a:ea typeface="SimSun" panose="02010600030101010101" pitchFamily="2" charset="-122"/>
              </a:rPr>
              <a:t>Verlag</a:t>
            </a:r>
            <a:r>
              <a:rPr lang="en-US" sz="1200" dirty="0">
                <a:solidFill>
                  <a:prstClr val="black"/>
                </a:solidFill>
                <a:latin typeface="Times New Roman" panose="02020603050405020304" pitchFamily="18" charset="0"/>
                <a:ea typeface="SimSun" panose="02010600030101010101" pitchFamily="2" charset="-122"/>
              </a:rPr>
              <a:t>, 1999.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Ramsay, G., and Sun, D. “Production models as a structural basis for automatic speech recognition,” Speech Communication, vol. 33, no. 2-3, pp. 93–111, Aug 1997.</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t>
            </a:r>
            <a:r>
              <a:rPr lang="en-US" sz="1200" dirty="0" smtClean="0">
                <a:solidFill>
                  <a:prstClr val="black"/>
                </a:solidFill>
                <a:latin typeface="Times New Roman" panose="02020603050405020304" pitchFamily="18" charset="0"/>
                <a:ea typeface="SimSun" panose="02010600030101010101" pitchFamily="2" charset="-122"/>
              </a:rPr>
              <a:t>and </a:t>
            </a:r>
            <a:r>
              <a:rPr lang="en-US" sz="1200" dirty="0" err="1" smtClean="0">
                <a:solidFill>
                  <a:prstClr val="black"/>
                </a:solidFill>
                <a:latin typeface="Times New Roman" panose="02020603050405020304" pitchFamily="18" charset="0"/>
                <a:ea typeface="SimSun" panose="02010600030101010101" pitchFamily="2" charset="-122"/>
              </a:rPr>
              <a:t>Sameti</a:t>
            </a:r>
            <a:r>
              <a:rPr lang="en-US" sz="1200" dirty="0">
                <a:solidFill>
                  <a:prstClr val="black"/>
                </a:solidFill>
                <a:latin typeface="Times New Roman" panose="02020603050405020304" pitchFamily="18" charset="0"/>
                <a:ea typeface="SimSun" panose="02010600030101010101" pitchFamily="2" charset="-122"/>
              </a:rPr>
              <a:t>, H. “Transitional speech units and their representation by regressive Markov states: Applications to speech recognition,” IEEE Transactions on speech and audio processing, vol. 4, no. 4, pp. 301–306, July 1996.</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t>
            </a:r>
            <a:r>
              <a:rPr lang="en-US" sz="1200" dirty="0" err="1">
                <a:solidFill>
                  <a:prstClr val="black"/>
                </a:solidFill>
                <a:latin typeface="Times New Roman" panose="02020603050405020304" pitchFamily="18" charset="0"/>
                <a:ea typeface="SimSun" panose="02010600030101010101" pitchFamily="2" charset="-122"/>
              </a:rPr>
              <a:t>Aksmanovic</a:t>
            </a:r>
            <a:r>
              <a:rPr lang="en-US" sz="1200" dirty="0">
                <a:solidFill>
                  <a:prstClr val="black"/>
                </a:solidFill>
                <a:latin typeface="Times New Roman" panose="02020603050405020304" pitchFamily="18" charset="0"/>
                <a:ea typeface="SimSun" panose="02010600030101010101" pitchFamily="2" charset="-122"/>
              </a:rPr>
              <a:t>, M., Sun, D., and Wu, J. “</a:t>
            </a:r>
            <a:r>
              <a:rPr lang="en-US" sz="1200" u="sng" dirty="0">
                <a:solidFill>
                  <a:srgbClr val="0000FF"/>
                </a:solidFill>
                <a:latin typeface="Times New Roman" panose="02020603050405020304" pitchFamily="18" charset="0"/>
                <a:ea typeface="SimSun" panose="02010600030101010101" pitchFamily="2" charset="-122"/>
                <a:hlinkClick r:id="rId4"/>
              </a:rPr>
              <a:t>Speech recognition using hidden Markov models with polynomial regression functions as nonstationary states</a:t>
            </a:r>
            <a:r>
              <a:rPr lang="en-US" sz="1200" dirty="0">
                <a:solidFill>
                  <a:prstClr val="black"/>
                </a:solidFill>
                <a:latin typeface="Times New Roman" panose="02020603050405020304" pitchFamily="18" charset="0"/>
                <a:ea typeface="SimSun" panose="02010600030101010101" pitchFamily="2" charset="-122"/>
              </a:rPr>
              <a:t>,” IEEE Transactions on Speech and Audio Processing, vol. 2, no. 4, pp. 507-520, 1994.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and Sun, D. “</a:t>
            </a:r>
            <a:r>
              <a:rPr lang="en-US" sz="1200" u="sng" dirty="0">
                <a:solidFill>
                  <a:srgbClr val="0000FF"/>
                </a:solidFill>
                <a:latin typeface="Times New Roman" panose="02020603050405020304" pitchFamily="18" charset="0"/>
                <a:ea typeface="SimSun" panose="02010600030101010101" pitchFamily="2" charset="-122"/>
                <a:hlinkClick r:id="rId5"/>
              </a:rPr>
              <a:t>A statistical approach to automatic speech recognition using the atomic speech units constructed from overlapping articulatory features</a:t>
            </a:r>
            <a:r>
              <a:rPr lang="en-US" sz="1200" dirty="0">
                <a:solidFill>
                  <a:prstClr val="black"/>
                </a:solidFill>
                <a:latin typeface="Times New Roman" panose="02020603050405020304" pitchFamily="18" charset="0"/>
                <a:ea typeface="SimSun" panose="02010600030101010101" pitchFamily="2" charset="-122"/>
              </a:rPr>
              <a:t>,” Journal of the Acoustical Society of America, vol. 85, no. 5, pp. 2702-2719, 1994.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t>
            </a:r>
            <a:r>
              <a:rPr lang="en-US" sz="1200" u="sng" dirty="0">
                <a:solidFill>
                  <a:srgbClr val="0000FF"/>
                </a:solidFill>
                <a:latin typeface="Times New Roman" panose="02020603050405020304" pitchFamily="18" charset="0"/>
                <a:ea typeface="SimSun" panose="02010600030101010101" pitchFamily="2" charset="-122"/>
                <a:hlinkClick r:id="rId6"/>
              </a:rPr>
              <a:t>A stochastic model of speech incorporating hierarchical nonstationarity</a:t>
            </a:r>
            <a:r>
              <a:rPr lang="en-US" sz="1200" dirty="0">
                <a:solidFill>
                  <a:prstClr val="black"/>
                </a:solidFill>
                <a:latin typeface="Times New Roman" panose="02020603050405020304" pitchFamily="18" charset="0"/>
                <a:ea typeface="SimSun" panose="02010600030101010101" pitchFamily="2" charset="-122"/>
              </a:rPr>
              <a:t>,” IEEE Transactions on Speech and Audio Processing, vol. 1, no. 4, pp. 471-475, 1993.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 generalized hidden Markov model with state-conditioned trend functions of time for the speech signal,” Signal Processing, vol. 27, no. 1, pp. 65–78, 1992.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Deselaers</a:t>
            </a:r>
            <a:r>
              <a:rPr lang="en-US" sz="1200" dirty="0">
                <a:solidFill>
                  <a:prstClr val="black"/>
                </a:solidFill>
                <a:latin typeface="Times New Roman" panose="02020603050405020304" pitchFamily="18" charset="0"/>
                <a:ea typeface="SimSun" panose="02010600030101010101" pitchFamily="2" charset="-122"/>
              </a:rPr>
              <a:t>, T., </a:t>
            </a:r>
            <a:r>
              <a:rPr lang="en-US" sz="1200" dirty="0" err="1">
                <a:solidFill>
                  <a:prstClr val="black"/>
                </a:solidFill>
                <a:latin typeface="Times New Roman" panose="02020603050405020304" pitchFamily="18" charset="0"/>
                <a:ea typeface="SimSun" panose="02010600030101010101" pitchFamily="2" charset="-122"/>
              </a:rPr>
              <a:t>Hasan</a:t>
            </a:r>
            <a:r>
              <a:rPr lang="en-US" sz="1200" dirty="0">
                <a:solidFill>
                  <a:prstClr val="black"/>
                </a:solidFill>
                <a:latin typeface="Times New Roman" panose="02020603050405020304" pitchFamily="18" charset="0"/>
                <a:ea typeface="SimSun" panose="02010600030101010101" pitchFamily="2" charset="-122"/>
              </a:rPr>
              <a:t>, S., Bender, O.  and Ney, H. “A deep learning approach to machine transliteration,” Proc. 4th Workshop on Statistical Machine Translation , pp. 233–241, Athens, Greece, March 2009. </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Erhan</a:t>
            </a:r>
            <a:r>
              <a:rPr lang="en-US" sz="1200" dirty="0">
                <a:solidFill>
                  <a:prstClr val="black"/>
                </a:solidFill>
                <a:latin typeface="Times New Roman" panose="02020603050405020304" pitchFamily="18" charset="0"/>
                <a:ea typeface="SimSun" panose="02010600030101010101" pitchFamily="2" charset="-122"/>
              </a:rPr>
              <a:t>, D., Bengio, Y., </a:t>
            </a:r>
            <a:r>
              <a:rPr lang="en-US" sz="1200" dirty="0" err="1">
                <a:solidFill>
                  <a:prstClr val="black"/>
                </a:solidFill>
                <a:latin typeface="Times New Roman" panose="02020603050405020304" pitchFamily="18" charset="0"/>
                <a:ea typeface="SimSun" panose="02010600030101010101" pitchFamily="2" charset="-122"/>
              </a:rPr>
              <a:t>Courvelle</a:t>
            </a:r>
            <a:r>
              <a:rPr lang="en-US" sz="1200" dirty="0">
                <a:solidFill>
                  <a:prstClr val="black"/>
                </a:solidFill>
                <a:latin typeface="Times New Roman" panose="02020603050405020304" pitchFamily="18" charset="0"/>
                <a:ea typeface="SimSun" panose="02010600030101010101" pitchFamily="2" charset="-122"/>
              </a:rPr>
              <a:t>, A., </a:t>
            </a:r>
            <a:r>
              <a:rPr lang="en-US" sz="1200" dirty="0" err="1">
                <a:solidFill>
                  <a:prstClr val="black"/>
                </a:solidFill>
                <a:latin typeface="Times New Roman" panose="02020603050405020304" pitchFamily="18" charset="0"/>
                <a:ea typeface="SimSun" panose="02010600030101010101" pitchFamily="2" charset="-122"/>
              </a:rPr>
              <a:t>Manzagol</a:t>
            </a:r>
            <a:r>
              <a:rPr lang="en-US" sz="1200" dirty="0">
                <a:solidFill>
                  <a:prstClr val="black"/>
                </a:solidFill>
                <a:latin typeface="Times New Roman" panose="02020603050405020304" pitchFamily="18" charset="0"/>
                <a:ea typeface="SimSun" panose="02010600030101010101" pitchFamily="2" charset="-122"/>
              </a:rPr>
              <a:t>, P., </a:t>
            </a:r>
            <a:r>
              <a:rPr lang="en-US" sz="1200" dirty="0" err="1">
                <a:solidFill>
                  <a:prstClr val="black"/>
                </a:solidFill>
                <a:latin typeface="Times New Roman" panose="02020603050405020304" pitchFamily="18" charset="0"/>
                <a:ea typeface="SimSun" panose="02010600030101010101" pitchFamily="2" charset="-122"/>
              </a:rPr>
              <a:t>Vencent</a:t>
            </a:r>
            <a:r>
              <a:rPr lang="en-US" sz="1200" dirty="0">
                <a:solidFill>
                  <a:prstClr val="black"/>
                </a:solidFill>
                <a:latin typeface="Times New Roman" panose="02020603050405020304" pitchFamily="18" charset="0"/>
                <a:ea typeface="SimSun" panose="02010600030101010101" pitchFamily="2" charset="-122"/>
              </a:rPr>
              <a:t>, P., and Bengio, S. “Why does unsupervised pre-training help deep learning?” J. Machine Learning Research, pp. 201-208, 2010.</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Fine, S., Singer, Y. and </a:t>
            </a:r>
            <a:r>
              <a:rPr lang="en-US" sz="1200" dirty="0" err="1">
                <a:solidFill>
                  <a:prstClr val="black"/>
                </a:solidFill>
                <a:latin typeface="Times New Roman" panose="02020603050405020304" pitchFamily="18" charset="0"/>
                <a:ea typeface="SimSun" panose="02010600030101010101" pitchFamily="2" charset="-122"/>
              </a:rPr>
              <a:t>Tishby</a:t>
            </a:r>
            <a:r>
              <a:rPr lang="en-US" sz="1200" dirty="0">
                <a:solidFill>
                  <a:prstClr val="black"/>
                </a:solidFill>
                <a:latin typeface="Times New Roman" panose="02020603050405020304" pitchFamily="18" charset="0"/>
                <a:ea typeface="SimSun" panose="02010600030101010101" pitchFamily="2" charset="-122"/>
              </a:rPr>
              <a:t>, N. “The hierarchical hidden Markov model: Analysis and applications,” Machine Learning, vol. 32, p. 41-62, 1998.</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Gens, R. and Domingo, P. “Discriminative learning of sum-product networks,” NIPS,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George, D. “How the Brain Might Work: A Hierarchical and Temporal Model for Learning and Recognition,” Ph.D. thesis, Stanford University, 2008.</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Gibson, M. and </a:t>
            </a:r>
            <a:r>
              <a:rPr lang="en-US" sz="1200" dirty="0" err="1">
                <a:solidFill>
                  <a:prstClr val="black"/>
                </a:solidFill>
                <a:latin typeface="Times New Roman" panose="02020603050405020304" pitchFamily="18" charset="0"/>
                <a:ea typeface="SimSun" panose="02010600030101010101" pitchFamily="2" charset="-122"/>
              </a:rPr>
              <a:t>Hain</a:t>
            </a:r>
            <a:r>
              <a:rPr lang="en-US" sz="1200" dirty="0">
                <a:solidFill>
                  <a:prstClr val="black"/>
                </a:solidFill>
                <a:latin typeface="Times New Roman" panose="02020603050405020304" pitchFamily="18" charset="0"/>
                <a:ea typeface="SimSun" panose="02010600030101010101" pitchFamily="2" charset="-122"/>
              </a:rPr>
              <a:t>, T. “Error approximation and minimum phone error acoustic model estimation,” IEEE Trans. Audio, Speech, and Language Proc., vol. 18, no. 6, August 2010, pp. 1269-1279.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Glorot, X., </a:t>
            </a:r>
            <a:r>
              <a:rPr lang="en-US" sz="1200" dirty="0" err="1">
                <a:solidFill>
                  <a:prstClr val="black"/>
                </a:solidFill>
                <a:latin typeface="Times New Roman" panose="02020603050405020304" pitchFamily="18" charset="0"/>
                <a:ea typeface="SimSun" panose="02010600030101010101" pitchFamily="2" charset="-122"/>
              </a:rPr>
              <a:t>Bordes</a:t>
            </a:r>
            <a:r>
              <a:rPr lang="en-US" sz="1200" dirty="0">
                <a:solidFill>
                  <a:prstClr val="black"/>
                </a:solidFill>
                <a:latin typeface="Times New Roman" panose="02020603050405020304" pitchFamily="18" charset="0"/>
                <a:ea typeface="SimSun" panose="02010600030101010101" pitchFamily="2" charset="-122"/>
              </a:rPr>
              <a:t>, A., and Bengio, Y. “Deep sparse rectifier neural networks,” Proc. AISTAT, April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Glorot, X. and Bengio, Y. “Understanding the difficulty of training deep feed-forward neural networks” Proc. AISTAT, 2010. </a:t>
            </a:r>
          </a:p>
        </p:txBody>
      </p:sp>
    </p:spTree>
    <p:extLst>
      <p:ext uri="{BB962C8B-B14F-4D97-AF65-F5344CB8AC3E}">
        <p14:creationId xmlns:p14="http://schemas.microsoft.com/office/powerpoint/2010/main" val="18078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noAutofit/>
          </a:bodyPr>
          <a:lstStyle/>
          <a:p>
            <a:pPr marL="571500" indent="-571500" algn="l">
              <a:buFont typeface="Arial" pitchFamily="34" charset="0"/>
              <a:buChar char="•"/>
            </a:pPr>
            <a:r>
              <a:rPr lang="en-US" dirty="0" smtClean="0"/>
              <a:t>Learning Internal Representations: Computer Vision and Speech Recognition Tasks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TextBox 2"/>
          <p:cNvSpPr txBox="1"/>
          <p:nvPr/>
        </p:nvSpPr>
        <p:spPr>
          <a:xfrm>
            <a:off x="2286000" y="273049"/>
            <a:ext cx="4773102" cy="707886"/>
          </a:xfrm>
          <a:prstGeom prst="rect">
            <a:avLst/>
          </a:prstGeom>
          <a:noFill/>
        </p:spPr>
        <p:txBody>
          <a:bodyPr wrap="none" rtlCol="0">
            <a:spAutoFit/>
          </a:bodyPr>
          <a:lstStyle/>
          <a:p>
            <a:r>
              <a:rPr lang="en-US" sz="4000" b="1" dirty="0" smtClean="0"/>
              <a:t>DAY Two: July </a:t>
            </a:r>
            <a:r>
              <a:rPr lang="en-US" sz="4000" b="1" dirty="0"/>
              <a:t>3</a:t>
            </a:r>
            <a:r>
              <a:rPr lang="en-US" sz="4000" b="1" dirty="0" smtClean="0"/>
              <a:t>, 2013</a:t>
            </a:r>
            <a:endParaRPr lang="en-US" sz="4000" b="1" dirty="0"/>
          </a:p>
        </p:txBody>
      </p:sp>
    </p:spTree>
    <p:extLst>
      <p:ext uri="{BB962C8B-B14F-4D97-AF65-F5344CB8AC3E}">
        <p14:creationId xmlns:p14="http://schemas.microsoft.com/office/powerpoint/2010/main" val="36308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sp>
        <p:nvSpPr>
          <p:cNvPr id="4" name="Rectangle 3"/>
          <p:cNvSpPr/>
          <p:nvPr/>
        </p:nvSpPr>
        <p:spPr>
          <a:xfrm>
            <a:off x="0" y="533400"/>
            <a:ext cx="9144000" cy="5447645"/>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Graves, A., Fernandez, S., Gomez, F., and </a:t>
            </a:r>
            <a:r>
              <a:rPr lang="en-US" sz="1200" dirty="0" err="1">
                <a:solidFill>
                  <a:prstClr val="black"/>
                </a:solidFill>
                <a:latin typeface="Times New Roman" panose="02020603050405020304" pitchFamily="18" charset="0"/>
                <a:ea typeface="SimSun" panose="02010600030101010101" pitchFamily="2" charset="-122"/>
              </a:rPr>
              <a:t>Schmidhuber</a:t>
            </a:r>
            <a:r>
              <a:rPr lang="en-US" sz="1200" dirty="0">
                <a:solidFill>
                  <a:prstClr val="black"/>
                </a:solidFill>
                <a:latin typeface="Times New Roman" panose="02020603050405020304" pitchFamily="18" charset="0"/>
                <a:ea typeface="SimSun" panose="02010600030101010101" pitchFamily="2" charset="-122"/>
              </a:rPr>
              <a:t>, J. “Connectionist temporal classification: Labeling </a:t>
            </a:r>
            <a:r>
              <a:rPr lang="en-US" sz="1200" dirty="0" err="1">
                <a:solidFill>
                  <a:prstClr val="black"/>
                </a:solidFill>
                <a:latin typeface="Times New Roman" panose="02020603050405020304" pitchFamily="18" charset="0"/>
                <a:ea typeface="SimSun" panose="02010600030101010101" pitchFamily="2" charset="-122"/>
              </a:rPr>
              <a:t>unsegmented</a:t>
            </a:r>
            <a:r>
              <a:rPr lang="en-US" sz="1200" dirty="0">
                <a:solidFill>
                  <a:prstClr val="black"/>
                </a:solidFill>
                <a:latin typeface="Times New Roman" panose="02020603050405020304" pitchFamily="18" charset="0"/>
                <a:ea typeface="SimSun" panose="02010600030101010101" pitchFamily="2" charset="-122"/>
              </a:rPr>
              <a:t> sequence data with recurrent neural networks,” Proc. ICML, 2006.</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Graves, A. “Sequence Transduction with Recurrent Neural Networks,” Representation Learning </a:t>
            </a:r>
            <a:r>
              <a:rPr lang="en-US" sz="1200" dirty="0" err="1">
                <a:solidFill>
                  <a:prstClr val="black"/>
                </a:solidFill>
                <a:latin typeface="Times New Roman" panose="02020603050405020304" pitchFamily="18" charset="0"/>
                <a:ea typeface="SimSun" panose="02010600030101010101" pitchFamily="2" charset="-122"/>
              </a:rPr>
              <a:t>Worksop</a:t>
            </a:r>
            <a:r>
              <a:rPr lang="en-US" sz="1200" dirty="0">
                <a:solidFill>
                  <a:prstClr val="black"/>
                </a:solidFill>
                <a:latin typeface="Times New Roman" panose="02020603050405020304" pitchFamily="18" charset="0"/>
                <a:ea typeface="SimSun" panose="02010600030101010101" pitchFamily="2" charset="-122"/>
              </a:rPr>
              <a:t>, ICML 2012.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Graves, A., </a:t>
            </a:r>
            <a:r>
              <a:rPr lang="en-US" sz="1200" dirty="0" err="1">
                <a:solidFill>
                  <a:prstClr val="black"/>
                </a:solidFill>
                <a:latin typeface="Times New Roman" panose="02020603050405020304" pitchFamily="18" charset="0"/>
                <a:ea typeface="SimSun" panose="02010600030101010101" pitchFamily="2" charset="-122"/>
              </a:rPr>
              <a:t>Mahamed</a:t>
            </a:r>
            <a:r>
              <a:rPr lang="en-US" sz="1200" dirty="0">
                <a:solidFill>
                  <a:prstClr val="black"/>
                </a:solidFill>
                <a:latin typeface="Times New Roman" panose="02020603050405020304" pitchFamily="18" charset="0"/>
                <a:ea typeface="SimSun" panose="02010600030101010101" pitchFamily="2" charset="-122"/>
              </a:rPr>
              <a:t>, A., and Hinton, G. “Speech recognition with deep recurrent neural networks,” Proc. ICASSP,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Hawkins, J. and Blakeslee, S. On Intelligence: How a New Understanding of the Brain will lead to the Creation of Truly Intelligent Machines, Times Books, New York, 2004.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Hawkins, G., Ahmad, S. and Dubinsky, D. “Hierarchical Temporal Memory Including HTM Cortical Learning Algorithms,” </a:t>
            </a:r>
            <a:r>
              <a:rPr lang="en-US" sz="1200" dirty="0" err="1">
                <a:solidFill>
                  <a:prstClr val="black"/>
                </a:solidFill>
                <a:latin typeface="Times New Roman" panose="02020603050405020304" pitchFamily="18" charset="0"/>
                <a:ea typeface="SimSun" panose="02010600030101010101" pitchFamily="2" charset="-122"/>
              </a:rPr>
              <a:t>Numenta</a:t>
            </a:r>
            <a:r>
              <a:rPr lang="en-US" sz="1200" dirty="0">
                <a:solidFill>
                  <a:prstClr val="black"/>
                </a:solidFill>
                <a:latin typeface="Times New Roman" panose="02020603050405020304" pitchFamily="18" charset="0"/>
                <a:ea typeface="SimSun" panose="02010600030101010101" pitchFamily="2" charset="-122"/>
              </a:rPr>
              <a:t> Tech. Report, December 10, 2010.</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Deng, L., Chou, W. “Discriminative learning in sequential pattern recognition – A unifying review for optimization-oriented speech recognition,” IEEE Sig. Proc. Mag., vol. 25, 2008, pp. 14-36.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and Deng, L. “Speech recognition, machine translation, and speech translation – A unifying discriminative framework,” IEEE Sig. Proc. Magazine, Vol. 28, November,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and Deng, L. “Optimization in speech-centric information processing: Criteria and techniques,”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and Deng, L. “Speech-centric information processing: An optimization-oriented approach,” Proc. of the IEEE, 2013.</a:t>
            </a:r>
          </a:p>
          <a:p>
            <a:pPr marL="228600" indent="-228600" algn="just">
              <a:tabLst>
                <a:tab pos="228600" algn="l"/>
                <a:tab pos="457200" algn="l"/>
              </a:tabLst>
            </a:pPr>
            <a:r>
              <a:rPr lang="en-US" sz="1200" u="sng" dirty="0" err="1">
                <a:solidFill>
                  <a:srgbClr val="0000FF"/>
                </a:solidFill>
                <a:latin typeface="Times New Roman" panose="02020603050405020304" pitchFamily="18" charset="0"/>
                <a:ea typeface="SimSun" panose="02010600030101010101" pitchFamily="2" charset="-122"/>
              </a:rPr>
              <a:t>Heigold</a:t>
            </a:r>
            <a:r>
              <a:rPr lang="en-US" sz="1200" u="sng" dirty="0">
                <a:solidFill>
                  <a:srgbClr val="0000FF"/>
                </a:solidFill>
                <a:latin typeface="Times New Roman" panose="02020603050405020304" pitchFamily="18" charset="0"/>
                <a:ea typeface="SimSun" panose="02010600030101010101" pitchFamily="2" charset="-122"/>
              </a:rPr>
              <a:t>, G., </a:t>
            </a:r>
            <a:r>
              <a:rPr lang="en-US" sz="1200" u="sng" dirty="0" err="1">
                <a:solidFill>
                  <a:srgbClr val="0000FF"/>
                </a:solidFill>
                <a:latin typeface="Times New Roman" panose="02020603050405020304" pitchFamily="18" charset="0"/>
                <a:ea typeface="SimSun" panose="02010600030101010101" pitchFamily="2" charset="-122"/>
              </a:rPr>
              <a:t>Vanhoucke</a:t>
            </a:r>
            <a:r>
              <a:rPr lang="en-US" sz="1200" u="sng" dirty="0">
                <a:solidFill>
                  <a:srgbClr val="0000FF"/>
                </a:solidFill>
                <a:latin typeface="Times New Roman" panose="02020603050405020304" pitchFamily="18" charset="0"/>
                <a:ea typeface="SimSun" panose="02010600030101010101" pitchFamily="2" charset="-122"/>
              </a:rPr>
              <a:t>, V., Senior, A. Nguyen, P., </a:t>
            </a:r>
            <a:r>
              <a:rPr lang="en-US" sz="1200" u="sng" dirty="0" err="1">
                <a:solidFill>
                  <a:srgbClr val="0000FF"/>
                </a:solidFill>
                <a:latin typeface="Times New Roman" panose="02020603050405020304" pitchFamily="18" charset="0"/>
                <a:ea typeface="SimSun" panose="02010600030101010101" pitchFamily="2" charset="-122"/>
              </a:rPr>
              <a:t>Ranzato</a:t>
            </a:r>
            <a:r>
              <a:rPr lang="en-US" sz="1200" u="sng" dirty="0">
                <a:solidFill>
                  <a:srgbClr val="0000FF"/>
                </a:solidFill>
                <a:latin typeface="Times New Roman" panose="02020603050405020304" pitchFamily="18" charset="0"/>
                <a:ea typeface="SimSun" panose="02010600030101010101" pitchFamily="2" charset="-122"/>
              </a:rPr>
              <a:t>, M., Devin, M., and Dean, J. “Multilingual acoustic models using distributed deep neural networks,” Proc. ICASSP, 2013.</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Heigold</a:t>
            </a:r>
            <a:r>
              <a:rPr lang="en-US" sz="1200" dirty="0">
                <a:solidFill>
                  <a:prstClr val="black"/>
                </a:solidFill>
                <a:latin typeface="Times New Roman" panose="02020603050405020304" pitchFamily="18" charset="0"/>
                <a:ea typeface="SimSun" panose="02010600030101010101" pitchFamily="2" charset="-122"/>
              </a:rPr>
              <a:t>, G., Ney, H., </a:t>
            </a:r>
            <a:r>
              <a:rPr lang="en-US" sz="1200" dirty="0" err="1">
                <a:solidFill>
                  <a:prstClr val="black"/>
                </a:solidFill>
                <a:latin typeface="Times New Roman" panose="02020603050405020304" pitchFamily="18" charset="0"/>
                <a:ea typeface="SimSun" panose="02010600030101010101" pitchFamily="2" charset="-122"/>
              </a:rPr>
              <a:t>Lehnen</a:t>
            </a:r>
            <a:r>
              <a:rPr lang="en-US" sz="1200" dirty="0">
                <a:solidFill>
                  <a:prstClr val="black"/>
                </a:solidFill>
                <a:latin typeface="Times New Roman" panose="02020603050405020304" pitchFamily="18" charset="0"/>
                <a:ea typeface="SimSun" panose="02010600030101010101" pitchFamily="2" charset="-122"/>
              </a:rPr>
              <a:t>, P., </a:t>
            </a:r>
            <a:r>
              <a:rPr lang="en-US" sz="1200" dirty="0" err="1">
                <a:solidFill>
                  <a:prstClr val="black"/>
                </a:solidFill>
                <a:latin typeface="Times New Roman" panose="02020603050405020304" pitchFamily="18" charset="0"/>
                <a:ea typeface="SimSun" panose="02010600030101010101" pitchFamily="2" charset="-122"/>
              </a:rPr>
              <a:t>Gass</a:t>
            </a:r>
            <a:r>
              <a:rPr lang="en-US" sz="1200" dirty="0">
                <a:solidFill>
                  <a:prstClr val="black"/>
                </a:solidFill>
                <a:latin typeface="Times New Roman" panose="02020603050405020304" pitchFamily="18" charset="0"/>
                <a:ea typeface="SimSun" panose="02010600030101010101" pitchFamily="2" charset="-122"/>
              </a:rPr>
              <a:t>, T., </a:t>
            </a:r>
            <a:r>
              <a:rPr lang="en-US" sz="1200" dirty="0" err="1">
                <a:solidFill>
                  <a:prstClr val="black"/>
                </a:solidFill>
                <a:latin typeface="Times New Roman" panose="02020603050405020304" pitchFamily="18" charset="0"/>
                <a:ea typeface="SimSun" panose="02010600030101010101" pitchFamily="2" charset="-122"/>
              </a:rPr>
              <a:t>Schluter</a:t>
            </a:r>
            <a:r>
              <a:rPr lang="en-US" sz="1200" dirty="0">
                <a:solidFill>
                  <a:prstClr val="black"/>
                </a:solidFill>
                <a:latin typeface="Times New Roman" panose="02020603050405020304" pitchFamily="18" charset="0"/>
                <a:ea typeface="SimSun" panose="02010600030101010101" pitchFamily="2" charset="-122"/>
              </a:rPr>
              <a:t>, R. “Equivalence of generative and log-liner models,” IEEE Trans. Audio, Speech, and Language Proc., vol. 19, no. 5,  February 2011, pp. 1138-1148.</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Heintz</a:t>
            </a:r>
            <a:r>
              <a:rPr lang="en-US" sz="1200" dirty="0">
                <a:solidFill>
                  <a:prstClr val="black"/>
                </a:solidFill>
                <a:latin typeface="Times New Roman" panose="02020603050405020304" pitchFamily="18" charset="0"/>
                <a:ea typeface="SimSun" panose="02010600030101010101" pitchFamily="2" charset="-122"/>
              </a:rPr>
              <a:t>, I., </a:t>
            </a:r>
            <a:r>
              <a:rPr lang="en-US" sz="1200" dirty="0" err="1">
                <a:solidFill>
                  <a:prstClr val="black"/>
                </a:solidFill>
                <a:latin typeface="Times New Roman" panose="02020603050405020304" pitchFamily="18" charset="0"/>
                <a:ea typeface="SimSun" panose="02010600030101010101" pitchFamily="2" charset="-122"/>
              </a:rPr>
              <a:t>Fosler-Lussier</a:t>
            </a:r>
            <a:r>
              <a:rPr lang="en-US" sz="1200" dirty="0">
                <a:solidFill>
                  <a:prstClr val="black"/>
                </a:solidFill>
                <a:latin typeface="Times New Roman" panose="02020603050405020304" pitchFamily="18" charset="0"/>
                <a:ea typeface="SimSun" panose="02010600030101010101" pitchFamily="2" charset="-122"/>
              </a:rPr>
              <a:t>, E., and Brew, C. “</a:t>
            </a:r>
            <a:r>
              <a:rPr lang="en-US" sz="1200" u="sng" dirty="0">
                <a:solidFill>
                  <a:srgbClr val="0000FF"/>
                </a:solidFill>
                <a:latin typeface="Times New Roman" panose="02020603050405020304" pitchFamily="18" charset="0"/>
                <a:ea typeface="SimSun" panose="02010600030101010101" pitchFamily="2" charset="-122"/>
                <a:hlinkClick r:id="rId2"/>
              </a:rPr>
              <a:t>Discriminative input stream combination for conditional random field phone recognition</a:t>
            </a:r>
            <a:r>
              <a:rPr lang="en-US" sz="1200" dirty="0">
                <a:solidFill>
                  <a:prstClr val="black"/>
                </a:solidFill>
                <a:latin typeface="Times New Roman" panose="02020603050405020304" pitchFamily="18" charset="0"/>
                <a:ea typeface="SimSun" panose="02010600030101010101" pitchFamily="2" charset="-122"/>
              </a:rPr>
              <a:t>,” IEEE Trans. Audio, Speech, and Language Proc., vol. 17, no. 8,  Nov. 2009, pp. 1533-1546.</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Hifny</a:t>
            </a:r>
            <a:r>
              <a:rPr lang="en-US" sz="1200" dirty="0">
                <a:solidFill>
                  <a:prstClr val="black"/>
                </a:solidFill>
                <a:latin typeface="Times New Roman" panose="02020603050405020304" pitchFamily="18" charset="0"/>
                <a:ea typeface="SimSun" panose="02010600030101010101" pitchFamily="2" charset="-122"/>
              </a:rPr>
              <a:t>, Y. and </a:t>
            </a:r>
            <a:r>
              <a:rPr lang="en-US" sz="1200" dirty="0" err="1">
                <a:solidFill>
                  <a:prstClr val="black"/>
                </a:solidFill>
                <a:latin typeface="Times New Roman" panose="02020603050405020304" pitchFamily="18" charset="0"/>
                <a:ea typeface="SimSun" panose="02010600030101010101" pitchFamily="2" charset="-122"/>
              </a:rPr>
              <a:t>Renals</a:t>
            </a:r>
            <a:r>
              <a:rPr lang="en-US" sz="1200" dirty="0">
                <a:solidFill>
                  <a:prstClr val="black"/>
                </a:solidFill>
                <a:latin typeface="Times New Roman" panose="02020603050405020304" pitchFamily="18" charset="0"/>
                <a:ea typeface="SimSun" panose="02010600030101010101" pitchFamily="2" charset="-122"/>
              </a:rPr>
              <a:t>, S. “Speech recognition using augmented conditional random fields,” IEEE Trans. Audio, Speech, and Language Proc., vol. 17, no. 2,  February 2009, pp. 354-365.</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and Salakhutdinov, R. “Discovering binary codes for documents by learning deep generative models,” Topics in Cognitive Science, pp. 1-18, 2010.</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Hinton, G., Srivastava, N., </a:t>
            </a:r>
            <a:r>
              <a:rPr lang="en-US" sz="1200" u="sng" dirty="0" err="1">
                <a:solidFill>
                  <a:srgbClr val="0000FF"/>
                </a:solidFill>
                <a:latin typeface="Times New Roman" panose="02020603050405020304" pitchFamily="18" charset="0"/>
                <a:ea typeface="SimSun" panose="02010600030101010101" pitchFamily="2" charset="-122"/>
              </a:rPr>
              <a:t>Krizhevsky</a:t>
            </a:r>
            <a:r>
              <a:rPr lang="en-US" sz="1200" u="sng" dirty="0">
                <a:solidFill>
                  <a:srgbClr val="0000FF"/>
                </a:solidFill>
                <a:latin typeface="Times New Roman" panose="02020603050405020304" pitchFamily="18" charset="0"/>
                <a:ea typeface="SimSun" panose="02010600030101010101" pitchFamily="2" charset="-122"/>
              </a:rPr>
              <a:t>, A., Sutskever, I., and Salakhutdinov, R. “Improving neural networks by preventing co-adaptation of feature detectors,” </a:t>
            </a:r>
            <a:r>
              <a:rPr lang="en-US" sz="1200" u="sng" dirty="0" err="1">
                <a:solidFill>
                  <a:srgbClr val="0000FF"/>
                </a:solidFill>
                <a:latin typeface="Times New Roman" panose="02020603050405020304" pitchFamily="18" charset="0"/>
                <a:ea typeface="SimSun" panose="02010600030101010101" pitchFamily="2" charset="-122"/>
              </a:rPr>
              <a:t>arXiv</a:t>
            </a:r>
            <a:r>
              <a:rPr lang="en-US" sz="1200" u="sng" dirty="0">
                <a:solidFill>
                  <a:srgbClr val="0000FF"/>
                </a:solidFill>
                <a:latin typeface="Times New Roman" panose="02020603050405020304" pitchFamily="18" charset="0"/>
                <a:ea typeface="SimSun" panose="02010600030101010101" pitchFamily="2" charset="-122"/>
              </a:rPr>
              <a:t>: 1207.0580v1, 2012.</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Deng, L., Yu, D., Dahl, G., Mohamed, A., </a:t>
            </a:r>
            <a:r>
              <a:rPr lang="en-US" sz="1200" dirty="0" err="1">
                <a:solidFill>
                  <a:prstClr val="black"/>
                </a:solidFill>
                <a:latin typeface="Times New Roman" panose="02020603050405020304" pitchFamily="18" charset="0"/>
                <a:ea typeface="SimSun" panose="02010600030101010101" pitchFamily="2" charset="-122"/>
              </a:rPr>
              <a:t>Jaitly</a:t>
            </a:r>
            <a:r>
              <a:rPr lang="en-US" sz="1200" dirty="0">
                <a:solidFill>
                  <a:prstClr val="black"/>
                </a:solidFill>
                <a:latin typeface="Times New Roman" panose="02020603050405020304" pitchFamily="18" charset="0"/>
                <a:ea typeface="SimSun" panose="02010600030101010101" pitchFamily="2" charset="-122"/>
              </a:rPr>
              <a:t>, N., Senior, A., </a:t>
            </a:r>
            <a:r>
              <a:rPr lang="en-US" sz="1200" dirty="0" err="1">
                <a:solidFill>
                  <a:prstClr val="black"/>
                </a:solidFill>
                <a:latin typeface="Times New Roman" panose="02020603050405020304" pitchFamily="18" charset="0"/>
                <a:ea typeface="SimSun" panose="02010600030101010101" pitchFamily="2" charset="-122"/>
              </a:rPr>
              <a:t>Vanhoucke</a:t>
            </a:r>
            <a:r>
              <a:rPr lang="en-US" sz="1200" dirty="0">
                <a:solidFill>
                  <a:prstClr val="black"/>
                </a:solidFill>
                <a:latin typeface="Times New Roman" panose="02020603050405020304" pitchFamily="18" charset="0"/>
                <a:ea typeface="SimSun" panose="02010600030101010101" pitchFamily="2" charset="-122"/>
              </a:rPr>
              <a:t>, V., Nguyen, P., </a:t>
            </a:r>
            <a:r>
              <a:rPr lang="en-US" sz="1200" dirty="0" err="1">
                <a:solidFill>
                  <a:prstClr val="black"/>
                </a:solidFill>
                <a:latin typeface="Times New Roman" panose="02020603050405020304" pitchFamily="18" charset="0"/>
                <a:ea typeface="SimSun" panose="02010600030101010101" pitchFamily="2" charset="-122"/>
              </a:rPr>
              <a:t>Sainath</a:t>
            </a:r>
            <a:r>
              <a:rPr lang="en-US" sz="1200" dirty="0">
                <a:solidFill>
                  <a:prstClr val="black"/>
                </a:solidFill>
                <a:latin typeface="Times New Roman" panose="02020603050405020304" pitchFamily="18" charset="0"/>
                <a:ea typeface="SimSun" panose="02010600030101010101" pitchFamily="2" charset="-122"/>
              </a:rPr>
              <a:t>, T., and Kingsbury, B., “</a:t>
            </a:r>
            <a:r>
              <a:rPr lang="en-US" sz="1200" u="sng" dirty="0">
                <a:solidFill>
                  <a:srgbClr val="0000FF"/>
                </a:solidFill>
                <a:latin typeface="Times New Roman" panose="02020603050405020304" pitchFamily="18" charset="0"/>
                <a:ea typeface="SimSun" panose="02010600030101010101" pitchFamily="2" charset="-122"/>
                <a:hlinkClick r:id="rId3"/>
              </a:rPr>
              <a:t>Deep Neural Networks for Acoustic Modeling in Speech Recognition</a:t>
            </a:r>
            <a:r>
              <a:rPr lang="en-US" sz="1200" dirty="0">
                <a:solidFill>
                  <a:prstClr val="black"/>
                </a:solidFill>
                <a:latin typeface="Times New Roman" panose="02020603050405020304" pitchFamily="18" charset="0"/>
                <a:ea typeface="SimSun" panose="02010600030101010101" pitchFamily="2" charset="-122"/>
              </a:rPr>
              <a:t>,” IEEE Signal Processing Magazine, vol. 29, no. 6, pp. 82-97, November 2012.</a:t>
            </a:r>
          </a:p>
        </p:txBody>
      </p:sp>
    </p:spTree>
    <p:extLst>
      <p:ext uri="{BB962C8B-B14F-4D97-AF65-F5344CB8AC3E}">
        <p14:creationId xmlns:p14="http://schemas.microsoft.com/office/powerpoint/2010/main" val="4193197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 name="Rectangle 2"/>
          <p:cNvSpPr/>
          <p:nvPr/>
        </p:nvSpPr>
        <p:spPr>
          <a:xfrm>
            <a:off x="304800" y="609601"/>
            <a:ext cx="8686800" cy="5447645"/>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t>
            </a:r>
            <a:r>
              <a:rPr lang="en-US" sz="1200" dirty="0" err="1">
                <a:solidFill>
                  <a:prstClr val="black"/>
                </a:solidFill>
                <a:latin typeface="Times New Roman" panose="02020603050405020304" pitchFamily="18" charset="0"/>
                <a:ea typeface="SimSun" panose="02010600030101010101" pitchFamily="2" charset="-122"/>
              </a:rPr>
              <a:t>Krizhevsky</a:t>
            </a:r>
            <a:r>
              <a:rPr lang="en-US" sz="1200" dirty="0">
                <a:solidFill>
                  <a:prstClr val="black"/>
                </a:solidFill>
                <a:latin typeface="Times New Roman" panose="02020603050405020304" pitchFamily="18" charset="0"/>
                <a:ea typeface="SimSun" panose="02010600030101010101" pitchFamily="2" charset="-122"/>
              </a:rPr>
              <a:t>, A., and Wang, S. “Transforming auto-encoders,” Proc. Intern. Conf. Artificial Neural Networks,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 practical guide to training restricted Boltzmann machines,” UTML Tech Report 2010-003, Univ. Toronto, August 2010.</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Hinton, G., </a:t>
            </a:r>
            <a:r>
              <a:rPr lang="en-US" sz="1200" u="sng" dirty="0" err="1">
                <a:solidFill>
                  <a:srgbClr val="0000FF"/>
                </a:solidFill>
                <a:latin typeface="Times New Roman" panose="02020603050405020304" pitchFamily="18" charset="0"/>
                <a:ea typeface="SimSun" panose="02010600030101010101" pitchFamily="2" charset="-122"/>
              </a:rPr>
              <a:t>Osindero</a:t>
            </a:r>
            <a:r>
              <a:rPr lang="en-US" sz="1200" u="sng" dirty="0">
                <a:solidFill>
                  <a:srgbClr val="0000FF"/>
                </a:solidFill>
                <a:latin typeface="Times New Roman" panose="02020603050405020304" pitchFamily="18" charset="0"/>
                <a:ea typeface="SimSun" panose="02010600030101010101" pitchFamily="2" charset="-122"/>
              </a:rPr>
              <a:t>, S., and </a:t>
            </a:r>
            <a:r>
              <a:rPr lang="en-US" sz="1200" u="sng" dirty="0" err="1">
                <a:solidFill>
                  <a:srgbClr val="0000FF"/>
                </a:solidFill>
                <a:latin typeface="Times New Roman" panose="02020603050405020304" pitchFamily="18" charset="0"/>
                <a:ea typeface="SimSun" panose="02010600030101010101" pitchFamily="2" charset="-122"/>
              </a:rPr>
              <a:t>Teh</a:t>
            </a:r>
            <a:r>
              <a:rPr lang="en-US" sz="1200" u="sng" dirty="0">
                <a:solidFill>
                  <a:srgbClr val="0000FF"/>
                </a:solidFill>
                <a:latin typeface="Times New Roman" panose="02020603050405020304" pitchFamily="18" charset="0"/>
                <a:ea typeface="SimSun" panose="02010600030101010101" pitchFamily="2" charset="-122"/>
              </a:rPr>
              <a:t>, Y. “A fast learning algorithm for deep belief nets,” Neural Computation, vol. 18, pp. 1527-1554, 2006.</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Hinton, G. and Salakhutdinov, R. “Reducing the dimensionality of data with neural networks,” Science, vol. 313. no. 5786, pp. 504 - 507, July 2006.</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 better way to learn features,” Communications of the ACM,” Vol. 54, No. 10, October, 2011, pp. 94.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Huang, J., Li, J., Deng, L., and Yu, D. “Cross-language knowledge transfer using multilingual deep neural networks with shared hidden layers,” Proc. ICASSP,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Huang, S. and </a:t>
            </a:r>
            <a:r>
              <a:rPr lang="en-US" sz="1200" dirty="0" err="1">
                <a:solidFill>
                  <a:prstClr val="black"/>
                </a:solidFill>
                <a:latin typeface="Times New Roman" panose="02020603050405020304" pitchFamily="18" charset="0"/>
                <a:ea typeface="SimSun" panose="02010600030101010101" pitchFamily="2" charset="-122"/>
              </a:rPr>
              <a:t>Renals</a:t>
            </a:r>
            <a:r>
              <a:rPr lang="en-US" sz="1200" dirty="0">
                <a:solidFill>
                  <a:prstClr val="black"/>
                </a:solidFill>
                <a:latin typeface="Times New Roman" panose="02020603050405020304" pitchFamily="18" charset="0"/>
                <a:ea typeface="SimSun" panose="02010600030101010101" pitchFamily="2" charset="-122"/>
              </a:rPr>
              <a:t>, S. “Hierarchical Bayesian language models for conversational speech recognition,” IEEE Trans. Audio, Speech, and Language Proc., vol. 18, no. 8, November 2010, pp. 1941-1954.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Huang, E., </a:t>
            </a: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Manning, C, and Ng, A. “</a:t>
            </a:r>
            <a:r>
              <a:rPr lang="en-US" sz="1200" u="sng" dirty="0">
                <a:solidFill>
                  <a:srgbClr val="0000FF"/>
                </a:solidFill>
                <a:latin typeface="Times New Roman" panose="02020603050405020304" pitchFamily="18" charset="0"/>
                <a:ea typeface="SimSun" panose="02010600030101010101" pitchFamily="2" charset="-122"/>
                <a:hlinkClick r:id="rId2"/>
              </a:rPr>
              <a:t>Improving Word Representations via Global Context and Multiple Word Prototypes</a:t>
            </a:r>
            <a:r>
              <a:rPr lang="en-US" sz="1200" dirty="0">
                <a:solidFill>
                  <a:prstClr val="black"/>
                </a:solidFill>
                <a:latin typeface="Times New Roman" panose="02020603050405020304" pitchFamily="18" charset="0"/>
                <a:ea typeface="SimSun" panose="02010600030101010101" pitchFamily="2" charset="-122"/>
              </a:rPr>
              <a:t>,” Proc. ACL,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Hutchinson, B., Deng, L., and Yu, D. “A deep architecture with bilinear modeling of hidden representations: Applications to phonetic recognition,”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Hutchinson, B., Deng, L., and Yu, D. “Tensor deep stacking networks,” IEEE Trans. Pattern Analysis and Machine Intelligence,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Jaitly</a:t>
            </a:r>
            <a:r>
              <a:rPr lang="en-US" sz="1200" dirty="0">
                <a:solidFill>
                  <a:prstClr val="black"/>
                </a:solidFill>
                <a:latin typeface="Times New Roman" panose="02020603050405020304" pitchFamily="18" charset="0"/>
                <a:ea typeface="SimSun" panose="02010600030101010101" pitchFamily="2" charset="-122"/>
              </a:rPr>
              <a:t>, N. and Hinton, G. “Learning a better representation of speech sound waves using restricted Boltzmann machines,” Proc. ICASSP, 2011. </a:t>
            </a:r>
          </a:p>
          <a:p>
            <a:pPr marL="228600" indent="-228600" algn="just">
              <a:tabLst>
                <a:tab pos="228600" algn="l"/>
              </a:tabLst>
            </a:pPr>
            <a:r>
              <a:rPr lang="en-US" sz="1200" u="sng" dirty="0" err="1">
                <a:solidFill>
                  <a:srgbClr val="0000FF"/>
                </a:solidFill>
                <a:latin typeface="Times New Roman" panose="02020603050405020304" pitchFamily="18" charset="0"/>
                <a:ea typeface="SimSun" panose="02010600030101010101" pitchFamily="2" charset="-122"/>
              </a:rPr>
              <a:t>Jaitly</a:t>
            </a:r>
            <a:r>
              <a:rPr lang="en-US" sz="1200" u="sng" dirty="0">
                <a:solidFill>
                  <a:srgbClr val="0000FF"/>
                </a:solidFill>
                <a:latin typeface="Times New Roman" panose="02020603050405020304" pitchFamily="18" charset="0"/>
                <a:ea typeface="SimSun" panose="02010600030101010101" pitchFamily="2" charset="-122"/>
              </a:rPr>
              <a:t>, N., Nguyen, P., and </a:t>
            </a:r>
            <a:r>
              <a:rPr lang="en-US" sz="1200" u="sng" dirty="0" err="1">
                <a:solidFill>
                  <a:srgbClr val="0000FF"/>
                </a:solidFill>
                <a:latin typeface="Times New Roman" panose="02020603050405020304" pitchFamily="18" charset="0"/>
                <a:ea typeface="SimSun" panose="02010600030101010101" pitchFamily="2" charset="-122"/>
              </a:rPr>
              <a:t>Vanhoucke</a:t>
            </a:r>
            <a:r>
              <a:rPr lang="en-US" sz="1200" u="sng" dirty="0">
                <a:solidFill>
                  <a:srgbClr val="0000FF"/>
                </a:solidFill>
                <a:latin typeface="Times New Roman" panose="02020603050405020304" pitchFamily="18" charset="0"/>
                <a:ea typeface="SimSun" panose="02010600030101010101" pitchFamily="2" charset="-122"/>
              </a:rPr>
              <a:t>, V. “Application of pre-trained deep neural networks to large vocabulary speech recognition,” Proc. Interspeech, 2012.</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Jarrett, K., </a:t>
            </a:r>
            <a:r>
              <a:rPr lang="en-US" sz="1200" dirty="0" err="1">
                <a:solidFill>
                  <a:prstClr val="black"/>
                </a:solidFill>
                <a:latin typeface="Times New Roman" panose="02020603050405020304" pitchFamily="18" charset="0"/>
                <a:ea typeface="SimSun" panose="02010600030101010101" pitchFamily="2" charset="-122"/>
              </a:rPr>
              <a:t>Kavukcuoglu</a:t>
            </a:r>
            <a:r>
              <a:rPr lang="en-US" sz="1200" dirty="0">
                <a:solidFill>
                  <a:prstClr val="black"/>
                </a:solidFill>
                <a:latin typeface="Times New Roman" panose="02020603050405020304" pitchFamily="18" charset="0"/>
                <a:ea typeface="SimSun" panose="02010600030101010101" pitchFamily="2" charset="-122"/>
              </a:rPr>
              <a:t>, K. and LeCun, Y. “What is the best multistage architecture for object recognition?” Proc. Intl. Conf. Computer Vision, pp. 2146–2153, 2009.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Jiang, H. and Li, X. “Parameter estimation of statistical models using convex optimization: An advanced method of discriminative training for speech and language processing,” IEEE Signal Processing Magazine, vol. 27, no. 3, pp. 115–127, 2010.</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Juang</a:t>
            </a:r>
            <a:r>
              <a:rPr lang="en-US" sz="1200" dirty="0">
                <a:solidFill>
                  <a:prstClr val="black"/>
                </a:solidFill>
                <a:latin typeface="Times New Roman" panose="02020603050405020304" pitchFamily="18" charset="0"/>
                <a:ea typeface="SimSun" panose="02010600030101010101" pitchFamily="2" charset="-122"/>
              </a:rPr>
              <a:t>, B.-H., Chou, W., and Lee, C.-H. “Minimum classification error rate methods for speech recognition,” IEEE Trans. On Speech and Audio Processing, vol. 5, pp. 257–265, 1997.</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Kavukcuoglu</a:t>
            </a:r>
            <a:r>
              <a:rPr lang="en-US" sz="1200" dirty="0">
                <a:solidFill>
                  <a:prstClr val="black"/>
                </a:solidFill>
                <a:latin typeface="Times New Roman" panose="02020603050405020304" pitchFamily="18" charset="0"/>
                <a:ea typeface="SimSun" panose="02010600030101010101" pitchFamily="2" charset="-122"/>
              </a:rPr>
              <a:t>, K., </a:t>
            </a:r>
            <a:r>
              <a:rPr lang="en-US" sz="1200" dirty="0" err="1">
                <a:solidFill>
                  <a:prstClr val="black"/>
                </a:solidFill>
                <a:latin typeface="Times New Roman" panose="02020603050405020304" pitchFamily="18" charset="0"/>
                <a:ea typeface="SimSun" panose="02010600030101010101" pitchFamily="2" charset="-122"/>
              </a:rPr>
              <a:t>Sermanet</a:t>
            </a:r>
            <a:r>
              <a:rPr lang="en-US" sz="1200" dirty="0">
                <a:solidFill>
                  <a:prstClr val="black"/>
                </a:solidFill>
                <a:latin typeface="Times New Roman" panose="02020603050405020304" pitchFamily="18" charset="0"/>
                <a:ea typeface="SimSun" panose="02010600030101010101" pitchFamily="2" charset="-122"/>
              </a:rPr>
              <a:t>, P., </a:t>
            </a:r>
            <a:r>
              <a:rPr lang="en-US" sz="1200" dirty="0" err="1">
                <a:solidFill>
                  <a:prstClr val="black"/>
                </a:solidFill>
                <a:latin typeface="Times New Roman" panose="02020603050405020304" pitchFamily="18" charset="0"/>
                <a:ea typeface="SimSun" panose="02010600030101010101" pitchFamily="2" charset="-122"/>
              </a:rPr>
              <a:t>Boureau</a:t>
            </a:r>
            <a:r>
              <a:rPr lang="en-US" sz="1200" dirty="0">
                <a:solidFill>
                  <a:prstClr val="black"/>
                </a:solidFill>
                <a:latin typeface="Times New Roman" panose="02020603050405020304" pitchFamily="18" charset="0"/>
                <a:ea typeface="SimSun" panose="02010600030101010101" pitchFamily="2" charset="-122"/>
              </a:rPr>
              <a:t>, Y., </a:t>
            </a:r>
            <a:r>
              <a:rPr lang="en-US" sz="1200" dirty="0" err="1">
                <a:solidFill>
                  <a:prstClr val="black"/>
                </a:solidFill>
                <a:latin typeface="Times New Roman" panose="02020603050405020304" pitchFamily="18" charset="0"/>
                <a:ea typeface="SimSun" panose="02010600030101010101" pitchFamily="2" charset="-122"/>
              </a:rPr>
              <a:t>Gregor</a:t>
            </a:r>
            <a:r>
              <a:rPr lang="en-US" sz="1200" dirty="0">
                <a:solidFill>
                  <a:prstClr val="black"/>
                </a:solidFill>
                <a:latin typeface="Times New Roman" panose="02020603050405020304" pitchFamily="18" charset="0"/>
                <a:ea typeface="SimSun" panose="02010600030101010101" pitchFamily="2" charset="-122"/>
              </a:rPr>
              <a:t>, K., Mathieu M., and LeCun, Y. “</a:t>
            </a:r>
            <a:r>
              <a:rPr lang="en-US" sz="1200" u="sng" dirty="0">
                <a:solidFill>
                  <a:srgbClr val="0000FF"/>
                </a:solidFill>
                <a:latin typeface="Times New Roman" panose="02020603050405020304" pitchFamily="18" charset="0"/>
                <a:ea typeface="SimSun" panose="02010600030101010101" pitchFamily="2" charset="-122"/>
                <a:hlinkClick r:id="rId3"/>
              </a:rPr>
              <a:t>Learning Convolutional Feature Hierarchies for Visual Recognition</a:t>
            </a:r>
            <a:r>
              <a:rPr lang="en-US" sz="1200" dirty="0">
                <a:solidFill>
                  <a:prstClr val="black"/>
                </a:solidFill>
                <a:latin typeface="Times New Roman" panose="02020603050405020304" pitchFamily="18" charset="0"/>
                <a:ea typeface="SimSun" panose="02010600030101010101" pitchFamily="2" charset="-122"/>
              </a:rPr>
              <a:t>,” Proc. NIPS, 2010.</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Ketabdar</a:t>
            </a:r>
            <a:r>
              <a:rPr lang="en-US" sz="1200" dirty="0">
                <a:solidFill>
                  <a:prstClr val="black"/>
                </a:solidFill>
                <a:latin typeface="Times New Roman" panose="02020603050405020304" pitchFamily="18" charset="0"/>
                <a:ea typeface="SimSun" panose="02010600030101010101" pitchFamily="2" charset="-122"/>
              </a:rPr>
              <a:t>, H.  and </a:t>
            </a:r>
            <a:r>
              <a:rPr lang="en-US" sz="1200" dirty="0" err="1">
                <a:solidFill>
                  <a:prstClr val="black"/>
                </a:solidFill>
                <a:latin typeface="Times New Roman" panose="02020603050405020304" pitchFamily="18" charset="0"/>
                <a:ea typeface="SimSun" panose="02010600030101010101" pitchFamily="2" charset="-122"/>
              </a:rPr>
              <a:t>Bourlard</a:t>
            </a:r>
            <a:r>
              <a:rPr lang="en-US" sz="1200" dirty="0">
                <a:solidFill>
                  <a:prstClr val="black"/>
                </a:solidFill>
                <a:latin typeface="Times New Roman" panose="02020603050405020304" pitchFamily="18" charset="0"/>
                <a:ea typeface="SimSun" panose="02010600030101010101" pitchFamily="2" charset="-122"/>
              </a:rPr>
              <a:t>, H. “Enhanced phone posteriors for improving speech recognition systems,” IEEE Trans. Audio, Speech, and Language Proc., vol. 18, no. 6, August 2010, pp. 1094-1106.</a:t>
            </a:r>
          </a:p>
        </p:txBody>
      </p:sp>
    </p:spTree>
    <p:extLst>
      <p:ext uri="{BB962C8B-B14F-4D97-AF65-F5344CB8AC3E}">
        <p14:creationId xmlns:p14="http://schemas.microsoft.com/office/powerpoint/2010/main" val="29223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 name="Rectangle 2"/>
          <p:cNvSpPr/>
          <p:nvPr/>
        </p:nvSpPr>
        <p:spPr>
          <a:xfrm>
            <a:off x="152400" y="762000"/>
            <a:ext cx="8907194" cy="6124754"/>
          </a:xfrm>
          <a:prstGeom prst="rect">
            <a:avLst/>
          </a:prstGeom>
        </p:spPr>
        <p:txBody>
          <a:bodyPr wrap="square">
            <a:spAutoFit/>
          </a:bodyPr>
          <a:lstStyle/>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Kingsbury, B. “</a:t>
            </a:r>
            <a:r>
              <a:rPr lang="en-US" sz="1400" u="sng" dirty="0">
                <a:solidFill>
                  <a:srgbClr val="0000FF"/>
                </a:solidFill>
                <a:latin typeface="Times New Roman" panose="02020603050405020304" pitchFamily="18" charset="0"/>
                <a:ea typeface="SimSun" panose="02010600030101010101" pitchFamily="2" charset="-122"/>
                <a:hlinkClick r:id="rId2"/>
              </a:rPr>
              <a:t>Lattice-based optimization of sequence classification criteria for neural-network acoustic modeling</a:t>
            </a:r>
            <a:r>
              <a:rPr lang="en-US" sz="1400" dirty="0">
                <a:solidFill>
                  <a:prstClr val="black"/>
                </a:solidFill>
                <a:latin typeface="Times New Roman" panose="02020603050405020304" pitchFamily="18" charset="0"/>
                <a:ea typeface="SimSun" panose="02010600030101010101" pitchFamily="2" charset="-122"/>
              </a:rPr>
              <a:t>,” Proc. ICASSP, 2009.</a:t>
            </a:r>
          </a:p>
          <a:p>
            <a:pPr marL="228600" indent="-228600" algn="just">
              <a:tabLst>
                <a:tab pos="228600" algn="l"/>
              </a:tabLst>
            </a:pPr>
            <a:r>
              <a:rPr lang="en-US" sz="1400" u="sng" dirty="0">
                <a:solidFill>
                  <a:srgbClr val="0000FF"/>
                </a:solidFill>
                <a:latin typeface="Times New Roman" panose="02020603050405020304" pitchFamily="18" charset="0"/>
                <a:ea typeface="SimSun" panose="02010600030101010101" pitchFamily="2" charset="-122"/>
              </a:rPr>
              <a:t>Kingsbury, B., </a:t>
            </a:r>
            <a:r>
              <a:rPr lang="en-US" sz="1400" u="sng" dirty="0" err="1">
                <a:solidFill>
                  <a:srgbClr val="0000FF"/>
                </a:solidFill>
                <a:latin typeface="Times New Roman" panose="02020603050405020304" pitchFamily="18" charset="0"/>
                <a:ea typeface="SimSun" panose="02010600030101010101" pitchFamily="2" charset="-122"/>
              </a:rPr>
              <a:t>Sainath</a:t>
            </a:r>
            <a:r>
              <a:rPr lang="en-US" sz="1400" u="sng" dirty="0">
                <a:solidFill>
                  <a:srgbClr val="0000FF"/>
                </a:solidFill>
                <a:latin typeface="Times New Roman" panose="02020603050405020304" pitchFamily="18" charset="0"/>
                <a:ea typeface="SimSun" panose="02010600030101010101" pitchFamily="2" charset="-122"/>
              </a:rPr>
              <a:t>, T., and </a:t>
            </a:r>
            <a:r>
              <a:rPr lang="en-US" sz="1400" u="sng" dirty="0" err="1">
                <a:solidFill>
                  <a:srgbClr val="0000FF"/>
                </a:solidFill>
                <a:latin typeface="Times New Roman" panose="02020603050405020304" pitchFamily="18" charset="0"/>
                <a:ea typeface="SimSun" panose="02010600030101010101" pitchFamily="2" charset="-122"/>
              </a:rPr>
              <a:t>Soltau</a:t>
            </a:r>
            <a:r>
              <a:rPr lang="en-US" sz="1400" u="sng" dirty="0">
                <a:solidFill>
                  <a:srgbClr val="0000FF"/>
                </a:solidFill>
                <a:latin typeface="Times New Roman" panose="02020603050405020304" pitchFamily="18" charset="0"/>
                <a:ea typeface="SimSun" panose="02010600030101010101" pitchFamily="2" charset="-122"/>
              </a:rPr>
              <a:t>, H. “Scalable minimum Bayes risk training of deep neural network acoustic models using distributed Hessian-free optimization,” Proc. Interspeech, 2012.</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Krizhevsky</a:t>
            </a:r>
            <a:r>
              <a:rPr lang="en-US" sz="1400" u="sng" dirty="0">
                <a:solidFill>
                  <a:srgbClr val="0000FF"/>
                </a:solidFill>
                <a:latin typeface="Times New Roman" panose="02020603050405020304" pitchFamily="18" charset="0"/>
                <a:ea typeface="SimSun" panose="02010600030101010101" pitchFamily="2" charset="-122"/>
              </a:rPr>
              <a:t>, A., Sutskever, I. and Hinton, G. “</a:t>
            </a:r>
            <a:r>
              <a:rPr lang="en-US" sz="1400" u="sng" dirty="0" err="1">
                <a:solidFill>
                  <a:srgbClr val="0000FF"/>
                </a:solidFill>
                <a:latin typeface="Times New Roman" panose="02020603050405020304" pitchFamily="18" charset="0"/>
                <a:ea typeface="SimSun" panose="02010600030101010101" pitchFamily="2" charset="-122"/>
                <a:hlinkClick r:id="rId3"/>
              </a:rPr>
              <a:t>ImageNet</a:t>
            </a:r>
            <a:r>
              <a:rPr lang="en-US" sz="1400" u="sng" dirty="0">
                <a:solidFill>
                  <a:srgbClr val="0000FF"/>
                </a:solidFill>
                <a:latin typeface="Times New Roman" panose="02020603050405020304" pitchFamily="18" charset="0"/>
                <a:ea typeface="SimSun" panose="02010600030101010101" pitchFamily="2" charset="-122"/>
                <a:hlinkClick r:id="rId3"/>
              </a:rPr>
              <a:t> classification with deep convolutional neural Networks</a:t>
            </a:r>
            <a:r>
              <a:rPr lang="en-US" sz="1400" dirty="0">
                <a:solidFill>
                  <a:prstClr val="black"/>
                </a:solidFill>
                <a:latin typeface="Times New Roman" panose="02020603050405020304" pitchFamily="18" charset="0"/>
                <a:ea typeface="SimSun" panose="02010600030101010101" pitchFamily="2" charset="-122"/>
              </a:rPr>
              <a:t>,” Proc. NIPS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Kubo, Y., Hori, T., and Nakamura, A. “Integrating deep neural networks into structural classification approach based on weighted finite-state transducers,” Proc. Interspeech,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Kurzweil R. How to Create a Mind. Viking Books, Dec., 2012.</a:t>
            </a:r>
          </a:p>
          <a:p>
            <a:pPr marL="228600" indent="-228600" algn="just">
              <a:tabLst>
                <a:tab pos="228600" algn="l"/>
              </a:tabLst>
            </a:pPr>
            <a:r>
              <a:rPr lang="en-US" sz="1400" u="sng" dirty="0">
                <a:solidFill>
                  <a:srgbClr val="0000FF"/>
                </a:solidFill>
                <a:latin typeface="Times New Roman" panose="02020603050405020304" pitchFamily="18" charset="0"/>
                <a:ea typeface="SimSun" panose="02010600030101010101" pitchFamily="2" charset="-122"/>
              </a:rPr>
              <a:t>Lang, K., Waibel, A., and Hinton, G. “A time-delay neural network architecture for isolated word recognition,” Neural Networks, Vol. 3(1), pp. 23-43, 1990.</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Larochelle</a:t>
            </a:r>
            <a:r>
              <a:rPr lang="en-US" sz="1400" dirty="0">
                <a:solidFill>
                  <a:prstClr val="black"/>
                </a:solidFill>
                <a:latin typeface="Times New Roman" panose="02020603050405020304" pitchFamily="18" charset="0"/>
                <a:ea typeface="SimSun" panose="02010600030101010101" pitchFamily="2" charset="-122"/>
              </a:rPr>
              <a:t>, H. and Bengio, Y. “Classification using discriminative restricted Boltzmann machines,” Proc. ICML, 2008.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H., </a:t>
            </a:r>
            <a:r>
              <a:rPr lang="en-US" sz="1400" dirty="0" err="1">
                <a:solidFill>
                  <a:prstClr val="black"/>
                </a:solidFill>
                <a:latin typeface="Times New Roman" panose="02020603050405020304" pitchFamily="18" charset="0"/>
                <a:ea typeface="SimSun" panose="02010600030101010101" pitchFamily="2" charset="-122"/>
              </a:rPr>
              <a:t>Allauzen</a:t>
            </a:r>
            <a:r>
              <a:rPr lang="en-US" sz="1400" dirty="0">
                <a:solidFill>
                  <a:prstClr val="black"/>
                </a:solidFill>
                <a:latin typeface="Times New Roman" panose="02020603050405020304" pitchFamily="18" charset="0"/>
                <a:ea typeface="SimSun" panose="02010600030101010101" pitchFamily="2" charset="-122"/>
              </a:rPr>
              <a:t>, A., Wisniewski, G., and </a:t>
            </a:r>
            <a:r>
              <a:rPr lang="en-US" sz="1400" dirty="0" err="1">
                <a:solidFill>
                  <a:prstClr val="black"/>
                </a:solidFill>
                <a:latin typeface="Times New Roman" panose="02020603050405020304" pitchFamily="18" charset="0"/>
                <a:ea typeface="SimSun" panose="02010600030101010101" pitchFamily="2" charset="-122"/>
              </a:rPr>
              <a:t>Yvon</a:t>
            </a:r>
            <a:r>
              <a:rPr lang="en-US" sz="1400" dirty="0">
                <a:solidFill>
                  <a:prstClr val="black"/>
                </a:solidFill>
                <a:latin typeface="Times New Roman" panose="02020603050405020304" pitchFamily="18" charset="0"/>
                <a:ea typeface="SimSun" panose="02010600030101010101" pitchFamily="2" charset="-122"/>
              </a:rPr>
              <a:t>, F. “Training continuous space language models: Some practical issues,” in Proc. of EMNLP, 2010, pp. 778–788.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H., </a:t>
            </a:r>
            <a:r>
              <a:rPr lang="en-US" sz="1400" dirty="0" err="1">
                <a:solidFill>
                  <a:prstClr val="black"/>
                </a:solidFill>
                <a:latin typeface="Times New Roman" panose="02020603050405020304" pitchFamily="18" charset="0"/>
                <a:ea typeface="SimSun" panose="02010600030101010101" pitchFamily="2" charset="-122"/>
              </a:rPr>
              <a:t>Oparin</a:t>
            </a:r>
            <a:r>
              <a:rPr lang="en-US" sz="1400" dirty="0">
                <a:solidFill>
                  <a:prstClr val="black"/>
                </a:solidFill>
                <a:latin typeface="Times New Roman" panose="02020603050405020304" pitchFamily="18" charset="0"/>
                <a:ea typeface="SimSun" panose="02010600030101010101" pitchFamily="2" charset="-122"/>
              </a:rPr>
              <a:t>, I., </a:t>
            </a:r>
            <a:r>
              <a:rPr lang="en-US" sz="1400" dirty="0" err="1">
                <a:solidFill>
                  <a:prstClr val="black"/>
                </a:solidFill>
                <a:latin typeface="Times New Roman" panose="02020603050405020304" pitchFamily="18" charset="0"/>
                <a:ea typeface="SimSun" panose="02010600030101010101" pitchFamily="2" charset="-122"/>
              </a:rPr>
              <a:t>Allauzen</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Gauvain</a:t>
            </a:r>
            <a:r>
              <a:rPr lang="en-US" sz="1400" dirty="0">
                <a:solidFill>
                  <a:prstClr val="black"/>
                </a:solidFill>
                <a:latin typeface="Times New Roman" panose="02020603050405020304" pitchFamily="18" charset="0"/>
                <a:ea typeface="SimSun" panose="02010600030101010101" pitchFamily="2" charset="-122"/>
              </a:rPr>
              <a:t>, J., and </a:t>
            </a:r>
            <a:r>
              <a:rPr lang="en-US" sz="1400" dirty="0" err="1">
                <a:solidFill>
                  <a:prstClr val="black"/>
                </a:solidFill>
                <a:latin typeface="Times New Roman" panose="02020603050405020304" pitchFamily="18" charset="0"/>
                <a:ea typeface="SimSun" panose="02010600030101010101" pitchFamily="2" charset="-122"/>
              </a:rPr>
              <a:t>Yvon</a:t>
            </a:r>
            <a:r>
              <a:rPr lang="en-US" sz="1400" dirty="0">
                <a:solidFill>
                  <a:prstClr val="black"/>
                </a:solidFill>
                <a:latin typeface="Times New Roman" panose="02020603050405020304" pitchFamily="18" charset="0"/>
                <a:ea typeface="SimSun" panose="02010600030101010101" pitchFamily="2" charset="-122"/>
              </a:rPr>
              <a:t>, F. “Structured output layer neural network language model,” Proc. ICASSP, 2011.</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Q., </a:t>
            </a:r>
            <a:r>
              <a:rPr lang="en-US" sz="1400" dirty="0" err="1">
                <a:solidFill>
                  <a:prstClr val="black"/>
                </a:solidFill>
                <a:latin typeface="Times New Roman" panose="02020603050405020304" pitchFamily="18" charset="0"/>
                <a:ea typeface="SimSun" panose="02010600030101010101" pitchFamily="2" charset="-122"/>
              </a:rPr>
              <a:t>Ngiam</a:t>
            </a:r>
            <a:r>
              <a:rPr lang="en-US" sz="1400" dirty="0">
                <a:solidFill>
                  <a:prstClr val="black"/>
                </a:solidFill>
                <a:latin typeface="Times New Roman" panose="02020603050405020304" pitchFamily="18" charset="0"/>
                <a:ea typeface="SimSun" panose="02010600030101010101" pitchFamily="2" charset="-122"/>
              </a:rPr>
              <a:t>, J., Coates, A., </a:t>
            </a:r>
            <a:r>
              <a:rPr lang="en-US" sz="1400" dirty="0" err="1">
                <a:solidFill>
                  <a:prstClr val="black"/>
                </a:solidFill>
                <a:latin typeface="Times New Roman" panose="02020603050405020304" pitchFamily="18" charset="0"/>
                <a:ea typeface="SimSun" panose="02010600030101010101" pitchFamily="2" charset="-122"/>
              </a:rPr>
              <a:t>Lahiri</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Prochnow</a:t>
            </a:r>
            <a:r>
              <a:rPr lang="en-US" sz="1400" dirty="0">
                <a:solidFill>
                  <a:prstClr val="black"/>
                </a:solidFill>
                <a:latin typeface="Times New Roman" panose="02020603050405020304" pitchFamily="18" charset="0"/>
                <a:ea typeface="SimSun" panose="02010600030101010101" pitchFamily="2" charset="-122"/>
              </a:rPr>
              <a:t>, B., and Ng, A. “On optimization methods for deep learning,” Proc. ICML, 2011.</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Q., </a:t>
            </a: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a:t>
            </a:r>
            <a:r>
              <a:rPr lang="en-US" sz="1400" dirty="0" err="1">
                <a:solidFill>
                  <a:prstClr val="black"/>
                </a:solidFill>
                <a:latin typeface="Times New Roman" panose="02020603050405020304" pitchFamily="18" charset="0"/>
                <a:ea typeface="SimSun" panose="02010600030101010101" pitchFamily="2" charset="-122"/>
              </a:rPr>
              <a:t>Monga</a:t>
            </a:r>
            <a:r>
              <a:rPr lang="en-US" sz="1400" dirty="0">
                <a:solidFill>
                  <a:prstClr val="black"/>
                </a:solidFill>
                <a:latin typeface="Times New Roman" panose="02020603050405020304" pitchFamily="18" charset="0"/>
                <a:ea typeface="SimSun" panose="02010600030101010101" pitchFamily="2" charset="-122"/>
              </a:rPr>
              <a:t>, R., Devin, M., </a:t>
            </a:r>
            <a:r>
              <a:rPr lang="en-US" sz="1400" dirty="0" err="1">
                <a:solidFill>
                  <a:prstClr val="black"/>
                </a:solidFill>
                <a:latin typeface="Times New Roman" panose="02020603050405020304" pitchFamily="18" charset="0"/>
                <a:ea typeface="SimSun" panose="02010600030101010101" pitchFamily="2" charset="-122"/>
              </a:rPr>
              <a:t>Corrado</a:t>
            </a:r>
            <a:r>
              <a:rPr lang="en-US" sz="1400" dirty="0">
                <a:solidFill>
                  <a:prstClr val="black"/>
                </a:solidFill>
                <a:latin typeface="Times New Roman" panose="02020603050405020304" pitchFamily="18" charset="0"/>
                <a:ea typeface="SimSun" panose="02010600030101010101" pitchFamily="2" charset="-122"/>
              </a:rPr>
              <a:t>, G., Chen, K., Dean, J., Ng, A. “</a:t>
            </a:r>
            <a:r>
              <a:rPr lang="en-US" sz="1400" u="sng" dirty="0">
                <a:solidFill>
                  <a:srgbClr val="0000FF"/>
                </a:solidFill>
                <a:latin typeface="Times New Roman" panose="02020603050405020304" pitchFamily="18" charset="0"/>
                <a:ea typeface="SimSun" panose="02010600030101010101" pitchFamily="2" charset="-122"/>
                <a:hlinkClick r:id="rId4"/>
              </a:rPr>
              <a:t>Building High-Level Features Using Large Scale Unsupervised Learning</a:t>
            </a:r>
            <a:r>
              <a:rPr lang="en-US" sz="1400" dirty="0">
                <a:solidFill>
                  <a:prstClr val="black"/>
                </a:solidFill>
                <a:latin typeface="Times New Roman" panose="02020603050405020304" pitchFamily="18" charset="0"/>
                <a:ea typeface="SimSun" panose="02010600030101010101" pitchFamily="2" charset="-122"/>
              </a:rPr>
              <a:t>,” Proc. ICML 2012.</a:t>
            </a:r>
          </a:p>
          <a:p>
            <a:pPr marL="228600" indent="-228600">
              <a:tabLst>
                <a:tab pos="228600" algn="l"/>
              </a:tabLst>
            </a:pPr>
            <a:r>
              <a:rPr lang="en-US" sz="1400" u="sng" dirty="0">
                <a:solidFill>
                  <a:srgbClr val="0000FF"/>
                </a:solidFill>
                <a:latin typeface="Times New Roman" panose="02020603050405020304" pitchFamily="18" charset="0"/>
                <a:ea typeface="SimSun" panose="02010600030101010101" pitchFamily="2" charset="-122"/>
              </a:rPr>
              <a:t>LeCun, Y., Bottou, L., Bengio, Y., and </a:t>
            </a:r>
            <a:r>
              <a:rPr lang="en-US" sz="1400" u="sng" dirty="0" err="1">
                <a:solidFill>
                  <a:srgbClr val="0000FF"/>
                </a:solidFill>
                <a:latin typeface="Times New Roman" panose="02020603050405020304" pitchFamily="18" charset="0"/>
                <a:ea typeface="SimSun" panose="02010600030101010101" pitchFamily="2" charset="-122"/>
              </a:rPr>
              <a:t>Haffner</a:t>
            </a:r>
            <a:r>
              <a:rPr lang="en-US" sz="1400" u="sng" dirty="0">
                <a:solidFill>
                  <a:srgbClr val="0000FF"/>
                </a:solidFill>
                <a:latin typeface="Times New Roman" panose="02020603050405020304" pitchFamily="18" charset="0"/>
                <a:ea typeface="SimSun" panose="02010600030101010101" pitchFamily="2" charset="-122"/>
              </a:rPr>
              <a:t>, P</a:t>
            </a:r>
            <a:r>
              <a:rPr lang="en-US" sz="1400" u="sng" dirty="0" smtClean="0">
                <a:solidFill>
                  <a:srgbClr val="0000FF"/>
                </a:solidFill>
                <a:latin typeface="Times New Roman" panose="02020603050405020304" pitchFamily="18" charset="0"/>
                <a:ea typeface="SimSun" panose="02010600030101010101" pitchFamily="2" charset="-122"/>
              </a:rPr>
              <a:t>. “</a:t>
            </a:r>
            <a:r>
              <a:rPr lang="en-US" sz="1400" u="sng" dirty="0">
                <a:solidFill>
                  <a:srgbClr val="0000FF"/>
                </a:solidFill>
                <a:latin typeface="Times New Roman" panose="02020603050405020304" pitchFamily="18" charset="0"/>
                <a:ea typeface="SimSun" panose="02010600030101010101" pitchFamily="2" charset="-122"/>
                <a:hlinkClick r:id="rId5"/>
              </a:rPr>
              <a:t>Gradient-based learning applied to document recognition</a:t>
            </a:r>
            <a:r>
              <a:rPr lang="en-US" sz="1400" dirty="0">
                <a:solidFill>
                  <a:prstClr val="black"/>
                </a:solidFill>
                <a:latin typeface="Times New Roman" panose="02020603050405020304" pitchFamily="18" charset="0"/>
                <a:ea typeface="SimSun" panose="02010600030101010101" pitchFamily="2" charset="-122"/>
              </a:rPr>
              <a:t>,” Proceedings of the IEEE, Vol. 86, pp. 2278-2324, 1998.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LeCun, Y. and Bengio, Y. “Convolutional networks for images, speech, and time series," in The Handbook of Brain Theory and Neural Networks (M. </a:t>
            </a:r>
            <a:r>
              <a:rPr lang="en-US" sz="1400" dirty="0" err="1">
                <a:solidFill>
                  <a:prstClr val="black"/>
                </a:solidFill>
                <a:latin typeface="Times New Roman" panose="02020603050405020304" pitchFamily="18" charset="0"/>
                <a:ea typeface="SimSun" panose="02010600030101010101" pitchFamily="2" charset="-122"/>
              </a:rPr>
              <a:t>Arbib</a:t>
            </a:r>
            <a:r>
              <a:rPr lang="en-US" sz="1400" dirty="0">
                <a:solidFill>
                  <a:prstClr val="black"/>
                </a:solidFill>
                <a:latin typeface="Times New Roman" panose="02020603050405020304" pitchFamily="18" charset="0"/>
                <a:ea typeface="SimSun" panose="02010600030101010101" pitchFamily="2" charset="-122"/>
              </a:rPr>
              <a:t>, ed.), pp. 255- 258, Cambridge, Massachusetts: MIT Press, 1995.</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LeCun, Y., Chopra S., </a:t>
            </a: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and Huang, F. “Energy-based models in document recognition and computer vision,” Proc. Intern. Conf. Document Analysis and Recognition (ICDAR), 2007.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Lee, C.-H. “From knowledge-ignorant to knowledge-rich modeling: A new speech research paradigm for next-generation automatic speech recognition,” Proc. ICSLP, 2004, p. 109-111.</a:t>
            </a:r>
          </a:p>
        </p:txBody>
      </p:sp>
    </p:spTree>
    <p:extLst>
      <p:ext uri="{BB962C8B-B14F-4D97-AF65-F5344CB8AC3E}">
        <p14:creationId xmlns:p14="http://schemas.microsoft.com/office/powerpoint/2010/main" val="128240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4" name="Rectangle 3"/>
          <p:cNvSpPr/>
          <p:nvPr/>
        </p:nvSpPr>
        <p:spPr>
          <a:xfrm>
            <a:off x="18757" y="733246"/>
            <a:ext cx="9220200" cy="6124754"/>
          </a:xfrm>
          <a:prstGeom prst="rect">
            <a:avLst/>
          </a:prstGeom>
        </p:spPr>
        <p:txBody>
          <a:bodyPr wrap="square">
            <a:spAutoFit/>
          </a:bodyPr>
          <a:lstStyle/>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Lee, H., Grosse, R., </a:t>
            </a:r>
            <a:r>
              <a:rPr lang="en-US" sz="1400" dirty="0" err="1">
                <a:solidFill>
                  <a:prstClr val="black"/>
                </a:solidFill>
                <a:latin typeface="Times New Roman" panose="02020603050405020304" pitchFamily="18" charset="0"/>
                <a:ea typeface="SimSun" panose="02010600030101010101" pitchFamily="2" charset="-122"/>
              </a:rPr>
              <a:t>Ranganath</a:t>
            </a:r>
            <a:r>
              <a:rPr lang="en-US" sz="1400" dirty="0">
                <a:solidFill>
                  <a:prstClr val="black"/>
                </a:solidFill>
                <a:latin typeface="Times New Roman" panose="02020603050405020304" pitchFamily="18" charset="0"/>
                <a:ea typeface="SimSun" panose="02010600030101010101" pitchFamily="2" charset="-122"/>
              </a:rPr>
              <a:t>, R., and Ng, A. “Unsupervised learning of hierarchical representations with convolutional deep belief networks,” Communications of the ACM,” Vol. 54, No. 10, October, 2011, pp. 95-103. </a:t>
            </a:r>
          </a:p>
          <a:p>
            <a:pPr marL="228600" indent="-228600" algn="just">
              <a:tabLst>
                <a:tab pos="228600" algn="l"/>
              </a:tabLst>
            </a:pPr>
            <a:r>
              <a:rPr lang="en-US" sz="1400" u="sng" dirty="0">
                <a:solidFill>
                  <a:srgbClr val="0000FF"/>
                </a:solidFill>
                <a:latin typeface="Times New Roman" panose="02020603050405020304" pitchFamily="18" charset="0"/>
                <a:ea typeface="SimSun" panose="02010600030101010101" pitchFamily="2" charset="-122"/>
              </a:rPr>
              <a:t>Lee, H., Grosse, R., </a:t>
            </a:r>
            <a:r>
              <a:rPr lang="en-US" sz="1400" u="sng" dirty="0" err="1">
                <a:solidFill>
                  <a:srgbClr val="0000FF"/>
                </a:solidFill>
                <a:latin typeface="Times New Roman" panose="02020603050405020304" pitchFamily="18" charset="0"/>
                <a:ea typeface="SimSun" panose="02010600030101010101" pitchFamily="2" charset="-122"/>
              </a:rPr>
              <a:t>Ranganath</a:t>
            </a:r>
            <a:r>
              <a:rPr lang="en-US" sz="1400" u="sng" dirty="0">
                <a:solidFill>
                  <a:srgbClr val="0000FF"/>
                </a:solidFill>
                <a:latin typeface="Times New Roman" panose="02020603050405020304" pitchFamily="18" charset="0"/>
                <a:ea typeface="SimSun" panose="02010600030101010101" pitchFamily="2" charset="-122"/>
              </a:rPr>
              <a:t>, R., and Ng, A. “Convolutional Deep Belief Networks for Scalable Unsupervised Learning of Hierarchical Representations,” Proc. ICML, 2009.</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Lee, H., </a:t>
            </a:r>
            <a:r>
              <a:rPr lang="en-US" sz="1400" dirty="0" err="1">
                <a:solidFill>
                  <a:prstClr val="black"/>
                </a:solidFill>
                <a:latin typeface="Times New Roman" panose="02020603050405020304" pitchFamily="18" charset="0"/>
                <a:ea typeface="SimSun" panose="02010600030101010101" pitchFamily="2" charset="-122"/>
              </a:rPr>
              <a:t>Largman</a:t>
            </a:r>
            <a:r>
              <a:rPr lang="en-US" sz="1400" dirty="0">
                <a:solidFill>
                  <a:prstClr val="black"/>
                </a:solidFill>
                <a:latin typeface="Times New Roman" panose="02020603050405020304" pitchFamily="18" charset="0"/>
                <a:ea typeface="SimSun" panose="02010600030101010101" pitchFamily="2" charset="-122"/>
              </a:rPr>
              <a:t>, Y., Pham, P., Ng, A. “Unsupervised feature learning for audio classification using convolutional deep belief networks,” Proc. NIPS, 2010.</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Lena, P., Nagata, K., and </a:t>
            </a:r>
            <a:r>
              <a:rPr lang="en-US" sz="1400" dirty="0" err="1">
                <a:solidFill>
                  <a:prstClr val="black"/>
                </a:solidFill>
                <a:latin typeface="Times New Roman" panose="02020603050405020304" pitchFamily="18" charset="0"/>
                <a:ea typeface="SimSun" panose="02010600030101010101" pitchFamily="2" charset="-122"/>
              </a:rPr>
              <a:t>Baldi</a:t>
            </a:r>
            <a:r>
              <a:rPr lang="en-US" sz="1400" dirty="0">
                <a:solidFill>
                  <a:prstClr val="black"/>
                </a:solidFill>
                <a:latin typeface="Times New Roman" panose="02020603050405020304" pitchFamily="18" charset="0"/>
                <a:ea typeface="SimSun" panose="02010600030101010101" pitchFamily="2" charset="-122"/>
              </a:rPr>
              <a:t>, P. “Deep spatiotemporal architectures and learning for protein structure prediction,” Proc. NIPS, 2012.</a:t>
            </a:r>
          </a:p>
          <a:p>
            <a:pPr marL="228600" indent="-228600" algn="just">
              <a:tabLst>
                <a:tab pos="228600" algn="l"/>
              </a:tabLst>
            </a:pPr>
            <a:r>
              <a:rPr lang="en-US" sz="1400" dirty="0">
                <a:solidFill>
                  <a:srgbClr val="1A1A1A"/>
                </a:solidFill>
                <a:latin typeface="Times New Roman" panose="02020603050405020304" pitchFamily="18" charset="0"/>
                <a:ea typeface="SimSun" panose="02010600030101010101" pitchFamily="2" charset="-122"/>
              </a:rPr>
              <a:t>Li, J., Yu, D., Huang, J., and Gong, Y. “Improving wideband speech recognition using mixed-bandwidth training data in CD-DNN-HMM,” Proc. IEEE SLT 2012.</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 pos="457200" algn="l"/>
              </a:tabLst>
            </a:pPr>
            <a:r>
              <a:rPr lang="en-US" sz="1400" u="sng" dirty="0">
                <a:solidFill>
                  <a:srgbClr val="0000FF"/>
                </a:solidFill>
                <a:latin typeface="Times New Roman" panose="02020603050405020304" pitchFamily="18" charset="0"/>
                <a:ea typeface="SimSun" panose="02010600030101010101" pitchFamily="2" charset="-122"/>
              </a:rPr>
              <a:t>Lin, H., Deng, L., Yu, D., Gong, Y., Acero, A., and C-H Lee, “A study on multilingual acoustic modeling for large vocabulary ASR.” Proc. </a:t>
            </a:r>
            <a:r>
              <a:rPr lang="en-US" sz="1400" i="1" u="sng" dirty="0">
                <a:solidFill>
                  <a:srgbClr val="0000FF"/>
                </a:solidFill>
                <a:latin typeface="Times New Roman" panose="02020603050405020304" pitchFamily="18" charset="0"/>
                <a:ea typeface="SimSun" panose="02010600030101010101" pitchFamily="2" charset="-122"/>
              </a:rPr>
              <a:t>ICASSP</a:t>
            </a:r>
            <a:r>
              <a:rPr lang="en-US" sz="1400" u="sng" dirty="0">
                <a:solidFill>
                  <a:srgbClr val="0000FF"/>
                </a:solidFill>
                <a:latin typeface="Times New Roman" panose="02020603050405020304" pitchFamily="18" charset="0"/>
                <a:ea typeface="SimSun" panose="02010600030101010101" pitchFamily="2" charset="-122"/>
              </a:rPr>
              <a:t>, 2009</a:t>
            </a:r>
            <a:r>
              <a:rPr lang="en-US" sz="1400" dirty="0">
                <a:solidFill>
                  <a:prstClr val="black"/>
                </a:solidFill>
                <a:latin typeface="Times New Roman" panose="02020603050405020304" pitchFamily="18" charset="0"/>
                <a:ea typeface="SimSun" panose="02010600030101010101" pitchFamily="2" charset="-122"/>
              </a:rPr>
              <a:t>.</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Ling, Z., Richmond, K., and </a:t>
            </a:r>
            <a:r>
              <a:rPr lang="en-US" sz="1400" dirty="0" err="1">
                <a:solidFill>
                  <a:prstClr val="black"/>
                </a:solidFill>
                <a:latin typeface="Times New Roman" panose="02020603050405020304" pitchFamily="18" charset="0"/>
                <a:ea typeface="SimSun" panose="02010600030101010101" pitchFamily="2" charset="-122"/>
              </a:rPr>
              <a:t>Yamagishi</a:t>
            </a:r>
            <a:r>
              <a:rPr lang="en-US" sz="1400" dirty="0">
                <a:solidFill>
                  <a:prstClr val="black"/>
                </a:solidFill>
                <a:latin typeface="Times New Roman" panose="02020603050405020304" pitchFamily="18" charset="0"/>
                <a:ea typeface="SimSun" panose="02010600030101010101" pitchFamily="2" charset="-122"/>
              </a:rPr>
              <a:t>, J. “Articulatory control of HMM-based parametric speech synthesis using feature-space-switched multiple regression,” IEEE Trans. Audio, Speech, and Language Proc., Vol. 21, Jan, 2013.</a:t>
            </a: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Markoff</a:t>
            </a:r>
            <a:r>
              <a:rPr lang="en-US" sz="1400" u="sng" dirty="0">
                <a:solidFill>
                  <a:srgbClr val="0000FF"/>
                </a:solidFill>
                <a:latin typeface="Times New Roman" panose="02020603050405020304" pitchFamily="18" charset="0"/>
                <a:ea typeface="SimSun" panose="02010600030101010101" pitchFamily="2" charset="-122"/>
              </a:rPr>
              <a:t>, J. “</a:t>
            </a:r>
            <a:r>
              <a:rPr lang="en-US" sz="1400" u="sng" dirty="0">
                <a:solidFill>
                  <a:srgbClr val="0000FF"/>
                </a:solidFill>
                <a:latin typeface="Times New Roman" panose="02020603050405020304" pitchFamily="18" charset="0"/>
                <a:ea typeface="SimSun" panose="02010600030101010101" pitchFamily="2" charset="-122"/>
                <a:hlinkClick r:id="rId2"/>
              </a:rPr>
              <a:t>Scientists See Promise in Deep-Learning Programs</a:t>
            </a:r>
            <a:r>
              <a:rPr lang="en-US" sz="1400" dirty="0">
                <a:solidFill>
                  <a:prstClr val="black"/>
                </a:solidFill>
                <a:latin typeface="Times New Roman" panose="02020603050405020304" pitchFamily="18" charset="0"/>
                <a:ea typeface="SimSun" panose="02010600030101010101" pitchFamily="2" charset="-122"/>
              </a:rPr>
              <a:t>,” New York Times, Nov 24,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Martens, J. “Deep learning with Hessian-free optimization,” Proc. ICML, 2010.</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Martens, J. and Sutskever, I. “Learning recurrent neural networks with Hessian-free optimization,” Proc. ICML,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Mikolov</a:t>
            </a:r>
            <a:r>
              <a:rPr lang="en-US" sz="1400" dirty="0">
                <a:solidFill>
                  <a:prstClr val="black"/>
                </a:solidFill>
                <a:latin typeface="Times New Roman" panose="02020603050405020304" pitchFamily="18" charset="0"/>
                <a:ea typeface="SimSun" panose="02010600030101010101" pitchFamily="2" charset="-122"/>
              </a:rPr>
              <a:t>, T. “</a:t>
            </a:r>
            <a:r>
              <a:rPr lang="en-US" sz="1400" u="sng" dirty="0">
                <a:solidFill>
                  <a:srgbClr val="0000FF"/>
                </a:solidFill>
                <a:latin typeface="Times New Roman" panose="02020603050405020304" pitchFamily="18" charset="0"/>
                <a:ea typeface="SimSun" panose="02010600030101010101" pitchFamily="2" charset="-122"/>
                <a:hlinkClick r:id="rId3"/>
              </a:rPr>
              <a:t>Statistical Language Models based on Neural Networks</a:t>
            </a:r>
            <a:r>
              <a:rPr lang="en-US" sz="1400" dirty="0">
                <a:solidFill>
                  <a:prstClr val="black"/>
                </a:solidFill>
                <a:latin typeface="Times New Roman" panose="02020603050405020304" pitchFamily="18" charset="0"/>
                <a:ea typeface="SimSun" panose="02010600030101010101" pitchFamily="2" charset="-122"/>
              </a:rPr>
              <a:t>,” PhD thesis, Brno University of Technology, 2012.</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Mikolov</a:t>
            </a:r>
            <a:r>
              <a:rPr lang="en-US" sz="1400" dirty="0">
                <a:solidFill>
                  <a:prstClr val="black"/>
                </a:solidFill>
                <a:latin typeface="Times New Roman" panose="02020603050405020304" pitchFamily="18" charset="0"/>
                <a:ea typeface="SimSun" panose="02010600030101010101" pitchFamily="2" charset="-122"/>
              </a:rPr>
              <a:t>, T., Deoras, A., </a:t>
            </a:r>
            <a:r>
              <a:rPr lang="en-US" sz="1400" dirty="0" err="1">
                <a:solidFill>
                  <a:prstClr val="black"/>
                </a:solidFill>
                <a:latin typeface="Times New Roman" panose="02020603050405020304" pitchFamily="18" charset="0"/>
                <a:ea typeface="SimSun" panose="02010600030101010101" pitchFamily="2" charset="-122"/>
              </a:rPr>
              <a:t>Povey</a:t>
            </a:r>
            <a:r>
              <a:rPr lang="en-US" sz="1400" dirty="0">
                <a:solidFill>
                  <a:prstClr val="black"/>
                </a:solidFill>
                <a:latin typeface="Times New Roman" panose="02020603050405020304" pitchFamily="18" charset="0"/>
                <a:ea typeface="SimSun" panose="02010600030101010101" pitchFamily="2" charset="-122"/>
              </a:rPr>
              <a:t>, D., </a:t>
            </a:r>
            <a:r>
              <a:rPr lang="en-US" sz="1400" dirty="0" err="1">
                <a:solidFill>
                  <a:prstClr val="black"/>
                </a:solidFill>
                <a:latin typeface="Times New Roman" panose="02020603050405020304" pitchFamily="18" charset="0"/>
                <a:ea typeface="SimSun" panose="02010600030101010101" pitchFamily="2" charset="-122"/>
              </a:rPr>
              <a:t>Burget</a:t>
            </a:r>
            <a:r>
              <a:rPr lang="en-US" sz="1400" dirty="0">
                <a:solidFill>
                  <a:prstClr val="black"/>
                </a:solidFill>
                <a:latin typeface="Times New Roman" panose="02020603050405020304" pitchFamily="18" charset="0"/>
                <a:ea typeface="SimSun" panose="02010600030101010101" pitchFamily="2" charset="-122"/>
              </a:rPr>
              <a:t>, L., and </a:t>
            </a:r>
            <a:r>
              <a:rPr lang="en-US" sz="1400" dirty="0" err="1">
                <a:solidFill>
                  <a:prstClr val="black"/>
                </a:solidFill>
                <a:latin typeface="Times New Roman" panose="02020603050405020304" pitchFamily="18" charset="0"/>
                <a:ea typeface="SimSun" panose="02010600030101010101" pitchFamily="2" charset="-122"/>
              </a:rPr>
              <a:t>Cernocky</a:t>
            </a:r>
            <a:r>
              <a:rPr lang="en-US" sz="1400" dirty="0">
                <a:solidFill>
                  <a:prstClr val="black"/>
                </a:solidFill>
                <a:latin typeface="Times New Roman" panose="02020603050405020304" pitchFamily="18" charset="0"/>
                <a:ea typeface="SimSun" panose="02010600030101010101" pitchFamily="2" charset="-122"/>
              </a:rPr>
              <a:t>, J. “Strategies for training large scale neural network language models,” Proc. IEEE ASRU,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Mikolov</a:t>
            </a:r>
            <a:r>
              <a:rPr lang="en-US" sz="1400" dirty="0">
                <a:solidFill>
                  <a:prstClr val="black"/>
                </a:solidFill>
                <a:latin typeface="Times New Roman" panose="02020603050405020304" pitchFamily="18" charset="0"/>
                <a:ea typeface="SimSun" panose="02010600030101010101" pitchFamily="2" charset="-122"/>
              </a:rPr>
              <a:t>, T., </a:t>
            </a:r>
            <a:r>
              <a:rPr lang="en-US" sz="1400" dirty="0" err="1">
                <a:solidFill>
                  <a:prstClr val="black"/>
                </a:solidFill>
                <a:latin typeface="Times New Roman" panose="02020603050405020304" pitchFamily="18" charset="0"/>
                <a:ea typeface="SimSun" panose="02010600030101010101" pitchFamily="2" charset="-122"/>
              </a:rPr>
              <a:t>Karafiat</a:t>
            </a:r>
            <a:r>
              <a:rPr lang="en-US" sz="1400" dirty="0">
                <a:solidFill>
                  <a:prstClr val="black"/>
                </a:solidFill>
                <a:latin typeface="Times New Roman" panose="02020603050405020304" pitchFamily="18" charset="0"/>
                <a:ea typeface="SimSun" panose="02010600030101010101" pitchFamily="2" charset="-122"/>
              </a:rPr>
              <a:t>, M., </a:t>
            </a:r>
            <a:r>
              <a:rPr lang="en-US" sz="1400" dirty="0" err="1">
                <a:solidFill>
                  <a:prstClr val="black"/>
                </a:solidFill>
                <a:latin typeface="Times New Roman" panose="02020603050405020304" pitchFamily="18" charset="0"/>
                <a:ea typeface="SimSun" panose="02010600030101010101" pitchFamily="2" charset="-122"/>
              </a:rPr>
              <a:t>Burget</a:t>
            </a:r>
            <a:r>
              <a:rPr lang="en-US" sz="1400" dirty="0">
                <a:solidFill>
                  <a:prstClr val="black"/>
                </a:solidFill>
                <a:latin typeface="Times New Roman" panose="02020603050405020304" pitchFamily="18" charset="0"/>
                <a:ea typeface="SimSun" panose="02010600030101010101" pitchFamily="2" charset="-122"/>
              </a:rPr>
              <a:t>, L., </a:t>
            </a:r>
            <a:r>
              <a:rPr lang="en-US" sz="1400" dirty="0" err="1">
                <a:solidFill>
                  <a:prstClr val="black"/>
                </a:solidFill>
                <a:latin typeface="Times New Roman" panose="02020603050405020304" pitchFamily="18" charset="0"/>
                <a:ea typeface="SimSun" panose="02010600030101010101" pitchFamily="2" charset="-122"/>
              </a:rPr>
              <a:t>Cernocky</a:t>
            </a:r>
            <a:r>
              <a:rPr lang="en-US" sz="1400" dirty="0">
                <a:solidFill>
                  <a:prstClr val="black"/>
                </a:solidFill>
                <a:latin typeface="Times New Roman" panose="02020603050405020304" pitchFamily="18" charset="0"/>
                <a:ea typeface="SimSun" panose="02010600030101010101" pitchFamily="2" charset="-122"/>
              </a:rPr>
              <a:t>, J., and Khudanpur, S. “Recurrent neural network based language model,” Proc. ICASSP, 2010, 1045–1048.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Minami, Y., McDermott, E. Nakamura, A. and </a:t>
            </a:r>
            <a:r>
              <a:rPr lang="en-US" sz="1400" dirty="0" err="1">
                <a:solidFill>
                  <a:prstClr val="black"/>
                </a:solidFill>
                <a:latin typeface="Times New Roman" panose="02020603050405020304" pitchFamily="18" charset="0"/>
                <a:ea typeface="SimSun" panose="02010600030101010101" pitchFamily="2" charset="-122"/>
              </a:rPr>
              <a:t>Katagiri</a:t>
            </a:r>
            <a:r>
              <a:rPr lang="en-US" sz="1400" dirty="0">
                <a:solidFill>
                  <a:prstClr val="black"/>
                </a:solidFill>
                <a:latin typeface="Times New Roman" panose="02020603050405020304" pitchFamily="18" charset="0"/>
                <a:ea typeface="SimSun" panose="02010600030101010101" pitchFamily="2" charset="-122"/>
              </a:rPr>
              <a:t>, S. “A recognition method with parametric trajectory synthesized using direct relations between static and dynamic feature vector time series,” Proc. ICASSP, pp. 957-960, 2002.</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Mnih</a:t>
            </a:r>
            <a:r>
              <a:rPr lang="en-US" sz="1400" dirty="0">
                <a:solidFill>
                  <a:prstClr val="black"/>
                </a:solidFill>
                <a:latin typeface="Times New Roman" panose="02020603050405020304" pitchFamily="18" charset="0"/>
                <a:ea typeface="SimSun" panose="02010600030101010101" pitchFamily="2" charset="-122"/>
              </a:rPr>
              <a:t>, A. and Hinton G. “Three new graphical models for statistical language</a:t>
            </a:r>
            <a:r>
              <a:rPr lang="en-US" sz="1400" u="sng" dirty="0">
                <a:solidFill>
                  <a:srgbClr val="0000FF"/>
                </a:solidFill>
                <a:latin typeface="Times New Roman" panose="02020603050405020304" pitchFamily="18" charset="0"/>
                <a:ea typeface="SimSun" panose="02010600030101010101" pitchFamily="2" charset="-122"/>
              </a:rPr>
              <a:t> modeling,” Proc. ICML, 2007, pp. 641-648.</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Mnih</a:t>
            </a:r>
            <a:r>
              <a:rPr lang="en-US" sz="1400" dirty="0">
                <a:solidFill>
                  <a:prstClr val="black"/>
                </a:solidFill>
                <a:latin typeface="Times New Roman" panose="02020603050405020304" pitchFamily="18" charset="0"/>
                <a:ea typeface="SimSun" panose="02010600030101010101" pitchFamily="2" charset="-122"/>
              </a:rPr>
              <a:t>, A. and Hinton G. “A scalable hierarchical distributed language model” Proc. NIPS, 2008, pp. 1081-1088.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Mohamed, A., Dahl, G. and Hinton, G. “Acoustic Modeling Using Deep Belief Networks”, IEEE Trans. Audio, Speech, &amp; Language Proc. Vol. 20 (1), January 2012.</a:t>
            </a:r>
          </a:p>
        </p:txBody>
      </p:sp>
    </p:spTree>
    <p:extLst>
      <p:ext uri="{BB962C8B-B14F-4D97-AF65-F5344CB8AC3E}">
        <p14:creationId xmlns:p14="http://schemas.microsoft.com/office/powerpoint/2010/main" val="411964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 name="Rectangle 2"/>
          <p:cNvSpPr/>
          <p:nvPr/>
        </p:nvSpPr>
        <p:spPr>
          <a:xfrm>
            <a:off x="8206" y="457200"/>
            <a:ext cx="9144000" cy="6555641"/>
          </a:xfrm>
          <a:prstGeom prst="rect">
            <a:avLst/>
          </a:prstGeom>
        </p:spPr>
        <p:txBody>
          <a:bodyPr wrap="square">
            <a:spAutoFit/>
          </a:bodyPr>
          <a:lstStyle/>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Mohamed, A., Hinton, G., and Penn, G., “Understanding how deep belief networks perform acoustic modelling,” Proc. ICASSP, 2012a.</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Mohamed, A., Yu, D., and Deng, L. “Investigation of full-sequence training of deep belief networks for speech recognition,” Proc. Interspeech, Sept. 2010. </a:t>
            </a:r>
          </a:p>
          <a:p>
            <a:pPr marL="228600" indent="-228600" algn="just">
              <a:tabLst>
                <a:tab pos="228600" algn="l"/>
              </a:tabLst>
            </a:pPr>
            <a:r>
              <a:rPr lang="en-US" sz="1400" cap="small" dirty="0">
                <a:solidFill>
                  <a:srgbClr val="5A5A5A"/>
                </a:solidFill>
                <a:latin typeface="Times New Roman" panose="02020603050405020304" pitchFamily="18" charset="0"/>
                <a:ea typeface="SimSun" panose="02010600030101010101" pitchFamily="2" charset="-122"/>
              </a:rPr>
              <a:t>Mohamed, A</a:t>
            </a:r>
            <a:r>
              <a:rPr lang="en-US" sz="1400" dirty="0">
                <a:solidFill>
                  <a:prstClr val="black"/>
                </a:solidFill>
                <a:latin typeface="Times New Roman" panose="02020603050405020304" pitchFamily="18" charset="0"/>
                <a:ea typeface="SimSun" panose="02010600030101010101" pitchFamily="2" charset="-122"/>
              </a:rPr>
              <a:t>.</a:t>
            </a:r>
            <a:r>
              <a:rPr lang="en-US" sz="1400" cap="small" dirty="0">
                <a:solidFill>
                  <a:srgbClr val="5A5A5A"/>
                </a:solidFill>
                <a:latin typeface="Times New Roman" panose="02020603050405020304" pitchFamily="18" charset="0"/>
                <a:ea typeface="SimSun" panose="02010600030101010101" pitchFamily="2" charset="-122"/>
              </a:rPr>
              <a:t>,</a:t>
            </a:r>
            <a:r>
              <a:rPr lang="en-US" sz="1400" dirty="0">
                <a:solidFill>
                  <a:prstClr val="black"/>
                </a:solidFill>
                <a:latin typeface="Times New Roman" panose="02020603050405020304" pitchFamily="18" charset="0"/>
                <a:ea typeface="SimSun" panose="02010600030101010101" pitchFamily="2" charset="-122"/>
              </a:rPr>
              <a:t> Dahl, </a:t>
            </a:r>
            <a:r>
              <a:rPr lang="en-US" sz="1400" cap="small" dirty="0">
                <a:solidFill>
                  <a:srgbClr val="5A5A5A"/>
                </a:solidFill>
                <a:latin typeface="Times New Roman" panose="02020603050405020304" pitchFamily="18" charset="0"/>
                <a:ea typeface="SimSun" panose="02010600030101010101" pitchFamily="2" charset="-122"/>
              </a:rPr>
              <a:t>G., and </a:t>
            </a:r>
            <a:r>
              <a:rPr lang="en-US" sz="1400" dirty="0">
                <a:solidFill>
                  <a:prstClr val="black"/>
                </a:solidFill>
                <a:latin typeface="Times New Roman" panose="02020603050405020304" pitchFamily="18" charset="0"/>
                <a:ea typeface="SimSun" panose="02010600030101010101" pitchFamily="2" charset="-122"/>
              </a:rPr>
              <a:t>Hinton, </a:t>
            </a:r>
            <a:r>
              <a:rPr lang="en-US" sz="1400" cap="small" dirty="0">
                <a:solidFill>
                  <a:srgbClr val="5A5A5A"/>
                </a:solidFill>
                <a:latin typeface="Times New Roman" panose="02020603050405020304" pitchFamily="18" charset="0"/>
                <a:ea typeface="SimSun" panose="02010600030101010101" pitchFamily="2" charset="-122"/>
              </a:rPr>
              <a:t>G. </a:t>
            </a:r>
            <a:r>
              <a:rPr lang="en-US" sz="1400" dirty="0">
                <a:solidFill>
                  <a:prstClr val="black"/>
                </a:solidFill>
                <a:latin typeface="Times New Roman" panose="02020603050405020304" pitchFamily="18" charset="0"/>
                <a:ea typeface="SimSun" panose="02010600030101010101" pitchFamily="2" charset="-122"/>
              </a:rPr>
              <a:t>“Deep belief networks for phone recognition,” in Proc. NIPS Workshop Deep Learning for Speech Recognition and Related Applications, 2009.</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Morgan, N. “Deep and Wide: Multiple Layers in Automatic Speech Recognition,” IEEE Trans. Audio, Speech, &amp; Language Proc. Vol. 20 (1), January 2012.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Morgan, N., Q. Zhu, A. Stolcke, K. </a:t>
            </a:r>
            <a:r>
              <a:rPr lang="en-US" sz="1400" dirty="0" err="1">
                <a:solidFill>
                  <a:prstClr val="black"/>
                </a:solidFill>
                <a:latin typeface="Times New Roman" panose="02020603050405020304" pitchFamily="18" charset="0"/>
                <a:ea typeface="SimSun" panose="02010600030101010101" pitchFamily="2" charset="-122"/>
              </a:rPr>
              <a:t>Sonmez</a:t>
            </a:r>
            <a:r>
              <a:rPr lang="en-US" sz="1400" dirty="0">
                <a:solidFill>
                  <a:prstClr val="black"/>
                </a:solidFill>
                <a:latin typeface="Times New Roman" panose="02020603050405020304" pitchFamily="18" charset="0"/>
                <a:ea typeface="SimSun" panose="02010600030101010101" pitchFamily="2" charset="-122"/>
              </a:rPr>
              <a:t>, S. </a:t>
            </a:r>
            <a:r>
              <a:rPr lang="en-US" sz="1400" dirty="0" err="1">
                <a:solidFill>
                  <a:prstClr val="black"/>
                </a:solidFill>
                <a:latin typeface="Times New Roman" panose="02020603050405020304" pitchFamily="18" charset="0"/>
                <a:ea typeface="SimSun" panose="02010600030101010101" pitchFamily="2" charset="-122"/>
              </a:rPr>
              <a:t>Sivadas</a:t>
            </a:r>
            <a:r>
              <a:rPr lang="en-US" sz="1400" dirty="0">
                <a:solidFill>
                  <a:prstClr val="black"/>
                </a:solidFill>
                <a:latin typeface="Times New Roman" panose="02020603050405020304" pitchFamily="18" charset="0"/>
                <a:ea typeface="SimSun" panose="02010600030101010101" pitchFamily="2" charset="-122"/>
              </a:rPr>
              <a:t>, T. Shinozaki, M. </a:t>
            </a:r>
            <a:r>
              <a:rPr lang="en-US" sz="1400" dirty="0" err="1">
                <a:solidFill>
                  <a:prstClr val="black"/>
                </a:solidFill>
                <a:latin typeface="Times New Roman" panose="02020603050405020304" pitchFamily="18" charset="0"/>
                <a:ea typeface="SimSun" panose="02010600030101010101" pitchFamily="2" charset="-122"/>
              </a:rPr>
              <a:t>Ostendorf</a:t>
            </a:r>
            <a:r>
              <a:rPr lang="en-US" sz="1400" dirty="0">
                <a:solidFill>
                  <a:prstClr val="black"/>
                </a:solidFill>
                <a:latin typeface="Times New Roman" panose="02020603050405020304" pitchFamily="18" charset="0"/>
                <a:ea typeface="SimSun" panose="02010600030101010101" pitchFamily="2" charset="-122"/>
              </a:rPr>
              <a:t>, P. Jain, H. </a:t>
            </a:r>
            <a:r>
              <a:rPr lang="en-US" sz="1400" dirty="0" err="1">
                <a:solidFill>
                  <a:prstClr val="black"/>
                </a:solidFill>
                <a:latin typeface="Times New Roman" panose="02020603050405020304" pitchFamily="18" charset="0"/>
                <a:ea typeface="SimSun" panose="02010600030101010101" pitchFamily="2" charset="-122"/>
              </a:rPr>
              <a:t>Hermansky</a:t>
            </a:r>
            <a:r>
              <a:rPr lang="en-US" sz="1400" dirty="0">
                <a:solidFill>
                  <a:prstClr val="black"/>
                </a:solidFill>
                <a:latin typeface="Times New Roman" panose="02020603050405020304" pitchFamily="18" charset="0"/>
                <a:ea typeface="SimSun" panose="02010600030101010101" pitchFamily="2" charset="-122"/>
              </a:rPr>
              <a:t>, D. Ellis, G. </a:t>
            </a:r>
            <a:r>
              <a:rPr lang="en-US" sz="1400" dirty="0" err="1">
                <a:solidFill>
                  <a:prstClr val="black"/>
                </a:solidFill>
                <a:latin typeface="Times New Roman" panose="02020603050405020304" pitchFamily="18" charset="0"/>
                <a:ea typeface="SimSun" panose="02010600030101010101" pitchFamily="2" charset="-122"/>
              </a:rPr>
              <a:t>Doddington</a:t>
            </a:r>
            <a:r>
              <a:rPr lang="en-US" sz="1400" dirty="0">
                <a:solidFill>
                  <a:prstClr val="black"/>
                </a:solidFill>
                <a:latin typeface="Times New Roman" panose="02020603050405020304" pitchFamily="18" charset="0"/>
                <a:ea typeface="SimSun" panose="02010600030101010101" pitchFamily="2" charset="-122"/>
              </a:rPr>
              <a:t>, B. Chen, O. Cretin, H. </a:t>
            </a:r>
            <a:r>
              <a:rPr lang="en-US" sz="1400" dirty="0" err="1">
                <a:solidFill>
                  <a:prstClr val="black"/>
                </a:solidFill>
                <a:latin typeface="Times New Roman" panose="02020603050405020304" pitchFamily="18" charset="0"/>
                <a:ea typeface="SimSun" panose="02010600030101010101" pitchFamily="2" charset="-122"/>
              </a:rPr>
              <a:t>Bourlard</a:t>
            </a:r>
            <a:r>
              <a:rPr lang="en-US" sz="1400" dirty="0">
                <a:solidFill>
                  <a:prstClr val="black"/>
                </a:solidFill>
                <a:latin typeface="Times New Roman" panose="02020603050405020304" pitchFamily="18" charset="0"/>
                <a:ea typeface="SimSun" panose="02010600030101010101" pitchFamily="2" charset="-122"/>
              </a:rPr>
              <a:t>, , and M. </a:t>
            </a:r>
            <a:r>
              <a:rPr lang="en-US" sz="1400" dirty="0" err="1">
                <a:solidFill>
                  <a:prstClr val="black"/>
                </a:solidFill>
                <a:latin typeface="Times New Roman" panose="02020603050405020304" pitchFamily="18" charset="0"/>
                <a:ea typeface="SimSun" panose="02010600030101010101" pitchFamily="2" charset="-122"/>
              </a:rPr>
              <a:t>Athineos</a:t>
            </a:r>
            <a:r>
              <a:rPr lang="en-US" sz="1400" dirty="0">
                <a:solidFill>
                  <a:prstClr val="black"/>
                </a:solidFill>
                <a:latin typeface="Times New Roman" panose="02020603050405020304" pitchFamily="18" charset="0"/>
                <a:ea typeface="SimSun" panose="02010600030101010101" pitchFamily="2" charset="-122"/>
              </a:rPr>
              <a:t>, “Pushing the envelope - aside [speech recognition],” IEEE Signal Processing Magazine, vol. 22, no. 5, pp. 81–88, Sep 2005.</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Murphy, K. Machine Learning – A Probabilistic Perspective, The MIT Press,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Nair, V. and Hinton, G. “3-d object recognition with deep belief nets,” Proc. NIPS, 2009.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Ney, H. “Speech translation: Coupling of recognition and translation,” Proc. ICASSP, 1999.</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Ngiam</a:t>
            </a:r>
            <a:r>
              <a:rPr lang="en-US" sz="1400" dirty="0">
                <a:solidFill>
                  <a:prstClr val="black"/>
                </a:solidFill>
                <a:latin typeface="Times New Roman" panose="02020603050405020304" pitchFamily="18" charset="0"/>
                <a:ea typeface="SimSun" panose="02010600030101010101" pitchFamily="2" charset="-122"/>
              </a:rPr>
              <a:t>, J., </a:t>
            </a:r>
            <a:r>
              <a:rPr lang="en-US" sz="1400" dirty="0" err="1">
                <a:solidFill>
                  <a:prstClr val="black"/>
                </a:solidFill>
                <a:latin typeface="Times New Roman" panose="02020603050405020304" pitchFamily="18" charset="0"/>
                <a:ea typeface="SimSun" panose="02010600030101010101" pitchFamily="2" charset="-122"/>
              </a:rPr>
              <a:t>Khosla</a:t>
            </a:r>
            <a:r>
              <a:rPr lang="en-US" sz="1400" dirty="0">
                <a:solidFill>
                  <a:prstClr val="black"/>
                </a:solidFill>
                <a:latin typeface="Times New Roman" panose="02020603050405020304" pitchFamily="18" charset="0"/>
                <a:ea typeface="SimSun" panose="02010600030101010101" pitchFamily="2" charset="-122"/>
              </a:rPr>
              <a:t>, A., Kim, M., Nam, J., Lee, H., and Ng, A. “Multimodal deep learning,” Proc. ICML,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Ngiam</a:t>
            </a:r>
            <a:r>
              <a:rPr lang="en-US" sz="1400" dirty="0">
                <a:solidFill>
                  <a:prstClr val="black"/>
                </a:solidFill>
                <a:latin typeface="Times New Roman" panose="02020603050405020304" pitchFamily="18" charset="0"/>
                <a:ea typeface="SimSun" panose="02010600030101010101" pitchFamily="2" charset="-122"/>
              </a:rPr>
              <a:t>, J., Chen, Z., </a:t>
            </a:r>
            <a:r>
              <a:rPr lang="en-US" sz="1400" dirty="0" err="1">
                <a:solidFill>
                  <a:prstClr val="black"/>
                </a:solidFill>
                <a:latin typeface="Times New Roman" panose="02020603050405020304" pitchFamily="18" charset="0"/>
                <a:ea typeface="SimSun" panose="02010600030101010101" pitchFamily="2" charset="-122"/>
              </a:rPr>
              <a:t>Koh</a:t>
            </a:r>
            <a:r>
              <a:rPr lang="en-US" sz="1400" dirty="0">
                <a:solidFill>
                  <a:prstClr val="black"/>
                </a:solidFill>
                <a:latin typeface="Times New Roman" panose="02020603050405020304" pitchFamily="18" charset="0"/>
                <a:ea typeface="SimSun" panose="02010600030101010101" pitchFamily="2" charset="-122"/>
              </a:rPr>
              <a:t>, P., and Ng, A. “Learning deep energy models,” Proc. ICML, 2011.</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Oliver, N., </a:t>
            </a:r>
            <a:r>
              <a:rPr lang="en-US" sz="1400" dirty="0" err="1">
                <a:solidFill>
                  <a:prstClr val="black"/>
                </a:solidFill>
                <a:latin typeface="Times New Roman" panose="02020603050405020304" pitchFamily="18" charset="0"/>
                <a:ea typeface="SimSun" panose="02010600030101010101" pitchFamily="2" charset="-122"/>
              </a:rPr>
              <a:t>Garg</a:t>
            </a:r>
            <a:r>
              <a:rPr lang="en-US" sz="1400" dirty="0">
                <a:solidFill>
                  <a:prstClr val="black"/>
                </a:solidFill>
                <a:latin typeface="Times New Roman" panose="02020603050405020304" pitchFamily="18" charset="0"/>
                <a:ea typeface="SimSun" panose="02010600030101010101" pitchFamily="2" charset="-122"/>
              </a:rPr>
              <a:t>, A., and Horvitz, E. “Layered Representations for Learning and Inferring Office Activity from Multiple Sensory Channels,” Computer Vision and Image Understanding,” vol. 96, pp. 163-180, 2004.</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Olshausen</a:t>
            </a:r>
            <a:r>
              <a:rPr lang="en-US" sz="1400" dirty="0">
                <a:solidFill>
                  <a:prstClr val="black"/>
                </a:solidFill>
                <a:latin typeface="Times New Roman" panose="02020603050405020304" pitchFamily="18" charset="0"/>
                <a:ea typeface="SimSun" panose="02010600030101010101" pitchFamily="2" charset="-122"/>
              </a:rPr>
              <a:t>, B. “Can ‘Deep Learning’ offer deep insights about Visual Representation?” NIPS Workshop on Deep Learning and Unsupervised Feature Learning, 2012.</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Ostendorf</a:t>
            </a:r>
            <a:r>
              <a:rPr lang="en-US" sz="1400" dirty="0">
                <a:solidFill>
                  <a:prstClr val="black"/>
                </a:solidFill>
                <a:latin typeface="Times New Roman" panose="02020603050405020304" pitchFamily="18" charset="0"/>
                <a:ea typeface="SimSun" panose="02010600030101010101" pitchFamily="2" charset="-122"/>
              </a:rPr>
              <a:t>, V. </a:t>
            </a:r>
            <a:r>
              <a:rPr lang="en-US" sz="1400" dirty="0" err="1">
                <a:solidFill>
                  <a:prstClr val="black"/>
                </a:solidFill>
                <a:latin typeface="Times New Roman" panose="02020603050405020304" pitchFamily="18" charset="0"/>
                <a:ea typeface="SimSun" panose="02010600030101010101" pitchFamily="2" charset="-122"/>
              </a:rPr>
              <a:t>Digalakis</a:t>
            </a:r>
            <a:r>
              <a:rPr lang="en-US" sz="1400" dirty="0">
                <a:solidFill>
                  <a:prstClr val="black"/>
                </a:solidFill>
                <a:latin typeface="Times New Roman" panose="02020603050405020304" pitchFamily="18" charset="0"/>
                <a:ea typeface="SimSun" panose="02010600030101010101" pitchFamily="2" charset="-122"/>
              </a:rPr>
              <a:t>, and O. Kimball, “From HMM’s to segment models: A unified view of stochastic modeling for speech recognition,” IEEE Trans. Speech and Audio Proc., vol. 4, no. 5, September 1996.</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Papandreou, G., </a:t>
            </a:r>
            <a:r>
              <a:rPr lang="en-US" sz="1400" dirty="0" err="1">
                <a:solidFill>
                  <a:prstClr val="black"/>
                </a:solidFill>
                <a:latin typeface="Times New Roman" panose="02020603050405020304" pitchFamily="18" charset="0"/>
                <a:ea typeface="SimSun" panose="02010600030101010101" pitchFamily="2" charset="-122"/>
              </a:rPr>
              <a:t>Katsamanis</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Pitsikalis</a:t>
            </a:r>
            <a:r>
              <a:rPr lang="en-US" sz="1400" dirty="0">
                <a:solidFill>
                  <a:prstClr val="black"/>
                </a:solidFill>
                <a:latin typeface="Times New Roman" panose="02020603050405020304" pitchFamily="18" charset="0"/>
                <a:ea typeface="SimSun" panose="02010600030101010101" pitchFamily="2" charset="-122"/>
              </a:rPr>
              <a:t>, V., and Maragos, P. “Adaptive multimodal fusion by uncertainty compensation with application to audiovisual speech recognition,” IEEE Trans. Audio, Speech, and Lang. Processing, Vol.17(3), pp. 423-435, 2009.</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Peng</a:t>
            </a:r>
            <a:r>
              <a:rPr lang="en-US" sz="1400" dirty="0">
                <a:solidFill>
                  <a:prstClr val="black"/>
                </a:solidFill>
                <a:latin typeface="Times New Roman" panose="02020603050405020304" pitchFamily="18" charset="0"/>
                <a:ea typeface="SimSun" panose="02010600030101010101" pitchFamily="2" charset="-122"/>
              </a:rPr>
              <a:t>, J., Bo, L., and Xu, J. “Conditional neural fields,” Proc. NIPS, 2009.</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Picone</a:t>
            </a:r>
            <a:r>
              <a:rPr lang="en-US" sz="1400" dirty="0">
                <a:solidFill>
                  <a:prstClr val="black"/>
                </a:solidFill>
                <a:latin typeface="Times New Roman" panose="02020603050405020304" pitchFamily="18" charset="0"/>
                <a:ea typeface="SimSun" panose="02010600030101010101" pitchFamily="2" charset="-122"/>
              </a:rPr>
              <a:t>, P., S. Pike, R. Regan, T. </a:t>
            </a:r>
            <a:r>
              <a:rPr lang="en-US" sz="1400" dirty="0" err="1">
                <a:solidFill>
                  <a:prstClr val="black"/>
                </a:solidFill>
                <a:latin typeface="Times New Roman" panose="02020603050405020304" pitchFamily="18" charset="0"/>
                <a:ea typeface="SimSun" panose="02010600030101010101" pitchFamily="2" charset="-122"/>
              </a:rPr>
              <a:t>Kamm</a:t>
            </a:r>
            <a:r>
              <a:rPr lang="en-US" sz="1400" dirty="0">
                <a:solidFill>
                  <a:prstClr val="black"/>
                </a:solidFill>
                <a:latin typeface="Times New Roman" panose="02020603050405020304" pitchFamily="18" charset="0"/>
                <a:ea typeface="SimSun" panose="02010600030101010101" pitchFamily="2" charset="-122"/>
              </a:rPr>
              <a:t>, J. bridle, L. Deng, Z. Ma, H. Richards, and M. Schuster, “Initial evaluation of hidden dynamic models on conversational speech,” Proc. ICASSP, 1999.</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Pinto, J., </a:t>
            </a:r>
            <a:r>
              <a:rPr lang="en-US" sz="1400" dirty="0" err="1">
                <a:solidFill>
                  <a:prstClr val="black"/>
                </a:solidFill>
                <a:latin typeface="Times New Roman" panose="02020603050405020304" pitchFamily="18" charset="0"/>
                <a:ea typeface="SimSun" panose="02010600030101010101" pitchFamily="2" charset="-122"/>
              </a:rPr>
              <a:t>Garimella</a:t>
            </a:r>
            <a:r>
              <a:rPr lang="en-US" sz="1400" dirty="0">
                <a:solidFill>
                  <a:prstClr val="black"/>
                </a:solidFill>
                <a:latin typeface="Times New Roman" panose="02020603050405020304" pitchFamily="18" charset="0"/>
                <a:ea typeface="SimSun" panose="02010600030101010101" pitchFamily="2" charset="-122"/>
              </a:rPr>
              <a:t>, S., </a:t>
            </a:r>
            <a:r>
              <a:rPr lang="en-US" sz="1400" dirty="0" err="1">
                <a:solidFill>
                  <a:prstClr val="black"/>
                </a:solidFill>
                <a:latin typeface="Times New Roman" panose="02020603050405020304" pitchFamily="18" charset="0"/>
                <a:ea typeface="SimSun" panose="02010600030101010101" pitchFamily="2" charset="-122"/>
              </a:rPr>
              <a:t>Magimai</a:t>
            </a:r>
            <a:r>
              <a:rPr lang="en-US" sz="1400" dirty="0">
                <a:solidFill>
                  <a:prstClr val="black"/>
                </a:solidFill>
                <a:latin typeface="Times New Roman" panose="02020603050405020304" pitchFamily="18" charset="0"/>
                <a:ea typeface="SimSun" panose="02010600030101010101" pitchFamily="2" charset="-122"/>
              </a:rPr>
              <a:t>-Doss, M., </a:t>
            </a:r>
            <a:r>
              <a:rPr lang="en-US" sz="1400" dirty="0" err="1">
                <a:solidFill>
                  <a:prstClr val="black"/>
                </a:solidFill>
                <a:latin typeface="Times New Roman" panose="02020603050405020304" pitchFamily="18" charset="0"/>
                <a:ea typeface="SimSun" panose="02010600030101010101" pitchFamily="2" charset="-122"/>
              </a:rPr>
              <a:t>Hermansky</a:t>
            </a:r>
            <a:r>
              <a:rPr lang="en-US" sz="1400" dirty="0">
                <a:solidFill>
                  <a:prstClr val="black"/>
                </a:solidFill>
                <a:latin typeface="Times New Roman" panose="02020603050405020304" pitchFamily="18" charset="0"/>
                <a:ea typeface="SimSun" panose="02010600030101010101" pitchFamily="2" charset="-122"/>
              </a:rPr>
              <a:t>, H., and </a:t>
            </a:r>
            <a:r>
              <a:rPr lang="en-US" sz="1400" dirty="0" err="1">
                <a:solidFill>
                  <a:prstClr val="black"/>
                </a:solidFill>
                <a:latin typeface="Times New Roman" panose="02020603050405020304" pitchFamily="18" charset="0"/>
                <a:ea typeface="SimSun" panose="02010600030101010101" pitchFamily="2" charset="-122"/>
              </a:rPr>
              <a:t>Bourlard</a:t>
            </a:r>
            <a:r>
              <a:rPr lang="en-US" sz="1400" dirty="0">
                <a:solidFill>
                  <a:prstClr val="black"/>
                </a:solidFill>
                <a:latin typeface="Times New Roman" panose="02020603050405020304" pitchFamily="18" charset="0"/>
                <a:ea typeface="SimSun" panose="02010600030101010101" pitchFamily="2" charset="-122"/>
              </a:rPr>
              <a:t>, H. “Analysis of MLP-based hierarchical phone posterior probability estimators,” IEEE Trans. Audio, Speech, and Language Proc., vol. 19, no. 2, Feb. 2011.</a:t>
            </a:r>
          </a:p>
        </p:txBody>
      </p:sp>
    </p:spTree>
    <p:extLst>
      <p:ext uri="{BB962C8B-B14F-4D97-AF65-F5344CB8AC3E}">
        <p14:creationId xmlns:p14="http://schemas.microsoft.com/office/powerpoint/2010/main" val="54167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4" name="Rectangle 3"/>
          <p:cNvSpPr/>
          <p:nvPr/>
        </p:nvSpPr>
        <p:spPr>
          <a:xfrm>
            <a:off x="0" y="381000"/>
            <a:ext cx="9144000" cy="6555641"/>
          </a:xfrm>
          <a:prstGeom prst="rect">
            <a:avLst/>
          </a:prstGeom>
        </p:spPr>
        <p:txBody>
          <a:bodyPr wrap="square">
            <a:spAutoFit/>
          </a:bodyPr>
          <a:lstStyle/>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Poggio</a:t>
            </a:r>
            <a:r>
              <a:rPr lang="en-US" sz="1400" dirty="0">
                <a:solidFill>
                  <a:prstClr val="black"/>
                </a:solidFill>
                <a:latin typeface="Times New Roman" panose="02020603050405020304" pitchFamily="18" charset="0"/>
                <a:ea typeface="SimSun" panose="02010600030101010101" pitchFamily="2" charset="-122"/>
              </a:rPr>
              <a:t>. T. “</a:t>
            </a:r>
            <a:r>
              <a:rPr lang="en-US" sz="1400" u="sng" dirty="0">
                <a:solidFill>
                  <a:srgbClr val="0000FF"/>
                </a:solidFill>
                <a:latin typeface="Times New Roman" panose="02020603050405020304" pitchFamily="18" charset="0"/>
                <a:ea typeface="SimSun" panose="02010600030101010101" pitchFamily="2" charset="-122"/>
                <a:hlinkClick r:id="rId2"/>
              </a:rPr>
              <a:t>How the Brain Might Work: The Role of Information and Learning in Understanding and Replicating Intelligence</a:t>
            </a:r>
            <a:r>
              <a:rPr lang="en-US" sz="1400" dirty="0">
                <a:solidFill>
                  <a:prstClr val="black"/>
                </a:solidFill>
                <a:latin typeface="Times New Roman" panose="02020603050405020304" pitchFamily="18" charset="0"/>
                <a:ea typeface="SimSun" panose="02010600030101010101" pitchFamily="2" charset="-122"/>
              </a:rPr>
              <a:t>,” In: Information: Science and Technology for the New Century, Editors: G. </a:t>
            </a:r>
            <a:r>
              <a:rPr lang="en-US" sz="1400" dirty="0" err="1">
                <a:solidFill>
                  <a:prstClr val="black"/>
                </a:solidFill>
                <a:latin typeface="Times New Roman" panose="02020603050405020304" pitchFamily="18" charset="0"/>
                <a:ea typeface="SimSun" panose="02010600030101010101" pitchFamily="2" charset="-122"/>
              </a:rPr>
              <a:t>Jacovitt</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Pettorossi</a:t>
            </a:r>
            <a:r>
              <a:rPr lang="en-US" sz="1400" dirty="0">
                <a:solidFill>
                  <a:prstClr val="black"/>
                </a:solidFill>
                <a:latin typeface="Times New Roman" panose="02020603050405020304" pitchFamily="18" charset="0"/>
                <a:ea typeface="SimSun" panose="02010600030101010101" pitchFamily="2" charset="-122"/>
              </a:rPr>
              <a:t>, R. </a:t>
            </a:r>
            <a:r>
              <a:rPr lang="en-US" sz="1400" dirty="0" err="1">
                <a:solidFill>
                  <a:prstClr val="black"/>
                </a:solidFill>
                <a:latin typeface="Times New Roman" panose="02020603050405020304" pitchFamily="18" charset="0"/>
                <a:ea typeface="SimSun" panose="02010600030101010101" pitchFamily="2" charset="-122"/>
              </a:rPr>
              <a:t>Consolo</a:t>
            </a:r>
            <a:r>
              <a:rPr lang="en-US" sz="1400" dirty="0">
                <a:solidFill>
                  <a:prstClr val="black"/>
                </a:solidFill>
                <a:latin typeface="Times New Roman" panose="02020603050405020304" pitchFamily="18" charset="0"/>
                <a:ea typeface="SimSun" panose="02010600030101010101" pitchFamily="2" charset="-122"/>
              </a:rPr>
              <a:t> and V. </a:t>
            </a:r>
            <a:r>
              <a:rPr lang="en-US" sz="1400" dirty="0" err="1">
                <a:solidFill>
                  <a:prstClr val="black"/>
                </a:solidFill>
                <a:latin typeface="Times New Roman" panose="02020603050405020304" pitchFamily="18" charset="0"/>
                <a:ea typeface="SimSun" panose="02010600030101010101" pitchFamily="2" charset="-122"/>
              </a:rPr>
              <a:t>Senni</a:t>
            </a:r>
            <a:r>
              <a:rPr lang="en-US" sz="1400" dirty="0">
                <a:solidFill>
                  <a:prstClr val="black"/>
                </a:solidFill>
                <a:latin typeface="Times New Roman" panose="02020603050405020304" pitchFamily="18" charset="0"/>
                <a:ea typeface="SimSun" panose="02010600030101010101" pitchFamily="2" charset="-122"/>
              </a:rPr>
              <a:t>, Lateran University Press, pp. 45-61, 2007.</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Poon, H. and </a:t>
            </a:r>
            <a:r>
              <a:rPr lang="en-US" sz="1400" dirty="0" err="1">
                <a:solidFill>
                  <a:prstClr val="black"/>
                </a:solidFill>
                <a:latin typeface="Times New Roman" panose="02020603050405020304" pitchFamily="18" charset="0"/>
                <a:ea typeface="SimSun" panose="02010600030101010101" pitchFamily="2" charset="-122"/>
              </a:rPr>
              <a:t>Domingos</a:t>
            </a:r>
            <a:r>
              <a:rPr lang="en-US" sz="1400" dirty="0">
                <a:solidFill>
                  <a:prstClr val="black"/>
                </a:solidFill>
                <a:latin typeface="Times New Roman" panose="02020603050405020304" pitchFamily="18" charset="0"/>
                <a:ea typeface="SimSun" panose="02010600030101010101" pitchFamily="2" charset="-122"/>
              </a:rPr>
              <a:t>, P. “Sum-product networks: A new deep architecture,” Proc. Twenty-Seventh Conference on Uncertainty in Artificial Intelligence, 2011. Barcelona, Spain. </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Povey</a:t>
            </a:r>
            <a:r>
              <a:rPr lang="en-US" sz="1400" dirty="0">
                <a:solidFill>
                  <a:prstClr val="black"/>
                </a:solidFill>
                <a:latin typeface="Times New Roman" panose="02020603050405020304" pitchFamily="18" charset="0"/>
                <a:ea typeface="SimSun" panose="02010600030101010101" pitchFamily="2" charset="-122"/>
              </a:rPr>
              <a:t>, D. and Woodland, P. “Minimum phone error and I-smoothing for improved discriminative training,” Proc. ICASSP, 2002, pp. 105–108.</a:t>
            </a: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Prabhavalkar</a:t>
            </a:r>
            <a:r>
              <a:rPr lang="en-US" sz="1400" u="sng" dirty="0">
                <a:solidFill>
                  <a:srgbClr val="0000FF"/>
                </a:solidFill>
                <a:latin typeface="Times New Roman" panose="02020603050405020304" pitchFamily="18" charset="0"/>
                <a:ea typeface="SimSun" panose="02010600030101010101" pitchFamily="2" charset="-122"/>
              </a:rPr>
              <a:t>, R. and </a:t>
            </a:r>
            <a:r>
              <a:rPr lang="en-US" sz="1400" u="sng" dirty="0" err="1">
                <a:solidFill>
                  <a:srgbClr val="0000FF"/>
                </a:solidFill>
                <a:latin typeface="Times New Roman" panose="02020603050405020304" pitchFamily="18" charset="0"/>
                <a:ea typeface="SimSun" panose="02010600030101010101" pitchFamily="2" charset="-122"/>
              </a:rPr>
              <a:t>Fosler-Lussier</a:t>
            </a:r>
            <a:r>
              <a:rPr lang="en-US" sz="1400" u="sng" dirty="0">
                <a:solidFill>
                  <a:srgbClr val="0000FF"/>
                </a:solidFill>
                <a:latin typeface="Times New Roman" panose="02020603050405020304" pitchFamily="18" charset="0"/>
                <a:ea typeface="SimSun" panose="02010600030101010101" pitchFamily="2" charset="-122"/>
              </a:rPr>
              <a:t>, E. “Backpropagation training for multilayer conditional random field based phone recognition”, Proc. ICASSP 2010, pp. 5534-5537</a:t>
            </a:r>
            <a:r>
              <a:rPr lang="en-US" sz="1400" dirty="0">
                <a:solidFill>
                  <a:prstClr val="black"/>
                </a:solidFill>
                <a:latin typeface="Times New Roman" panose="02020603050405020304" pitchFamily="18" charset="0"/>
                <a:ea typeface="SimSun" panose="02010600030101010101" pitchFamily="2" charset="-122"/>
              </a:rPr>
              <a:t>.</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Chopra, S. and LeCun, Y., and Huang, F.-J. “</a:t>
            </a:r>
            <a:r>
              <a:rPr lang="en-US" sz="1400" u="sng" dirty="0">
                <a:solidFill>
                  <a:srgbClr val="0000FF"/>
                </a:solidFill>
                <a:latin typeface="Times New Roman" panose="02020603050405020304" pitchFamily="18" charset="0"/>
                <a:ea typeface="SimSun" panose="02010600030101010101" pitchFamily="2" charset="-122"/>
              </a:rPr>
              <a:t>Energy-based models in document recognition and computer vision,” Proc. International Conference on Document Analysis and Recognition (ICDAR)</a:t>
            </a:r>
            <a:r>
              <a:rPr lang="en-US" sz="1400" dirty="0">
                <a:solidFill>
                  <a:prstClr val="black"/>
                </a:solidFill>
                <a:latin typeface="Times New Roman" panose="02020603050405020304" pitchFamily="18" charset="0"/>
                <a:ea typeface="SimSun" panose="02010600030101010101" pitchFamily="2" charset="-122"/>
              </a:rPr>
              <a:t>, 2007.</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a:t>
            </a:r>
            <a:r>
              <a:rPr lang="en-US" sz="1400" dirty="0" err="1">
                <a:solidFill>
                  <a:prstClr val="black"/>
                </a:solidFill>
                <a:latin typeface="Times New Roman" panose="02020603050405020304" pitchFamily="18" charset="0"/>
                <a:ea typeface="SimSun" panose="02010600030101010101" pitchFamily="2" charset="-122"/>
              </a:rPr>
              <a:t>Boureau</a:t>
            </a:r>
            <a:r>
              <a:rPr lang="en-US" sz="1400" dirty="0">
                <a:solidFill>
                  <a:prstClr val="black"/>
                </a:solidFill>
                <a:latin typeface="Times New Roman" panose="02020603050405020304" pitchFamily="18" charset="0"/>
                <a:ea typeface="SimSun" panose="02010600030101010101" pitchFamily="2" charset="-122"/>
              </a:rPr>
              <a:t>, Y., and LeCun, Y. “</a:t>
            </a:r>
            <a:r>
              <a:rPr lang="en-US" sz="1400" u="sng" dirty="0">
                <a:solidFill>
                  <a:srgbClr val="0000FF"/>
                </a:solidFill>
                <a:latin typeface="Times New Roman" panose="02020603050405020304" pitchFamily="18" charset="0"/>
                <a:ea typeface="SimSun" panose="02010600030101010101" pitchFamily="2" charset="-122"/>
                <a:hlinkClick r:id="rId3"/>
              </a:rPr>
              <a:t>Sparse Feature Learning for Deep Belief Networks</a:t>
            </a:r>
            <a:r>
              <a:rPr lang="en-US" sz="1400" dirty="0">
                <a:solidFill>
                  <a:prstClr val="black"/>
                </a:solidFill>
                <a:latin typeface="Times New Roman" panose="02020603050405020304" pitchFamily="18" charset="0"/>
                <a:ea typeface="SimSun" panose="02010600030101010101" pitchFamily="2" charset="-122"/>
              </a:rPr>
              <a:t>,” Proc. NIPS, 2007.</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Susskind, J., </a:t>
            </a:r>
            <a:r>
              <a:rPr lang="en-US" sz="1400" dirty="0" err="1">
                <a:solidFill>
                  <a:prstClr val="black"/>
                </a:solidFill>
                <a:latin typeface="Times New Roman" panose="02020603050405020304" pitchFamily="18" charset="0"/>
                <a:ea typeface="SimSun" panose="02010600030101010101" pitchFamily="2" charset="-122"/>
              </a:rPr>
              <a:t>Mnih</a:t>
            </a:r>
            <a:r>
              <a:rPr lang="en-US" sz="1400" dirty="0">
                <a:solidFill>
                  <a:prstClr val="black"/>
                </a:solidFill>
                <a:latin typeface="Times New Roman" panose="02020603050405020304" pitchFamily="18" charset="0"/>
                <a:ea typeface="SimSun" panose="02010600030101010101" pitchFamily="2" charset="-122"/>
              </a:rPr>
              <a:t>, V., and Hinton, G. “On deep generative models with applications to recognition,” Proc. CVPR,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Rennie</a:t>
            </a:r>
            <a:r>
              <a:rPr lang="en-US" sz="1400" dirty="0">
                <a:solidFill>
                  <a:prstClr val="black"/>
                </a:solidFill>
                <a:latin typeface="Times New Roman" panose="02020603050405020304" pitchFamily="18" charset="0"/>
                <a:ea typeface="SimSun" panose="02010600030101010101" pitchFamily="2" charset="-122"/>
              </a:rPr>
              <a:t>, S., Hershey, H., and Olsen, P. “Single-channel multi-talker speech recognition — Graphical modeling approaches,” IEEE Signal Processing Mag., vol. 33, pp. 66–80, 2010.</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Rifai</a:t>
            </a:r>
            <a:r>
              <a:rPr lang="en-US" sz="1400" dirty="0">
                <a:solidFill>
                  <a:prstClr val="black"/>
                </a:solidFill>
                <a:latin typeface="Times New Roman" panose="02020603050405020304" pitchFamily="18" charset="0"/>
                <a:ea typeface="SimSun" panose="02010600030101010101" pitchFamily="2" charset="-122"/>
              </a:rPr>
              <a:t>, S., Vincent, P., X. Muller, X. Glorot, and Y. Bengio, “Contractive autoencoders: Explicit invariance during feature extraction,” Proc. ICML, 2011, pp. 833-840.</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Robinson, A. “An application of recurrent nets to phone probability estimation,” IEEE Trans. Neural Networks, Vol. 5, pp. 298-305, 1994.</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Sainath</a:t>
            </a:r>
            <a:r>
              <a:rPr lang="en-US" sz="1400" dirty="0">
                <a:solidFill>
                  <a:prstClr val="black"/>
                </a:solidFill>
                <a:latin typeface="Times New Roman" panose="02020603050405020304" pitchFamily="18" charset="0"/>
                <a:ea typeface="SimSun" panose="02010600030101010101" pitchFamily="2" charset="-122"/>
              </a:rPr>
              <a:t>, T., Ramabhadran, B., Picheny, M., </a:t>
            </a:r>
            <a:r>
              <a:rPr lang="en-US" sz="1400" dirty="0" err="1">
                <a:solidFill>
                  <a:prstClr val="black"/>
                </a:solidFill>
                <a:latin typeface="Times New Roman" panose="02020603050405020304" pitchFamily="18" charset="0"/>
                <a:ea typeface="SimSun" panose="02010600030101010101" pitchFamily="2" charset="-122"/>
              </a:rPr>
              <a:t>Nahamoo</a:t>
            </a:r>
            <a:r>
              <a:rPr lang="en-US" sz="1400" dirty="0">
                <a:solidFill>
                  <a:prstClr val="black"/>
                </a:solidFill>
                <a:latin typeface="Times New Roman" panose="02020603050405020304" pitchFamily="18" charset="0"/>
                <a:ea typeface="SimSun" panose="02010600030101010101" pitchFamily="2" charset="-122"/>
              </a:rPr>
              <a:t>, D., and </a:t>
            </a:r>
            <a:r>
              <a:rPr lang="en-US" sz="1400" dirty="0" err="1">
                <a:solidFill>
                  <a:prstClr val="black"/>
                </a:solidFill>
                <a:latin typeface="Times New Roman" panose="02020603050405020304" pitchFamily="18" charset="0"/>
                <a:ea typeface="SimSun" panose="02010600030101010101" pitchFamily="2" charset="-122"/>
              </a:rPr>
              <a:t>Kanevsky</a:t>
            </a:r>
            <a:r>
              <a:rPr lang="en-US" sz="1400" dirty="0">
                <a:solidFill>
                  <a:prstClr val="black"/>
                </a:solidFill>
                <a:latin typeface="Times New Roman" panose="02020603050405020304" pitchFamily="18" charset="0"/>
                <a:ea typeface="SimSun" panose="02010600030101010101" pitchFamily="2" charset="-122"/>
              </a:rPr>
              <a:t>, D., “</a:t>
            </a:r>
            <a:r>
              <a:rPr lang="en-US" sz="1400" u="sng" dirty="0">
                <a:solidFill>
                  <a:srgbClr val="0000FF"/>
                </a:solidFill>
                <a:latin typeface="Times New Roman" panose="02020603050405020304" pitchFamily="18" charset="0"/>
                <a:ea typeface="SimSun" panose="02010600030101010101" pitchFamily="2" charset="-122"/>
                <a:hlinkClick r:id="rId4"/>
              </a:rPr>
              <a:t>Exemplar-Based Sparse Representation Features: From TIMIT to LVCSR</a:t>
            </a:r>
            <a:r>
              <a:rPr lang="en-US" sz="1400" dirty="0">
                <a:solidFill>
                  <a:prstClr val="black"/>
                </a:solidFill>
                <a:latin typeface="Times New Roman" panose="02020603050405020304" pitchFamily="18" charset="0"/>
                <a:ea typeface="SimSun" panose="02010600030101010101" pitchFamily="2" charset="-122"/>
              </a:rPr>
              <a:t>,” IEEE Transactions on Speech and Audio Processing, November 2011. </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Sainath</a:t>
            </a:r>
            <a:r>
              <a:rPr lang="en-US" sz="1400" dirty="0">
                <a:solidFill>
                  <a:prstClr val="black"/>
                </a:solidFill>
                <a:latin typeface="Times New Roman" panose="02020603050405020304" pitchFamily="18" charset="0"/>
                <a:ea typeface="SimSun" panose="02010600030101010101" pitchFamily="2" charset="-122"/>
              </a:rPr>
              <a:t>, T., </a:t>
            </a:r>
            <a:r>
              <a:rPr lang="en-US" sz="1400" dirty="0" err="1">
                <a:solidFill>
                  <a:prstClr val="black"/>
                </a:solidFill>
                <a:latin typeface="Times New Roman" panose="02020603050405020304" pitchFamily="18" charset="0"/>
                <a:ea typeface="SimSun" panose="02010600030101010101" pitchFamily="2" charset="-122"/>
              </a:rPr>
              <a:t>Kingbury</a:t>
            </a:r>
            <a:r>
              <a:rPr lang="en-US" sz="1400" dirty="0">
                <a:solidFill>
                  <a:prstClr val="black"/>
                </a:solidFill>
                <a:latin typeface="Times New Roman" panose="02020603050405020304" pitchFamily="18" charset="0"/>
                <a:ea typeface="SimSun" panose="02010600030101010101" pitchFamily="2" charset="-122"/>
              </a:rPr>
              <a:t>, B., Ramabhadran, B., Novak, P., and Mohamed, A. “Making deep belief networks effective for large vocabulary continuous speech recognition,” Proc. IEEE ASRU, 2011.</a:t>
            </a: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Sainath</a:t>
            </a:r>
            <a:r>
              <a:rPr lang="en-US" sz="1400" u="sng" dirty="0">
                <a:solidFill>
                  <a:srgbClr val="0000FF"/>
                </a:solidFill>
                <a:latin typeface="Times New Roman" panose="02020603050405020304" pitchFamily="18" charset="0"/>
                <a:ea typeface="SimSun" panose="02010600030101010101" pitchFamily="2" charset="-122"/>
              </a:rPr>
              <a:t>, T., Mohamed, A., Kingsbury, B., and Ramabhadran, B. “Convolutional neural networks for LVCSR,” Proc. ICASSP, 2013.</a:t>
            </a:r>
            <a:r>
              <a:rPr lang="en-US" sz="1400" dirty="0">
                <a:solidFill>
                  <a:prstClr val="black"/>
                </a:solidFill>
                <a:latin typeface="Times New Roman" panose="02020603050405020304" pitchFamily="18" charset="0"/>
                <a:ea typeface="SimSun" panose="02010600030101010101" pitchFamily="2" charset="-122"/>
              </a:rPr>
              <a:t>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Salakhutdinov R. and Hinton, G. “Semantic hashing,” Proc. SIGIR Workshop on Information Retrieval and Applications of Graphical Models, 2007.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Salakhutdinov R. and Hinton, G. “Deep Boltzmann machines,” Proc. AISTATS, 2009.</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Salakhutdinov R. and Hinton, G. “A better way to pretrain deep Boltzmann machines,” Proc. NIPS, 2012.</a:t>
            </a:r>
          </a:p>
        </p:txBody>
      </p:sp>
    </p:spTree>
    <p:extLst>
      <p:ext uri="{BB962C8B-B14F-4D97-AF65-F5344CB8AC3E}">
        <p14:creationId xmlns:p14="http://schemas.microsoft.com/office/powerpoint/2010/main" val="4000979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
        <p:nvSpPr>
          <p:cNvPr id="3" name="Rectangle 2"/>
          <p:cNvSpPr/>
          <p:nvPr/>
        </p:nvSpPr>
        <p:spPr>
          <a:xfrm>
            <a:off x="28135" y="738257"/>
            <a:ext cx="9115865" cy="5616922"/>
          </a:xfrm>
          <a:prstGeom prst="rect">
            <a:avLst/>
          </a:prstGeom>
        </p:spPr>
        <p:txBody>
          <a:bodyPr wrap="square">
            <a:spAutoFit/>
          </a:bodyPr>
          <a:lstStyle/>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hlinkClick r:id="rId2"/>
              </a:rPr>
              <a:t>Sarikaya</a:t>
            </a:r>
            <a:r>
              <a:rPr lang="en-US" sz="1200" dirty="0">
                <a:solidFill>
                  <a:prstClr val="black"/>
                </a:solidFill>
                <a:latin typeface="Times New Roman" panose="02020603050405020304" pitchFamily="18" charset="0"/>
                <a:ea typeface="SimSun" panose="02010600030101010101" pitchFamily="2" charset="-122"/>
              </a:rPr>
              <a:t>, R., Hinton, G., </a:t>
            </a:r>
            <a:r>
              <a:rPr lang="en-US" sz="1200" u="sng" dirty="0">
                <a:solidFill>
                  <a:srgbClr val="0000FF"/>
                </a:solidFill>
                <a:latin typeface="Times New Roman" panose="02020603050405020304" pitchFamily="18" charset="0"/>
                <a:ea typeface="SimSun" panose="02010600030101010101" pitchFamily="2" charset="-122"/>
                <a:hlinkClick r:id="rId3"/>
              </a:rPr>
              <a:t>Ramabhadran</a:t>
            </a:r>
            <a:r>
              <a:rPr lang="en-US" sz="1200" dirty="0">
                <a:solidFill>
                  <a:prstClr val="black"/>
                </a:solidFill>
                <a:latin typeface="Times New Roman" panose="02020603050405020304" pitchFamily="18" charset="0"/>
                <a:ea typeface="SimSun" panose="02010600030101010101" pitchFamily="2" charset="-122"/>
              </a:rPr>
              <a:t>, B. “Deep belief nets for natural language call-routing,” Proc.  ICASSP, pp.  5680-5683,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Seide, F., Li, G., Chen, X., and Yu, D. “</a:t>
            </a:r>
            <a:r>
              <a:rPr lang="en-US" sz="1200" u="sng" dirty="0">
                <a:solidFill>
                  <a:srgbClr val="0000FF"/>
                </a:solidFill>
                <a:latin typeface="Times New Roman" panose="02020603050405020304" pitchFamily="18" charset="0"/>
                <a:ea typeface="SimSun" panose="02010600030101010101" pitchFamily="2" charset="-122"/>
                <a:hlinkClick r:id="rId4"/>
              </a:rPr>
              <a:t>Feature engineering in context-dependent deep neural networks for conversational speech transcription</a:t>
            </a:r>
            <a:r>
              <a:rPr lang="en-US" sz="1200" dirty="0">
                <a:solidFill>
                  <a:prstClr val="black"/>
                </a:solidFill>
                <a:latin typeface="Times New Roman" panose="02020603050405020304" pitchFamily="18" charset="0"/>
                <a:ea typeface="SimSun" panose="02010600030101010101" pitchFamily="2" charset="-122"/>
              </a:rPr>
              <a:t>,” Proc. ASRU 2011, pp. 24-29.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Seide, F., Li, G., and Yu, D. “</a:t>
            </a:r>
            <a:r>
              <a:rPr lang="en-US" sz="1200" u="sng" dirty="0">
                <a:solidFill>
                  <a:srgbClr val="0000FF"/>
                </a:solidFill>
                <a:latin typeface="Times New Roman" panose="02020603050405020304" pitchFamily="18" charset="0"/>
                <a:ea typeface="SimSun" panose="02010600030101010101" pitchFamily="2" charset="-122"/>
                <a:hlinkClick r:id="rId5"/>
              </a:rPr>
              <a:t>Conversational Speech Transcription Using Context-Dependent Deep Neural Networks</a:t>
            </a:r>
            <a:r>
              <a:rPr lang="en-US" sz="1200" dirty="0">
                <a:solidFill>
                  <a:prstClr val="black"/>
                </a:solidFill>
                <a:latin typeface="Times New Roman" panose="02020603050405020304" pitchFamily="18" charset="0"/>
                <a:ea typeface="SimSun" panose="02010600030101010101" pitchFamily="2" charset="-122"/>
              </a:rPr>
              <a:t>,” Interspeech 2011, pp. 437-440.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Shannon, M., Zen, H., and Byrne W. “Autoregressive models for statistical parametric speech synthesis,” IEEE Trans. Audio, Speech, Language Proc., Vol. 21, No. 3, 2013, pp. 587-597.</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Sheikhzadeh, H. and Deng, L. “Waveform-based speech recognition using hidden filter models: Parameter selection and sensitivity to power normalization,” IEEE Trans. on Speech and Audio Processing, Vol. 2, pp. 80-91, 1994. </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Siniscalchi</a:t>
            </a:r>
            <a:r>
              <a:rPr lang="en-US" sz="1200" dirty="0">
                <a:solidFill>
                  <a:prstClr val="black"/>
                </a:solidFill>
                <a:latin typeface="Times New Roman" panose="02020603050405020304" pitchFamily="18" charset="0"/>
                <a:ea typeface="SimSun" panose="02010600030101010101" pitchFamily="2" charset="-122"/>
              </a:rPr>
              <a:t>, M., Yu, D., Deng, L., and Lee, C.-H. “</a:t>
            </a:r>
            <a:r>
              <a:rPr lang="en-US" sz="1200" u="sng" dirty="0">
                <a:solidFill>
                  <a:srgbClr val="0000FF"/>
                </a:solidFill>
                <a:latin typeface="Times New Roman" panose="02020603050405020304" pitchFamily="18" charset="0"/>
                <a:ea typeface="SimSun" panose="02010600030101010101" pitchFamily="2" charset="-122"/>
                <a:hlinkClick r:id="rId6"/>
              </a:rPr>
              <a:t>Exploiting deep neural networks for detection-based speech recognition</a:t>
            </a:r>
            <a:r>
              <a:rPr lang="en-US" sz="1200" dirty="0">
                <a:solidFill>
                  <a:prstClr val="black"/>
                </a:solidFill>
                <a:latin typeface="Times New Roman" panose="02020603050405020304" pitchFamily="18" charset="0"/>
                <a:ea typeface="SimSun" panose="02010600030101010101" pitchFamily="2" charset="-122"/>
              </a:rPr>
              <a:t>,” </a:t>
            </a:r>
            <a:r>
              <a:rPr lang="en-US" sz="1200" dirty="0" err="1">
                <a:solidFill>
                  <a:prstClr val="black"/>
                </a:solidFill>
                <a:latin typeface="Times New Roman" panose="02020603050405020304" pitchFamily="18" charset="0"/>
                <a:ea typeface="SimSun" panose="02010600030101010101" pitchFamily="2" charset="-122"/>
              </a:rPr>
              <a:t>Neurocomputing</a:t>
            </a:r>
            <a:r>
              <a:rPr lang="en-US" sz="1200" dirty="0">
                <a:solidFill>
                  <a:prstClr val="black"/>
                </a:solidFill>
                <a:latin typeface="Times New Roman" panose="02020603050405020304" pitchFamily="18" charset="0"/>
                <a:ea typeface="SimSun" panose="02010600030101010101" pitchFamily="2" charset="-122"/>
              </a:rPr>
              <a:t>,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Siniscalchi</a:t>
            </a:r>
            <a:r>
              <a:rPr lang="en-US" sz="1200" dirty="0">
                <a:solidFill>
                  <a:prstClr val="black"/>
                </a:solidFill>
                <a:latin typeface="Times New Roman" panose="02020603050405020304" pitchFamily="18" charset="0"/>
                <a:ea typeface="SimSun" panose="02010600030101010101" pitchFamily="2" charset="-122"/>
              </a:rPr>
              <a:t>, M., </a:t>
            </a:r>
            <a:r>
              <a:rPr lang="en-US" sz="1200" dirty="0" err="1">
                <a:solidFill>
                  <a:prstClr val="black"/>
                </a:solidFill>
                <a:latin typeface="Times New Roman" panose="02020603050405020304" pitchFamily="18" charset="0"/>
                <a:ea typeface="SimSun" panose="02010600030101010101" pitchFamily="2" charset="-122"/>
              </a:rPr>
              <a:t>Svendsen</a:t>
            </a:r>
            <a:r>
              <a:rPr lang="en-US" sz="1200" dirty="0">
                <a:solidFill>
                  <a:prstClr val="black"/>
                </a:solidFill>
                <a:latin typeface="Times New Roman" panose="02020603050405020304" pitchFamily="18" charset="0"/>
                <a:ea typeface="SimSun" panose="02010600030101010101" pitchFamily="2" charset="-122"/>
              </a:rPr>
              <a:t>, T., and Lee, C.-H. “A bottom-up modular search approach to large vocabulary continuous speech recognition,” IEEE Trans. Audio, Speech, Language Proc., Vol. 21, 2013a.</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Sivaram</a:t>
            </a:r>
            <a:r>
              <a:rPr lang="en-US" sz="1200" dirty="0">
                <a:solidFill>
                  <a:prstClr val="black"/>
                </a:solidFill>
                <a:latin typeface="Times New Roman" panose="02020603050405020304" pitchFamily="18" charset="0"/>
                <a:ea typeface="SimSun" panose="02010600030101010101" pitchFamily="2" charset="-122"/>
              </a:rPr>
              <a:t> G. and </a:t>
            </a:r>
            <a:r>
              <a:rPr lang="en-US" sz="1200" dirty="0" err="1">
                <a:solidFill>
                  <a:prstClr val="black"/>
                </a:solidFill>
                <a:latin typeface="Times New Roman" panose="02020603050405020304" pitchFamily="18" charset="0"/>
                <a:ea typeface="SimSun" panose="02010600030101010101" pitchFamily="2" charset="-122"/>
              </a:rPr>
              <a:t>Hermansky</a:t>
            </a:r>
            <a:r>
              <a:rPr lang="en-US" sz="1200" dirty="0">
                <a:solidFill>
                  <a:prstClr val="black"/>
                </a:solidFill>
                <a:latin typeface="Times New Roman" panose="02020603050405020304" pitchFamily="18" charset="0"/>
                <a:ea typeface="SimSun" panose="02010600030101010101" pitchFamily="2" charset="-122"/>
              </a:rPr>
              <a:t>, H. “Sparse multilayer perceptron for phoneme recognition,” IEEE Trans. Audio, Speech, &amp; Language Proc. Vol. 20 (1), January 2012.</a:t>
            </a:r>
          </a:p>
          <a:p>
            <a:pPr marL="228600" indent="-228600" algn="just">
              <a:tabLst>
                <a:tab pos="228600" algn="l"/>
              </a:tabLst>
            </a:pPr>
            <a:r>
              <a:rPr lang="en-US" sz="1200" u="sng" dirty="0" err="1">
                <a:solidFill>
                  <a:srgbClr val="0000FF"/>
                </a:solidFill>
                <a:latin typeface="Times New Roman" panose="02020603050405020304" pitchFamily="18" charset="0"/>
                <a:ea typeface="SimSun" panose="02010600030101010101" pitchFamily="2" charset="-122"/>
              </a:rPr>
              <a:t>Snoek</a:t>
            </a:r>
            <a:r>
              <a:rPr lang="en-US" sz="1200" u="sng" dirty="0">
                <a:solidFill>
                  <a:srgbClr val="0000FF"/>
                </a:solidFill>
                <a:latin typeface="Times New Roman" panose="02020603050405020304" pitchFamily="18" charset="0"/>
                <a:ea typeface="SimSun" panose="02010600030101010101" pitchFamily="2" charset="-122"/>
              </a:rPr>
              <a:t>, J., </a:t>
            </a:r>
            <a:r>
              <a:rPr lang="en-US" sz="1200" u="sng" dirty="0" err="1">
                <a:solidFill>
                  <a:srgbClr val="0000FF"/>
                </a:solidFill>
                <a:latin typeface="Times New Roman" panose="02020603050405020304" pitchFamily="18" charset="0"/>
                <a:ea typeface="SimSun" panose="02010600030101010101" pitchFamily="2" charset="-122"/>
              </a:rPr>
              <a:t>Larochelle</a:t>
            </a:r>
            <a:r>
              <a:rPr lang="en-US" sz="1200" u="sng" dirty="0">
                <a:solidFill>
                  <a:srgbClr val="0000FF"/>
                </a:solidFill>
                <a:latin typeface="Times New Roman" panose="02020603050405020304" pitchFamily="18" charset="0"/>
                <a:ea typeface="SimSun" panose="02010600030101010101" pitchFamily="2" charset="-122"/>
              </a:rPr>
              <a:t>, H., and Adams, R. “</a:t>
            </a:r>
            <a:r>
              <a:rPr lang="en-US" sz="1200" u="sng" dirty="0">
                <a:solidFill>
                  <a:srgbClr val="0000FF"/>
                </a:solidFill>
                <a:latin typeface="Times New Roman" panose="02020603050405020304" pitchFamily="18" charset="0"/>
                <a:ea typeface="SimSun" panose="02010600030101010101" pitchFamily="2" charset="-122"/>
                <a:hlinkClick r:id="rId7"/>
              </a:rPr>
              <a:t>Practical Bayesian Optimization of Machine Learning Algorithms</a:t>
            </a:r>
            <a:r>
              <a:rPr lang="en-US" sz="1200" dirty="0">
                <a:solidFill>
                  <a:prstClr val="black"/>
                </a:solidFill>
                <a:latin typeface="Times New Roman" panose="02020603050405020304" pitchFamily="18" charset="0"/>
                <a:ea typeface="SimSun" panose="02010600030101010101" pitchFamily="2" charset="-122"/>
              </a:rPr>
              <a:t>,” Proc. NIPS,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“New Directions in Deep Learning: Structured Models, Tasks, and Datasets,” NIPS Workshop on Deep Learning and Unsupervised Feature Learning,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Lin, C., Ng, A., and Manning, C. “Learning continuous phrase representations and syntactic parsing with recursive neural networks,” Proc. ICML,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 </a:t>
            </a: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Pennington, J., Huang, E., Ng, A., and Manning, C. “Semi-Supervised Recursive Autoencoders for Predicting Sentiment Distributions,” Proc. EMNLP, 2011a.</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Pennington, J., Huang, E., Ng, A., and Manning, C. “Dynamic Pooling and Unfolding Recursive Autoencoders for Paraphrase Detection, Proc. NIPS 2011b.</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Bengio, Y., and </a:t>
            </a:r>
            <a:r>
              <a:rPr lang="en-US" sz="1200" u="sng" dirty="0">
                <a:solidFill>
                  <a:srgbClr val="0000FF"/>
                </a:solidFill>
                <a:latin typeface="Times New Roman" panose="02020603050405020304" pitchFamily="18" charset="0"/>
                <a:ea typeface="SimSun" panose="02010600030101010101" pitchFamily="2" charset="-122"/>
                <a:hlinkClick r:id="rId8"/>
              </a:rPr>
              <a:t>Manning</a:t>
            </a:r>
            <a:r>
              <a:rPr lang="en-US" sz="1200" dirty="0">
                <a:solidFill>
                  <a:prstClr val="black"/>
                </a:solidFill>
                <a:latin typeface="Times New Roman" panose="02020603050405020304" pitchFamily="18" charset="0"/>
                <a:ea typeface="SimSun" panose="02010600030101010101" pitchFamily="2" charset="-122"/>
              </a:rPr>
              <a:t>, C. “Deep learning for NLP,” Tutorial at ACL, 2012, http://www.socher.org/index.php/DeepLearningTutorial/DeepLearningTutorial. </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Stoyanov</a:t>
            </a:r>
            <a:r>
              <a:rPr lang="en-US" sz="1200" dirty="0">
                <a:solidFill>
                  <a:prstClr val="black"/>
                </a:solidFill>
                <a:latin typeface="Times New Roman" panose="02020603050405020304" pitchFamily="18" charset="0"/>
                <a:ea typeface="SimSun" panose="02010600030101010101" pitchFamily="2" charset="-122"/>
              </a:rPr>
              <a:t>, V., </a:t>
            </a:r>
            <a:r>
              <a:rPr lang="en-US" sz="1200" dirty="0" err="1">
                <a:solidFill>
                  <a:prstClr val="black"/>
                </a:solidFill>
                <a:latin typeface="Times New Roman" panose="02020603050405020304" pitchFamily="18" charset="0"/>
                <a:ea typeface="SimSun" panose="02010600030101010101" pitchFamily="2" charset="-122"/>
              </a:rPr>
              <a:t>Ropson</a:t>
            </a:r>
            <a:r>
              <a:rPr lang="en-US" sz="1200" dirty="0">
                <a:solidFill>
                  <a:prstClr val="black"/>
                </a:solidFill>
                <a:latin typeface="Times New Roman" panose="02020603050405020304" pitchFamily="18" charset="0"/>
                <a:ea typeface="SimSun" panose="02010600030101010101" pitchFamily="2" charset="-122"/>
              </a:rPr>
              <a:t>, A. and Eisner, J. “Empirical Risk Minimization of Graphical Model Parameters Given Approximate Inference, Decoding, and Model Structure,” Proc. AISTAT,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Srivastava, N. and Salakhutdinov R. “Multimodal learning with deep Boltzmann machines,” Proc. NIPS, 2012.</a:t>
            </a:r>
          </a:p>
          <a:p>
            <a:r>
              <a:rPr lang="en-US" sz="1100" u="sng" dirty="0">
                <a:solidFill>
                  <a:srgbClr val="0000FF"/>
                </a:solidFill>
                <a:ea typeface="SimSun" panose="02010600030101010101" pitchFamily="2" charset="-122"/>
                <a:cs typeface="Times New Roman" panose="02020603050405020304" pitchFamily="18" charset="0"/>
              </a:rPr>
              <a:t>Sutskever. I. “Training Recurrent Neural Networks,” Ph.D. Thesis, University of Toronto, 2013.</a:t>
            </a:r>
            <a:endParaRPr lang="en-US" dirty="0">
              <a:solidFill>
                <a:prstClr val="black"/>
              </a:solidFill>
            </a:endParaRPr>
          </a:p>
        </p:txBody>
      </p:sp>
    </p:spTree>
    <p:extLst>
      <p:ext uri="{BB962C8B-B14F-4D97-AF65-F5344CB8AC3E}">
        <p14:creationId xmlns:p14="http://schemas.microsoft.com/office/powerpoint/2010/main" val="2369453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27</a:t>
            </a:fld>
            <a:endParaRPr lang="en-US">
              <a:solidFill>
                <a:prstClr val="black">
                  <a:tint val="75000"/>
                </a:prstClr>
              </a:solidFill>
            </a:endParaRPr>
          </a:p>
        </p:txBody>
      </p:sp>
      <p:sp>
        <p:nvSpPr>
          <p:cNvPr id="3" name="Rectangle 2"/>
          <p:cNvSpPr/>
          <p:nvPr/>
        </p:nvSpPr>
        <p:spPr>
          <a:xfrm>
            <a:off x="228600" y="914400"/>
            <a:ext cx="8915400" cy="4893647"/>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Sutskever, I., Martens J., and Hinton, G. “Generating text with recurrent neural networks,” Proc. ICML, 2011.</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Taylor, G., Hinton, G. E., and </a:t>
            </a:r>
            <a:r>
              <a:rPr lang="en-US" sz="1200" u="sng" dirty="0" err="1">
                <a:solidFill>
                  <a:srgbClr val="0000FF"/>
                </a:solidFill>
                <a:latin typeface="Times New Roman" panose="02020603050405020304" pitchFamily="18" charset="0"/>
                <a:ea typeface="SimSun" panose="02010600030101010101" pitchFamily="2" charset="-122"/>
              </a:rPr>
              <a:t>Roweis</a:t>
            </a:r>
            <a:r>
              <a:rPr lang="en-US" sz="1200" u="sng" dirty="0">
                <a:solidFill>
                  <a:srgbClr val="0000FF"/>
                </a:solidFill>
                <a:latin typeface="Times New Roman" panose="02020603050405020304" pitchFamily="18" charset="0"/>
                <a:ea typeface="SimSun" panose="02010600030101010101" pitchFamily="2" charset="-122"/>
              </a:rPr>
              <a:t>, S. “Modeling human motion using binary latent variables.” Proc. NIPS, 2007.</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Tang, Y. and </a:t>
            </a:r>
            <a:r>
              <a:rPr lang="en-US" sz="1200" u="sng" dirty="0" err="1">
                <a:solidFill>
                  <a:srgbClr val="0000FF"/>
                </a:solidFill>
                <a:latin typeface="Times New Roman" panose="02020603050405020304" pitchFamily="18" charset="0"/>
                <a:ea typeface="SimSun" panose="02010600030101010101" pitchFamily="2" charset="-122"/>
              </a:rPr>
              <a:t>Eliasmith</a:t>
            </a:r>
            <a:r>
              <a:rPr lang="en-US" sz="1200" u="sng" dirty="0">
                <a:solidFill>
                  <a:srgbClr val="0000FF"/>
                </a:solidFill>
                <a:latin typeface="Times New Roman" panose="02020603050405020304" pitchFamily="18" charset="0"/>
                <a:ea typeface="SimSun" panose="02010600030101010101" pitchFamily="2" charset="-122"/>
              </a:rPr>
              <a:t>, C. “Deep networks for robust visual recognition,” Proc. ICML, 2010.</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Taralba</a:t>
            </a:r>
            <a:r>
              <a:rPr lang="en-US" sz="1200" dirty="0">
                <a:solidFill>
                  <a:prstClr val="black"/>
                </a:solidFill>
                <a:latin typeface="Times New Roman" panose="02020603050405020304" pitchFamily="18" charset="0"/>
                <a:ea typeface="SimSun" panose="02010600030101010101" pitchFamily="2" charset="-122"/>
              </a:rPr>
              <a:t>, A, Fergus R, and Weiss, Y. “Small codes and large image databases for recognition,” Proc. CVPR, 2008.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Tur, G., Deng, L., </a:t>
            </a:r>
            <a:r>
              <a:rPr lang="en-US" sz="1200" dirty="0" err="1">
                <a:solidFill>
                  <a:prstClr val="black"/>
                </a:solidFill>
                <a:latin typeface="Times New Roman" panose="02020603050405020304" pitchFamily="18" charset="0"/>
                <a:ea typeface="SimSun" panose="02010600030101010101" pitchFamily="2" charset="-122"/>
              </a:rPr>
              <a:t>Hakkani-Tür</a:t>
            </a:r>
            <a:r>
              <a:rPr lang="en-US" sz="1200" dirty="0">
                <a:solidFill>
                  <a:prstClr val="black"/>
                </a:solidFill>
                <a:latin typeface="Times New Roman" panose="02020603050405020304" pitchFamily="18" charset="0"/>
                <a:ea typeface="SimSun" panose="02010600030101010101" pitchFamily="2" charset="-122"/>
              </a:rPr>
              <a:t>, D., and X. He.  “Towards deep understanding: Deep convex networks for semantic utterance classification,”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Vincent, P. “A connection between score matching and denoising autoencoder”, Neural Computation, Vol. 23, No. 7, pp. 1661-1674,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Vincent, P., </a:t>
            </a:r>
            <a:r>
              <a:rPr lang="en-US" sz="1200" dirty="0" err="1">
                <a:solidFill>
                  <a:prstClr val="black"/>
                </a:solidFill>
                <a:latin typeface="Times New Roman" panose="02020603050405020304" pitchFamily="18" charset="0"/>
                <a:ea typeface="SimSun" panose="02010600030101010101" pitchFamily="2" charset="-122"/>
              </a:rPr>
              <a:t>Larochelle</a:t>
            </a:r>
            <a:r>
              <a:rPr lang="en-US" sz="1200" dirty="0">
                <a:solidFill>
                  <a:prstClr val="black"/>
                </a:solidFill>
                <a:latin typeface="Times New Roman" panose="02020603050405020304" pitchFamily="18" charset="0"/>
                <a:ea typeface="SimSun" panose="02010600030101010101" pitchFamily="2" charset="-122"/>
              </a:rPr>
              <a:t>, H., </a:t>
            </a:r>
            <a:r>
              <a:rPr lang="en-US" sz="1200" dirty="0" err="1">
                <a:solidFill>
                  <a:prstClr val="black"/>
                </a:solidFill>
                <a:latin typeface="Times New Roman" panose="02020603050405020304" pitchFamily="18" charset="0"/>
                <a:ea typeface="SimSun" panose="02010600030101010101" pitchFamily="2" charset="-122"/>
              </a:rPr>
              <a:t>Lajoie</a:t>
            </a:r>
            <a:r>
              <a:rPr lang="en-US" sz="1200" dirty="0">
                <a:solidFill>
                  <a:prstClr val="black"/>
                </a:solidFill>
                <a:latin typeface="Times New Roman" panose="02020603050405020304" pitchFamily="18" charset="0"/>
                <a:ea typeface="SimSun" panose="02010600030101010101" pitchFamily="2" charset="-122"/>
              </a:rPr>
              <a:t>, I., Bengio, Y., and </a:t>
            </a:r>
            <a:r>
              <a:rPr lang="en-US" sz="1200" dirty="0" err="1">
                <a:solidFill>
                  <a:prstClr val="black"/>
                </a:solidFill>
                <a:latin typeface="Times New Roman" panose="02020603050405020304" pitchFamily="18" charset="0"/>
                <a:ea typeface="SimSun" panose="02010600030101010101" pitchFamily="2" charset="-122"/>
              </a:rPr>
              <a:t>Manzagol</a:t>
            </a:r>
            <a:r>
              <a:rPr lang="en-US" sz="1200" dirty="0">
                <a:solidFill>
                  <a:prstClr val="black"/>
                </a:solidFill>
                <a:latin typeface="Times New Roman" panose="02020603050405020304" pitchFamily="18" charset="0"/>
                <a:ea typeface="SimSun" panose="02010600030101010101" pitchFamily="2" charset="-122"/>
              </a:rPr>
              <a:t>, P. “Stacked denoising autoencoders: Leaning useful representations in a deep network with a local denoising criterion,” J. Machine Learning Research, Vol. 11, 2010, pp. 3371-3408.</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Vinyals</a:t>
            </a:r>
            <a:r>
              <a:rPr lang="en-US" sz="1200" dirty="0">
                <a:solidFill>
                  <a:prstClr val="black"/>
                </a:solidFill>
                <a:latin typeface="Times New Roman" panose="02020603050405020304" pitchFamily="18" charset="0"/>
                <a:ea typeface="SimSun" panose="02010600030101010101" pitchFamily="2" charset="-122"/>
              </a:rPr>
              <a:t>, O., &amp; </a:t>
            </a:r>
            <a:r>
              <a:rPr lang="en-US" sz="1200" dirty="0" err="1">
                <a:solidFill>
                  <a:prstClr val="black"/>
                </a:solidFill>
                <a:latin typeface="Times New Roman" panose="02020603050405020304" pitchFamily="18" charset="0"/>
                <a:ea typeface="SimSun" panose="02010600030101010101" pitchFamily="2" charset="-122"/>
              </a:rPr>
              <a:t>Povey</a:t>
            </a:r>
            <a:r>
              <a:rPr lang="en-US" sz="1200" dirty="0">
                <a:solidFill>
                  <a:prstClr val="black"/>
                </a:solidFill>
                <a:latin typeface="Times New Roman" panose="02020603050405020304" pitchFamily="18" charset="0"/>
                <a:ea typeface="SimSun" panose="02010600030101010101" pitchFamily="2" charset="-122"/>
              </a:rPr>
              <a:t>, D. “</a:t>
            </a:r>
            <a:r>
              <a:rPr lang="en-US" sz="1200" dirty="0" err="1">
                <a:solidFill>
                  <a:prstClr val="black"/>
                </a:solidFill>
                <a:latin typeface="Times New Roman" panose="02020603050405020304" pitchFamily="18" charset="0"/>
                <a:ea typeface="SimSun" panose="02010600030101010101" pitchFamily="2" charset="-122"/>
              </a:rPr>
              <a:t>Krylov</a:t>
            </a:r>
            <a:r>
              <a:rPr lang="en-US" sz="1200" dirty="0">
                <a:solidFill>
                  <a:prstClr val="black"/>
                </a:solidFill>
                <a:latin typeface="Times New Roman" panose="02020603050405020304" pitchFamily="18" charset="0"/>
                <a:ea typeface="SimSun" panose="02010600030101010101" pitchFamily="2" charset="-122"/>
              </a:rPr>
              <a:t> Subspace Descent for Deep Learning,” Proc. AISTAT,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Vinyals</a:t>
            </a:r>
            <a:r>
              <a:rPr lang="en-US" sz="1200" dirty="0">
                <a:solidFill>
                  <a:prstClr val="black"/>
                </a:solidFill>
                <a:latin typeface="Times New Roman" panose="02020603050405020304" pitchFamily="18" charset="0"/>
                <a:ea typeface="SimSun" panose="02010600030101010101" pitchFamily="2" charset="-122"/>
              </a:rPr>
              <a:t>, O., </a:t>
            </a:r>
            <a:r>
              <a:rPr lang="en-US" sz="1200" dirty="0" err="1">
                <a:solidFill>
                  <a:prstClr val="black"/>
                </a:solidFill>
                <a:latin typeface="Times New Roman" panose="02020603050405020304" pitchFamily="18" charset="0"/>
                <a:ea typeface="SimSun" panose="02010600030101010101" pitchFamily="2" charset="-122"/>
              </a:rPr>
              <a:t>Jia</a:t>
            </a:r>
            <a:r>
              <a:rPr lang="en-US" sz="1200" dirty="0">
                <a:solidFill>
                  <a:prstClr val="black"/>
                </a:solidFill>
                <a:latin typeface="Times New Roman" panose="02020603050405020304" pitchFamily="18" charset="0"/>
                <a:ea typeface="SimSun" panose="02010600030101010101" pitchFamily="2" charset="-122"/>
              </a:rPr>
              <a:t>, Y., Deng, L., and Darrell, T. “</a:t>
            </a:r>
            <a:r>
              <a:rPr lang="en-US" sz="1200" u="sng" dirty="0">
                <a:solidFill>
                  <a:srgbClr val="0000FF"/>
                </a:solidFill>
                <a:latin typeface="Times New Roman" panose="02020603050405020304" pitchFamily="18" charset="0"/>
                <a:ea typeface="SimSun" panose="02010600030101010101" pitchFamily="2" charset="-122"/>
                <a:hlinkClick r:id="rId2"/>
              </a:rPr>
              <a:t>Learning with recursive perceptual representations</a:t>
            </a:r>
            <a:r>
              <a:rPr lang="en-US" sz="1200" dirty="0">
                <a:solidFill>
                  <a:prstClr val="black"/>
                </a:solidFill>
                <a:latin typeface="Times New Roman" panose="02020603050405020304" pitchFamily="18" charset="0"/>
                <a:ea typeface="SimSun" panose="02010600030101010101" pitchFamily="2" charset="-122"/>
              </a:rPr>
              <a:t>,” Proc. NIPS,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Vinyals</a:t>
            </a:r>
            <a:r>
              <a:rPr lang="en-US" sz="1200" dirty="0">
                <a:solidFill>
                  <a:prstClr val="black"/>
                </a:solidFill>
                <a:latin typeface="Times New Roman" panose="02020603050405020304" pitchFamily="18" charset="0"/>
                <a:ea typeface="SimSun" panose="02010600030101010101" pitchFamily="2" charset="-122"/>
              </a:rPr>
              <a:t> O., and </a:t>
            </a:r>
            <a:r>
              <a:rPr lang="en-US" sz="1200" dirty="0" err="1">
                <a:solidFill>
                  <a:prstClr val="black"/>
                </a:solidFill>
                <a:latin typeface="Times New Roman" panose="02020603050405020304" pitchFamily="18" charset="0"/>
                <a:ea typeface="SimSun" panose="02010600030101010101" pitchFamily="2" charset="-122"/>
              </a:rPr>
              <a:t>Ravuri</a:t>
            </a:r>
            <a:r>
              <a:rPr lang="en-US" sz="1200" dirty="0">
                <a:solidFill>
                  <a:prstClr val="black"/>
                </a:solidFill>
                <a:latin typeface="Times New Roman" panose="02020603050405020304" pitchFamily="18" charset="0"/>
                <a:ea typeface="SimSun" panose="02010600030101010101" pitchFamily="2" charset="-122"/>
              </a:rPr>
              <a:t>, S. “Comparing multilayer perceptron to deep belief network tandem features for robust ASR,” Proc. ICASSP,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Welling, M., Rosen-</a:t>
            </a:r>
            <a:r>
              <a:rPr lang="en-US" sz="1200" dirty="0" err="1">
                <a:solidFill>
                  <a:prstClr val="black"/>
                </a:solidFill>
                <a:latin typeface="Times New Roman" panose="02020603050405020304" pitchFamily="18" charset="0"/>
                <a:ea typeface="SimSun" panose="02010600030101010101" pitchFamily="2" charset="-122"/>
              </a:rPr>
              <a:t>Zvi</a:t>
            </a:r>
            <a:r>
              <a:rPr lang="en-US" sz="1200" dirty="0">
                <a:solidFill>
                  <a:prstClr val="black"/>
                </a:solidFill>
                <a:latin typeface="Times New Roman" panose="02020603050405020304" pitchFamily="18" charset="0"/>
                <a:ea typeface="SimSun" panose="02010600030101010101" pitchFamily="2" charset="-122"/>
              </a:rPr>
              <a:t>, M., and Hinton, G. “Exponential family harmoniums with an application to information retrieval,” Proc. NIPS, Vol. 20, 2005.</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Wohlmayr</a:t>
            </a:r>
            <a:r>
              <a:rPr lang="en-US" sz="1200" dirty="0">
                <a:solidFill>
                  <a:prstClr val="black"/>
                </a:solidFill>
                <a:latin typeface="Times New Roman" panose="02020603050405020304" pitchFamily="18" charset="0"/>
                <a:ea typeface="SimSun" panose="02010600030101010101" pitchFamily="2" charset="-122"/>
              </a:rPr>
              <a:t>, M., Stark, M., </a:t>
            </a:r>
            <a:r>
              <a:rPr lang="en-US" sz="1200" dirty="0" err="1">
                <a:solidFill>
                  <a:prstClr val="black"/>
                </a:solidFill>
                <a:latin typeface="Times New Roman" panose="02020603050405020304" pitchFamily="18" charset="0"/>
                <a:ea typeface="SimSun" panose="02010600030101010101" pitchFamily="2" charset="-122"/>
              </a:rPr>
              <a:t>Pernkopf</a:t>
            </a:r>
            <a:r>
              <a:rPr lang="en-US" sz="1200" dirty="0">
                <a:solidFill>
                  <a:prstClr val="black"/>
                </a:solidFill>
                <a:latin typeface="Times New Roman" panose="02020603050405020304" pitchFamily="18" charset="0"/>
                <a:ea typeface="SimSun" panose="02010600030101010101" pitchFamily="2" charset="-122"/>
              </a:rPr>
              <a:t>, F. “A probabilistic interaction model for multi-pitch tracking with factorial hidden Markov model,” IEEE Trans. Audio, Speech, and Language Proc., vol. 19, no. 4, May. 2011.</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Wolpert</a:t>
            </a:r>
            <a:r>
              <a:rPr lang="en-US" sz="1200" dirty="0">
                <a:solidFill>
                  <a:prstClr val="black"/>
                </a:solidFill>
                <a:latin typeface="Times New Roman" panose="02020603050405020304" pitchFamily="18" charset="0"/>
                <a:ea typeface="SimSun" panose="02010600030101010101" pitchFamily="2" charset="-122"/>
              </a:rPr>
              <a:t>, D. “Stacked generalization,” Neural Networks, 5(2), pp. 241-259, 1992.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Xiao, L. and Deng, L. “</a:t>
            </a:r>
            <a:r>
              <a:rPr lang="en-US" sz="1200" u="sng" dirty="0">
                <a:solidFill>
                  <a:srgbClr val="0000FF"/>
                </a:solidFill>
                <a:latin typeface="Times New Roman" panose="02020603050405020304" pitchFamily="18" charset="0"/>
                <a:ea typeface="SimSun" panose="02010600030101010101" pitchFamily="2" charset="-122"/>
                <a:hlinkClick r:id="rId3"/>
              </a:rPr>
              <a:t>A geometric perspective of large-margin training of Gaussian models</a:t>
            </a:r>
            <a:r>
              <a:rPr lang="en-US" sz="1200" dirty="0">
                <a:solidFill>
                  <a:prstClr val="black"/>
                </a:solidFill>
                <a:latin typeface="Times New Roman" panose="02020603050405020304" pitchFamily="18" charset="0"/>
                <a:ea typeface="SimSun" panose="02010600030101010101" pitchFamily="2" charset="-122"/>
              </a:rPr>
              <a:t>,” IEEE Signal Processing Magazine, vol. 27, no. 6, pp. 118-123, IEEE, November 2010.</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Yamin</a:t>
            </a:r>
            <a:r>
              <a:rPr lang="en-US" sz="1200" dirty="0">
                <a:solidFill>
                  <a:prstClr val="black"/>
                </a:solidFill>
                <a:latin typeface="Times New Roman" panose="02020603050405020304" pitchFamily="18" charset="0"/>
                <a:ea typeface="SimSun" panose="02010600030101010101" pitchFamily="2" charset="-122"/>
              </a:rPr>
              <a:t>, S., Deng, L., Wang, Y., and Acero, A. “An integrative and discriminative technique for spoken utterance classification,” IEEE Trans. Audio, Speech, and Language Proc., 2008.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Yang, D., </a:t>
            </a:r>
            <a:r>
              <a:rPr lang="en-US" sz="1200" dirty="0" err="1">
                <a:solidFill>
                  <a:prstClr val="black"/>
                </a:solidFill>
                <a:latin typeface="Times New Roman" panose="02020603050405020304" pitchFamily="18" charset="0"/>
                <a:ea typeface="SimSun" panose="02010600030101010101" pitchFamily="2" charset="-122"/>
              </a:rPr>
              <a:t>Furui</a:t>
            </a:r>
            <a:r>
              <a:rPr lang="en-US" sz="1200" dirty="0">
                <a:solidFill>
                  <a:prstClr val="black"/>
                </a:solidFill>
                <a:latin typeface="Times New Roman" panose="02020603050405020304" pitchFamily="18" charset="0"/>
                <a:ea typeface="SimSun" panose="02010600030101010101" pitchFamily="2" charset="-122"/>
              </a:rPr>
              <a:t>, S. “Combining a two-step CRF model and a joint source channel model for machine transliteration,” Proc. ACL, Uppsala, Sweden, 2010, pp. 275-280.</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and Seide, F. “</a:t>
            </a:r>
            <a:r>
              <a:rPr lang="en-US" sz="1200" u="sng" dirty="0">
                <a:solidFill>
                  <a:srgbClr val="0000FF"/>
                </a:solidFill>
                <a:latin typeface="Times New Roman" panose="02020603050405020304" pitchFamily="18" charset="0"/>
                <a:ea typeface="SimSun" panose="02010600030101010101" pitchFamily="2" charset="-122"/>
                <a:hlinkClick r:id="rId4"/>
              </a:rPr>
              <a:t>The deep tensor neural network with applications to large vocabulary speech recognition</a:t>
            </a:r>
            <a:r>
              <a:rPr lang="en-US" sz="1200" dirty="0">
                <a:solidFill>
                  <a:prstClr val="black"/>
                </a:solidFill>
                <a:latin typeface="Times New Roman" panose="02020603050405020304" pitchFamily="18" charset="0"/>
                <a:ea typeface="SimSun" panose="02010600030101010101" pitchFamily="2" charset="-122"/>
              </a:rPr>
              <a:t>,” IEEE Trans. Audio, Speech, Lang. Proc.,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“Efficient and effective algorithms for training single-hidden-layer neural networks,” Pattern Recognition Letters, 2012. </a:t>
            </a:r>
          </a:p>
        </p:txBody>
      </p:sp>
    </p:spTree>
    <p:extLst>
      <p:ext uri="{BB962C8B-B14F-4D97-AF65-F5344CB8AC3E}">
        <p14:creationId xmlns:p14="http://schemas.microsoft.com/office/powerpoint/2010/main" val="2452765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28</a:t>
            </a:fld>
            <a:endParaRPr lang="en-US">
              <a:solidFill>
                <a:prstClr val="black">
                  <a:tint val="75000"/>
                </a:prstClr>
              </a:solidFill>
            </a:endParaRPr>
          </a:p>
        </p:txBody>
      </p:sp>
      <p:sp>
        <p:nvSpPr>
          <p:cNvPr id="3" name="Rectangle 2"/>
          <p:cNvSpPr/>
          <p:nvPr/>
        </p:nvSpPr>
        <p:spPr>
          <a:xfrm>
            <a:off x="85578" y="914400"/>
            <a:ext cx="9067800" cy="6186309"/>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Seide, F., Li, G., Deng, L. “Exploiting sparseness in deep neural networks for large vocabulary speech recognition,”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t>
            </a:r>
            <a:r>
              <a:rPr lang="en-US" sz="1200" dirty="0" err="1">
                <a:solidFill>
                  <a:prstClr val="black"/>
                </a:solidFill>
                <a:latin typeface="Times New Roman" panose="02020603050405020304" pitchFamily="18" charset="0"/>
                <a:ea typeface="SimSun" panose="02010600030101010101" pitchFamily="2" charset="-122"/>
              </a:rPr>
              <a:t>Siniscalchi</a:t>
            </a:r>
            <a:r>
              <a:rPr lang="en-US" sz="1200" dirty="0">
                <a:solidFill>
                  <a:prstClr val="black"/>
                </a:solidFill>
                <a:latin typeface="Times New Roman" panose="02020603050405020304" pitchFamily="18" charset="0"/>
                <a:ea typeface="SimSun" panose="02010600030101010101" pitchFamily="2" charset="-122"/>
              </a:rPr>
              <a:t>, S., Deng, L., and Lee, C. “Boosting attribute and phone estimation accuracies with deep neural networks for detection-based speech recognition”,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Chen, X., and Deng, L., “Factorized deep neural networks for adaptive speech recognition,” International Workshop on Statistical Machine Learning for Speech Processing, March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“Deep learning and its applications to signal and information processing,” IEEE Signal Processing Magazine, January 2011, pp. 145-154.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“Accelerated parallelizable neural networks learning algorithms for speech recognition,” Proc. Interspeech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Li, G., and F. Seide. “Discriminative pretraining of deep neural networks,” U.S. Patent Filing, Nov. 2011.</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and Deng, L. “Deep-structured hidden conditional random fields for phonetic recognition,” Proc. Interspeech, Sept. 2010.</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Wang, S., Karam, Z., Deng, L. “Language recognition using deep-structured conditional random fields,” Proc. ICASSP, 2010, pp. 5030-5033.</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Wang, S., Deng, L., “Sequential labeling using deep-structured conditional random fields”, J. of Selected Topics in Signal Processing, 2010a.</a:t>
            </a:r>
            <a:r>
              <a:rPr lang="en-US" sz="1200" dirty="0">
                <a:solidFill>
                  <a:prstClr val="black"/>
                </a:solidFill>
                <a:latin typeface="Times New Roman" panose="02020603050405020304" pitchFamily="18" charset="0"/>
                <a:ea typeface="SimSun" panose="02010600030101010101" pitchFamily="2" charset="-122"/>
              </a:rPr>
              <a:t> </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Li, J.-Y., and Deng, L. “Calibration of confidence measures in speech recognition,” IEEE Trans. Audio, Speech and Language, 2010b.</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and Dahl, G.E., “Roles of Pre-Training and Fine-Tuning in Context-Dependent DBN-HMMs for Real-World Speech Recognition,” NIPS 2010 Workshop on Deep Learning and Unsupervised Feature Learning, Dec. 2010c.</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D., Wang, S., “Learning in the Deep-Structured Conditional Random Fields,” NIPS 2009 Workshop on Deep Learning for Speech Recognition and Related Applications, 2009.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Gong, Y. and Acero, A. “</a:t>
            </a:r>
            <a:r>
              <a:rPr lang="en-US" sz="1200" u="sng" dirty="0">
                <a:solidFill>
                  <a:srgbClr val="0000FF"/>
                </a:solidFill>
                <a:latin typeface="Times New Roman" panose="02020603050405020304" pitchFamily="18" charset="0"/>
                <a:ea typeface="SimSun" panose="02010600030101010101" pitchFamily="2" charset="-122"/>
                <a:hlinkClick r:id="rId2"/>
              </a:rPr>
              <a:t>A novel framework and training algorithm for variable-parameter hidden Markov models</a:t>
            </a:r>
            <a:r>
              <a:rPr lang="en-US" sz="1200" dirty="0">
                <a:solidFill>
                  <a:prstClr val="black"/>
                </a:solidFill>
                <a:latin typeface="Times New Roman" panose="02020603050405020304" pitchFamily="18" charset="0"/>
                <a:ea typeface="SimSun" panose="02010600030101010101" pitchFamily="2" charset="-122"/>
              </a:rPr>
              <a:t>,” IEEE Transactions on Audio, Speech and Language Processing, vol. 17, no. 7, September 2009, pp. 1348-1360.</a:t>
            </a:r>
          </a:p>
          <a:p>
            <a:pPr marL="228600" indent="-228600" algn="just">
              <a:tabLst>
                <a:tab pos="228600" algn="l"/>
                <a:tab pos="457200" algn="l"/>
              </a:tabLst>
            </a:pPr>
            <a:r>
              <a:rPr lang="en-US" sz="1200" u="sng" dirty="0">
                <a:solidFill>
                  <a:srgbClr val="0000FF"/>
                </a:solidFill>
                <a:latin typeface="Times New Roman" panose="02020603050405020304" pitchFamily="18" charset="0"/>
                <a:ea typeface="SimSun" panose="02010600030101010101" pitchFamily="2" charset="-122"/>
              </a:rPr>
              <a:t>Yu, D., Deng, L., Liu, P., Wu, J., Gong, Y., and Acero, A. “Cross-lingual speech recognition under runtime resource constraints,” Proc. ICASSP, 2009</a:t>
            </a:r>
            <a:r>
              <a:rPr lang="en-US" sz="1200" dirty="0">
                <a:solidFill>
                  <a:prstClr val="black"/>
                </a:solidFill>
                <a:latin typeface="Times New Roman" panose="02020603050405020304" pitchFamily="18" charset="0"/>
                <a:ea typeface="SimSun" panose="02010600030101010101" pitchFamily="2" charset="-122"/>
              </a:rPr>
              <a:t>.</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a:t>
            </a:r>
            <a:r>
              <a:rPr lang="en-US" sz="1200" u="sng" dirty="0">
                <a:solidFill>
                  <a:srgbClr val="0000FF"/>
                </a:solidFill>
                <a:latin typeface="Times New Roman" panose="02020603050405020304" pitchFamily="18" charset="0"/>
                <a:ea typeface="SimSun" panose="02010600030101010101" pitchFamily="2" charset="-122"/>
                <a:hlinkClick r:id="rId3"/>
              </a:rPr>
              <a:t>Solving nonlinear estimation problems using Splines,” </a:t>
            </a:r>
            <a:r>
              <a:rPr lang="en-US" sz="1200" dirty="0">
                <a:solidFill>
                  <a:prstClr val="black"/>
                </a:solidFill>
                <a:latin typeface="Times New Roman" panose="02020603050405020304" pitchFamily="18" charset="0"/>
                <a:ea typeface="SimSun" panose="02010600030101010101" pitchFamily="2" charset="-122"/>
              </a:rPr>
              <a:t>IEEE Signal Processing Magazine, vol. 26, no. 4, pp. 86-90, July 2009.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Zamora-</a:t>
            </a:r>
            <a:r>
              <a:rPr lang="en-US" sz="1200" dirty="0" err="1">
                <a:solidFill>
                  <a:prstClr val="black"/>
                </a:solidFill>
                <a:latin typeface="Times New Roman" panose="02020603050405020304" pitchFamily="18" charset="0"/>
                <a:ea typeface="SimSun" panose="02010600030101010101" pitchFamily="2" charset="-122"/>
              </a:rPr>
              <a:t>Martínez</a:t>
            </a:r>
            <a:r>
              <a:rPr lang="en-US" sz="1200" dirty="0">
                <a:solidFill>
                  <a:prstClr val="black"/>
                </a:solidFill>
                <a:latin typeface="Times New Roman" panose="02020603050405020304" pitchFamily="18" charset="0"/>
                <a:ea typeface="SimSun" panose="02010600030101010101" pitchFamily="2" charset="-122"/>
              </a:rPr>
              <a:t>, F., Castro-</a:t>
            </a:r>
            <a:r>
              <a:rPr lang="en-US" sz="1200" dirty="0" err="1">
                <a:solidFill>
                  <a:prstClr val="black"/>
                </a:solidFill>
                <a:latin typeface="Times New Roman" panose="02020603050405020304" pitchFamily="18" charset="0"/>
                <a:ea typeface="SimSun" panose="02010600030101010101" pitchFamily="2" charset="-122"/>
              </a:rPr>
              <a:t>Bleda</a:t>
            </a:r>
            <a:r>
              <a:rPr lang="en-US" sz="1200" dirty="0">
                <a:solidFill>
                  <a:prstClr val="black"/>
                </a:solidFill>
                <a:latin typeface="Times New Roman" panose="02020603050405020304" pitchFamily="18" charset="0"/>
                <a:ea typeface="SimSun" panose="02010600030101010101" pitchFamily="2" charset="-122"/>
              </a:rPr>
              <a:t>, M., </a:t>
            </a:r>
            <a:r>
              <a:rPr lang="en-US" sz="1200" dirty="0" err="1">
                <a:solidFill>
                  <a:prstClr val="black"/>
                </a:solidFill>
                <a:latin typeface="Times New Roman" panose="02020603050405020304" pitchFamily="18" charset="0"/>
                <a:ea typeface="SimSun" panose="02010600030101010101" pitchFamily="2" charset="-122"/>
              </a:rPr>
              <a:t>España-Boquera</a:t>
            </a:r>
            <a:r>
              <a:rPr lang="en-US" sz="1200" dirty="0">
                <a:solidFill>
                  <a:prstClr val="black"/>
                </a:solidFill>
                <a:latin typeface="Times New Roman" panose="02020603050405020304" pitchFamily="18" charset="0"/>
                <a:ea typeface="SimSun" panose="02010600030101010101" pitchFamily="2" charset="-122"/>
              </a:rPr>
              <a:t>, S. “</a:t>
            </a:r>
            <a:r>
              <a:rPr lang="en-US" sz="1200" u="sng" dirty="0">
                <a:solidFill>
                  <a:srgbClr val="0000FF"/>
                </a:solidFill>
                <a:latin typeface="Times New Roman" panose="02020603050405020304" pitchFamily="18" charset="0"/>
                <a:ea typeface="SimSun" panose="02010600030101010101" pitchFamily="2" charset="-122"/>
                <a:hlinkClick r:id="rId4"/>
              </a:rPr>
              <a:t>Fast evaluation of connectionist language models</a:t>
            </a:r>
            <a:r>
              <a:rPr lang="en-US" sz="1200" dirty="0">
                <a:solidFill>
                  <a:prstClr val="black"/>
                </a:solidFill>
                <a:latin typeface="Times New Roman" panose="02020603050405020304" pitchFamily="18" charset="0"/>
                <a:ea typeface="SimSun" panose="02010600030101010101" pitchFamily="2" charset="-122"/>
              </a:rPr>
              <a:t>,” Intern. Conf. Artificial Neural Networks, 2009, pp. 144-151</a:t>
            </a:r>
            <a:r>
              <a:rPr lang="en-US" sz="1200" dirty="0" smtClean="0">
                <a:solidFill>
                  <a:prstClr val="black"/>
                </a:solidFill>
                <a:latin typeface="Times New Roman" panose="02020603050405020304" pitchFamily="18" charset="0"/>
                <a:ea typeface="SimSun" panose="02010600030101010101" pitchFamily="2" charset="-122"/>
              </a:rPr>
              <a:t>.</a:t>
            </a:r>
          </a:p>
          <a:p>
            <a:r>
              <a:rPr lang="en-US" sz="1200" dirty="0">
                <a:solidFill>
                  <a:prstClr val="black"/>
                </a:solidFill>
              </a:rPr>
              <a:t>Zen, H., </a:t>
            </a:r>
            <a:r>
              <a:rPr lang="en-US" sz="1200" dirty="0" err="1">
                <a:solidFill>
                  <a:prstClr val="black"/>
                </a:solidFill>
              </a:rPr>
              <a:t>Nankaku</a:t>
            </a:r>
            <a:r>
              <a:rPr lang="en-US" sz="1200" dirty="0">
                <a:solidFill>
                  <a:prstClr val="black"/>
                </a:solidFill>
              </a:rPr>
              <a:t>, Y., and </a:t>
            </a:r>
            <a:r>
              <a:rPr lang="en-US" sz="1200" dirty="0" err="1">
                <a:solidFill>
                  <a:prstClr val="black"/>
                </a:solidFill>
              </a:rPr>
              <a:t>Tokuda</a:t>
            </a:r>
            <a:r>
              <a:rPr lang="en-US" sz="1200" dirty="0">
                <a:solidFill>
                  <a:prstClr val="black"/>
                </a:solidFill>
              </a:rPr>
              <a:t>, K. “Continuous stochastic feature mapping based on trajectory HMMs,” IEEE Trans. Audio, Speech, and Language Proc., vol. 19, no. 2, Feb. 2011, pp. 417-430.</a:t>
            </a:r>
          </a:p>
          <a:p>
            <a:r>
              <a:rPr lang="en-US" sz="1200" dirty="0">
                <a:solidFill>
                  <a:prstClr val="black"/>
                </a:solidFill>
              </a:rPr>
              <a:t>Zen, H. Gales, M. J. F. </a:t>
            </a:r>
            <a:r>
              <a:rPr lang="en-US" sz="1200" dirty="0" err="1">
                <a:solidFill>
                  <a:prstClr val="black"/>
                </a:solidFill>
              </a:rPr>
              <a:t>Nankaku</a:t>
            </a:r>
            <a:r>
              <a:rPr lang="en-US" sz="1200" dirty="0">
                <a:solidFill>
                  <a:prstClr val="black"/>
                </a:solidFill>
              </a:rPr>
              <a:t>, Y. </a:t>
            </a:r>
            <a:r>
              <a:rPr lang="en-US" sz="1200" dirty="0" err="1">
                <a:solidFill>
                  <a:prstClr val="black"/>
                </a:solidFill>
              </a:rPr>
              <a:t>Tokuda</a:t>
            </a:r>
            <a:r>
              <a:rPr lang="en-US" sz="1200" dirty="0">
                <a:solidFill>
                  <a:prstClr val="black"/>
                </a:solidFill>
              </a:rPr>
              <a:t>, K. “</a:t>
            </a:r>
            <a:r>
              <a:rPr lang="en-US" sz="1200" u="sng" dirty="0">
                <a:solidFill>
                  <a:prstClr val="black"/>
                </a:solidFill>
                <a:hlinkClick r:id="rId5"/>
              </a:rPr>
              <a:t>Product of experts for statistical parametric speech synthesis</a:t>
            </a:r>
            <a:r>
              <a:rPr lang="en-US" sz="1200" dirty="0">
                <a:solidFill>
                  <a:prstClr val="black"/>
                </a:solidFill>
              </a:rPr>
              <a:t>,” IEEE Trans. Audio, Speech, and Language Proc., vol. 20, no. 3, March, 2012, pp. 794-805.</a:t>
            </a:r>
          </a:p>
          <a:p>
            <a:r>
              <a:rPr lang="en-US" sz="1200" dirty="0">
                <a:solidFill>
                  <a:prstClr val="black"/>
                </a:solidFill>
              </a:rPr>
              <a:t>Zweig, G. and Nguyen, P. “A segmental CRF approach to large vocabulary continuous speech recognition,” Proc. ASRU, 2009.</a:t>
            </a:r>
          </a:p>
          <a:p>
            <a:pPr marL="228600" indent="-228600" algn="just">
              <a:tabLst>
                <a:tab pos="228600" algn="l"/>
              </a:tabLst>
            </a:pPr>
            <a:endParaRPr lang="en-US" sz="1200" dirty="0">
              <a:solidFill>
                <a:prstClr val="black"/>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40962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29</a:t>
            </a:fld>
            <a:endParaRPr lang="en-US">
              <a:solidFill>
                <a:prstClr val="black">
                  <a:tint val="75000"/>
                </a:prstClr>
              </a:solidFill>
            </a:endParaRPr>
          </a:p>
        </p:txBody>
      </p:sp>
      <p:sp>
        <p:nvSpPr>
          <p:cNvPr id="3" name="Rectangle 2"/>
          <p:cNvSpPr/>
          <p:nvPr/>
        </p:nvSpPr>
        <p:spPr>
          <a:xfrm>
            <a:off x="-10551" y="609600"/>
            <a:ext cx="9002151" cy="6370975"/>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Grégoire Mesnil, Xiaodong He, Li Deng, and Yoshua Bengio, </a:t>
            </a:r>
            <a:r>
              <a:rPr lang="en-US" sz="1200" dirty="0">
                <a:solidFill>
                  <a:srgbClr val="0000FF"/>
                </a:solidFill>
                <a:latin typeface="Times New Roman" panose="02020603050405020304" pitchFamily="18" charset="0"/>
                <a:ea typeface="SimSun" panose="02010600030101010101" pitchFamily="2" charset="-122"/>
                <a:hlinkClick r:id="rId2"/>
              </a:rPr>
              <a:t>Investigation of Recurrent-Neural-Network Architectures and Learning Methods for Spoken Language Understanding</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Interspeech 2013</a:t>
            </a:r>
            <a:r>
              <a:rPr lang="en-US" sz="1200" dirty="0">
                <a:solidFill>
                  <a:prstClr val="black"/>
                </a:solidFill>
                <a:latin typeface="Times New Roman" panose="02020603050405020304" pitchFamily="18" charset="0"/>
                <a:ea typeface="SimSun" panose="02010600030101010101" pitchFamily="2" charset="-122"/>
              </a:rPr>
              <a:t>, August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Ossama</a:t>
            </a:r>
            <a:r>
              <a:rPr lang="en-US" sz="1200" dirty="0">
                <a:solidFill>
                  <a:prstClr val="black"/>
                </a:solidFill>
                <a:latin typeface="Times New Roman" panose="02020603050405020304" pitchFamily="18" charset="0"/>
                <a:ea typeface="SimSun" panose="02010600030101010101" pitchFamily="2" charset="-122"/>
              </a:rPr>
              <a:t> Abdel-Hamid, Li Deng, and Dong Yu, </a:t>
            </a:r>
            <a:r>
              <a:rPr lang="en-US" sz="1200" dirty="0">
                <a:solidFill>
                  <a:srgbClr val="0000FF"/>
                </a:solidFill>
                <a:latin typeface="Times New Roman" panose="02020603050405020304" pitchFamily="18" charset="0"/>
                <a:ea typeface="SimSun" panose="02010600030101010101" pitchFamily="2" charset="-122"/>
                <a:hlinkClick r:id="rId3"/>
              </a:rPr>
              <a:t>Exploring convolutional neural network structures and optimization techniques for speech recognition</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 Interspeech, Lyon, France</a:t>
            </a:r>
            <a:r>
              <a:rPr lang="en-US" sz="1200" dirty="0">
                <a:solidFill>
                  <a:prstClr val="black"/>
                </a:solidFill>
                <a:latin typeface="Times New Roman" panose="02020603050405020304" pitchFamily="18" charset="0"/>
                <a:ea typeface="SimSun" panose="02010600030101010101" pitchFamily="2" charset="-122"/>
              </a:rPr>
              <a:t>, August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Ossama</a:t>
            </a:r>
            <a:r>
              <a:rPr lang="en-US" sz="1200" dirty="0">
                <a:solidFill>
                  <a:prstClr val="black"/>
                </a:solidFill>
                <a:latin typeface="Times New Roman" panose="02020603050405020304" pitchFamily="18" charset="0"/>
                <a:ea typeface="SimSun" panose="02010600030101010101" pitchFamily="2" charset="-122"/>
              </a:rPr>
              <a:t> Abdel-Hamid, Li Deng, Dong Yu, and Hui Jiang, </a:t>
            </a:r>
            <a:r>
              <a:rPr lang="en-US" sz="1200" dirty="0">
                <a:solidFill>
                  <a:srgbClr val="0000FF"/>
                </a:solidFill>
                <a:latin typeface="Times New Roman" panose="02020603050405020304" pitchFamily="18" charset="0"/>
                <a:ea typeface="SimSun" panose="02010600030101010101" pitchFamily="2" charset="-122"/>
                <a:hlinkClick r:id="rId4"/>
              </a:rPr>
              <a:t>Deep segmental neural networks for speech recognition</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 Interspeech, Lyon, France</a:t>
            </a:r>
            <a:r>
              <a:rPr lang="en-US" sz="1200" dirty="0">
                <a:solidFill>
                  <a:prstClr val="black"/>
                </a:solidFill>
                <a:latin typeface="Times New Roman" panose="02020603050405020304" pitchFamily="18" charset="0"/>
                <a:ea typeface="SimSun" panose="02010600030101010101" pitchFamily="2" charset="-122"/>
              </a:rPr>
              <a:t>, August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George Dahl, Jack W. Stokes, Li Deng, and Dong Yu, </a:t>
            </a:r>
            <a:r>
              <a:rPr lang="en-US" sz="1200" dirty="0">
                <a:solidFill>
                  <a:srgbClr val="0000FF"/>
                </a:solidFill>
                <a:latin typeface="Times New Roman" panose="02020603050405020304" pitchFamily="18" charset="0"/>
                <a:ea typeface="SimSun" panose="02010600030101010101" pitchFamily="2" charset="-122"/>
                <a:hlinkClick r:id="rId5"/>
              </a:rPr>
              <a:t>Large-Scale Malware Classification Using Random Projections and Neural Networks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Proceedings IEEE Conference on Acoustics, Speech, and Signal Processing</a:t>
            </a:r>
            <a:r>
              <a:rPr lang="en-US" sz="1200" dirty="0">
                <a:solidFill>
                  <a:prstClr val="black"/>
                </a:solidFill>
                <a:latin typeface="Times New Roman" panose="02020603050405020304" pitchFamily="18" charset="0"/>
                <a:ea typeface="SimSun" panose="02010600030101010101" pitchFamily="2" charset="-122"/>
              </a:rPr>
              <a:t>, IEEE SPS, 26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Geoffrey Hinton, and Brian Kingsbury, </a:t>
            </a:r>
            <a:r>
              <a:rPr lang="en-US" sz="1200" dirty="0">
                <a:solidFill>
                  <a:srgbClr val="0000FF"/>
                </a:solidFill>
                <a:latin typeface="Times New Roman" panose="02020603050405020304" pitchFamily="18" charset="0"/>
                <a:ea typeface="SimSun" panose="02010600030101010101" pitchFamily="2" charset="-122"/>
                <a:hlinkClick r:id="rId6"/>
              </a:rPr>
              <a:t>New types of deep neural network learning for speech recognition and related applications: An overview</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 May 2013</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Po-Sen Huang, Li Deng, Mark Hasegawa-Johnson, and Xiaodong He, </a:t>
            </a:r>
            <a:r>
              <a:rPr lang="en-US" sz="1200" dirty="0">
                <a:solidFill>
                  <a:srgbClr val="0000FF"/>
                </a:solidFill>
                <a:latin typeface="Times New Roman" panose="02020603050405020304" pitchFamily="18" charset="0"/>
                <a:ea typeface="SimSun" panose="02010600030101010101" pitchFamily="2" charset="-122"/>
                <a:hlinkClick r:id="rId7"/>
              </a:rPr>
              <a:t>Random Features for Kernel Deep Convex Network</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Jinyu Li, Jui-Ting Huang, </a:t>
            </a:r>
            <a:r>
              <a:rPr lang="en-US" sz="1200" dirty="0" err="1">
                <a:solidFill>
                  <a:prstClr val="black"/>
                </a:solidFill>
                <a:latin typeface="Times New Roman" panose="02020603050405020304" pitchFamily="18" charset="0"/>
                <a:ea typeface="SimSun" panose="02010600030101010101" pitchFamily="2" charset="-122"/>
              </a:rPr>
              <a:t>Kaisheng</a:t>
            </a:r>
            <a:r>
              <a:rPr lang="en-US" sz="1200" dirty="0">
                <a:solidFill>
                  <a:prstClr val="black"/>
                </a:solidFill>
                <a:latin typeface="Times New Roman" panose="02020603050405020304" pitchFamily="18" charset="0"/>
                <a:ea typeface="SimSun" panose="02010600030101010101" pitchFamily="2" charset="-122"/>
              </a:rPr>
              <a:t> Yao, Dong Yu, Frank Seide, Michael Seltzer, Geoff Zweig, Xiaodong He, Jason Williams, </a:t>
            </a:r>
            <a:r>
              <a:rPr lang="en-US" sz="1200" dirty="0" err="1">
                <a:solidFill>
                  <a:prstClr val="black"/>
                </a:solidFill>
                <a:latin typeface="Times New Roman" panose="02020603050405020304" pitchFamily="18" charset="0"/>
                <a:ea typeface="SimSun" panose="02010600030101010101" pitchFamily="2" charset="-122"/>
              </a:rPr>
              <a:t>Yifan</a:t>
            </a:r>
            <a:r>
              <a:rPr lang="en-US" sz="1200" dirty="0">
                <a:solidFill>
                  <a:prstClr val="black"/>
                </a:solidFill>
                <a:latin typeface="Times New Roman" panose="02020603050405020304" pitchFamily="18" charset="0"/>
                <a:ea typeface="SimSun" panose="02010600030101010101" pitchFamily="2" charset="-122"/>
              </a:rPr>
              <a:t> Gong, and Alex Acero, </a:t>
            </a:r>
            <a:r>
              <a:rPr lang="en-US" sz="1200" dirty="0">
                <a:solidFill>
                  <a:srgbClr val="0000FF"/>
                </a:solidFill>
                <a:latin typeface="Times New Roman" panose="02020603050405020304" pitchFamily="18" charset="0"/>
                <a:ea typeface="SimSun" panose="02010600030101010101" pitchFamily="2" charset="-122"/>
                <a:hlinkClick r:id="rId8"/>
              </a:rPr>
              <a:t>Recent Advances in Deep Learning for Speech Research at Microsoft</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Xiaodong He, Li Deng, Dilek Hakkani-Tur, and Gokhan Tur, </a:t>
            </a:r>
            <a:r>
              <a:rPr lang="en-US" sz="1200" dirty="0">
                <a:solidFill>
                  <a:srgbClr val="0000FF"/>
                </a:solidFill>
                <a:latin typeface="Times New Roman" panose="02020603050405020304" pitchFamily="18" charset="0"/>
                <a:ea typeface="SimSun" panose="02010600030101010101" pitchFamily="2" charset="-122"/>
                <a:hlinkClick r:id="rId9"/>
              </a:rPr>
              <a:t>Multi-Style Adaptive Training for Robust Cross-Lingual Spoken Language Understanding</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Jennifer </a:t>
            </a:r>
            <a:r>
              <a:rPr lang="en-US" sz="1200" dirty="0" err="1">
                <a:solidFill>
                  <a:prstClr val="black"/>
                </a:solidFill>
                <a:latin typeface="Times New Roman" panose="02020603050405020304" pitchFamily="18" charset="0"/>
                <a:ea typeface="SimSun" panose="02010600030101010101" pitchFamily="2" charset="-122"/>
              </a:rPr>
              <a:t>Gillenwater</a:t>
            </a:r>
            <a:r>
              <a:rPr lang="en-US" sz="1200" dirty="0">
                <a:solidFill>
                  <a:prstClr val="black"/>
                </a:solidFill>
                <a:latin typeface="Times New Roman" panose="02020603050405020304" pitchFamily="18" charset="0"/>
                <a:ea typeface="SimSun" panose="02010600030101010101" pitchFamily="2" charset="-122"/>
              </a:rPr>
              <a:t>, Xiaodong He, Jianfeng Gao, and Li Deng, </a:t>
            </a:r>
            <a:r>
              <a:rPr lang="en-US" sz="1200" dirty="0">
                <a:solidFill>
                  <a:srgbClr val="0000FF"/>
                </a:solidFill>
                <a:latin typeface="Times New Roman" panose="02020603050405020304" pitchFamily="18" charset="0"/>
                <a:ea typeface="SimSun" panose="02010600030101010101" pitchFamily="2" charset="-122"/>
                <a:hlinkClick r:id="rId10"/>
              </a:rPr>
              <a:t>End-To-End Learning of Parsing Models for Information Retrieval</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Jui-Ting Huang, Jinyu Li, Dong Yu, Li Deng, and </a:t>
            </a:r>
            <a:r>
              <a:rPr lang="en-US" sz="1200" dirty="0" err="1">
                <a:solidFill>
                  <a:prstClr val="black"/>
                </a:solidFill>
                <a:latin typeface="Times New Roman" panose="02020603050405020304" pitchFamily="18" charset="0"/>
                <a:ea typeface="SimSun" panose="02010600030101010101" pitchFamily="2" charset="-122"/>
              </a:rPr>
              <a:t>Yifan</a:t>
            </a:r>
            <a:r>
              <a:rPr lang="en-US" sz="1200" dirty="0">
                <a:solidFill>
                  <a:prstClr val="black"/>
                </a:solidFill>
                <a:latin typeface="Times New Roman" panose="02020603050405020304" pitchFamily="18" charset="0"/>
                <a:ea typeface="SimSun" panose="02010600030101010101" pitchFamily="2" charset="-122"/>
              </a:rPr>
              <a:t> Gong, </a:t>
            </a:r>
            <a:r>
              <a:rPr lang="en-US" sz="1200" dirty="0">
                <a:solidFill>
                  <a:srgbClr val="0000FF"/>
                </a:solidFill>
                <a:latin typeface="Times New Roman" panose="02020603050405020304" pitchFamily="18" charset="0"/>
                <a:ea typeface="SimSun" panose="02010600030101010101" pitchFamily="2" charset="-122"/>
                <a:hlinkClick r:id="rId11"/>
              </a:rPr>
              <a:t>CROSS-LANGUAGE KNOWLEDGE TRANSFER USING MULTILINGUAL DEEP NEURAL NETWORK WITH SHARED HIDDEN LAYERS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Xiaodong He, and Jianfeng Gao, </a:t>
            </a:r>
            <a:r>
              <a:rPr lang="en-US" sz="1200" dirty="0">
                <a:solidFill>
                  <a:srgbClr val="0000FF"/>
                </a:solidFill>
                <a:latin typeface="Times New Roman" panose="02020603050405020304" pitchFamily="18" charset="0"/>
                <a:ea typeface="SimSun" panose="02010600030101010101" pitchFamily="2" charset="-122"/>
                <a:hlinkClick r:id="rId12"/>
              </a:rPr>
              <a:t>Deep Stacking Networks for Information Retrieval</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a:t>
            </a:r>
            <a:r>
              <a:rPr lang="en-US" sz="1200" dirty="0" err="1">
                <a:solidFill>
                  <a:prstClr val="black"/>
                </a:solidFill>
                <a:latin typeface="Times New Roman" panose="02020603050405020304" pitchFamily="18" charset="0"/>
                <a:ea typeface="SimSun" panose="02010600030101010101" pitchFamily="2" charset="-122"/>
              </a:rPr>
              <a:t>Ossama</a:t>
            </a:r>
            <a:r>
              <a:rPr lang="en-US" sz="1200" dirty="0">
                <a:solidFill>
                  <a:prstClr val="black"/>
                </a:solidFill>
                <a:latin typeface="Times New Roman" panose="02020603050405020304" pitchFamily="18" charset="0"/>
                <a:ea typeface="SimSun" panose="02010600030101010101" pitchFamily="2" charset="-122"/>
              </a:rPr>
              <a:t> Abdel-Hamid, and Dong Yu, </a:t>
            </a:r>
            <a:r>
              <a:rPr lang="en-US" sz="1200" dirty="0">
                <a:solidFill>
                  <a:srgbClr val="0000FF"/>
                </a:solidFill>
                <a:latin typeface="Times New Roman" panose="02020603050405020304" pitchFamily="18" charset="0"/>
                <a:ea typeface="SimSun" panose="02010600030101010101" pitchFamily="2" charset="-122"/>
                <a:hlinkClick r:id="rId13"/>
              </a:rPr>
              <a:t>A deep convolutional neural network using heterogeneous pooling for trading acoustic invariance with phonetic confusion</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Po-Sen Huang, Kshitiz Kumar, Chaojun Liu, </a:t>
            </a:r>
            <a:r>
              <a:rPr lang="en-US" sz="1200" dirty="0" err="1">
                <a:solidFill>
                  <a:prstClr val="black"/>
                </a:solidFill>
                <a:latin typeface="Times New Roman" panose="02020603050405020304" pitchFamily="18" charset="0"/>
                <a:ea typeface="SimSun" panose="02010600030101010101" pitchFamily="2" charset="-122"/>
              </a:rPr>
              <a:t>Yifan</a:t>
            </a:r>
            <a:r>
              <a:rPr lang="en-US" sz="1200" dirty="0">
                <a:solidFill>
                  <a:prstClr val="black"/>
                </a:solidFill>
                <a:latin typeface="Times New Roman" panose="02020603050405020304" pitchFamily="18" charset="0"/>
                <a:ea typeface="SimSun" panose="02010600030101010101" pitchFamily="2" charset="-122"/>
              </a:rPr>
              <a:t> Gong, and Li Deng, </a:t>
            </a:r>
            <a:r>
              <a:rPr lang="en-US" sz="1200" dirty="0">
                <a:solidFill>
                  <a:srgbClr val="0000FF"/>
                </a:solidFill>
                <a:latin typeface="Times New Roman" panose="02020603050405020304" pitchFamily="18" charset="0"/>
                <a:ea typeface="SimSun" panose="02010600030101010101" pitchFamily="2" charset="-122"/>
                <a:hlinkClick r:id="rId14"/>
              </a:rPr>
              <a:t>PREDICTING SPEECH RECOGNITION CONFIDENCE USING DEEP LEARNING WITH WORD IDENTITY AND SCORE FEATURES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Hamid Palangi, </a:t>
            </a:r>
            <a:r>
              <a:rPr lang="en-US" sz="1200" dirty="0" err="1">
                <a:solidFill>
                  <a:prstClr val="black"/>
                </a:solidFill>
                <a:latin typeface="Times New Roman" panose="02020603050405020304" pitchFamily="18" charset="0"/>
                <a:ea typeface="SimSun" panose="02010600030101010101" pitchFamily="2" charset="-122"/>
              </a:rPr>
              <a:t>Rabab</a:t>
            </a:r>
            <a:r>
              <a:rPr lang="en-US" sz="1200" dirty="0">
                <a:solidFill>
                  <a:prstClr val="black"/>
                </a:solidFill>
                <a:latin typeface="Times New Roman" panose="02020603050405020304" pitchFamily="18" charset="0"/>
                <a:ea typeface="SimSun" panose="02010600030101010101" pitchFamily="2" charset="-122"/>
              </a:rPr>
              <a:t> Ward, and Li Deng, </a:t>
            </a:r>
            <a:r>
              <a:rPr lang="en-US" sz="1200" dirty="0">
                <a:solidFill>
                  <a:srgbClr val="0000FF"/>
                </a:solidFill>
                <a:latin typeface="Times New Roman" panose="02020603050405020304" pitchFamily="18" charset="0"/>
                <a:ea typeface="SimSun" panose="02010600030101010101" pitchFamily="2" charset="-122"/>
                <a:hlinkClick r:id="rId15"/>
              </a:rPr>
              <a:t>Using deep stacking network to improve structured compressive sensing with multiple measurement vectors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Zhen-Hua Ling, Li Deng, and Dong Yu, </a:t>
            </a:r>
            <a:r>
              <a:rPr lang="en-US" sz="1200" dirty="0">
                <a:solidFill>
                  <a:srgbClr val="0000FF"/>
                </a:solidFill>
                <a:latin typeface="Times New Roman" panose="02020603050405020304" pitchFamily="18" charset="0"/>
                <a:ea typeface="SimSun" panose="02010600030101010101" pitchFamily="2" charset="-122"/>
                <a:hlinkClick r:id="rId16"/>
              </a:rPr>
              <a:t>Modeling Spectral Envelopes Using Restricted Boltzmann Machines For Statistical Parametric Speech Synthesis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ICASSP 2013</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Xiaodong He and Li Deng, </a:t>
            </a:r>
            <a:r>
              <a:rPr lang="en-US" sz="1200" dirty="0">
                <a:solidFill>
                  <a:srgbClr val="0000FF"/>
                </a:solidFill>
                <a:latin typeface="Times New Roman" panose="02020603050405020304" pitchFamily="18" charset="0"/>
                <a:ea typeface="SimSun" panose="02010600030101010101" pitchFamily="2" charset="-122"/>
                <a:hlinkClick r:id="rId17"/>
              </a:rPr>
              <a:t>Speech-Centric Information Processing: An Optimization-Oriented Approach</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Proceedings of the </a:t>
            </a:r>
            <a:r>
              <a:rPr lang="en-US" sz="1200" i="1" dirty="0" smtClean="0">
                <a:solidFill>
                  <a:prstClr val="black"/>
                </a:solidFill>
                <a:latin typeface="Times New Roman" panose="02020603050405020304" pitchFamily="18" charset="0"/>
                <a:ea typeface="SimSun" panose="02010600030101010101" pitchFamily="2" charset="-122"/>
              </a:rPr>
              <a:t>IEEE</a:t>
            </a:r>
            <a:r>
              <a:rPr lang="en-US" sz="1200" dirty="0" smtClean="0">
                <a:solidFill>
                  <a:prstClr val="black"/>
                </a:solidFill>
                <a:latin typeface="Times New Roman" panose="02020603050405020304" pitchFamily="18" charset="0"/>
                <a:ea typeface="SimSun" panose="02010600030101010101" pitchFamily="2" charset="-122"/>
              </a:rPr>
              <a:t>, </a:t>
            </a:r>
            <a:r>
              <a:rPr lang="en-US" sz="1200" dirty="0">
                <a:solidFill>
                  <a:prstClr val="black"/>
                </a:solidFill>
                <a:latin typeface="Times New Roman" panose="02020603050405020304" pitchFamily="18" charset="0"/>
                <a:ea typeface="SimSun" panose="02010600030101010101" pitchFamily="2" charset="-122"/>
              </a:rPr>
              <a:t>vol. 31 May 2013.</a:t>
            </a:r>
          </a:p>
        </p:txBody>
      </p:sp>
    </p:spTree>
    <p:extLst>
      <p:ext uri="{BB962C8B-B14F-4D97-AF65-F5344CB8AC3E}">
        <p14:creationId xmlns:p14="http://schemas.microsoft.com/office/powerpoint/2010/main" val="287340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Prof. </a:t>
            </a:r>
            <a:r>
              <a:rPr lang="en-US" sz="3600" dirty="0" err="1" smtClean="0"/>
              <a:t>LeCun’s</a:t>
            </a:r>
            <a:r>
              <a:rPr lang="en-US" sz="3600" dirty="0" smtClean="0"/>
              <a:t> 2011 Talk on Computer Vision</a:t>
            </a:r>
            <a:endParaRPr lang="en-US" sz="36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2" y="1192411"/>
            <a:ext cx="7972168" cy="566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99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30" y="574367"/>
            <a:ext cx="8991600" cy="628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86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8" y="-1"/>
            <a:ext cx="9102812" cy="687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68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1143000"/>
          </a:xfrm>
        </p:spPr>
        <p:txBody>
          <a:bodyPr>
            <a:normAutofit fontScale="90000"/>
          </a:bodyPr>
          <a:lstStyle/>
          <a:p>
            <a:r>
              <a:rPr lang="en-US" dirty="0" smtClean="0"/>
              <a:t>Feature Engineering or Feature Learning?</a:t>
            </a:r>
            <a:endParaRPr lang="en-US" dirty="0"/>
          </a:p>
        </p:txBody>
      </p:sp>
      <p:sp>
        <p:nvSpPr>
          <p:cNvPr id="3" name="Content Placeholder 2"/>
          <p:cNvSpPr>
            <a:spLocks noGrp="1"/>
          </p:cNvSpPr>
          <p:nvPr>
            <p:ph idx="1"/>
          </p:nvPr>
        </p:nvSpPr>
        <p:spPr/>
        <p:txBody>
          <a:bodyPr>
            <a:normAutofit lnSpcReduction="10000"/>
          </a:bodyPr>
          <a:lstStyle/>
          <a:p>
            <a:pPr marL="457200" indent="-457200"/>
            <a:r>
              <a:rPr lang="en-US" dirty="0" smtClean="0"/>
              <a:t>In Vision: SIFT, HOG, pixels, sparse coding, RBM, autoencoder, LCC, scattering net (</a:t>
            </a:r>
            <a:r>
              <a:rPr lang="en-US" dirty="0" err="1" smtClean="0"/>
              <a:t>Mallat</a:t>
            </a:r>
            <a:r>
              <a:rPr lang="en-US" dirty="0" smtClean="0"/>
              <a:t>), deep </a:t>
            </a:r>
            <a:r>
              <a:rPr lang="en-US" dirty="0" err="1" smtClean="0"/>
              <a:t>conv</a:t>
            </a:r>
            <a:r>
              <a:rPr lang="en-US" dirty="0" smtClean="0"/>
              <a:t> net (discriminative feature learning), etc. </a:t>
            </a:r>
          </a:p>
          <a:p>
            <a:pPr marL="457200" indent="-457200"/>
            <a:r>
              <a:rPr lang="en-US" dirty="0" smtClean="0"/>
              <a:t>In NLP: N-gram, hashing, XXX, YYY, ZZZ etc.</a:t>
            </a:r>
          </a:p>
          <a:p>
            <a:pPr marL="457200" indent="-457200"/>
            <a:r>
              <a:rPr lang="en-US" dirty="0" smtClean="0"/>
              <a:t>In Speech: MFCC’s, PLPs, SPLICE (for noise robustness), autoencoder, scattering spectra, </a:t>
            </a:r>
            <a:r>
              <a:rPr lang="en-US" b="1" dirty="0" smtClean="0"/>
              <a:t>learned mapping from </a:t>
            </a:r>
            <a:r>
              <a:rPr lang="en-US" b="1" dirty="0" err="1" smtClean="0"/>
              <a:t>filterbank</a:t>
            </a:r>
            <a:r>
              <a:rPr lang="en-US" b="1" dirty="0" smtClean="0"/>
              <a:t> to MFCCs</a:t>
            </a:r>
            <a:r>
              <a:rPr lang="en-US" dirty="0" smtClean="0"/>
              <a:t>, DNN, etc.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6697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534400" cy="623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2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
            <a:ext cx="529409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305697"/>
            <a:ext cx="39052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55292" y="4114799"/>
            <a:ext cx="3991414" cy="646331"/>
          </a:xfrm>
          <a:prstGeom prst="rect">
            <a:avLst/>
          </a:prstGeom>
          <a:noFill/>
        </p:spPr>
        <p:txBody>
          <a:bodyPr wrap="none" rtlCol="0">
            <a:spAutoFit/>
          </a:bodyPr>
          <a:lstStyle/>
          <a:p>
            <a:r>
              <a:rPr lang="en-US" dirty="0" smtClean="0"/>
              <a:t>Learning B matrix rather than fixing it to</a:t>
            </a:r>
          </a:p>
          <a:p>
            <a:r>
              <a:rPr lang="en-US" dirty="0" smtClean="0"/>
              <a:t>the cosine transform to form the MFCCs</a:t>
            </a:r>
            <a:endParaRPr lang="en-US" dirty="0"/>
          </a:p>
        </p:txBody>
      </p:sp>
    </p:spTree>
    <p:extLst>
      <p:ext uri="{BB962C8B-B14F-4D97-AF65-F5344CB8AC3E}">
        <p14:creationId xmlns:p14="http://schemas.microsoft.com/office/powerpoint/2010/main" val="1144827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16"/>
            <a:ext cx="8991600" cy="551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6562" y="5532508"/>
            <a:ext cx="8503738" cy="1477328"/>
          </a:xfrm>
          <a:prstGeom prst="rect">
            <a:avLst/>
          </a:prstGeom>
          <a:noFill/>
        </p:spPr>
        <p:txBody>
          <a:bodyPr wrap="none" rtlCol="0">
            <a:spAutoFit/>
          </a:bodyPr>
          <a:lstStyle/>
          <a:p>
            <a:pPr marL="285750" indent="-285750">
              <a:buFont typeface="Arial" pitchFamily="34" charset="0"/>
              <a:buChar char="•"/>
            </a:pPr>
            <a:r>
              <a:rPr lang="en-US" dirty="0" smtClean="0"/>
              <a:t>Strong results</a:t>
            </a:r>
          </a:p>
          <a:p>
            <a:pPr marL="285750" indent="-285750">
              <a:buFont typeface="Arial" pitchFamily="34" charset="0"/>
              <a:buChar char="•"/>
            </a:pPr>
            <a:r>
              <a:rPr lang="en-US" dirty="0" smtClean="0"/>
              <a:t>Limited to linear mapping and did not go deeper</a:t>
            </a:r>
          </a:p>
          <a:p>
            <a:pPr marL="285750" indent="-285750">
              <a:buFont typeface="Arial" pitchFamily="34" charset="0"/>
              <a:buChar char="•"/>
            </a:pPr>
            <a:r>
              <a:rPr lang="en-US" dirty="0" smtClean="0"/>
              <a:t>DNN does similar discriminative feature learning with more layers and with nonlinear </a:t>
            </a:r>
          </a:p>
          <a:p>
            <a:r>
              <a:rPr lang="en-US" dirty="0"/>
              <a:t> </a:t>
            </a:r>
            <a:r>
              <a:rPr lang="en-US" dirty="0" smtClean="0"/>
              <a:t>    mappings  </a:t>
            </a:r>
          </a:p>
          <a:p>
            <a:endParaRPr lang="en-US" dirty="0"/>
          </a:p>
        </p:txBody>
      </p:sp>
    </p:spTree>
    <p:extLst>
      <p:ext uri="{BB962C8B-B14F-4D97-AF65-F5344CB8AC3E}">
        <p14:creationId xmlns:p14="http://schemas.microsoft.com/office/powerpoint/2010/main" val="819143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3.xml><?xml version="1.0" encoding="utf-8"?>
<a:theme xmlns:a="http://schemas.openxmlformats.org/drawingml/2006/main" name="2_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12667</TotalTime>
  <Words>6765</Words>
  <Application>Microsoft Office PowerPoint</Application>
  <PresentationFormat>On-screen Show (4:3)</PresentationFormat>
  <Paragraphs>315</Paragraphs>
  <Slides>29</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29</vt:i4>
      </vt:variant>
    </vt:vector>
  </HeadingPairs>
  <TitlesOfParts>
    <vt:vector size="41" baseType="lpstr">
      <vt:lpstr>SimSun</vt:lpstr>
      <vt:lpstr>Arial</vt:lpstr>
      <vt:lpstr>Arial Black</vt:lpstr>
      <vt:lpstr>Calibri</vt:lpstr>
      <vt:lpstr>Segoe</vt:lpstr>
      <vt:lpstr>Segoe Semibold</vt:lpstr>
      <vt:lpstr>Segoe UI</vt:lpstr>
      <vt:lpstr>Times New Roman</vt:lpstr>
      <vt:lpstr>Wingdings</vt:lpstr>
      <vt:lpstr>Office Theme</vt:lpstr>
      <vt:lpstr>USCMG_template</vt:lpstr>
      <vt:lpstr>2_USCMG_template</vt:lpstr>
      <vt:lpstr>     Deep Learning for  Information Processing &amp; Artificial Intelligence  New-Generation Models &amp; Methodology for Advancing AI &amp; SIP       </vt:lpstr>
      <vt:lpstr>Learning Internal Representations: Computer Vision and Speech Recognition Tasks</vt:lpstr>
      <vt:lpstr>Prof. LeCun’s 2011 Talk on Computer Vision</vt:lpstr>
      <vt:lpstr>PowerPoint Presentation</vt:lpstr>
      <vt:lpstr>PowerPoint Presentation</vt:lpstr>
      <vt:lpstr>Feature Engineering or Feature Learning?</vt:lpstr>
      <vt:lpstr>PowerPoint Presentation</vt:lpstr>
      <vt:lpstr>PowerPoint Presentation</vt:lpstr>
      <vt:lpstr>PowerPoint Presentation</vt:lpstr>
      <vt:lpstr>Another Example of (shallow) Feature Learning in Speech Recognition</vt:lpstr>
      <vt:lpstr>PowerPoint Presentation</vt:lpstr>
      <vt:lpstr>Comparisons with DNN feature extractions</vt:lpstr>
      <vt:lpstr>PowerPoint Presentation</vt:lpstr>
      <vt:lpstr>PowerPoint Presentation</vt:lpstr>
      <vt:lpstr>PowerPoint Presentation</vt:lpstr>
      <vt:lpstr>PowerPoint Presentation</vt:lpstr>
      <vt:lpstr>Selected References (updated, 2013)</vt:lpstr>
      <vt:lpstr>Selected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Deng</dc:creator>
  <cp:lastModifiedBy>Li Deng</cp:lastModifiedBy>
  <cp:revision>320</cp:revision>
  <dcterms:created xsi:type="dcterms:W3CDTF">2006-08-16T00:00:00Z</dcterms:created>
  <dcterms:modified xsi:type="dcterms:W3CDTF">2013-06-30T21:49:40Z</dcterms:modified>
</cp:coreProperties>
</file>