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6" r:id="rId4"/>
    <p:sldId id="326" r:id="rId5"/>
    <p:sldId id="297" r:id="rId6"/>
    <p:sldId id="328" r:id="rId7"/>
    <p:sldId id="327" r:id="rId8"/>
    <p:sldId id="329" r:id="rId9"/>
    <p:sldId id="331" r:id="rId10"/>
    <p:sldId id="330" r:id="rId11"/>
    <p:sldId id="332" r:id="rId12"/>
    <p:sldId id="333" r:id="rId13"/>
    <p:sldId id="334" r:id="rId14"/>
    <p:sldId id="335" r:id="rId15"/>
    <p:sldId id="336" r:id="rId16"/>
    <p:sldId id="295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8E8"/>
    <a:srgbClr val="B2B2B2"/>
    <a:srgbClr val="EAEAEA"/>
    <a:srgbClr val="99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/>
    <p:restoredTop sz="94666"/>
  </p:normalViewPr>
  <p:slideViewPr>
    <p:cSldViewPr showGuides="1">
      <p:cViewPr varScale="1">
        <p:scale>
          <a:sx n="101" d="100"/>
          <a:sy n="101" d="100"/>
        </p:scale>
        <p:origin x="-90" y="-210"/>
      </p:cViewPr>
      <p:guideLst>
        <p:guide orient="horz" pos="21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10" name="椭圆 3109"/>
          <p:cNvSpPr/>
          <p:nvPr/>
        </p:nvSpPr>
        <p:spPr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11" name="矩形 3110"/>
          <p:cNvSpPr/>
          <p:nvPr/>
        </p:nvSpPr>
        <p:spPr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12" name="椭圆 3111"/>
          <p:cNvSpPr/>
          <p:nvPr/>
        </p:nvSpPr>
        <p:spPr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3114" name="椭圆 3113"/>
          <p:cNvSpPr/>
          <p:nvPr/>
        </p:nvSpPr>
        <p:spPr>
          <a:xfrm>
            <a:off x="1258888" y="260350"/>
            <a:ext cx="935037" cy="936625"/>
          </a:xfrm>
          <a:prstGeom prst="ellipse">
            <a:avLst/>
          </a:prstGeom>
          <a:solidFill>
            <a:schemeClr val="tx2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3115" name="椭圆 3114"/>
          <p:cNvSpPr/>
          <p:nvPr/>
        </p:nvSpPr>
        <p:spPr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3581400" y="6400800"/>
            <a:ext cx="22098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 b="0"/>
            </a:lvl1pPr>
          </a:lstStyle>
          <a:p>
            <a:fld id="{BB962C8B-B14F-4D97-AF65-F5344CB8AC3E}" type="datetime1">
              <a:rPr lang="en-US" dirty="0"/>
            </a:fld>
            <a:endParaRPr lang="en-US" dirty="0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 b="1" i="1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 b="0"/>
            </a:lvl1pPr>
          </a:lstStyle>
          <a:p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buClrTx/>
              <a:buSzTx/>
              <a:buFontTx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0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0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0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0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3121" name="椭圆 3120"/>
          <p:cNvSpPr/>
          <p:nvPr/>
        </p:nvSpPr>
        <p:spPr>
          <a:xfrm>
            <a:off x="993775" y="1651000"/>
            <a:ext cx="3490913" cy="362902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22" name="椭圆 3121"/>
          <p:cNvSpPr/>
          <p:nvPr/>
        </p:nvSpPr>
        <p:spPr>
          <a:xfrm>
            <a:off x="1276350" y="277813"/>
            <a:ext cx="900113" cy="900112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16" name="椭圆 3115"/>
          <p:cNvSpPr/>
          <p:nvPr/>
        </p:nvSpPr>
        <p:spPr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p>
            <a:pPr lvl="0" algn="ctr"/>
            <a:endParaRPr b="1" dirty="0"/>
          </a:p>
        </p:txBody>
      </p:sp>
      <p:sp>
        <p:nvSpPr>
          <p:cNvPr id="3123" name="椭圆 3122"/>
          <p:cNvSpPr/>
          <p:nvPr/>
        </p:nvSpPr>
        <p:spPr>
          <a:xfrm>
            <a:off x="3881438" y="3521075"/>
            <a:ext cx="1533525" cy="154305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13" name="椭圆 3112"/>
          <p:cNvSpPr/>
          <p:nvPr/>
        </p:nvSpPr>
        <p:spPr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3124" name="椭圆 3123"/>
          <p:cNvSpPr/>
          <p:nvPr/>
        </p:nvSpPr>
        <p:spPr>
          <a:xfrm>
            <a:off x="330200" y="1287463"/>
            <a:ext cx="1419225" cy="1462087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8095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10" name="椭圆 3109"/>
          <p:cNvSpPr/>
          <p:nvPr/>
        </p:nvSpPr>
        <p:spPr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11" name="矩形 3110"/>
          <p:cNvSpPr/>
          <p:nvPr/>
        </p:nvSpPr>
        <p:spPr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12" name="椭圆 3111"/>
          <p:cNvSpPr/>
          <p:nvPr/>
        </p:nvSpPr>
        <p:spPr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3114" name="椭圆 3113"/>
          <p:cNvSpPr/>
          <p:nvPr/>
        </p:nvSpPr>
        <p:spPr>
          <a:xfrm>
            <a:off x="1258888" y="260350"/>
            <a:ext cx="935037" cy="936625"/>
          </a:xfrm>
          <a:prstGeom prst="ellipse">
            <a:avLst/>
          </a:prstGeom>
          <a:solidFill>
            <a:schemeClr val="tx2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3115" name="椭圆 3114"/>
          <p:cNvSpPr/>
          <p:nvPr/>
        </p:nvSpPr>
        <p:spPr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3581400" y="6400800"/>
            <a:ext cx="22098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 b="0"/>
            </a:lvl1pPr>
          </a:lstStyle>
          <a:p>
            <a:fld id="{BB962C8B-B14F-4D97-AF65-F5344CB8AC3E}" type="datetime1">
              <a:rPr lang="en-US" dirty="0"/>
            </a:fld>
            <a:endParaRPr lang="en-US" dirty="0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 b="1" i="1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 b="0"/>
            </a:lvl1pPr>
          </a:lstStyle>
          <a:p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086" name="文本框 3085"/>
          <p:cNvSpPr txBox="1"/>
          <p:nvPr/>
        </p:nvSpPr>
        <p:spPr>
          <a:xfrm>
            <a:off x="7762875" y="62865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2400" b="1" i="1"/>
              <a:t>LOGO</a:t>
            </a:r>
            <a:endParaRPr lang="en-US" altLang="zh-CN" sz="2400" b="1" i="1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buClrTx/>
              <a:buSzTx/>
              <a:buFontTx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0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0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0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0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3121" name="椭圆 3120"/>
          <p:cNvSpPr/>
          <p:nvPr/>
        </p:nvSpPr>
        <p:spPr>
          <a:xfrm>
            <a:off x="993775" y="1651000"/>
            <a:ext cx="3490913" cy="362902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22" name="椭圆 3121"/>
          <p:cNvSpPr/>
          <p:nvPr/>
        </p:nvSpPr>
        <p:spPr>
          <a:xfrm>
            <a:off x="1276350" y="277813"/>
            <a:ext cx="900113" cy="900112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16" name="椭圆 3115"/>
          <p:cNvSpPr/>
          <p:nvPr/>
        </p:nvSpPr>
        <p:spPr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p>
            <a:pPr lvl="0" algn="ctr"/>
            <a:endParaRPr b="1" dirty="0"/>
          </a:p>
        </p:txBody>
      </p:sp>
      <p:sp>
        <p:nvSpPr>
          <p:cNvPr id="3123" name="椭圆 3122"/>
          <p:cNvSpPr/>
          <p:nvPr/>
        </p:nvSpPr>
        <p:spPr>
          <a:xfrm>
            <a:off x="3881438" y="3521075"/>
            <a:ext cx="1533525" cy="154305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13" name="椭圆 3112"/>
          <p:cNvSpPr/>
          <p:nvPr/>
        </p:nvSpPr>
        <p:spPr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3124" name="椭圆 3123"/>
          <p:cNvSpPr/>
          <p:nvPr/>
        </p:nvSpPr>
        <p:spPr>
          <a:xfrm>
            <a:off x="330200" y="1287463"/>
            <a:ext cx="1419225" cy="1462087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1173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727" y="1676400"/>
            <a:ext cx="4051173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8095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1173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727" y="1676400"/>
            <a:ext cx="4051173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jpeg"/><Relationship Id="rId13" Type="http://schemas.openxmlformats.org/officeDocument/2006/relationships/image" Target="../media/image3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4.jpeg"/><Relationship Id="rId13" Type="http://schemas.openxmlformats.org/officeDocument/2006/relationships/image" Target="../media/image3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9" name="椭圆 1128"/>
          <p:cNvSpPr/>
          <p:nvPr/>
        </p:nvSpPr>
        <p:spPr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0" name="矩形 1129"/>
          <p:cNvSpPr/>
          <p:nvPr/>
        </p:nvSpPr>
        <p:spPr>
          <a:xfrm>
            <a:off x="0" y="549275"/>
            <a:ext cx="9144000" cy="6477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1" name="椭圆 1130"/>
          <p:cNvSpPr/>
          <p:nvPr/>
        </p:nvSpPr>
        <p:spPr>
          <a:xfrm>
            <a:off x="1116013" y="58738"/>
            <a:ext cx="865187" cy="8921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132" name="椭圆 1131"/>
          <p:cNvSpPr/>
          <p:nvPr/>
        </p:nvSpPr>
        <p:spPr>
          <a:xfrm>
            <a:off x="8101013" y="106363"/>
            <a:ext cx="790575" cy="830262"/>
          </a:xfrm>
          <a:prstGeom prst="ellipse">
            <a:avLst/>
          </a:prstGeom>
          <a:solidFill>
            <a:schemeClr val="tx2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677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3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 b="0"/>
            </a:lvl1pPr>
          </a:lstStyle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 b="0"/>
            </a:lvl1pPr>
          </a:lstStyle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019800" cy="487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b="0"/>
            </a:lvl1pPr>
          </a:lstStyle>
          <a:p>
            <a:pPr lvl="0"/>
            <a:endParaRPr lang="en-US" dirty="0"/>
          </a:p>
        </p:txBody>
      </p:sp>
      <p:sp>
        <p:nvSpPr>
          <p:cNvPr id="1135" name="椭圆 1134"/>
          <p:cNvSpPr/>
          <p:nvPr/>
        </p:nvSpPr>
        <p:spPr>
          <a:xfrm>
            <a:off x="1133475" y="76200"/>
            <a:ext cx="828675" cy="857250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3" name="椭圆 1132"/>
          <p:cNvSpPr/>
          <p:nvPr/>
        </p:nvSpPr>
        <p:spPr>
          <a:xfrm>
            <a:off x="179388" y="333375"/>
            <a:ext cx="1152525" cy="1223963"/>
          </a:xfrm>
          <a:prstGeom prst="ellipse">
            <a:avLst/>
          </a:prstGeom>
          <a:solidFill>
            <a:schemeClr val="folHlink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134" name="椭圆 1133"/>
          <p:cNvSpPr/>
          <p:nvPr/>
        </p:nvSpPr>
        <p:spPr>
          <a:xfrm>
            <a:off x="190500" y="352425"/>
            <a:ext cx="1128713" cy="1185863"/>
          </a:xfrm>
          <a:prstGeom prst="ellipse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6" name="椭圆 1135"/>
          <p:cNvSpPr/>
          <p:nvPr/>
        </p:nvSpPr>
        <p:spPr>
          <a:xfrm>
            <a:off x="8120063" y="123825"/>
            <a:ext cx="757237" cy="795338"/>
          </a:xfrm>
          <a:prstGeom prst="ellipse">
            <a:avLst/>
          </a:prstGeom>
          <a:blipFill rotWithShape="1">
            <a:blip r:embed="rId14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9" name="椭圆 1128"/>
          <p:cNvSpPr/>
          <p:nvPr/>
        </p:nvSpPr>
        <p:spPr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0" name="矩形 1129"/>
          <p:cNvSpPr/>
          <p:nvPr/>
        </p:nvSpPr>
        <p:spPr>
          <a:xfrm>
            <a:off x="0" y="549275"/>
            <a:ext cx="9144000" cy="6477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1" name="椭圆 1130"/>
          <p:cNvSpPr/>
          <p:nvPr/>
        </p:nvSpPr>
        <p:spPr>
          <a:xfrm>
            <a:off x="1116013" y="58738"/>
            <a:ext cx="865187" cy="8921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132" name="椭圆 1131"/>
          <p:cNvSpPr/>
          <p:nvPr/>
        </p:nvSpPr>
        <p:spPr>
          <a:xfrm>
            <a:off x="8101013" y="106363"/>
            <a:ext cx="790575" cy="830262"/>
          </a:xfrm>
          <a:prstGeom prst="ellipse">
            <a:avLst/>
          </a:prstGeom>
          <a:solidFill>
            <a:schemeClr val="tx2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677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3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 b="0"/>
            </a:lvl1pPr>
          </a:lstStyle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 b="0"/>
            </a:lvl1pPr>
          </a:lstStyle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019800" cy="487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b="0"/>
            </a:lvl1pPr>
          </a:lstStyle>
          <a:p>
            <a:pPr lvl="0"/>
            <a:endParaRPr lang="en-US" dirty="0"/>
          </a:p>
        </p:txBody>
      </p:sp>
      <p:sp>
        <p:nvSpPr>
          <p:cNvPr id="1135" name="椭圆 1134"/>
          <p:cNvSpPr/>
          <p:nvPr/>
        </p:nvSpPr>
        <p:spPr>
          <a:xfrm>
            <a:off x="1133475" y="76200"/>
            <a:ext cx="828675" cy="857250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3" name="椭圆 1132"/>
          <p:cNvSpPr/>
          <p:nvPr/>
        </p:nvSpPr>
        <p:spPr>
          <a:xfrm>
            <a:off x="179388" y="333375"/>
            <a:ext cx="1152525" cy="1223963"/>
          </a:xfrm>
          <a:prstGeom prst="ellipse">
            <a:avLst/>
          </a:prstGeom>
          <a:solidFill>
            <a:schemeClr val="folHlink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89803" dir="2699999" algn="ctr" rotWithShape="0">
              <a:srgbClr val="000000">
                <a:alpha val="19000"/>
              </a:srgb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134" name="椭圆 1133"/>
          <p:cNvSpPr/>
          <p:nvPr/>
        </p:nvSpPr>
        <p:spPr>
          <a:xfrm>
            <a:off x="190500" y="352425"/>
            <a:ext cx="1128713" cy="1185863"/>
          </a:xfrm>
          <a:prstGeom prst="ellipse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6" name="椭圆 1135"/>
          <p:cNvSpPr/>
          <p:nvPr/>
        </p:nvSpPr>
        <p:spPr>
          <a:xfrm>
            <a:off x="8120063" y="123825"/>
            <a:ext cx="757237" cy="795338"/>
          </a:xfrm>
          <a:prstGeom prst="ellipse">
            <a:avLst/>
          </a:prstGeom>
          <a:blipFill rotWithShape="1">
            <a:blip r:embed="rId14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0" name="标题 70659"/>
          <p:cNvSpPr>
            <a:spLocks noGrp="1"/>
          </p:cNvSpPr>
          <p:nvPr>
            <p:ph type="ctrTitle"/>
          </p:nvPr>
        </p:nvSpPr>
        <p:spPr>
          <a:xfrm>
            <a:off x="4653280" y="1642745"/>
            <a:ext cx="4495800" cy="1752600"/>
          </a:xfrm>
        </p:spPr>
        <p:txBody>
          <a:bodyPr anchor="ctr"/>
          <a:p>
            <a:pPr algn="ctr" defTabSz="914400">
              <a:buSzTx/>
            </a:pPr>
            <a:r>
              <a:rPr lang="zh-CN" altLang="en-US" sz="4000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小论文怎么写？</a:t>
            </a:r>
            <a:endParaRPr lang="zh-CN" altLang="en-US" sz="4000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661" name="副标题 70660"/>
          <p:cNvSpPr>
            <a:spLocks noGrp="1"/>
          </p:cNvSpPr>
          <p:nvPr>
            <p:ph type="subTitle" idx="1"/>
          </p:nvPr>
        </p:nvSpPr>
        <p:spPr>
          <a:xfrm>
            <a:off x="685800" y="5410200"/>
            <a:ext cx="7772400" cy="457200"/>
          </a:xfrm>
        </p:spPr>
        <p:txBody>
          <a:bodyPr anchor="t"/>
          <a:p>
            <a:pPr defTabSz="914400">
              <a:buSzTx/>
            </a:pPr>
            <a:r>
              <a:rPr lang="en-US" altLang="zh-CN" kern="1200" baseline="0">
                <a:latin typeface="Arial" panose="020B0604020202020204" pitchFamily="34" charset="0"/>
              </a:rPr>
              <a:t>Petergroup Lab     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李季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393825" y="2221865"/>
            <a:ext cx="5746750" cy="30683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250000"/>
              </a:lnSpc>
            </a:pP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用公式对自己研究的问题进行描述，给出主要参数，给出算法的形式化描述（最好有一个框图描述算法）</a:t>
            </a:r>
            <a:endParaRPr lang="zh-CN" altLang="en-US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50000"/>
              </a:lnSpc>
            </a:pP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另：对算法中的关键步骤进行分析。</a:t>
            </a:r>
            <a:endParaRPr lang="zh-CN" altLang="en-US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、小论文的格式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0" name="文本框 99"/>
          <p:cNvSpPr txBox="1"/>
          <p:nvPr/>
        </p:nvSpPr>
        <p:spPr>
          <a:xfrm>
            <a:off x="584200" y="1246505"/>
            <a:ext cx="74930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42900">
              <a:lnSpc>
                <a:spcPct val="20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正文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算法描述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393825" y="2221865"/>
            <a:ext cx="6056630" cy="39846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300000"/>
              </a:lnSpc>
            </a:pPr>
            <a:r>
              <a:rPr lang="zh-CN" altLang="en-US">
                <a:solidFill>
                  <a:srgbClr val="FF0000"/>
                </a:solidFill>
              </a:rPr>
              <a:t>段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交到算例接线、结构、实验环境、模拟工具，必要时配参考文献。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30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段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参数配置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>
              <a:lnSpc>
                <a:spcPct val="30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段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结果分析，注意分析的结果与创新点对应。</a:t>
            </a: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、小论文的格式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0" name="文本框 99"/>
          <p:cNvSpPr txBox="1"/>
          <p:nvPr/>
        </p:nvSpPr>
        <p:spPr>
          <a:xfrm>
            <a:off x="584200" y="1246505"/>
            <a:ext cx="74930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42900">
              <a:lnSpc>
                <a:spcPct val="20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正文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算例分析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3220" y="189548"/>
            <a:ext cx="5267960" cy="419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393825" y="2221865"/>
            <a:ext cx="5746750" cy="30683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300000"/>
              </a:lnSpc>
            </a:pPr>
            <a:r>
              <a:rPr lang="zh-CN" altLang="en-US">
                <a:solidFill>
                  <a:schemeClr val="tx1"/>
                </a:solidFill>
              </a:rPr>
              <a:t>段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：介绍创新点，以及研究意义；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>
              <a:lnSpc>
                <a:spcPct val="300000"/>
              </a:lnSpc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段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：总结不足，进一步改进工作。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、小论文的格式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0" name="文本框 99"/>
          <p:cNvSpPr txBox="1"/>
          <p:nvPr/>
        </p:nvSpPr>
        <p:spPr>
          <a:xfrm>
            <a:off x="584200" y="1246505"/>
            <a:ext cx="74930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42900">
              <a:lnSpc>
                <a:spcPct val="20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正文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393825" y="2221865"/>
            <a:ext cx="5746750" cy="3068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</a:t>
            </a:r>
            <a:endParaRPr lang="en-US" altLang="zh-CN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8-10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个，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新、高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所投刊物。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、小论文的格式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0" name="文本框 99"/>
          <p:cNvSpPr txBox="1"/>
          <p:nvPr/>
        </p:nvSpPr>
        <p:spPr>
          <a:xfrm>
            <a:off x="584200" y="1246505"/>
            <a:ext cx="74930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42900">
              <a:lnSpc>
                <a:spcPct val="20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正文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参考文献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7" name="矩形 93186"/>
          <p:cNvSpPr/>
          <p:nvPr/>
        </p:nvSpPr>
        <p:spPr>
          <a:xfrm>
            <a:off x="4419600" y="1905000"/>
            <a:ext cx="40386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5400" b="1"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 !</a:t>
            </a:r>
            <a:endParaRPr lang="zh-CN" altLang="en-US" sz="5400" b="1"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effectLst>
                <a:outerShdw dist="107763" dir="2699999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www.themegallery.com</a:t>
            </a:r>
            <a:endParaRPr lang="en-US" altLang="zh-CN" sz="10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22" name="标题 184321"/>
          <p:cNvSpPr>
            <a:spLocks noGrp="1"/>
          </p:cNvSpPr>
          <p:nvPr>
            <p:ph type="title"/>
          </p:nvPr>
        </p:nvSpPr>
        <p:spPr>
          <a:xfrm>
            <a:off x="2057400" y="637540"/>
            <a:ext cx="6019800" cy="487363"/>
          </a:xfrm>
        </p:spPr>
        <p:txBody>
          <a:bodyPr anchor="ctr"/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、准备阶段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4323" name="组合 184322"/>
          <p:cNvGrpSpPr/>
          <p:nvPr/>
        </p:nvGrpSpPr>
        <p:grpSpPr>
          <a:xfrm>
            <a:off x="2133600" y="2495550"/>
            <a:ext cx="5257800" cy="2895600"/>
            <a:chOff x="1443" y="1680"/>
            <a:chExt cx="2706" cy="1854"/>
          </a:xfrm>
        </p:grpSpPr>
        <p:sp>
          <p:nvSpPr>
            <p:cNvPr id="184324" name="任意多边形 184323"/>
            <p:cNvSpPr/>
            <p:nvPr/>
          </p:nvSpPr>
          <p:spPr>
            <a:xfrm>
              <a:off x="1851" y="2634"/>
              <a:ext cx="2298" cy="900"/>
            </a:xfrm>
            <a:custGeom>
              <a:avLst/>
              <a:gdLst/>
              <a:ahLst/>
              <a:cxnLst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solidFill>
              <a:srgbClr val="C0C0C0">
                <a:alpha val="58000"/>
              </a:srgbClr>
            </a:solidFill>
            <a:ln w="9525">
              <a:noFill/>
            </a:ln>
          </p:spPr>
          <p:txBody>
            <a:bodyPr/>
            <a:p>
              <a:endPara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325" name="任意多边形 184324"/>
            <p:cNvSpPr/>
            <p:nvPr/>
          </p:nvSpPr>
          <p:spPr>
            <a:xfrm>
              <a:off x="2281" y="1680"/>
              <a:ext cx="1863" cy="1144"/>
            </a:xfrm>
            <a:custGeom>
              <a:avLst/>
              <a:gdLst/>
              <a:ahLst/>
              <a:cxnLst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solidFill>
              <a:srgbClr val="C0C0C0">
                <a:alpha val="58000"/>
              </a:srgbClr>
            </a:solidFill>
            <a:ln w="9525">
              <a:noFill/>
            </a:ln>
          </p:spPr>
          <p:txBody>
            <a:bodyPr/>
            <a:p>
              <a:endPara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326" name="任意多边形 184325"/>
            <p:cNvSpPr/>
            <p:nvPr/>
          </p:nvSpPr>
          <p:spPr>
            <a:xfrm>
              <a:off x="1443" y="1934"/>
              <a:ext cx="1018" cy="1289"/>
            </a:xfrm>
            <a:custGeom>
              <a:avLst/>
              <a:gdLst/>
              <a:ahLst/>
              <a:cxnLst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solidFill>
              <a:srgbClr val="C0C0C0">
                <a:alpha val="58000"/>
              </a:srgbClr>
            </a:solidFill>
            <a:ln w="9525">
              <a:noFill/>
            </a:ln>
          </p:spPr>
          <p:txBody>
            <a:bodyPr/>
            <a:p>
              <a:endPara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4327" name="组合 184326"/>
          <p:cNvGrpSpPr/>
          <p:nvPr/>
        </p:nvGrpSpPr>
        <p:grpSpPr>
          <a:xfrm>
            <a:off x="2057400" y="2419350"/>
            <a:ext cx="5334000" cy="2819400"/>
            <a:chOff x="1443" y="1680"/>
            <a:chExt cx="2706" cy="1854"/>
          </a:xfrm>
        </p:grpSpPr>
        <p:sp>
          <p:nvSpPr>
            <p:cNvPr id="184328" name="任意多边形 184327"/>
            <p:cNvSpPr/>
            <p:nvPr/>
          </p:nvSpPr>
          <p:spPr>
            <a:xfrm>
              <a:off x="1851" y="2634"/>
              <a:ext cx="2298" cy="900"/>
            </a:xfrm>
            <a:custGeom>
              <a:avLst/>
              <a:gdLst/>
              <a:ahLst/>
              <a:cxnLst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329" name="任意多边形 184328"/>
            <p:cNvSpPr/>
            <p:nvPr/>
          </p:nvSpPr>
          <p:spPr>
            <a:xfrm>
              <a:off x="2281" y="1680"/>
              <a:ext cx="1863" cy="1144"/>
            </a:xfrm>
            <a:custGeom>
              <a:avLst/>
              <a:gdLst/>
              <a:ahLst/>
              <a:cxnLst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2">
                    <a:gamma/>
                    <a:shade val="46275"/>
                    <a:invGamma/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330" name="任意多边形 184329"/>
            <p:cNvSpPr/>
            <p:nvPr/>
          </p:nvSpPr>
          <p:spPr>
            <a:xfrm>
              <a:off x="1443" y="1934"/>
              <a:ext cx="1018" cy="1289"/>
            </a:xfrm>
            <a:custGeom>
              <a:avLst/>
              <a:gdLst/>
              <a:ahLst/>
              <a:cxnLst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00000"/>
                  </a:schemeClr>
                </a:gs>
                <a:gs pos="100000">
                  <a:schemeClr val="hlink">
                    <a:gamma/>
                    <a:tint val="72549"/>
                    <a:invGamma/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4331" name="线形标注 2(带强调线) 184330"/>
          <p:cNvSpPr/>
          <p:nvPr/>
        </p:nvSpPr>
        <p:spPr>
          <a:xfrm>
            <a:off x="5829300" y="1676400"/>
            <a:ext cx="2743200" cy="914400"/>
          </a:xfrm>
          <a:prstGeom prst="accentCallout2">
            <a:avLst>
              <a:gd name="adj1" fmla="val 12500"/>
              <a:gd name="adj2" fmla="val -2778"/>
              <a:gd name="adj3" fmla="val 12500"/>
              <a:gd name="adj4" fmla="val -19968"/>
              <a:gd name="adj5" fmla="val 145486"/>
              <a:gd name="adj6" fmla="val -29921"/>
            </a:avLst>
          </a:prstGeom>
          <a:noFill/>
          <a:ln w="9525" cap="flat" cmpd="sng">
            <a:solidFill>
              <a:srgbClr val="C11594"/>
            </a:solidFill>
            <a:prstDash val="solid"/>
            <a:miter/>
            <a:headEnd type="triangle" w="med" len="med"/>
            <a:tailEnd type="oval" w="med" len="med"/>
          </a:ln>
        </p:spPr>
        <p:txBody>
          <a:bodyPr anchor="ctr"/>
          <a:p>
            <a:pPr eaLnBrk="0" hangingPunct="0"/>
            <a:r>
              <a:rPr lang="zh-CN" altLang="en-US" sz="280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想：提出问题</a:t>
            </a:r>
            <a:endParaRPr lang="zh-CN" altLang="en-US" sz="2800" err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32" name="线形标注 2(带强调线) 184331"/>
          <p:cNvSpPr/>
          <p:nvPr/>
        </p:nvSpPr>
        <p:spPr>
          <a:xfrm>
            <a:off x="4876800" y="5391150"/>
            <a:ext cx="3048000" cy="854075"/>
          </a:xfrm>
          <a:prstGeom prst="accentCallout2">
            <a:avLst>
              <a:gd name="adj1" fmla="val 13384"/>
              <a:gd name="adj2" fmla="val -2500"/>
              <a:gd name="adj3" fmla="val 13384"/>
              <a:gd name="adj4" fmla="val -14792"/>
              <a:gd name="adj5" fmla="val -58366"/>
              <a:gd name="adj6" fmla="val -14792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triangle" w="med" len="med"/>
            <a:tailEnd type="oval" w="med" len="med"/>
          </a:ln>
        </p:spPr>
        <p:txBody>
          <a:bodyPr anchor="ctr"/>
          <a:p>
            <a:pPr eaLnBrk="0" hangingPunct="0"/>
            <a:r>
              <a:rPr lang="zh-CN" altLang="en-US" sz="280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写：归纳总结</a:t>
            </a:r>
            <a:endParaRPr lang="zh-CN" altLang="en-US" sz="2800" err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33" name="线形标注 2(带强调线) 184332"/>
          <p:cNvSpPr/>
          <p:nvPr/>
        </p:nvSpPr>
        <p:spPr>
          <a:xfrm>
            <a:off x="685800" y="1733550"/>
            <a:ext cx="2192338" cy="965200"/>
          </a:xfrm>
          <a:prstGeom prst="accentCallout2">
            <a:avLst>
              <a:gd name="adj1" fmla="val 11843"/>
              <a:gd name="adj2" fmla="val 103477"/>
              <a:gd name="adj3" fmla="val 11843"/>
              <a:gd name="adj4" fmla="val 113181"/>
              <a:gd name="adj5" fmla="val 136843"/>
              <a:gd name="adj6" fmla="val 119477"/>
            </a:avLst>
          </a:prstGeom>
          <a:noFill/>
          <a:ln w="9525" cap="flat" cmpd="sng">
            <a:solidFill>
              <a:schemeClr val="tx2"/>
            </a:solidFill>
            <a:prstDash val="solid"/>
            <a:miter/>
            <a:headEnd type="triangle" w="med" len="med"/>
            <a:tailEnd type="oval" w="med" len="med"/>
          </a:ln>
        </p:spPr>
        <p:txBody>
          <a:bodyPr anchor="ctr"/>
          <a:p>
            <a:pPr algn="r" eaLnBrk="0" hangingPunct="0"/>
            <a:r>
              <a:rPr lang="zh-CN" altLang="en-US" sz="2800" err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看：材料</a:t>
            </a:r>
            <a:endParaRPr lang="zh-CN" altLang="en-US" sz="2800" err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80226" name="标题 1802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、提炼创新点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525" y="1818005"/>
            <a:ext cx="317436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）创新分类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理论创新    最重要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方法创新    最实用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集成创新A+B  最容易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应用创新    最直接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96005" y="2760980"/>
            <a:ext cx="5090795" cy="1591310"/>
            <a:chOff x="5903" y="4658"/>
            <a:chExt cx="8017" cy="2506"/>
          </a:xfrm>
        </p:grpSpPr>
        <p:sp>
          <p:nvSpPr>
            <p:cNvPr id="8" name="笑脸 7"/>
            <p:cNvSpPr/>
            <p:nvPr/>
          </p:nvSpPr>
          <p:spPr>
            <a:xfrm>
              <a:off x="5903" y="4658"/>
              <a:ext cx="2594" cy="2506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2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我们？</a:t>
              </a:r>
              <a:endPara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8702" y="5529"/>
              <a:ext cx="1542" cy="5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加号 9"/>
            <p:cNvSpPr/>
            <p:nvPr/>
          </p:nvSpPr>
          <p:spPr>
            <a:xfrm>
              <a:off x="11760" y="5311"/>
              <a:ext cx="908" cy="112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60" y="5400"/>
              <a:ext cx="960" cy="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</a:t>
              </a:r>
              <a:endPara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960" y="5431"/>
              <a:ext cx="960" cy="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</a:t>
              </a:r>
              <a:endPara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grpSp>
        <p:nvGrpSpPr>
          <p:cNvPr id="181251" name="组合 181250"/>
          <p:cNvGrpSpPr/>
          <p:nvPr/>
        </p:nvGrpSpPr>
        <p:grpSpPr>
          <a:xfrm>
            <a:off x="914400" y="5334000"/>
            <a:ext cx="6319838" cy="1219200"/>
            <a:chOff x="576" y="2880"/>
            <a:chExt cx="3981" cy="768"/>
          </a:xfrm>
        </p:grpSpPr>
        <p:sp>
          <p:nvSpPr>
            <p:cNvPr id="181252" name="圆角矩形 181251"/>
            <p:cNvSpPr/>
            <p:nvPr/>
          </p:nvSpPr>
          <p:spPr>
            <a:xfrm>
              <a:off x="576" y="2976"/>
              <a:ext cx="3981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1373"/>
                    <a:invGamma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1253" name="圆角矩形 181252"/>
            <p:cNvSpPr/>
            <p:nvPr/>
          </p:nvSpPr>
          <p:spPr>
            <a:xfrm>
              <a:off x="576" y="2880"/>
              <a:ext cx="3981" cy="5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1254" name="圆角矩形 181253"/>
            <p:cNvSpPr/>
            <p:nvPr/>
          </p:nvSpPr>
          <p:spPr>
            <a:xfrm flipV="1">
              <a:off x="576" y="3216"/>
              <a:ext cx="3978" cy="240"/>
            </a:xfrm>
            <a:prstGeom prst="roundRect">
              <a:avLst>
                <a:gd name="adj" fmla="val 23750"/>
              </a:avLst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1255" name="组合 181254"/>
          <p:cNvGrpSpPr/>
          <p:nvPr/>
        </p:nvGrpSpPr>
        <p:grpSpPr>
          <a:xfrm>
            <a:off x="914400" y="3832225"/>
            <a:ext cx="6319838" cy="1219200"/>
            <a:chOff x="576" y="1934"/>
            <a:chExt cx="3981" cy="768"/>
          </a:xfrm>
        </p:grpSpPr>
        <p:sp>
          <p:nvSpPr>
            <p:cNvPr id="181256" name="圆角矩形 181255"/>
            <p:cNvSpPr/>
            <p:nvPr/>
          </p:nvSpPr>
          <p:spPr>
            <a:xfrm>
              <a:off x="576" y="2030"/>
              <a:ext cx="3981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1373"/>
                    <a:invGamma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1257" name="圆角矩形 181256"/>
            <p:cNvSpPr/>
            <p:nvPr/>
          </p:nvSpPr>
          <p:spPr>
            <a:xfrm>
              <a:off x="576" y="1934"/>
              <a:ext cx="3981" cy="5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1258" name="圆角矩形 181257"/>
            <p:cNvSpPr/>
            <p:nvPr/>
          </p:nvSpPr>
          <p:spPr>
            <a:xfrm flipV="1">
              <a:off x="576" y="2270"/>
              <a:ext cx="3978" cy="240"/>
            </a:xfrm>
            <a:prstGeom prst="roundRect">
              <a:avLst>
                <a:gd name="adj" fmla="val 23750"/>
              </a:avLst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1259" name="组合 181258"/>
          <p:cNvGrpSpPr/>
          <p:nvPr/>
        </p:nvGrpSpPr>
        <p:grpSpPr>
          <a:xfrm>
            <a:off x="914400" y="2362200"/>
            <a:ext cx="6319838" cy="1219200"/>
            <a:chOff x="576" y="1008"/>
            <a:chExt cx="3981" cy="768"/>
          </a:xfrm>
        </p:grpSpPr>
        <p:sp>
          <p:nvSpPr>
            <p:cNvPr id="181260" name="圆角矩形 181259"/>
            <p:cNvSpPr/>
            <p:nvPr/>
          </p:nvSpPr>
          <p:spPr>
            <a:xfrm>
              <a:off x="576" y="1104"/>
              <a:ext cx="3981" cy="6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1373"/>
                    <a:invGamma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1261" name="圆角矩形 181260"/>
            <p:cNvSpPr/>
            <p:nvPr/>
          </p:nvSpPr>
          <p:spPr>
            <a:xfrm>
              <a:off x="576" y="1008"/>
              <a:ext cx="3981" cy="51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1262" name="圆角矩形 181261"/>
            <p:cNvSpPr/>
            <p:nvPr/>
          </p:nvSpPr>
          <p:spPr>
            <a:xfrm flipV="1">
              <a:off x="576" y="1344"/>
              <a:ext cx="3978" cy="240"/>
            </a:xfrm>
            <a:prstGeom prst="roundRect">
              <a:avLst>
                <a:gd name="adj" fmla="val 23750"/>
              </a:avLst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1263" name="矩形 181262"/>
          <p:cNvSpPr/>
          <p:nvPr/>
        </p:nvSpPr>
        <p:spPr>
          <a:xfrm>
            <a:off x="1066800" y="2209800"/>
            <a:ext cx="441325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将论文A的X理论应用于论文B的研究中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1264" name="矩形 181263"/>
          <p:cNvSpPr/>
          <p:nvPr/>
        </p:nvSpPr>
        <p:spPr>
          <a:xfrm>
            <a:off x="1066800" y="3908425"/>
            <a:ext cx="45764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85750" indent="-285750" algn="l">
              <a:spcBef>
                <a:spcPct val="50000"/>
              </a:spcBef>
              <a:buClr>
                <a:srgbClr val="1F3F5F"/>
              </a:buClr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参照A论文的X算法改进B论文的相关算法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1265" name="矩形 181264"/>
          <p:cNvSpPr/>
          <p:nvPr/>
        </p:nvSpPr>
        <p:spPr>
          <a:xfrm>
            <a:off x="1066800" y="5410200"/>
            <a:ext cx="59220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285750" indent="-285750" algn="l">
              <a:spcBef>
                <a:spcPct val="50000"/>
              </a:spcBef>
              <a:buClr>
                <a:srgbClr val="1F3F5F"/>
              </a:buClr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将A论文的X模型与B论文的Y模型合并为C论文的Z模型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1266" name="圆角矩形 181265"/>
          <p:cNvSpPr/>
          <p:nvPr/>
        </p:nvSpPr>
        <p:spPr>
          <a:xfrm>
            <a:off x="2819400" y="3048000"/>
            <a:ext cx="5257800" cy="533400"/>
          </a:xfrm>
          <a:prstGeom prst="roundRect">
            <a:avLst>
              <a:gd name="adj" fmla="val 29463"/>
            </a:avLst>
          </a:prstGeom>
          <a:solidFill>
            <a:schemeClr val="bg1"/>
          </a:solidFill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移花接木</a:t>
            </a:r>
            <a:endParaRPr lang="en-US" altLang="zh-CN" sz="1200">
              <a:solidFill>
                <a:schemeClr val="tx2"/>
              </a:solidFill>
            </a:endParaRPr>
          </a:p>
        </p:txBody>
      </p:sp>
      <p:sp>
        <p:nvSpPr>
          <p:cNvPr id="181267" name="圆角矩形 181266"/>
          <p:cNvSpPr/>
          <p:nvPr/>
        </p:nvSpPr>
        <p:spPr>
          <a:xfrm>
            <a:off x="2819400" y="4495800"/>
            <a:ext cx="5257800" cy="533400"/>
          </a:xfrm>
          <a:prstGeom prst="roundRect">
            <a:avLst>
              <a:gd name="adj" fmla="val 29463"/>
            </a:avLst>
          </a:prstGeom>
          <a:solidFill>
            <a:schemeClr val="bg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大部分论文的创新点都是对算法的改进，因此，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途径二用得最多。</a:t>
            </a:r>
            <a:endParaRPr lang="en-US" altLang="zh-CN" sz="1200">
              <a:solidFill>
                <a:schemeClr val="tx2"/>
              </a:solidFill>
            </a:endParaRPr>
          </a:p>
        </p:txBody>
      </p:sp>
      <p:sp>
        <p:nvSpPr>
          <p:cNvPr id="181268" name="圆角矩形 181267"/>
          <p:cNvSpPr/>
          <p:nvPr/>
        </p:nvSpPr>
        <p:spPr>
          <a:xfrm>
            <a:off x="2819400" y="5999480"/>
            <a:ext cx="5257800" cy="553720"/>
          </a:xfrm>
          <a:prstGeom prst="roundRect">
            <a:avLst>
              <a:gd name="adj" fmla="val 29463"/>
            </a:avLst>
          </a:prstGeom>
          <a:solidFill>
            <a:schemeClr val="bg1"/>
          </a:solidFill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l">
              <a:lnSpc>
                <a:spcPct val="20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综合方法，在应用之前需要弄清楚两种模型是否可以结合，要有实验的论证。</a:t>
            </a:r>
            <a:endParaRPr lang="en-US" altLang="zh-CN" sz="12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220" y="1551940"/>
            <a:ext cx="28035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）创新点及实现途径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0226" name="标题 180225"/>
          <p:cNvSpPr>
            <a:spLocks noGrp="1"/>
          </p:cNvSpPr>
          <p:nvPr/>
        </p:nvSpPr>
        <p:spPr>
          <a:xfrm>
            <a:off x="2184400" y="660400"/>
            <a:ext cx="6019800" cy="487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、提炼创新点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、研究阶段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pic>
        <p:nvPicPr>
          <p:cNvPr id="5" name="图片 4" descr="25180252-575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7260" y="1513205"/>
            <a:ext cx="3400425" cy="5039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、小论文的格式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0" name="文本框 99"/>
          <p:cNvSpPr txBox="1"/>
          <p:nvPr/>
        </p:nvSpPr>
        <p:spPr>
          <a:xfrm>
            <a:off x="691515" y="1656080"/>
            <a:ext cx="749300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42900">
              <a:lnSpc>
                <a:spcPct val="15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）题名</a:t>
            </a:r>
            <a:endParaRPr lang="zh-CN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应简明、具体、确切，概括文章的要旨</a:t>
            </a:r>
            <a:r>
              <a:rPr lang="zh-CN" sz="2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，符合编制题录、索引和检索的有关原则并有助于选择关键词和分类号。</a:t>
            </a:r>
            <a:endParaRPr lang="zh-CN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中文题名一般不超过 20 个汉字，</a:t>
            </a:r>
            <a:r>
              <a:rPr lang="zh-CN" sz="2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必要时可加副题名。 应避免使用非公知公用的缩略语、字符、代号以及结构式和公式。</a:t>
            </a:r>
            <a:endParaRPr lang="zh-CN" altLang="en-US" sz="20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、小论文的格式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0" name="文本框 99"/>
          <p:cNvSpPr txBox="1"/>
          <p:nvPr/>
        </p:nvSpPr>
        <p:spPr>
          <a:xfrm>
            <a:off x="691515" y="1246505"/>
            <a:ext cx="845248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42900">
              <a:lnSpc>
                <a:spcPct val="20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）摘要</a:t>
            </a:r>
            <a:endParaRPr lang="zh-CN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摘要应包含以下内容：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从事这一研究的目的和重要性；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（目的：为了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研究的主要内容，指明完成了哪些工作；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（方法：提出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获得的基本结论和研究成果，突出论文的新见解；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（结果：仿真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结论或结果的意义。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（结论：本研究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价值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9950" y="4833620"/>
            <a:ext cx="78168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）关键词</a:t>
            </a:r>
            <a:endParaRPr lang="zh-CN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sz="20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反映文章最主要内容的术语，对文献检索有重要作用，按学科级别从上至下选取 3 ～ 8 个，不得少于 3 个，并以分号隔开 。</a:t>
            </a:r>
            <a:endParaRPr lang="zh-CN" altLang="en-US" sz="20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、小论文的格式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0" name="文本框 99"/>
          <p:cNvSpPr txBox="1"/>
          <p:nvPr/>
        </p:nvSpPr>
        <p:spPr>
          <a:xfrm>
            <a:off x="691515" y="1246505"/>
            <a:ext cx="749300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42900">
              <a:lnSpc>
                <a:spcPct val="20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引言（ Instruduction ）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引言又称前言，属于整篇论文的引论部分。 其写作内容包括：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（1）研究的理由、目的、背景、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（2）前人的工作和知识空白，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（3）理论依据和实验基础，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（你的工作）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（4）预期的结果及其在相关领域里的地位、作用和意义。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引言的文字不可冗长，内容选择不必过于分散、琐碎，措词要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精炼</a:t>
            </a:r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，要吸引读者读下去。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148715" y="2186305"/>
            <a:ext cx="6324600" cy="350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200000"/>
              </a:lnSpc>
            </a:pPr>
            <a:r>
              <a:rPr lang="zh-CN" altLang="en-US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第一部分写自己的观察、出发点：说明自己受何启发，从哪个角度提出解决的方案。</a:t>
            </a:r>
            <a:endParaRPr lang="zh-CN" altLang="en-US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第二部分举例说明自己方法的优点：不需要公式，用一个典型的图举例说明目前的问题，以及自己方法的优点。</a:t>
            </a:r>
            <a:endParaRPr lang="zh-CN" altLang="en-US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第三部分说明自己方法可能存在的问题：分析自己问题，并强调此问题不是关键问题，通过何种方法可以解决。</a:t>
            </a:r>
            <a:endParaRPr lang="zh-CN" altLang="en-US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、小论文的格式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en-US" altLang="zh-CN"/>
              <a:t>www.themegallery.com</a:t>
            </a:r>
            <a:endParaRPr lang="en-US" altLang="zh-CN" sz="1000" b="0"/>
          </a:p>
        </p:txBody>
      </p:sp>
      <p:sp>
        <p:nvSpPr>
          <p:cNvPr id="100" name="文本框 99"/>
          <p:cNvSpPr txBox="1"/>
          <p:nvPr/>
        </p:nvSpPr>
        <p:spPr>
          <a:xfrm>
            <a:off x="691515" y="1246505"/>
            <a:ext cx="74930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42900">
              <a:lnSpc>
                <a:spcPct val="200000"/>
              </a:lnSpc>
            </a:pP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正文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基本思想</a:t>
            </a:r>
            <a:endParaRPr lang="zh-CN" altLang="en-US" sz="2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>
              <a:lnSpc>
                <a:spcPct val="200000"/>
              </a:lnSpc>
            </a:pP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5D5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9"/>
        </a:accent5>
        <a:accent6>
          <a:srgbClr val="83AC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CAF"/>
        </a:accent5>
        <a:accent6>
          <a:srgbClr val="39A6BC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5D5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9"/>
        </a:accent5>
        <a:accent6>
          <a:srgbClr val="83AC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CAF"/>
        </a:accent5>
        <a:accent6>
          <a:srgbClr val="39A6BC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演示</Application>
  <PresentationFormat>On-screen Show</PresentationFormat>
  <Paragraphs>149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Verdana</vt:lpstr>
      <vt:lpstr>Arial Unicode MS</vt:lpstr>
      <vt:lpstr>Calibri</vt:lpstr>
      <vt:lpstr>Default Design</vt:lpstr>
      <vt:lpstr>1_Default Design</vt:lpstr>
      <vt:lpstr>小论文怎么写？</vt:lpstr>
      <vt:lpstr>1、准备阶段</vt:lpstr>
      <vt:lpstr>2、提炼创新点</vt:lpstr>
      <vt:lpstr>PowerPoint 演示文稿</vt:lpstr>
      <vt:lpstr>3、研究阶段</vt:lpstr>
      <vt:lpstr>4、小论文的格式</vt:lpstr>
      <vt:lpstr>4、小论文的格式</vt:lpstr>
      <vt:lpstr>4、小论文的格式</vt:lpstr>
      <vt:lpstr>4、小论文的格式</vt:lpstr>
      <vt:lpstr>4、小论文的格式</vt:lpstr>
      <vt:lpstr>4、小论文的格式</vt:lpstr>
      <vt:lpstr>4、小论文的格式</vt:lpstr>
      <vt:lpstr>4、小论文的格式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dell</cp:lastModifiedBy>
  <cp:revision>71</cp:revision>
  <dcterms:created xsi:type="dcterms:W3CDTF">2004-07-21T02:43:00Z</dcterms:created>
  <dcterms:modified xsi:type="dcterms:W3CDTF">2021-03-18T00:21:14Z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