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8"/>
  </p:notesMasterIdLst>
  <p:sldIdLst>
    <p:sldId id="257" r:id="rId2"/>
    <p:sldId id="259" r:id="rId3"/>
    <p:sldId id="297" r:id="rId4"/>
    <p:sldId id="299" r:id="rId5"/>
    <p:sldId id="298" r:id="rId6"/>
    <p:sldId id="277" r:id="rId7"/>
    <p:sldId id="301" r:id="rId8"/>
    <p:sldId id="355" r:id="rId9"/>
    <p:sldId id="300" r:id="rId10"/>
    <p:sldId id="303" r:id="rId11"/>
    <p:sldId id="356" r:id="rId12"/>
    <p:sldId id="302" r:id="rId13"/>
    <p:sldId id="304" r:id="rId14"/>
    <p:sldId id="357" r:id="rId15"/>
    <p:sldId id="305" r:id="rId16"/>
    <p:sldId id="306" r:id="rId17"/>
    <p:sldId id="358" r:id="rId18"/>
    <p:sldId id="307" r:id="rId19"/>
    <p:sldId id="309" r:id="rId20"/>
    <p:sldId id="308" r:id="rId21"/>
    <p:sldId id="310" r:id="rId22"/>
    <p:sldId id="311" r:id="rId23"/>
    <p:sldId id="312" r:id="rId24"/>
    <p:sldId id="313" r:id="rId25"/>
    <p:sldId id="314" r:id="rId26"/>
    <p:sldId id="315" r:id="rId27"/>
    <p:sldId id="316" r:id="rId28"/>
    <p:sldId id="317" r:id="rId29"/>
    <p:sldId id="318" r:id="rId30"/>
    <p:sldId id="319" r:id="rId31"/>
    <p:sldId id="320" r:id="rId32"/>
    <p:sldId id="278" r:id="rId33"/>
    <p:sldId id="339" r:id="rId34"/>
    <p:sldId id="321" r:id="rId35"/>
    <p:sldId id="322" r:id="rId36"/>
    <p:sldId id="324" r:id="rId37"/>
    <p:sldId id="325" r:id="rId38"/>
    <p:sldId id="326" r:id="rId39"/>
    <p:sldId id="327" r:id="rId40"/>
    <p:sldId id="328" r:id="rId41"/>
    <p:sldId id="329" r:id="rId42"/>
    <p:sldId id="331" r:id="rId43"/>
    <p:sldId id="330" r:id="rId44"/>
    <p:sldId id="334" r:id="rId45"/>
    <p:sldId id="332" r:id="rId46"/>
    <p:sldId id="335" r:id="rId47"/>
    <p:sldId id="336" r:id="rId48"/>
    <p:sldId id="279" r:id="rId49"/>
    <p:sldId id="337" r:id="rId50"/>
    <p:sldId id="338" r:id="rId51"/>
    <p:sldId id="296"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p:cViewPr varScale="1">
        <p:scale>
          <a:sx n="119" d="100"/>
          <a:sy n="119" d="100"/>
        </p:scale>
        <p:origin x="13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9A9DDC-A85E-45DF-B97D-ECE144BEA16C}" type="datetimeFigureOut">
              <a:rPr lang="en-US" smtClean="0"/>
              <a:pPr/>
              <a:t>11/13/22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89831-4D6F-44FE-844F-3E935700CF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39C3843-5E5C-4658-9B1A-48E40BAD9250}" type="slidenum">
              <a:rPr lang="en-US"/>
              <a:pPr/>
              <a:t>1</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ED41-01AB-4B29-A99E-1848753D82E1}"/>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B110348-9B6C-46FE-854F-FECFD37A181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5536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04AD-79A7-402F-8EEE-B02FBC9FD3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803460-19E0-4484-94E7-F6FC11B7BE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318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31B88-E265-4340-83AA-4A4071038DB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55EACB-113E-4697-8009-24D00678C4F0}"/>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1953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able Placeholder 2"/>
          <p:cNvSpPr>
            <a:spLocks noGrp="1"/>
          </p:cNvSpPr>
          <p:nvPr>
            <p:ph type="tbl" idx="1"/>
          </p:nvPr>
        </p:nvSpPr>
        <p:spPr>
          <a:xfrm>
            <a:off x="566738" y="1752600"/>
            <a:ext cx="8001000" cy="4267200"/>
          </a:xfrm>
        </p:spPr>
        <p:txBody>
          <a:bodyPr/>
          <a:lstStyle/>
          <a:p>
            <a:pPr lvl="0"/>
            <a:endParaRPr lang="en-US" noProof="0"/>
          </a:p>
        </p:txBody>
      </p:sp>
      <p:sp>
        <p:nvSpPr>
          <p:cNvPr id="4" name="Rectangle 6"/>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6F3EBDD1-B490-439C-91B2-65665AB10CDF}" type="slidenum">
              <a:rPr lang="en-US"/>
              <a:pPr>
                <a:defRPr/>
              </a:pPr>
              <a:t>‹#›</a:t>
            </a:fld>
            <a:r>
              <a:rPr lang="en-US"/>
              <a:t>/112</a:t>
            </a:r>
          </a:p>
        </p:txBody>
      </p:sp>
    </p:spTree>
    <p:extLst>
      <p:ext uri="{BB962C8B-B14F-4D97-AF65-F5344CB8AC3E}">
        <p14:creationId xmlns:p14="http://schemas.microsoft.com/office/powerpoint/2010/main" val="1691651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6" name="Rectangle 7"/>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51CE5EFE-15E3-4FE4-9F09-857AB44AB429}" type="slidenum">
              <a:rPr lang="en-US"/>
              <a:pPr>
                <a:defRPr/>
              </a:pPr>
              <a:t>‹#›</a:t>
            </a:fld>
            <a:r>
              <a:rPr lang="en-US"/>
              <a:t>/112</a:t>
            </a:r>
          </a:p>
        </p:txBody>
      </p:sp>
    </p:spTree>
    <p:extLst>
      <p:ext uri="{BB962C8B-B14F-4D97-AF65-F5344CB8AC3E}">
        <p14:creationId xmlns:p14="http://schemas.microsoft.com/office/powerpoint/2010/main" val="6615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40A9-BFCE-494F-A5C7-0722D7EF3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E112F-F211-4EC0-839B-E2E52A866D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81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4364-5DD2-4DA4-A43C-DF74061213CC}"/>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5DA08E-72B9-4A98-9DF6-3BED9626DA27}"/>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5965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FF9D-5A31-4688-934A-FA697C9947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8D925-2F2F-49D2-828E-8F45842CB7E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11C3C-2F5D-46C2-82C0-4C3596F24C0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978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0C50-3080-4D3B-ABE5-9DEBB20E76E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7E71B-FFCC-495F-8DA1-D159FFFDA12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18FFCC-E5BD-493F-B547-3354078B92CC}"/>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636AA-0467-4DF0-9E1C-4A8C83E80C43}"/>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D05BA2-AA1B-4449-A55D-27EEFABA47E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76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EAED-3960-4105-B3C7-43C03952487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08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39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E677-A5F7-4527-A99C-93D52923F66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1B5299-8BCF-43E7-9781-E82119248042}"/>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E7012-B3B2-4C77-A0CE-2658A102A9B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49244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40F2-654E-46A4-BE45-971A35D29A82}"/>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839DB-082F-400C-9F7D-C482A8DFC69B}"/>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E04F34F-7648-446E-A7B0-38E5C6E776D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1564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68A83F-5F95-4D55-A1CC-AA5FC7562489}"/>
              </a:ext>
            </a:extLst>
          </p:cNvPr>
          <p:cNvSpPr>
            <a:spLocks noGrp="1"/>
          </p:cNvSpPr>
          <p:nvPr>
            <p:ph type="title"/>
          </p:nvPr>
        </p:nvSpPr>
        <p:spPr>
          <a:xfrm>
            <a:off x="628650" y="658905"/>
            <a:ext cx="7886700" cy="7395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E87BC9-B30A-4D30-A773-EE6A3A5D865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69921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marL="0" algn="l" defTabSz="457200" rtl="0" eaLnBrk="1" latinLnBrk="0" hangingPunct="1">
        <a:lnSpc>
          <a:spcPct val="90000"/>
        </a:lnSpc>
        <a:spcBef>
          <a:spcPct val="0"/>
        </a:spcBef>
        <a:buNone/>
        <a:defRPr lang="en-US" sz="3600" b="1" kern="1200" dirty="0">
          <a:solidFill>
            <a:srgbClr val="C4892B"/>
          </a:solidFill>
          <a:latin typeface="DIN Next LT Pro" panose="020B0503020203050203" pitchFamily="34" charset="0"/>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447800"/>
            <a:ext cx="8229600" cy="1143000"/>
          </a:xfrm>
        </p:spPr>
        <p:txBody>
          <a:bodyPr/>
          <a:lstStyle/>
          <a:p>
            <a:pPr>
              <a:defRPr/>
            </a:pPr>
            <a:r>
              <a:rPr lang="en-US" sz="2800" b="1" dirty="0"/>
              <a:t>Unit V - PROJECT CONTROL AND PROCESS INSTRUMENTATION</a:t>
            </a:r>
          </a:p>
        </p:txBody>
      </p:sp>
      <p:sp>
        <p:nvSpPr>
          <p:cNvPr id="63493" name="Rectangle 3"/>
          <p:cNvSpPr>
            <a:spLocks noGrp="1" noChangeArrowheads="1"/>
          </p:cNvSpPr>
          <p:nvPr>
            <p:ph idx="1"/>
          </p:nvPr>
        </p:nvSpPr>
        <p:spPr/>
        <p:txBody>
          <a:bodyPr/>
          <a:lstStyle/>
          <a:p>
            <a:pPr eaLnBrk="1" hangingPunct="1">
              <a:buSzPct val="50000"/>
              <a:buFont typeface="Wingdings" pitchFamily="2" charset="2"/>
              <a:buNone/>
            </a:pPr>
            <a:endParaRPr lang="en-US" sz="2400"/>
          </a:p>
          <a:p>
            <a:pPr eaLnBrk="1" hangingPunct="1"/>
            <a:endParaRPr lang="en-US" sz="3400"/>
          </a:p>
          <a:p>
            <a:pPr eaLnBrk="1" hangingPunct="1">
              <a:buSzPct val="50000"/>
              <a:buFont typeface="Wingdings" pitchFamily="2" charset="2"/>
              <a:buChar char="Ø"/>
            </a:pPr>
            <a:endParaRPr lang="en-US" sz="2400"/>
          </a:p>
          <a:p>
            <a:pPr eaLnBrk="1" hangingPunct="1"/>
            <a:endParaRPr lang="en-US" sz="3400"/>
          </a:p>
          <a:p>
            <a:pPr eaLnBrk="1" hangingPunct="1">
              <a:buSzPct val="50000"/>
              <a:buFont typeface="Wingdings" pitchFamily="2" charset="2"/>
              <a:buChar char="Ø"/>
            </a:pPr>
            <a:endParaRPr lang="en-US" sz="2400"/>
          </a:p>
          <a:p>
            <a:pPr eaLnBrk="1" hangingPunct="1"/>
            <a:endParaRPr lang="en-US"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200" dirty="0">
                <a:latin typeface="Times New Roman" panose="02020603050405020304" pitchFamily="18" charset="0"/>
                <a:cs typeface="Times New Roman" panose="02020603050405020304" pitchFamily="18" charset="0"/>
              </a:rPr>
              <a:t>BUDGETED COST AND EXPENDITURES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MANAGEMENT INDICATOR</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Plan the near-term activities (less than six months) in detail and leave the far-term activities as rough estimates to be refined as the current iteration is winding down and planning for the next iteration becomes crucial.</a:t>
            </a:r>
          </a:p>
          <a:p>
            <a:pPr algn="just"/>
            <a:r>
              <a:rPr lang="en-US" sz="1800" dirty="0">
                <a:latin typeface="Times New Roman" panose="02020603050405020304" pitchFamily="18" charset="0"/>
                <a:cs typeface="Times New Roman" panose="02020603050405020304" pitchFamily="18" charset="0"/>
              </a:rPr>
              <a:t>Financial performance measurement provides highly detailed cost and schedule insight. Its major weakness for software projects to assess the technical progress (% complete) objectively and accurately. </a:t>
            </a:r>
          </a:p>
        </p:txBody>
      </p:sp>
    </p:spTree>
    <p:extLst>
      <p:ext uri="{BB962C8B-B14F-4D97-AF65-F5344CB8AC3E}">
        <p14:creationId xmlns:p14="http://schemas.microsoft.com/office/powerpoint/2010/main" val="215976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200" dirty="0">
                <a:latin typeface="Times New Roman" panose="02020603050405020304" pitchFamily="18" charset="0"/>
                <a:cs typeface="Times New Roman" panose="02020603050405020304" pitchFamily="18" charset="0"/>
              </a:rPr>
              <a:t>BUDGETED COST AND EXPENDITURES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MANAGEMENT INDICATOR</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Modern software processes are amenable to financial performance measurement through an earned value approach. The basic parameters of an earned value system:</a:t>
            </a:r>
          </a:p>
          <a:p>
            <a:pPr marL="635000" algn="just"/>
            <a:r>
              <a:rPr lang="en-US" sz="1800" dirty="0">
                <a:latin typeface="Times New Roman" panose="02020603050405020304" pitchFamily="18" charset="0"/>
                <a:cs typeface="Times New Roman" panose="02020603050405020304" pitchFamily="18" charset="0"/>
              </a:rPr>
              <a:t>Expenditure plan: the planned spending profile for a project over its planned schedule. </a:t>
            </a:r>
          </a:p>
          <a:p>
            <a:pPr marL="635000" algn="just"/>
            <a:r>
              <a:rPr lang="en-US" sz="1800" dirty="0">
                <a:latin typeface="Times New Roman" panose="02020603050405020304" pitchFamily="18" charset="0"/>
                <a:cs typeface="Times New Roman" panose="02020603050405020304" pitchFamily="18" charset="0"/>
              </a:rPr>
              <a:t>Actual progress: technical accomplishment relative to the planned progress underlying the spending profile. </a:t>
            </a:r>
            <a:r>
              <a:rPr lang="en-US" sz="1800" b="1" dirty="0">
                <a:latin typeface="Times New Roman" panose="02020603050405020304" pitchFamily="18" charset="0"/>
                <a:cs typeface="Times New Roman" panose="02020603050405020304" pitchFamily="18" charset="0"/>
              </a:rPr>
              <a:t>In a healthy project, the actual </a:t>
            </a:r>
            <a:r>
              <a:rPr lang="en-US" sz="1800" dirty="0">
                <a:latin typeface="Times New Roman" panose="02020603050405020304" pitchFamily="18" charset="0"/>
                <a:cs typeface="Times New Roman" panose="02020603050405020304" pitchFamily="18" charset="0"/>
              </a:rPr>
              <a:t>progress tracks planned progress closely.</a:t>
            </a:r>
          </a:p>
          <a:p>
            <a:pPr marL="635000" algn="just"/>
            <a:r>
              <a:rPr lang="en-US" sz="1800" dirty="0">
                <a:latin typeface="Times New Roman" panose="02020603050405020304" pitchFamily="18" charset="0"/>
                <a:cs typeface="Times New Roman" panose="02020603050405020304" pitchFamily="18" charset="0"/>
              </a:rPr>
              <a:t>Actual cost: actual spending profile for a project over its actual schedule. </a:t>
            </a:r>
            <a:r>
              <a:rPr lang="en-US" sz="1800" b="1" dirty="0">
                <a:latin typeface="Times New Roman" panose="02020603050405020304" pitchFamily="18" charset="0"/>
                <a:cs typeface="Times New Roman" panose="02020603050405020304" pitchFamily="18" charset="0"/>
              </a:rPr>
              <a:t>In a healthy project, this profile tracks the planned profile closely.</a:t>
            </a:r>
          </a:p>
          <a:p>
            <a:pPr marL="635000" algn="just"/>
            <a:r>
              <a:rPr lang="en-US" sz="1800" dirty="0">
                <a:latin typeface="Times New Roman" panose="02020603050405020304" pitchFamily="18" charset="0"/>
                <a:cs typeface="Times New Roman" panose="02020603050405020304" pitchFamily="18" charset="0"/>
              </a:rPr>
              <a:t>Earned value: the value that represents the planned cost of the actual progress.</a:t>
            </a:r>
          </a:p>
          <a:p>
            <a:pPr marL="635000" algn="just"/>
            <a:r>
              <a:rPr lang="en-US" sz="1800" dirty="0">
                <a:latin typeface="Times New Roman" panose="02020603050405020304" pitchFamily="18" charset="0"/>
                <a:cs typeface="Times New Roman" panose="02020603050405020304" pitchFamily="18" charset="0"/>
              </a:rPr>
              <a:t>Cost variance: difference between the actual cost and the earned value. Positive values correspond to over-budget and negative values correspond to under-budget situations.</a:t>
            </a:r>
          </a:p>
          <a:p>
            <a:pPr marL="635000" algn="just"/>
            <a:r>
              <a:rPr lang="en-US" sz="1800" dirty="0">
                <a:latin typeface="Times New Roman" panose="02020603050405020304" pitchFamily="18" charset="0"/>
                <a:cs typeface="Times New Roman" panose="02020603050405020304" pitchFamily="18" charset="0"/>
              </a:rPr>
              <a:t>Schedule variance: difference between the planned cost and the earned value. Positive values correspond to behind-schedule situations; negative values correspond to ahead-of-schedule situations.</a:t>
            </a:r>
          </a:p>
        </p:txBody>
      </p:sp>
    </p:spTree>
    <p:extLst>
      <p:ext uri="{BB962C8B-B14F-4D97-AF65-F5344CB8AC3E}">
        <p14:creationId xmlns:p14="http://schemas.microsoft.com/office/powerpoint/2010/main" val="215338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200" dirty="0">
                <a:latin typeface="Times New Roman" panose="02020603050405020304" pitchFamily="18" charset="0"/>
                <a:cs typeface="Times New Roman" panose="02020603050405020304" pitchFamily="18" charset="0"/>
              </a:rPr>
              <a:t>BUDGETED COST AND EXPENDITURES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MANAGEMENT INDICATOR</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5575" y="731837"/>
            <a:ext cx="8420099" cy="3581400"/>
          </a:xfrm>
          <a:prstGeom prst="rect">
            <a:avLst/>
          </a:prstGeom>
        </p:spPr>
      </p:pic>
      <p:sp>
        <p:nvSpPr>
          <p:cNvPr id="4" name="Rectangle 3"/>
          <p:cNvSpPr/>
          <p:nvPr/>
        </p:nvSpPr>
        <p:spPr>
          <a:xfrm>
            <a:off x="381000" y="4369475"/>
            <a:ext cx="8458200"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Times New Roman" panose="02020603050405020304" pitchFamily="18" charset="0"/>
              </a:rPr>
              <a:t>0 to 50%: content incomplete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50%: draft content; author has completed first draft text and art</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65%: initial text baseline; initial text editing complete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75%: reviewable baseline; text and art editing complete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80%: updated baseline; cross-chapter consistency checked</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90%: reviewed baseline; author has incorporated external reviewer comments</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100%: final edit; editor has completed a final cleanup pass</a:t>
            </a:r>
            <a:endParaRPr lang="en-US" dirty="0"/>
          </a:p>
        </p:txBody>
      </p:sp>
    </p:spTree>
    <p:extLst>
      <p:ext uri="{BB962C8B-B14F-4D97-AF65-F5344CB8AC3E}">
        <p14:creationId xmlns:p14="http://schemas.microsoft.com/office/powerpoint/2010/main" val="7117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400" dirty="0">
                <a:latin typeface="Times New Roman" panose="02020603050405020304" pitchFamily="18" charset="0"/>
                <a:cs typeface="Times New Roman" panose="02020603050405020304" pitchFamily="18" charset="0"/>
              </a:rPr>
              <a:t>STAFFING AND TEAM DYNAMICS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MANAGEMENT INDICATOR</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0"/>
              </a:spcBef>
            </a:pPr>
            <a:r>
              <a:rPr lang="en-US" sz="1800" dirty="0">
                <a:latin typeface="Times New Roman" panose="02020603050405020304" pitchFamily="18" charset="0"/>
                <a:cs typeface="Times New Roman" panose="02020603050405020304" pitchFamily="18" charset="0"/>
              </a:rPr>
              <a:t>An iterative development should start with a small team until the risks in the requirements and architecture have been suitably resolved. </a:t>
            </a:r>
          </a:p>
          <a:p>
            <a:pPr algn="just">
              <a:lnSpc>
                <a:spcPct val="125000"/>
              </a:lnSpc>
              <a:spcBef>
                <a:spcPts val="0"/>
              </a:spcBef>
            </a:pPr>
            <a:r>
              <a:rPr lang="en-US" sz="1800" dirty="0">
                <a:latin typeface="Times New Roman" panose="02020603050405020304" pitchFamily="18" charset="0"/>
                <a:cs typeface="Times New Roman" panose="02020603050405020304" pitchFamily="18" charset="0"/>
              </a:rPr>
              <a:t>Depending on the overlap of iterations and other project-specific circumstances, staffing can vary. For discrete, one of-a-kind development efforts (such as building a corporate information system), the staffing profile in Figure would be typical. </a:t>
            </a:r>
          </a:p>
          <a:p>
            <a:pPr algn="just">
              <a:lnSpc>
                <a:spcPct val="125000"/>
              </a:lnSpc>
              <a:spcBef>
                <a:spcPts val="0"/>
              </a:spcBef>
            </a:pPr>
            <a:endParaRPr lang="en-US" sz="1800" dirty="0">
              <a:latin typeface="Times New Roman" panose="02020603050405020304" pitchFamily="18" charset="0"/>
              <a:cs typeface="Times New Roman" panose="02020603050405020304" pitchFamily="18" charset="0"/>
            </a:endParaRPr>
          </a:p>
          <a:p>
            <a:pPr algn="just">
              <a:lnSpc>
                <a:spcPct val="125000"/>
              </a:lnSpc>
              <a:spcBef>
                <a:spcPts val="0"/>
              </a:spcBef>
            </a:pPr>
            <a:endParaRPr lang="en-US" sz="1800" dirty="0">
              <a:latin typeface="Times New Roman" panose="02020603050405020304" pitchFamily="18" charset="0"/>
              <a:cs typeface="Times New Roman" panose="02020603050405020304" pitchFamily="18" charset="0"/>
            </a:endParaRPr>
          </a:p>
          <a:p>
            <a:pPr algn="just">
              <a:lnSpc>
                <a:spcPct val="125000"/>
              </a:lnSpc>
              <a:spcBef>
                <a:spcPts val="0"/>
              </a:spcBef>
            </a:pPr>
            <a:endParaRPr lang="en-US" sz="1800" dirty="0">
              <a:latin typeface="Times New Roman" panose="02020603050405020304" pitchFamily="18" charset="0"/>
              <a:cs typeface="Times New Roman" panose="02020603050405020304" pitchFamily="18" charset="0"/>
            </a:endParaRPr>
          </a:p>
          <a:p>
            <a:pPr algn="just">
              <a:lnSpc>
                <a:spcPct val="125000"/>
              </a:lnSpc>
              <a:spcBef>
                <a:spcPts val="0"/>
              </a:spcBef>
            </a:pPr>
            <a:endParaRPr lang="en-US" sz="1800" dirty="0">
              <a:latin typeface="Times New Roman" panose="02020603050405020304" pitchFamily="18" charset="0"/>
              <a:cs typeface="Times New Roman" panose="02020603050405020304" pitchFamily="18" charset="0"/>
            </a:endParaRPr>
          </a:p>
          <a:p>
            <a:pPr algn="just">
              <a:lnSpc>
                <a:spcPct val="125000"/>
              </a:lnSpc>
              <a:spcBef>
                <a:spcPts val="0"/>
              </a:spcBef>
            </a:pPr>
            <a:endParaRPr lang="en-US" sz="1800" dirty="0">
              <a:latin typeface="Times New Roman" panose="02020603050405020304" pitchFamily="18" charset="0"/>
              <a:cs typeface="Times New Roman" panose="02020603050405020304" pitchFamily="18" charset="0"/>
            </a:endParaRPr>
          </a:p>
          <a:p>
            <a:pPr algn="just">
              <a:lnSpc>
                <a:spcPct val="125000"/>
              </a:lnSpc>
              <a:spcBef>
                <a:spcPts val="0"/>
              </a:spcBef>
            </a:pPr>
            <a:endParaRPr lang="en-US" sz="1800" dirty="0">
              <a:latin typeface="Times New Roman" panose="02020603050405020304" pitchFamily="18" charset="0"/>
              <a:cs typeface="Times New Roman" panose="02020603050405020304" pitchFamily="18" charset="0"/>
            </a:endParaRPr>
          </a:p>
          <a:p>
            <a:pPr algn="just">
              <a:lnSpc>
                <a:spcPct val="125000"/>
              </a:lnSpc>
              <a:spcBef>
                <a:spcPts val="0"/>
              </a:spcBef>
            </a:pPr>
            <a:endParaRPr lang="en-US" sz="1800" dirty="0">
              <a:latin typeface="Times New Roman" panose="02020603050405020304" pitchFamily="18" charset="0"/>
              <a:cs typeface="Times New Roman" panose="02020603050405020304" pitchFamily="18" charset="0"/>
            </a:endParaRPr>
          </a:p>
          <a:p>
            <a:pPr algn="just">
              <a:lnSpc>
                <a:spcPct val="125000"/>
              </a:lnSpc>
              <a:spcBef>
                <a:spcPts val="0"/>
              </a:spcBef>
            </a:pPr>
            <a:endParaRPr lang="en-US" sz="1800" dirty="0">
              <a:latin typeface="Times New Roman" panose="02020603050405020304" pitchFamily="18" charset="0"/>
              <a:cs typeface="Times New Roman" panose="02020603050405020304" pitchFamily="18" charset="0"/>
            </a:endParaRPr>
          </a:p>
          <a:p>
            <a:pPr algn="just">
              <a:lnSpc>
                <a:spcPct val="125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2400" y="2820244"/>
            <a:ext cx="8763000" cy="3809156"/>
          </a:xfrm>
          <a:prstGeom prst="rect">
            <a:avLst/>
          </a:prstGeom>
        </p:spPr>
      </p:pic>
    </p:spTree>
    <p:extLst>
      <p:ext uri="{BB962C8B-B14F-4D97-AF65-F5344CB8AC3E}">
        <p14:creationId xmlns:p14="http://schemas.microsoft.com/office/powerpoint/2010/main" val="826961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400" dirty="0">
                <a:latin typeface="Times New Roman" panose="02020603050405020304" pitchFamily="18" charset="0"/>
                <a:cs typeface="Times New Roman" panose="02020603050405020304" pitchFamily="18" charset="0"/>
              </a:rPr>
              <a:t>STAFFING AND TEAM DYNAMICS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MANAGEMENT INDICATOR</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It is reasonable to expect the maintenance team to be smaller than the development team for these sorts of developments.</a:t>
            </a:r>
          </a:p>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For a commercial product development, the sizes of the maintenance and development teams may be the same. </a:t>
            </a:r>
          </a:p>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Tracking actual versus planned staffing is a necessary and well-understood management metric. Increases in staff can slow overall project progress as new people consume the productive time of existing people in coming up to speed. </a:t>
            </a:r>
          </a:p>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Low attrition of good people is a sign of success.</a:t>
            </a:r>
          </a:p>
        </p:txBody>
      </p:sp>
    </p:spTree>
    <p:extLst>
      <p:ext uri="{BB962C8B-B14F-4D97-AF65-F5344CB8AC3E}">
        <p14:creationId xmlns:p14="http://schemas.microsoft.com/office/powerpoint/2010/main" val="150627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400" dirty="0">
                <a:latin typeface="Times New Roman" panose="02020603050405020304" pitchFamily="18" charset="0"/>
                <a:cs typeface="Times New Roman" panose="02020603050405020304" pitchFamily="18" charset="0"/>
              </a:rPr>
              <a:t>STAFFING AND TEAM DYNAMICS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MANAGEMENT INDICATOR</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Engineers are highly motivated by making progress in getting something to work; this is the recurring theme underlying an efficient iterative development process. </a:t>
            </a:r>
          </a:p>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If this motivation is not there, good engineers will migrate elsewhere. An increase in unplanned attrition-namely, people leaving a project prematurely-is one of the most glaring indicators that a project is destined for trouble. </a:t>
            </a:r>
          </a:p>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The causes of such attrition can vary, but they are usually personnel dissatisfaction with management methods, lack of teamwork, or probability of failure in meeting the planned objectives.</a:t>
            </a:r>
          </a:p>
        </p:txBody>
      </p:sp>
    </p:spTree>
    <p:extLst>
      <p:ext uri="{BB962C8B-B14F-4D97-AF65-F5344CB8AC3E}">
        <p14:creationId xmlns:p14="http://schemas.microsoft.com/office/powerpoint/2010/main" val="189481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200" dirty="0">
                <a:latin typeface="Times New Roman" panose="02020603050405020304" pitchFamily="18" charset="0"/>
                <a:cs typeface="Times New Roman" panose="02020603050405020304" pitchFamily="18" charset="0"/>
              </a:rPr>
              <a:t>QUALITY INDICATORS</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6175" indent="-457200">
              <a:lnSpc>
                <a:spcPct val="125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Change traffic and stability (change traffic over time)</a:t>
            </a:r>
          </a:p>
          <a:p>
            <a:pPr marL="1146175" indent="-457200">
              <a:lnSpc>
                <a:spcPct val="125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Breakage and modularity (average breakage per change over time)</a:t>
            </a:r>
          </a:p>
          <a:p>
            <a:pPr marL="1146175" indent="-457200">
              <a:lnSpc>
                <a:spcPct val="125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Rework and adaptability (average rework per change over time)</a:t>
            </a:r>
          </a:p>
          <a:p>
            <a:pPr marL="1146175" indent="-457200">
              <a:lnSpc>
                <a:spcPct val="125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Mean time between failures (MTBF) and maturity (defect rate over time)</a:t>
            </a:r>
          </a:p>
          <a:p>
            <a:pPr marL="0" indent="0" algn="just">
              <a:lnSpc>
                <a:spcPct val="125000"/>
              </a:lnSpc>
              <a:spcBef>
                <a:spcPts val="0"/>
              </a:spcBef>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85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200" dirty="0">
                <a:latin typeface="Times New Roman" panose="02020603050405020304" pitchFamily="18" charset="0"/>
                <a:cs typeface="Times New Roman" panose="02020603050405020304" pitchFamily="18" charset="0"/>
              </a:rPr>
              <a:t>QUALITY INDICATORS</a:t>
            </a:r>
          </a:p>
        </p:txBody>
      </p:sp>
      <p:sp>
        <p:nvSpPr>
          <p:cNvPr id="5" name="Rectangle 3"/>
          <p:cNvSpPr txBox="1">
            <a:spLocks noChangeArrowheads="1"/>
          </p:cNvSpPr>
          <p:nvPr/>
        </p:nvSpPr>
        <p:spPr>
          <a:xfrm>
            <a:off x="155575" y="609600"/>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5000"/>
              </a:lnSpc>
              <a:spcBef>
                <a:spcPts val="0"/>
              </a:spcBef>
              <a:buNone/>
            </a:pPr>
            <a:r>
              <a:rPr lang="en-US" sz="2000" b="1" dirty="0">
                <a:latin typeface="Times New Roman" panose="02020603050405020304" pitchFamily="18" charset="0"/>
                <a:cs typeface="Times New Roman" panose="02020603050405020304" pitchFamily="18" charset="0"/>
              </a:rPr>
              <a:t>1. CHANGE TRAFFIC AND STABILITY:</a:t>
            </a:r>
          </a:p>
          <a:p>
            <a:pPr algn="just"/>
            <a:r>
              <a:rPr lang="en-US" sz="1800" dirty="0">
                <a:latin typeface="Times New Roman" panose="02020603050405020304" pitchFamily="18" charset="0"/>
                <a:cs typeface="Times New Roman" panose="02020603050405020304" pitchFamily="18" charset="0"/>
              </a:rPr>
              <a:t>It is defined as the number of software change orders opened and closed over the life cycle in the figure. </a:t>
            </a:r>
          </a:p>
          <a:p>
            <a:pPr algn="just"/>
            <a:r>
              <a:rPr lang="en-US" sz="1800" dirty="0">
                <a:latin typeface="Times New Roman" panose="02020603050405020304" pitchFamily="18" charset="0"/>
                <a:cs typeface="Times New Roman" panose="02020603050405020304" pitchFamily="18" charset="0"/>
              </a:rPr>
              <a:t>This metric can be collected by change type, by release, across all releases, by team, by components, by subsystem, and so forth. </a:t>
            </a:r>
          </a:p>
          <a:p>
            <a:pPr algn="just"/>
            <a:r>
              <a:rPr lang="en-US" sz="1800" dirty="0">
                <a:latin typeface="Times New Roman" panose="02020603050405020304" pitchFamily="18" charset="0"/>
                <a:cs typeface="Times New Roman" panose="02020603050405020304" pitchFamily="18" charset="0"/>
              </a:rPr>
              <a:t>Coupled with the work and progress metrics, it provides insight into the stability of the software and its convergence toward stability (or divergence toward instability). </a:t>
            </a:r>
          </a:p>
          <a:p>
            <a:pPr algn="just"/>
            <a:r>
              <a:rPr lang="en-US" sz="1800" dirty="0">
                <a:latin typeface="Times New Roman" panose="02020603050405020304" pitchFamily="18" charset="0"/>
                <a:cs typeface="Times New Roman" panose="02020603050405020304" pitchFamily="18" charset="0"/>
              </a:rPr>
              <a:t>Stability is defined as the relationship between opened versus closed software components. </a:t>
            </a:r>
          </a:p>
          <a:p>
            <a:pPr algn="just"/>
            <a:r>
              <a:rPr lang="en-US" sz="1800" dirty="0">
                <a:latin typeface="Times New Roman" panose="02020603050405020304" pitchFamily="18" charset="0"/>
                <a:cs typeface="Times New Roman" panose="02020603050405020304" pitchFamily="18" charset="0"/>
              </a:rPr>
              <a:t>The change traffic relative to the release schedule provides insight into schedule predictability, which is the primary value of this metric and an indicator of how well the process is performing. </a:t>
            </a:r>
          </a:p>
          <a:p>
            <a:pPr marL="0" indent="0" algn="just">
              <a:lnSpc>
                <a:spcPct val="125000"/>
              </a:lnSpc>
              <a:spcBef>
                <a:spcPts val="0"/>
              </a:spcBef>
              <a:buNone/>
            </a:pPr>
            <a:endParaRPr lang="en-US" sz="18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628489" y="4552247"/>
            <a:ext cx="5943600" cy="2322786"/>
          </a:xfrm>
          <a:prstGeom prst="rect">
            <a:avLst/>
          </a:prstGeom>
        </p:spPr>
      </p:pic>
    </p:spTree>
    <p:extLst>
      <p:ext uri="{BB962C8B-B14F-4D97-AF65-F5344CB8AC3E}">
        <p14:creationId xmlns:p14="http://schemas.microsoft.com/office/powerpoint/2010/main" val="60152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0" y="0"/>
            <a:ext cx="8994775"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2.  BREAKAGE AND MODULARITY</a:t>
            </a:r>
          </a:p>
          <a:p>
            <a:pPr algn="just"/>
            <a:r>
              <a:rPr lang="en-US" sz="1800" dirty="0">
                <a:latin typeface="Times New Roman" panose="02020603050405020304" pitchFamily="18" charset="0"/>
                <a:cs typeface="Times New Roman" panose="02020603050405020304" pitchFamily="18" charset="0"/>
              </a:rPr>
              <a:t>Breakage is defined as the average extent of change, which is the amount of software baseline that needs rework (in SLOC, function points, components, subsystems, files, etc.). </a:t>
            </a:r>
          </a:p>
          <a:p>
            <a:pPr algn="just"/>
            <a:r>
              <a:rPr lang="en-US" sz="1800" dirty="0">
                <a:latin typeface="Times New Roman" panose="02020603050405020304" pitchFamily="18" charset="0"/>
                <a:cs typeface="Times New Roman" panose="02020603050405020304" pitchFamily="18" charset="0"/>
              </a:rPr>
              <a:t>Modularity is the average breakage trend over time. For a healthy project, the trend expectation is decreasing or stable as in figure.</a:t>
            </a:r>
          </a:p>
          <a:p>
            <a:pPr algn="just"/>
            <a:r>
              <a:rPr lang="en-US" sz="1800" dirty="0">
                <a:latin typeface="Times New Roman" panose="02020603050405020304" pitchFamily="18" charset="0"/>
                <a:cs typeface="Times New Roman" panose="02020603050405020304" pitchFamily="18" charset="0"/>
              </a:rPr>
              <a:t>This indicator provides insight into the benign or malignant character of software change. </a:t>
            </a:r>
          </a:p>
          <a:p>
            <a:pPr algn="just"/>
            <a:r>
              <a:rPr lang="en-US" sz="1800" dirty="0">
                <a:latin typeface="Times New Roman" panose="02020603050405020304" pitchFamily="18" charset="0"/>
                <a:cs typeface="Times New Roman" panose="02020603050405020304" pitchFamily="18" charset="0"/>
              </a:rPr>
              <a:t>In a mature iterative development process, earlier changes are expected to result in more scrap than later changes. </a:t>
            </a:r>
          </a:p>
          <a:p>
            <a:pPr algn="just"/>
            <a:r>
              <a:rPr lang="en-US" sz="1800" dirty="0">
                <a:latin typeface="Times New Roman" panose="02020603050405020304" pitchFamily="18" charset="0"/>
                <a:cs typeface="Times New Roman" panose="02020603050405020304" pitchFamily="18" charset="0"/>
              </a:rPr>
              <a:t>Breakage trends that are increasing with time clearly indicate that product maintainability is suspect.</a:t>
            </a:r>
            <a:endParaRPr lang="en-US" sz="1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074862" y="4648200"/>
            <a:ext cx="6459538" cy="2209800"/>
          </a:xfrm>
          <a:prstGeom prst="rect">
            <a:avLst/>
          </a:prstGeom>
        </p:spPr>
      </p:pic>
    </p:spTree>
    <p:extLst>
      <p:ext uri="{BB962C8B-B14F-4D97-AF65-F5344CB8AC3E}">
        <p14:creationId xmlns:p14="http://schemas.microsoft.com/office/powerpoint/2010/main" val="1241904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5575" y="0"/>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5000"/>
              </a:lnSpc>
              <a:spcBef>
                <a:spcPts val="0"/>
              </a:spcBef>
              <a:buNone/>
            </a:pPr>
            <a:r>
              <a:rPr lang="en-US" sz="1800" b="1" dirty="0">
                <a:latin typeface="Times New Roman" panose="02020603050405020304" pitchFamily="18" charset="0"/>
                <a:cs typeface="Times New Roman" panose="02020603050405020304" pitchFamily="18" charset="0"/>
              </a:rPr>
              <a:t>3 REWORK AND ADAPTABILITY:</a:t>
            </a:r>
          </a:p>
          <a:p>
            <a:pPr algn="just">
              <a:lnSpc>
                <a:spcPct val="125000"/>
              </a:lnSpc>
              <a:spcBef>
                <a:spcPts val="0"/>
              </a:spcBef>
            </a:pPr>
            <a:r>
              <a:rPr lang="en-US" sz="1800" dirty="0">
                <a:latin typeface="Times New Roman" panose="02020603050405020304" pitchFamily="18" charset="0"/>
                <a:cs typeface="Times New Roman" panose="02020603050405020304" pitchFamily="18" charset="0"/>
              </a:rPr>
              <a:t>Rework is the average cost of change, which is the effort to analyze, resolve, and retest all changes to software baselines. </a:t>
            </a:r>
          </a:p>
          <a:p>
            <a:pPr algn="just">
              <a:lnSpc>
                <a:spcPct val="125000"/>
              </a:lnSpc>
              <a:spcBef>
                <a:spcPts val="0"/>
              </a:spcBef>
            </a:pPr>
            <a:r>
              <a:rPr lang="en-US" sz="1800" dirty="0">
                <a:latin typeface="Times New Roman" panose="02020603050405020304" pitchFamily="18" charset="0"/>
                <a:cs typeface="Times New Roman" panose="02020603050405020304" pitchFamily="18" charset="0"/>
              </a:rPr>
              <a:t>Adaptability is the rework trend over time. For a healthy project, the trend expectation is decreasing or stable as in figure. </a:t>
            </a:r>
          </a:p>
          <a:p>
            <a:pPr algn="just">
              <a:lnSpc>
                <a:spcPct val="125000"/>
              </a:lnSpc>
              <a:spcBef>
                <a:spcPts val="0"/>
              </a:spcBef>
            </a:pPr>
            <a:r>
              <a:rPr lang="en-US" sz="1800" dirty="0">
                <a:latin typeface="Times New Roman" panose="02020603050405020304" pitchFamily="18" charset="0"/>
                <a:cs typeface="Times New Roman" panose="02020603050405020304" pitchFamily="18" charset="0"/>
              </a:rPr>
              <a:t>Not all changes are created equal. Some changes can be made in a staff-hour, while others take staff-weeks. This metric provides insight into rework measurement.</a:t>
            </a:r>
          </a:p>
          <a:p>
            <a:pPr algn="just">
              <a:lnSpc>
                <a:spcPct val="125000"/>
              </a:lnSpc>
              <a:spcBef>
                <a:spcPts val="0"/>
              </a:spcBef>
            </a:pPr>
            <a:r>
              <a:rPr lang="en-US" sz="1800" dirty="0">
                <a:latin typeface="Times New Roman" panose="02020603050405020304" pitchFamily="18" charset="0"/>
                <a:cs typeface="Times New Roman" panose="02020603050405020304" pitchFamily="18" charset="0"/>
              </a:rPr>
              <a:t>In a mature iterative development process, earlier changes (architectural changes, which affect multiple components and people) are expected to require more rework than later changes (implementation changes). </a:t>
            </a:r>
            <a:endParaRPr lang="en-US" sz="18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85801" y="3657600"/>
            <a:ext cx="7848600" cy="2895600"/>
          </a:xfrm>
          <a:prstGeom prst="rect">
            <a:avLst/>
          </a:prstGeom>
        </p:spPr>
      </p:pic>
    </p:spTree>
    <p:extLst>
      <p:ext uri="{BB962C8B-B14F-4D97-AF65-F5344CB8AC3E}">
        <p14:creationId xmlns:p14="http://schemas.microsoft.com/office/powerpoint/2010/main" val="12586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a:defRPr/>
            </a:pPr>
            <a:r>
              <a:rPr lang="en-US" b="1" dirty="0"/>
              <a:t>PROJECT CONTROL AND PROCESS INSTRUMENTATION</a:t>
            </a:r>
            <a:endParaRPr lang="en-US" sz="1800" dirty="0"/>
          </a:p>
        </p:txBody>
      </p:sp>
      <p:sp>
        <p:nvSpPr>
          <p:cNvPr id="65541" name="Rectangle 3"/>
          <p:cNvSpPr>
            <a:spLocks noGrp="1" noChangeArrowheads="1"/>
          </p:cNvSpPr>
          <p:nvPr>
            <p:ph idx="1"/>
          </p:nvPr>
        </p:nvSpPr>
        <p:spPr/>
        <p:txBody>
          <a:bodyPr/>
          <a:lstStyle/>
          <a:p>
            <a:pPr marL="0" indent="0">
              <a:buSzPct val="50000"/>
              <a:buNone/>
            </a:pPr>
            <a:r>
              <a:rPr lang="en-US" sz="2400" dirty="0"/>
              <a:t>The Seven Core Metrics</a:t>
            </a:r>
          </a:p>
          <a:p>
            <a:pPr marL="1146175" eaLnBrk="1" hangingPunct="1">
              <a:buSzPct val="50000"/>
              <a:buFont typeface="Wingdings" pitchFamily="2" charset="2"/>
              <a:buChar char="Ø"/>
            </a:pPr>
            <a:r>
              <a:rPr lang="en-US" sz="1800" dirty="0"/>
              <a:t>Management Indicators</a:t>
            </a:r>
          </a:p>
          <a:p>
            <a:pPr marL="1146175" eaLnBrk="1" hangingPunct="1">
              <a:buSzPct val="50000"/>
              <a:buFont typeface="Wingdings" pitchFamily="2" charset="2"/>
              <a:buChar char="Ø"/>
            </a:pPr>
            <a:r>
              <a:rPr lang="en-US" sz="1800" dirty="0"/>
              <a:t>Quality Indicators</a:t>
            </a:r>
          </a:p>
          <a:p>
            <a:pPr marL="1146175" eaLnBrk="1" hangingPunct="1">
              <a:buSzPct val="50000"/>
              <a:buFont typeface="Wingdings" pitchFamily="2" charset="2"/>
              <a:buChar char="Ø"/>
            </a:pPr>
            <a:r>
              <a:rPr lang="en-US" sz="1800" dirty="0"/>
              <a:t>Life-Cycle Expectations</a:t>
            </a:r>
          </a:p>
          <a:p>
            <a:pPr marL="1146175" eaLnBrk="1" hangingPunct="1">
              <a:buSzPct val="50000"/>
              <a:buFont typeface="Wingdings" pitchFamily="2" charset="2"/>
              <a:buChar char="Ø"/>
            </a:pPr>
            <a:r>
              <a:rPr lang="en-US" sz="1800" dirty="0"/>
              <a:t>Pragmatic Software Metrics</a:t>
            </a:r>
          </a:p>
          <a:p>
            <a:pPr marL="1146175" eaLnBrk="1" hangingPunct="1">
              <a:buSzPct val="50000"/>
              <a:buFont typeface="Wingdings" pitchFamily="2" charset="2"/>
              <a:buChar char="Ø"/>
            </a:pPr>
            <a:r>
              <a:rPr lang="en-US" sz="1800" dirty="0"/>
              <a:t>Metrics Automation</a:t>
            </a:r>
          </a:p>
          <a:p>
            <a:pPr marL="0" indent="0">
              <a:buNone/>
            </a:pPr>
            <a:r>
              <a:rPr lang="en-US" sz="2400" dirty="0"/>
              <a:t>Tailoring the Process</a:t>
            </a:r>
          </a:p>
          <a:p>
            <a:pPr marL="1146175" eaLnBrk="1" hangingPunct="1">
              <a:buSzPct val="50000"/>
              <a:buFont typeface="Wingdings" pitchFamily="2" charset="2"/>
              <a:buChar char="Ø"/>
            </a:pPr>
            <a:r>
              <a:rPr lang="en-US" sz="1800" dirty="0"/>
              <a:t>Process Discriminants</a:t>
            </a:r>
          </a:p>
          <a:p>
            <a:pPr marL="1146175" eaLnBrk="1" hangingPunct="1">
              <a:buSzPct val="50000"/>
              <a:buFont typeface="Wingdings" pitchFamily="2" charset="2"/>
              <a:buChar char="Ø"/>
            </a:pPr>
            <a:r>
              <a:rPr lang="en-US" sz="1800" dirty="0"/>
              <a:t>Example: Small-Scale Project Versus Large-scale Project</a:t>
            </a:r>
          </a:p>
          <a:p>
            <a:pPr eaLnBrk="1" hangingPunct="1"/>
            <a:endParaRPr lang="en-US" sz="2400" dirty="0"/>
          </a:p>
          <a:p>
            <a:pPr eaLnBrk="1" hangingPunct="1">
              <a:buSzPct val="50000"/>
              <a:buFont typeface="Wingdings" pitchFamily="2" charset="2"/>
              <a:buChar char="Ø"/>
            </a:pPr>
            <a:endParaRPr lang="en-US" sz="1800" dirty="0"/>
          </a:p>
          <a:p>
            <a:pPr eaLnBrk="1" hangingPunct="1">
              <a:buSzPct val="50000"/>
              <a:buFont typeface="Wingdings" pitchFamily="2" charset="2"/>
              <a:buNone/>
            </a:pPr>
            <a:endParaRPr lang="en-US" sz="1800" dirty="0"/>
          </a:p>
          <a:p>
            <a:pPr eaLnBrk="1" hangingPunct="1"/>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5575" y="0"/>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dirty="0">
                <a:solidFill>
                  <a:srgbClr val="000000"/>
                </a:solidFill>
                <a:latin typeface="Times New Roman" panose="02020603050405020304" pitchFamily="18" charset="0"/>
                <a:cs typeface="Times New Roman" panose="02020603050405020304" pitchFamily="18" charset="0"/>
              </a:rPr>
              <a:t>4 </a:t>
            </a:r>
            <a:r>
              <a:rPr lang="en-US" sz="1800" b="1" dirty="0">
                <a:solidFill>
                  <a:srgbClr val="000000"/>
                </a:solidFill>
                <a:latin typeface="Times New Roman" panose="02020603050405020304" pitchFamily="18" charset="0"/>
                <a:cs typeface="Times New Roman" panose="02020603050405020304" pitchFamily="18" charset="0"/>
              </a:rPr>
              <a:t>MTBF AND MATURITY</a:t>
            </a:r>
          </a:p>
          <a:p>
            <a:pPr algn="just"/>
            <a:r>
              <a:rPr lang="en-US" sz="1800" dirty="0">
                <a:solidFill>
                  <a:srgbClr val="000000"/>
                </a:solidFill>
                <a:latin typeface="Times New Roman" panose="02020603050405020304" pitchFamily="18" charset="0"/>
                <a:cs typeface="Times New Roman" panose="02020603050405020304" pitchFamily="18" charset="0"/>
              </a:rPr>
              <a:t>MTBF is the average usage time between software faults. In rough terms, MTBF is computed by dividing the test hours by the number of type 0 and type 1 errors. </a:t>
            </a:r>
          </a:p>
          <a:p>
            <a:pPr algn="just"/>
            <a:r>
              <a:rPr lang="en-US" sz="1800" dirty="0">
                <a:solidFill>
                  <a:srgbClr val="000000"/>
                </a:solidFill>
                <a:latin typeface="Times New Roman" panose="02020603050405020304" pitchFamily="18" charset="0"/>
                <a:cs typeface="Times New Roman" panose="02020603050405020304" pitchFamily="18" charset="0"/>
              </a:rPr>
              <a:t>Maturity is the MTBF trend over time as in figure.</a:t>
            </a:r>
          </a:p>
          <a:p>
            <a:pPr algn="just"/>
            <a:r>
              <a:rPr lang="en-US" sz="1800" dirty="0">
                <a:solidFill>
                  <a:srgbClr val="000000"/>
                </a:solidFill>
                <a:latin typeface="Times New Roman" panose="02020603050405020304" pitchFamily="18" charset="0"/>
                <a:cs typeface="Times New Roman" panose="02020603050405020304" pitchFamily="18" charset="0"/>
              </a:rPr>
              <a:t>Early insight into maturity requires that an effective test infrastructure be established.</a:t>
            </a:r>
          </a:p>
          <a:p>
            <a:pPr algn="just"/>
            <a:r>
              <a:rPr lang="en-US" sz="1800" dirty="0">
                <a:solidFill>
                  <a:srgbClr val="000000"/>
                </a:solidFill>
                <a:latin typeface="Times New Roman" panose="02020603050405020304" pitchFamily="18" charset="0"/>
                <a:cs typeface="Times New Roman" panose="02020603050405020304" pitchFamily="18" charset="0"/>
              </a:rPr>
              <a:t>Conventional testing approaches for monolithic software programs focused on achieving complete test coverage of every line of code, every branch.</a:t>
            </a:r>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89418" y="3019425"/>
            <a:ext cx="7844982" cy="3381375"/>
          </a:xfrm>
          <a:prstGeom prst="rect">
            <a:avLst/>
          </a:prstGeom>
        </p:spPr>
      </p:pic>
    </p:spTree>
    <p:extLst>
      <p:ext uri="{BB962C8B-B14F-4D97-AF65-F5344CB8AC3E}">
        <p14:creationId xmlns:p14="http://schemas.microsoft.com/office/powerpoint/2010/main" val="172700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5575" y="0"/>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0"/>
              </a:spcBef>
            </a:pPr>
            <a:r>
              <a:rPr lang="en-US" sz="1900" dirty="0">
                <a:latin typeface="Times New Roman" panose="02020603050405020304" pitchFamily="18" charset="0"/>
                <a:cs typeface="Times New Roman" panose="02020603050405020304" pitchFamily="18" charset="0"/>
              </a:rPr>
              <a:t>Software errors categorized into two types: </a:t>
            </a:r>
            <a:r>
              <a:rPr lang="en-US" sz="1900" b="1" dirty="0">
                <a:latin typeface="Times New Roman" panose="02020603050405020304" pitchFamily="18" charset="0"/>
                <a:cs typeface="Times New Roman" panose="02020603050405020304" pitchFamily="18" charset="0"/>
              </a:rPr>
              <a:t>deterministic and non deterministic</a:t>
            </a:r>
            <a:r>
              <a:rPr lang="en-US" sz="1900" dirty="0">
                <a:latin typeface="Times New Roman" panose="02020603050405020304" pitchFamily="18" charset="0"/>
                <a:cs typeface="Times New Roman" panose="02020603050405020304" pitchFamily="18" charset="0"/>
              </a:rPr>
              <a:t>. Physicists characterize these as </a:t>
            </a:r>
            <a:r>
              <a:rPr lang="en-US" sz="1900" b="1" dirty="0">
                <a:latin typeface="Times New Roman" panose="02020603050405020304" pitchFamily="18" charset="0"/>
                <a:cs typeface="Times New Roman" panose="02020603050405020304" pitchFamily="18" charset="0"/>
              </a:rPr>
              <a:t>Bohr-bugs</a:t>
            </a:r>
            <a:r>
              <a:rPr lang="en-US" sz="1900" dirty="0">
                <a:latin typeface="Times New Roman" panose="02020603050405020304" pitchFamily="18" charset="0"/>
                <a:cs typeface="Times New Roman" panose="02020603050405020304" pitchFamily="18" charset="0"/>
              </a:rPr>
              <a:t> and </a:t>
            </a:r>
            <a:r>
              <a:rPr lang="en-US" sz="1900" b="1" dirty="0" err="1">
                <a:latin typeface="Times New Roman" panose="02020603050405020304" pitchFamily="18" charset="0"/>
                <a:cs typeface="Times New Roman" panose="02020603050405020304" pitchFamily="18" charset="0"/>
              </a:rPr>
              <a:t>Heisen</a:t>
            </a:r>
            <a:r>
              <a:rPr lang="en-US" sz="1900" b="1" dirty="0">
                <a:latin typeface="Times New Roman" panose="02020603050405020304" pitchFamily="18" charset="0"/>
                <a:cs typeface="Times New Roman" panose="02020603050405020304" pitchFamily="18" charset="0"/>
              </a:rPr>
              <a:t>-bugs</a:t>
            </a:r>
            <a:r>
              <a:rPr lang="en-US" sz="1900" dirty="0">
                <a:latin typeface="Times New Roman" panose="02020603050405020304" pitchFamily="18" charset="0"/>
                <a:cs typeface="Times New Roman" panose="02020603050405020304" pitchFamily="18" charset="0"/>
              </a:rPr>
              <a:t>, respectively.</a:t>
            </a:r>
          </a:p>
          <a:p>
            <a:pPr algn="just">
              <a:lnSpc>
                <a:spcPct val="125000"/>
              </a:lnSpc>
              <a:spcBef>
                <a:spcPts val="0"/>
              </a:spcBef>
            </a:pPr>
            <a:r>
              <a:rPr lang="en-US" sz="1900" dirty="0">
                <a:latin typeface="Times New Roman" panose="02020603050405020304" pitchFamily="18" charset="0"/>
                <a:cs typeface="Times New Roman" panose="02020603050405020304" pitchFamily="18" charset="0"/>
              </a:rPr>
              <a:t>Bohr-bugs represent a class of errors that always result when the software is stimulated in a certain way. These errors caused by coding errors, and changes are typically isolated to a single component. </a:t>
            </a:r>
          </a:p>
          <a:p>
            <a:pPr algn="just">
              <a:lnSpc>
                <a:spcPct val="125000"/>
              </a:lnSpc>
              <a:spcBef>
                <a:spcPts val="0"/>
              </a:spcBef>
            </a:pPr>
            <a:r>
              <a:rPr lang="en-US" sz="1900" dirty="0" err="1">
                <a:latin typeface="Times New Roman" panose="02020603050405020304" pitchFamily="18" charset="0"/>
                <a:cs typeface="Times New Roman" panose="02020603050405020304" pitchFamily="18" charset="0"/>
              </a:rPr>
              <a:t>Heisen</a:t>
            </a:r>
            <a:r>
              <a:rPr lang="en-US" sz="1900" dirty="0">
                <a:latin typeface="Times New Roman" panose="02020603050405020304" pitchFamily="18" charset="0"/>
                <a:cs typeface="Times New Roman" panose="02020603050405020304" pitchFamily="18" charset="0"/>
              </a:rPr>
              <a:t>-bugs are software faults that are coincidental with a certain probabilistic occurrence of a given situation. These errors are design errors and typically are not repeatable even when the software is stimulated in the same apparent way. </a:t>
            </a:r>
          </a:p>
          <a:p>
            <a:pPr algn="just">
              <a:lnSpc>
                <a:spcPct val="125000"/>
              </a:lnSpc>
              <a:spcBef>
                <a:spcPts val="0"/>
              </a:spcBef>
            </a:pPr>
            <a:r>
              <a:rPr lang="en-US" sz="1900" dirty="0">
                <a:latin typeface="Times New Roman" panose="02020603050405020304" pitchFamily="18" charset="0"/>
                <a:cs typeface="Times New Roman" panose="02020603050405020304" pitchFamily="18" charset="0"/>
              </a:rPr>
              <a:t>To provide adequate test coverage and resolve the statistically significant </a:t>
            </a:r>
            <a:r>
              <a:rPr lang="en-US" sz="1900" dirty="0" err="1">
                <a:latin typeface="Times New Roman" panose="02020603050405020304" pitchFamily="18" charset="0"/>
                <a:cs typeface="Times New Roman" panose="02020603050405020304" pitchFamily="18" charset="0"/>
              </a:rPr>
              <a:t>Heisen</a:t>
            </a:r>
            <a:r>
              <a:rPr lang="en-US" sz="1900" dirty="0">
                <a:latin typeface="Times New Roman" panose="02020603050405020304" pitchFamily="18" charset="0"/>
                <a:cs typeface="Times New Roman" panose="02020603050405020304" pitchFamily="18" charset="0"/>
              </a:rPr>
              <a:t>-bugs, extensive statistical testing under realistic and randomized usage scenarios is necessary.</a:t>
            </a:r>
          </a:p>
          <a:p>
            <a:pPr algn="just">
              <a:lnSpc>
                <a:spcPct val="125000"/>
              </a:lnSpc>
              <a:spcBef>
                <a:spcPts val="0"/>
              </a:spcBef>
            </a:pPr>
            <a:r>
              <a:rPr lang="en-US" sz="1900" dirty="0">
                <a:latin typeface="Times New Roman" panose="02020603050405020304" pitchFamily="18" charset="0"/>
                <a:cs typeface="Times New Roman" panose="02020603050405020304" pitchFamily="18" charset="0"/>
              </a:rPr>
              <a:t>Modern, distributed systems with numerous interoperating components executing across a network of processors are vulnerable to </a:t>
            </a:r>
            <a:r>
              <a:rPr lang="en-US" sz="1900" dirty="0" err="1">
                <a:latin typeface="Times New Roman" panose="02020603050405020304" pitchFamily="18" charset="0"/>
                <a:cs typeface="Times New Roman" panose="02020603050405020304" pitchFamily="18" charset="0"/>
              </a:rPr>
              <a:t>Heisen</a:t>
            </a:r>
            <a:r>
              <a:rPr lang="en-US" sz="1900" dirty="0">
                <a:latin typeface="Times New Roman" panose="02020603050405020304" pitchFamily="18" charset="0"/>
                <a:cs typeface="Times New Roman" panose="02020603050405020304" pitchFamily="18" charset="0"/>
              </a:rPr>
              <a:t>-bugs, which are far more complicated to detect, analyze, and resolve. </a:t>
            </a:r>
          </a:p>
          <a:p>
            <a:pPr algn="just">
              <a:lnSpc>
                <a:spcPct val="125000"/>
              </a:lnSpc>
              <a:spcBef>
                <a:spcPts val="0"/>
              </a:spcBef>
            </a:pPr>
            <a:r>
              <a:rPr lang="en-US" sz="1900" dirty="0">
                <a:latin typeface="Times New Roman" panose="02020603050405020304" pitchFamily="18" charset="0"/>
                <a:cs typeface="Times New Roman" panose="02020603050405020304" pitchFamily="18" charset="0"/>
              </a:rPr>
              <a:t>The best way to mature a software product is to establish an initial test infrastructure that allows execution of randomized usage scenarios early in the life cycle and continuously evolves the breadth and depth of usage scenarios to optimize coverage across the reliability-critical components.</a:t>
            </a:r>
          </a:p>
        </p:txBody>
      </p:sp>
    </p:spTree>
    <p:extLst>
      <p:ext uri="{BB962C8B-B14F-4D97-AF65-F5344CB8AC3E}">
        <p14:creationId xmlns:p14="http://schemas.microsoft.com/office/powerpoint/2010/main" val="388685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dirty="0"/>
              <a:t>LIFE-CYCLE EXPECTATIONS</a:t>
            </a:r>
            <a:endParaRPr lang="en-US" sz="2200"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000" dirty="0">
                <a:latin typeface="Times New Roman" panose="02020603050405020304" pitchFamily="18" charset="0"/>
                <a:cs typeface="Times New Roman" panose="02020603050405020304" pitchFamily="18" charset="0"/>
              </a:rPr>
              <a:t>The quality indicators are derived from the evolving product rather than from the artifacts. </a:t>
            </a:r>
          </a:p>
          <a:p>
            <a:pPr algn="just">
              <a:lnSpc>
                <a:spcPct val="150000"/>
              </a:lnSpc>
            </a:pPr>
            <a:r>
              <a:rPr lang="en-US" sz="2000" dirty="0">
                <a:latin typeface="Times New Roman" panose="02020603050405020304" pitchFamily="18" charset="0"/>
                <a:cs typeface="Times New Roman" panose="02020603050405020304" pitchFamily="18" charset="0"/>
              </a:rPr>
              <a:t>They provide insight into the waste generated by the process. Scrap and rework metrics are a standard measurement perspective of most manufacturing processes.</a:t>
            </a:r>
          </a:p>
          <a:p>
            <a:pPr algn="just">
              <a:lnSpc>
                <a:spcPct val="150000"/>
              </a:lnSpc>
            </a:pPr>
            <a:r>
              <a:rPr lang="en-US" sz="2000" dirty="0">
                <a:latin typeface="Times New Roman" panose="02020603050405020304" pitchFamily="18" charset="0"/>
                <a:cs typeface="Times New Roman" panose="02020603050405020304" pitchFamily="18" charset="0"/>
              </a:rPr>
              <a:t>They recognize the inherently dynamic nature of an iterative development process. Rather than focus on the value, they explicitly concentrate on the trends or changes with respect to time.</a:t>
            </a:r>
          </a:p>
          <a:p>
            <a:pPr algn="just">
              <a:lnSpc>
                <a:spcPct val="150000"/>
              </a:lnSpc>
            </a:pPr>
            <a:r>
              <a:rPr lang="en-US" sz="2000" dirty="0">
                <a:latin typeface="Times New Roman" panose="02020603050405020304" pitchFamily="18" charset="0"/>
                <a:cs typeface="Times New Roman" panose="02020603050405020304" pitchFamily="18" charset="0"/>
              </a:rPr>
              <a:t>The combination of insight from the current value and the current trend provides tangible indicators for management action.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78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1800" i="1" u="sng" dirty="0"/>
              <a:t>Default pattern of life-cycle metrics evolution</a:t>
            </a:r>
            <a:endParaRPr lang="en-US" sz="1050" u="sng"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07975" y="611490"/>
            <a:ext cx="8683625" cy="6246510"/>
          </a:xfrm>
          <a:prstGeom prst="rect">
            <a:avLst/>
          </a:prstGeom>
        </p:spPr>
      </p:pic>
    </p:spTree>
    <p:extLst>
      <p:ext uri="{BB962C8B-B14F-4D97-AF65-F5344CB8AC3E}">
        <p14:creationId xmlns:p14="http://schemas.microsoft.com/office/powerpoint/2010/main" val="2548268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800" b="1" dirty="0"/>
              <a:t>PRAGMATIC SOFTWARE METRICS</a:t>
            </a:r>
            <a:endParaRPr lang="en-US" sz="2800"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Basic characteristics of a good metric are </a:t>
            </a:r>
          </a:p>
          <a:p>
            <a:pPr algn="just">
              <a:buFont typeface="+mj-lt"/>
              <a:buAutoNum type="arabicPeriod"/>
            </a:pPr>
            <a:r>
              <a:rPr lang="en-US" sz="1800" b="1" i="1" dirty="0">
                <a:latin typeface="Times New Roman" panose="02020603050405020304" pitchFamily="18" charset="0"/>
                <a:cs typeface="Times New Roman" panose="02020603050405020304" pitchFamily="18" charset="0"/>
              </a:rPr>
              <a:t>It is considered meaningful by the customer, manager, and performer. </a:t>
            </a:r>
          </a:p>
          <a:p>
            <a:pPr marL="231775" indent="0" algn="just">
              <a:buNone/>
            </a:pPr>
            <a:r>
              <a:rPr lang="en-US" sz="1800" i="1" dirty="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anyone of these stakeholders does not see the metric as meaningful, it will not be used. "The customer is always right" is a sales motto, not an engineering tenet. </a:t>
            </a:r>
          </a:p>
          <a:p>
            <a:pPr algn="just">
              <a:buFont typeface="+mj-lt"/>
              <a:buAutoNum type="arabicPeriod" startAt="2"/>
            </a:pPr>
            <a:r>
              <a:rPr lang="en-US" sz="1800" b="1" i="1" dirty="0">
                <a:latin typeface="Times New Roman" panose="02020603050405020304" pitchFamily="18" charset="0"/>
                <a:cs typeface="Times New Roman" panose="02020603050405020304" pitchFamily="18" charset="0"/>
              </a:rPr>
              <a:t>It demonstrates quantifiable correlation between process perturbations and business performance. </a:t>
            </a:r>
          </a:p>
          <a:p>
            <a:pPr marL="174625" indent="0" algn="just">
              <a:buNone/>
            </a:pPr>
            <a:r>
              <a:rPr lang="en-US" sz="1800" dirty="0">
                <a:latin typeface="Times New Roman" panose="02020603050405020304" pitchFamily="18" charset="0"/>
                <a:cs typeface="Times New Roman" panose="02020603050405020304" pitchFamily="18" charset="0"/>
              </a:rPr>
              <a:t>The only real organizational goals and objectives are financial: cost reduction, revenue increase, and margin increase.</a:t>
            </a:r>
          </a:p>
          <a:p>
            <a:pPr algn="just">
              <a:buFont typeface="+mj-lt"/>
              <a:buAutoNum type="arabicPeriod" startAt="3"/>
            </a:pPr>
            <a:r>
              <a:rPr lang="en-US" sz="1800" b="1" i="1" dirty="0">
                <a:latin typeface="Times New Roman" panose="02020603050405020304" pitchFamily="18" charset="0"/>
                <a:cs typeface="Times New Roman" panose="02020603050405020304" pitchFamily="18" charset="0"/>
              </a:rPr>
              <a:t>It is objective and unambiguously defined. </a:t>
            </a:r>
          </a:p>
          <a:p>
            <a:pPr marL="174625" indent="0" algn="just">
              <a:buNone/>
            </a:pPr>
            <a:r>
              <a:rPr lang="en-US" sz="1800" dirty="0">
                <a:latin typeface="Times New Roman" panose="02020603050405020304" pitchFamily="18" charset="0"/>
                <a:cs typeface="Times New Roman" panose="02020603050405020304" pitchFamily="18" charset="0"/>
              </a:rPr>
              <a:t>Objectivity should translate into some form of numeric representation (such as numbers, percentages, ratios) as opposed to textual representations (such as excellent, good, fair, poor). </a:t>
            </a:r>
          </a:p>
          <a:p>
            <a:pPr marL="174625" indent="0" algn="just">
              <a:buNone/>
            </a:pPr>
            <a:r>
              <a:rPr lang="en-US" sz="1800" dirty="0">
                <a:latin typeface="Times New Roman" panose="02020603050405020304" pitchFamily="18" charset="0"/>
                <a:cs typeface="Times New Roman" panose="02020603050405020304" pitchFamily="18" charset="0"/>
              </a:rPr>
              <a:t>Ambiguity is minimized through well-understood units of measurement (such as staff-month, </a:t>
            </a:r>
            <a:r>
              <a:rPr lang="en-US" sz="1800" dirty="0" err="1">
                <a:latin typeface="Times New Roman" panose="02020603050405020304" pitchFamily="18" charset="0"/>
                <a:cs typeface="Times New Roman" panose="02020603050405020304" pitchFamily="18" charset="0"/>
              </a:rPr>
              <a:t>SLOe</a:t>
            </a:r>
            <a:r>
              <a:rPr lang="en-US" sz="1800" dirty="0">
                <a:latin typeface="Times New Roman" panose="02020603050405020304" pitchFamily="18" charset="0"/>
                <a:cs typeface="Times New Roman" panose="02020603050405020304" pitchFamily="18" charset="0"/>
              </a:rPr>
              <a:t>, change, function point, class, scenario, requirement), which are surprisingly hard to define precisely in the software engineering world.</a:t>
            </a:r>
          </a:p>
        </p:txBody>
      </p:sp>
    </p:spTree>
    <p:extLst>
      <p:ext uri="{BB962C8B-B14F-4D97-AF65-F5344CB8AC3E}">
        <p14:creationId xmlns:p14="http://schemas.microsoft.com/office/powerpoint/2010/main" val="3981180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800" b="1" dirty="0"/>
              <a:t>PRAGMATIC SOFTWARE METRICS</a:t>
            </a:r>
            <a:endParaRPr lang="en-US" sz="2800"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mj-lt"/>
              <a:buAutoNum type="arabicPeriod" startAt="4"/>
            </a:pPr>
            <a:r>
              <a:rPr lang="en-US" sz="2000" b="1" i="1" dirty="0">
                <a:latin typeface="Times New Roman" panose="02020603050405020304" pitchFamily="18" charset="0"/>
                <a:cs typeface="Times New Roman" panose="02020603050405020304" pitchFamily="18" charset="0"/>
              </a:rPr>
              <a:t>It displays trends. This is an important characteristic. </a:t>
            </a:r>
          </a:p>
          <a:p>
            <a:pPr marL="174625" indent="0" algn="just">
              <a:buNone/>
            </a:pPr>
            <a:r>
              <a:rPr lang="en-US" sz="2000" dirty="0">
                <a:latin typeface="Times New Roman" panose="02020603050405020304" pitchFamily="18" charset="0"/>
                <a:cs typeface="Times New Roman" panose="02020603050405020304" pitchFamily="18" charset="0"/>
              </a:rPr>
              <a:t>Understanding the change in a metric's value with respect to time, subsequent projects, subsequent releases, and so forth is an extremely important perspective, especially for today's iterative development models. It is very rare that a given metric drives the appropriate action directly. </a:t>
            </a:r>
            <a:endParaRPr lang="en-US" sz="2000" b="1" dirty="0">
              <a:latin typeface="Times New Roman" panose="02020603050405020304" pitchFamily="18" charset="0"/>
              <a:cs typeface="Times New Roman" panose="02020603050405020304" pitchFamily="18" charset="0"/>
            </a:endParaRPr>
          </a:p>
          <a:p>
            <a:pPr marL="174625" indent="0" algn="just">
              <a:buNone/>
            </a:pPr>
            <a:endParaRPr lang="en-US" sz="2000" b="1" i="1"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5"/>
            </a:pPr>
            <a:r>
              <a:rPr lang="en-US" sz="2000" b="1" i="1" dirty="0">
                <a:latin typeface="Times New Roman" panose="02020603050405020304" pitchFamily="18" charset="0"/>
                <a:cs typeface="Times New Roman" panose="02020603050405020304" pitchFamily="18" charset="0"/>
              </a:rPr>
              <a:t>It is a natural by-product of the process. </a:t>
            </a:r>
          </a:p>
          <a:p>
            <a:pPr marL="406400" indent="0" algn="just">
              <a:lnSpc>
                <a:spcPct val="150000"/>
              </a:lnSpc>
              <a:buNone/>
            </a:pPr>
            <a:r>
              <a:rPr lang="en-US" sz="2000" i="1" dirty="0">
                <a:latin typeface="Times New Roman" panose="02020603050405020304" pitchFamily="18" charset="0"/>
                <a:cs typeface="Times New Roman" panose="02020603050405020304" pitchFamily="18" charset="0"/>
              </a:rPr>
              <a:t>The metric does not introduce </a:t>
            </a:r>
            <a:r>
              <a:rPr lang="en-US" sz="2000" dirty="0">
                <a:latin typeface="Times New Roman" panose="02020603050405020304" pitchFamily="18" charset="0"/>
                <a:cs typeface="Times New Roman" panose="02020603050405020304" pitchFamily="18" charset="0"/>
              </a:rPr>
              <a:t>new artifacts or overhead activities; it is derived directly from the main stream engineering and management workflows.</a:t>
            </a:r>
          </a:p>
          <a:p>
            <a:pPr marL="457200" indent="-457200" algn="just">
              <a:lnSpc>
                <a:spcPct val="150000"/>
              </a:lnSpc>
              <a:buFont typeface="+mj-lt"/>
              <a:buAutoNum type="arabicPeriod" startAt="6"/>
            </a:pPr>
            <a:r>
              <a:rPr lang="en-US" sz="2000" b="1" i="1" dirty="0">
                <a:latin typeface="Times New Roman" panose="02020603050405020304" pitchFamily="18" charset="0"/>
                <a:cs typeface="Times New Roman" panose="02020603050405020304" pitchFamily="18" charset="0"/>
              </a:rPr>
              <a:t>It is supported by automation</a:t>
            </a:r>
            <a:r>
              <a:rPr lang="en-US" sz="2000" i="1" dirty="0">
                <a:latin typeface="Times New Roman" panose="02020603050405020304" pitchFamily="18" charset="0"/>
                <a:cs typeface="Times New Roman" panose="02020603050405020304" pitchFamily="18" charset="0"/>
              </a:rPr>
              <a:t>. </a:t>
            </a:r>
          </a:p>
          <a:p>
            <a:pPr marL="406400" indent="0" algn="just">
              <a:lnSpc>
                <a:spcPct val="150000"/>
              </a:lnSpc>
              <a:buNone/>
            </a:pPr>
            <a:r>
              <a:rPr lang="en-US" sz="2000" i="1" dirty="0">
                <a:latin typeface="Times New Roman" panose="02020603050405020304" pitchFamily="18" charset="0"/>
                <a:cs typeface="Times New Roman" panose="02020603050405020304" pitchFamily="18" charset="0"/>
              </a:rPr>
              <a:t>Experience has demonstrated that the most </a:t>
            </a:r>
            <a:r>
              <a:rPr lang="en-US" sz="2000" dirty="0">
                <a:latin typeface="Times New Roman" panose="02020603050405020304" pitchFamily="18" charset="0"/>
                <a:cs typeface="Times New Roman" panose="02020603050405020304" pitchFamily="18" charset="0"/>
              </a:rPr>
              <a:t>successful metrics are those that are collected and reported by automated tools, in part because software tools require rigorous definitions of the data they process.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99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228600"/>
            <a:ext cx="8420100" cy="381000"/>
          </a:xfrm>
        </p:spPr>
        <p:txBody>
          <a:bodyPr>
            <a:noAutofit/>
          </a:bodyPr>
          <a:lstStyle/>
          <a:p>
            <a:r>
              <a:rPr lang="en-US" sz="2800" b="1" dirty="0">
                <a:latin typeface="Times New Roman" panose="02020603050405020304" pitchFamily="18" charset="0"/>
                <a:cs typeface="Times New Roman" panose="02020603050405020304" pitchFamily="18" charset="0"/>
              </a:rPr>
              <a:t>METRICS AUTOMATION</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731836"/>
            <a:ext cx="8839200" cy="611705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automation improves management insight into progress and quality trends.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project control panel (SPCP) maintains an on-line version of the status of evolving artifacts.</a:t>
            </a:r>
          </a:p>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a display panel (Dashboard) that integrates data from multiple sources to show the current status of some aspect of the project. </a:t>
            </a:r>
          </a:p>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panel can support standard features such as warning lights, thresholds, variable scales, digital formats, and analog formats to present an overview of the current status.</a:t>
            </a:r>
          </a:p>
          <a:p>
            <a:pPr algn="just">
              <a:lnSpc>
                <a:spcPct val="125000"/>
              </a:lnSpc>
            </a:pPr>
            <a:r>
              <a:rPr lang="en-US" b="1" dirty="0">
                <a:latin typeface="Times New Roman" panose="02020603050405020304" pitchFamily="18" charset="0"/>
                <a:cs typeface="Times New Roman" panose="02020603050405020304" pitchFamily="18" charset="0"/>
              </a:rPr>
              <a:t>SPCP defines and develops the following:</a:t>
            </a:r>
          </a:p>
          <a:p>
            <a:pPr marL="285750" indent="-285750" algn="just">
              <a:lnSpc>
                <a:spcPct val="125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Metrics primitives: </a:t>
            </a:r>
            <a:r>
              <a:rPr lang="en-US" dirty="0">
                <a:latin typeface="Times New Roman" panose="02020603050405020304" pitchFamily="18" charset="0"/>
                <a:cs typeface="Times New Roman" panose="02020603050405020304" pitchFamily="18" charset="0"/>
              </a:rPr>
              <a:t>indicators, trends, comparisons, and progressions</a:t>
            </a:r>
          </a:p>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graphical user interface</a:t>
            </a:r>
            <a:r>
              <a:rPr lang="en-US" dirty="0">
                <a:latin typeface="Times New Roman" panose="02020603050405020304" pitchFamily="18" charset="0"/>
                <a:cs typeface="Times New Roman" panose="02020603050405020304" pitchFamily="18" charset="0"/>
              </a:rPr>
              <a:t>: GUI support for a software project manager role and flexibility to support other roles </a:t>
            </a:r>
          </a:p>
          <a:p>
            <a:pPr marL="285750" indent="-285750" algn="just">
              <a:lnSpc>
                <a:spcPct val="125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Metrics collection agents</a:t>
            </a:r>
            <a:r>
              <a:rPr lang="en-US" dirty="0">
                <a:latin typeface="Times New Roman" panose="02020603050405020304" pitchFamily="18" charset="0"/>
                <a:cs typeface="Times New Roman" panose="02020603050405020304" pitchFamily="18" charset="0"/>
              </a:rPr>
              <a:t>: data extraction from the environment tools that maintain the engineering notations for the various artifact sets</a:t>
            </a:r>
          </a:p>
          <a:p>
            <a:pPr marL="285750" indent="-285750" algn="just">
              <a:lnSpc>
                <a:spcPct val="125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Metrics data management server</a:t>
            </a:r>
            <a:r>
              <a:rPr lang="en-US" dirty="0">
                <a:latin typeface="Times New Roman" panose="02020603050405020304" pitchFamily="18" charset="0"/>
                <a:cs typeface="Times New Roman" panose="02020603050405020304" pitchFamily="18" charset="0"/>
              </a:rPr>
              <a:t>: data management support for populating the metric displays of the GUI and storing the data extracted by the agents</a:t>
            </a:r>
          </a:p>
          <a:p>
            <a:pPr marL="285750" indent="-285750" algn="just">
              <a:lnSpc>
                <a:spcPct val="125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Metrics definitions: </a:t>
            </a:r>
            <a:r>
              <a:rPr lang="en-US" dirty="0">
                <a:latin typeface="Times New Roman" panose="02020603050405020304" pitchFamily="18" charset="0"/>
                <a:cs typeface="Times New Roman" panose="02020603050405020304" pitchFamily="18" charset="0"/>
              </a:rPr>
              <a:t>actual metrics presentations for requirements progress , design progress, implementation progress, assessment progress and other progress dimensions.</a:t>
            </a:r>
          </a:p>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Actors: </a:t>
            </a:r>
            <a:r>
              <a:rPr lang="en-US" dirty="0">
                <a:latin typeface="Times New Roman" panose="02020603050405020304" pitchFamily="18" charset="0"/>
                <a:cs typeface="Times New Roman" panose="02020603050405020304" pitchFamily="18" charset="0"/>
              </a:rPr>
              <a:t>typically, the monitor and the administrator </a:t>
            </a:r>
          </a:p>
        </p:txBody>
      </p:sp>
    </p:spTree>
    <p:extLst>
      <p:ext uri="{BB962C8B-B14F-4D97-AF65-F5344CB8AC3E}">
        <p14:creationId xmlns:p14="http://schemas.microsoft.com/office/powerpoint/2010/main" val="1491279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1800" b="1" dirty="0">
                <a:latin typeface="Times New Roman" panose="02020603050405020304" pitchFamily="18" charset="0"/>
                <a:cs typeface="Times New Roman" panose="02020603050405020304" pitchFamily="18" charset="0"/>
              </a:rPr>
              <a:t>METRICS AUTOMATION</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304800"/>
            <a:ext cx="8839200" cy="3719736"/>
          </a:xfrm>
          <a:prstGeom prst="rect">
            <a:avLst/>
          </a:prstGeom>
        </p:spPr>
        <p:txBody>
          <a:bodyPr wrap="square">
            <a:spAutoFit/>
          </a:bodyPr>
          <a:lstStyle/>
          <a:p>
            <a:pPr algn="just">
              <a:lnSpc>
                <a:spcPct val="120000"/>
              </a:lnSpc>
            </a:pPr>
            <a:r>
              <a:rPr lang="en-US" b="1" dirty="0">
                <a:latin typeface="Times New Roman" panose="02020603050405020304" pitchFamily="18" charset="0"/>
                <a:cs typeface="Times New Roman" panose="02020603050405020304" pitchFamily="18" charset="0"/>
              </a:rPr>
              <a:t>Monitor: </a:t>
            </a:r>
            <a:r>
              <a:rPr lang="en-US" dirty="0">
                <a:latin typeface="Times New Roman" panose="02020603050405020304" pitchFamily="18" charset="0"/>
                <a:cs typeface="Times New Roman" panose="02020603050405020304" pitchFamily="18" charset="0"/>
              </a:rPr>
              <a:t>defines panel layouts from existing mechanisms, graphical objects, and linkages to project data; queries data to be displayed at different levels of abstraction</a:t>
            </a:r>
          </a:p>
          <a:p>
            <a:pPr algn="just">
              <a:lnSpc>
                <a:spcPct val="120000"/>
              </a:lnSpc>
            </a:pPr>
            <a:r>
              <a:rPr lang="en-US" b="1" dirty="0">
                <a:latin typeface="Times New Roman" panose="02020603050405020304" pitchFamily="18" charset="0"/>
                <a:cs typeface="Times New Roman" panose="02020603050405020304" pitchFamily="18" charset="0"/>
              </a:rPr>
              <a:t>Administrator: </a:t>
            </a:r>
            <a:r>
              <a:rPr lang="en-US" dirty="0">
                <a:latin typeface="Times New Roman" panose="02020603050405020304" pitchFamily="18" charset="0"/>
                <a:cs typeface="Times New Roman" panose="02020603050405020304" pitchFamily="18" charset="0"/>
              </a:rPr>
              <a:t>installs the system; defines new mechanisms, graphical objects, and linkages; handles archiving functions; defines composition and decomposition structures for displaying multiple levels of abstraction</a:t>
            </a:r>
          </a:p>
          <a:p>
            <a:pPr algn="just">
              <a:lnSpc>
                <a:spcPct val="120000"/>
              </a:lnSpc>
            </a:pPr>
            <a:r>
              <a:rPr lang="en-US" b="1" dirty="0">
                <a:latin typeface="Times New Roman" panose="02020603050405020304" pitchFamily="18" charset="0"/>
                <a:cs typeface="Times New Roman" panose="02020603050405020304" pitchFamily="18" charset="0"/>
              </a:rPr>
              <a:t>Indicators</a:t>
            </a:r>
            <a:r>
              <a:rPr lang="en-US" dirty="0">
                <a:latin typeface="Times New Roman" panose="02020603050405020304" pitchFamily="18" charset="0"/>
                <a:cs typeface="Times New Roman" panose="02020603050405020304" pitchFamily="18" charset="0"/>
              </a:rPr>
              <a:t> may display data in formats that are binary (such as black and white), tertiary (such as red, yellow, and green), digital (integer or float), or some other enumerated type (such as sun ..sat, </a:t>
            </a:r>
            <a:r>
              <a:rPr lang="en-US" dirty="0" err="1">
                <a:latin typeface="Times New Roman" panose="02020603050405020304" pitchFamily="18" charset="0"/>
                <a:cs typeface="Times New Roman" panose="02020603050405020304" pitchFamily="18" charset="0"/>
              </a:rPr>
              <a:t>jan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dec</a:t>
            </a:r>
            <a:r>
              <a:rPr lang="en-US" dirty="0">
                <a:latin typeface="Times New Roman" panose="02020603050405020304" pitchFamily="18" charset="0"/>
                <a:cs typeface="Times New Roman" panose="02020603050405020304" pitchFamily="18" charset="0"/>
              </a:rPr>
              <a:t>). </a:t>
            </a:r>
          </a:p>
          <a:p>
            <a:pPr algn="just">
              <a:lnSpc>
                <a:spcPct val="120000"/>
              </a:lnSpc>
            </a:pPr>
            <a:r>
              <a:rPr lang="en-US" dirty="0">
                <a:latin typeface="Times New Roman" panose="02020603050405020304" pitchFamily="18" charset="0"/>
                <a:cs typeface="Times New Roman" panose="02020603050405020304" pitchFamily="18" charset="0"/>
              </a:rPr>
              <a:t>A trend </a:t>
            </a:r>
            <a:r>
              <a:rPr lang="en-US" b="1" dirty="0">
                <a:latin typeface="Times New Roman" panose="02020603050405020304" pitchFamily="18" charset="0"/>
                <a:cs typeface="Times New Roman" panose="02020603050405020304" pitchFamily="18" charset="0"/>
              </a:rPr>
              <a:t>graph</a:t>
            </a:r>
            <a:r>
              <a:rPr lang="en-US" dirty="0">
                <a:latin typeface="Times New Roman" panose="02020603050405020304" pitchFamily="18" charset="0"/>
                <a:cs typeface="Times New Roman" panose="02020603050405020304" pitchFamily="18" charset="0"/>
              </a:rPr>
              <a:t> presents values over time and permits upper and lower thresholds. A progression graph presents elements of progress between states and an earned value is</a:t>
            </a:r>
          </a:p>
          <a:p>
            <a:pPr algn="just">
              <a:lnSpc>
                <a:spcPct val="120000"/>
              </a:lnSpc>
            </a:pPr>
            <a:r>
              <a:rPr lang="en-US" dirty="0">
                <a:latin typeface="Times New Roman" panose="02020603050405020304" pitchFamily="18" charset="0"/>
                <a:cs typeface="Times New Roman" panose="02020603050405020304" pitchFamily="18" charset="0"/>
              </a:rPr>
              <a:t>associated with each state. </a:t>
            </a:r>
          </a:p>
        </p:txBody>
      </p:sp>
      <p:pic>
        <p:nvPicPr>
          <p:cNvPr id="3" name="Picture 2"/>
          <p:cNvPicPr>
            <a:picLocks noChangeAspect="1"/>
          </p:cNvPicPr>
          <p:nvPr/>
        </p:nvPicPr>
        <p:blipFill>
          <a:blip r:embed="rId2"/>
          <a:stretch>
            <a:fillRect/>
          </a:stretch>
        </p:blipFill>
        <p:spPr>
          <a:xfrm>
            <a:off x="0" y="4024536"/>
            <a:ext cx="4114800" cy="2833464"/>
          </a:xfrm>
          <a:prstGeom prst="rect">
            <a:avLst/>
          </a:prstGeom>
        </p:spPr>
      </p:pic>
      <p:pic>
        <p:nvPicPr>
          <p:cNvPr id="8" name="Picture 7"/>
          <p:cNvPicPr>
            <a:picLocks noChangeAspect="1"/>
          </p:cNvPicPr>
          <p:nvPr/>
        </p:nvPicPr>
        <p:blipFill>
          <a:blip r:embed="rId3"/>
          <a:stretch>
            <a:fillRect/>
          </a:stretch>
        </p:blipFill>
        <p:spPr>
          <a:xfrm>
            <a:off x="4343400" y="3794918"/>
            <a:ext cx="4651375" cy="3063082"/>
          </a:xfrm>
          <a:prstGeom prst="rect">
            <a:avLst/>
          </a:prstGeom>
        </p:spPr>
      </p:pic>
    </p:spTree>
    <p:extLst>
      <p:ext uri="{BB962C8B-B14F-4D97-AF65-F5344CB8AC3E}">
        <p14:creationId xmlns:p14="http://schemas.microsoft.com/office/powerpoint/2010/main" val="3574345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1800" b="1" dirty="0">
                <a:latin typeface="Times New Roman" panose="02020603050405020304" pitchFamily="18" charset="0"/>
                <a:cs typeface="Times New Roman" panose="02020603050405020304" pitchFamily="18" charset="0"/>
              </a:rPr>
              <a:t>METRICS AUTOMATION</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304800"/>
            <a:ext cx="8839200" cy="2862322"/>
          </a:xfrm>
          <a:prstGeom prst="rect">
            <a:avLst/>
          </a:prstGeom>
        </p:spPr>
        <p:txBody>
          <a:bodyPr wrap="square">
            <a:spAutoFit/>
          </a:bodyPr>
          <a:lstStyle/>
          <a:p>
            <a:pPr algn="just">
              <a:lnSpc>
                <a:spcPct val="125000"/>
              </a:lnSpc>
            </a:pPr>
            <a:r>
              <a:rPr lang="en-US" dirty="0">
                <a:latin typeface="Times New Roman" panose="02020603050405020304" pitchFamily="18" charset="0"/>
                <a:cs typeface="Times New Roman" panose="02020603050405020304" pitchFamily="18" charset="0"/>
              </a:rPr>
              <a:t>Example: SPCP for a project. software project manager role has defined a top-level display with four graphical objects.</a:t>
            </a:r>
          </a:p>
          <a:p>
            <a:pPr algn="just">
              <a:lnSpc>
                <a:spcPct val="125000"/>
              </a:lnSpc>
            </a:pPr>
            <a:r>
              <a:rPr lang="en-US" b="1" dirty="0">
                <a:latin typeface="Times New Roman" panose="02020603050405020304" pitchFamily="18" charset="0"/>
                <a:cs typeface="Times New Roman" panose="02020603050405020304" pitchFamily="18" charset="0"/>
              </a:rPr>
              <a:t>1. Project activity status. </a:t>
            </a:r>
            <a:r>
              <a:rPr lang="en-US" dirty="0">
                <a:latin typeface="Times New Roman" panose="02020603050405020304" pitchFamily="18" charset="0"/>
                <a:cs typeface="Times New Roman" panose="02020603050405020304" pitchFamily="18" charset="0"/>
              </a:rPr>
              <a:t>The graphical object in the upper left provides an overview of the status of the top-level WBS elements. The seven elements are coded as red, yellow, and green to reflect the current earned value status. Green represents </a:t>
            </a:r>
            <a:r>
              <a:rPr lang="en-US" i="1" dirty="0">
                <a:latin typeface="Times New Roman" panose="02020603050405020304" pitchFamily="18" charset="0"/>
                <a:cs typeface="Times New Roman" panose="02020603050405020304" pitchFamily="18" charset="0"/>
              </a:rPr>
              <a:t>ahead of plan, yellow indicates within 10% of plan, and red identifies elements that have a greater </a:t>
            </a:r>
            <a:r>
              <a:rPr lang="en-US" dirty="0">
                <a:latin typeface="Times New Roman" panose="02020603050405020304" pitchFamily="18" charset="0"/>
                <a:cs typeface="Times New Roman" panose="02020603050405020304" pitchFamily="18" charset="0"/>
              </a:rPr>
              <a:t>than 10% cost or schedule variance. This graphical object provides several examples of indicators: tertiary colors, the actual percentage, and the current first derivative.</a:t>
            </a:r>
          </a:p>
        </p:txBody>
      </p:sp>
      <p:pic>
        <p:nvPicPr>
          <p:cNvPr id="8" name="Picture 7"/>
          <p:cNvPicPr>
            <a:picLocks noChangeAspect="1"/>
          </p:cNvPicPr>
          <p:nvPr/>
        </p:nvPicPr>
        <p:blipFill>
          <a:blip r:embed="rId2"/>
          <a:stretch>
            <a:fillRect/>
          </a:stretch>
        </p:blipFill>
        <p:spPr>
          <a:xfrm>
            <a:off x="762000" y="3167122"/>
            <a:ext cx="7543800" cy="3614678"/>
          </a:xfrm>
          <a:prstGeom prst="rect">
            <a:avLst/>
          </a:prstGeom>
        </p:spPr>
      </p:pic>
    </p:spTree>
    <p:extLst>
      <p:ext uri="{BB962C8B-B14F-4D97-AF65-F5344CB8AC3E}">
        <p14:creationId xmlns:p14="http://schemas.microsoft.com/office/powerpoint/2010/main" val="933437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1800" b="1" dirty="0">
                <a:latin typeface="Times New Roman" panose="02020603050405020304" pitchFamily="18" charset="0"/>
                <a:cs typeface="Times New Roman" panose="02020603050405020304" pitchFamily="18" charset="0"/>
              </a:rPr>
              <a:t>METRICS AUTOMATION</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304800"/>
            <a:ext cx="8839200" cy="6440225"/>
          </a:xfrm>
          <a:prstGeom prst="rect">
            <a:avLst/>
          </a:prstGeom>
        </p:spPr>
        <p:txBody>
          <a:bodyPr wrap="square">
            <a:spAutoFit/>
          </a:bodyPr>
          <a:lstStyle/>
          <a:p>
            <a:pPr algn="just">
              <a:lnSpc>
                <a:spcPct val="125000"/>
              </a:lnSpc>
            </a:pPr>
            <a:r>
              <a:rPr lang="en-US" b="1" dirty="0">
                <a:latin typeface="Times New Roman" panose="02020603050405020304" pitchFamily="18" charset="0"/>
                <a:cs typeface="Times New Roman" panose="02020603050405020304" pitchFamily="18" charset="0"/>
              </a:rPr>
              <a:t>2. Technical artifact status. </a:t>
            </a:r>
            <a:r>
              <a:rPr lang="en-US" dirty="0">
                <a:latin typeface="Times New Roman" panose="02020603050405020304" pitchFamily="18" charset="0"/>
                <a:cs typeface="Times New Roman" panose="02020603050405020304" pitchFamily="18" charset="0"/>
              </a:rPr>
              <a:t>The graphical object in the upper right provides an overview of the status of the evolving technical artifacts. The </a:t>
            </a:r>
            <a:r>
              <a:rPr lang="en-US" dirty="0" err="1">
                <a:latin typeface="Times New Roman" panose="02020603050405020304" pitchFamily="18" charset="0"/>
                <a:cs typeface="Times New Roman" panose="02020603050405020304" pitchFamily="18" charset="0"/>
              </a:rPr>
              <a:t>Req</a:t>
            </a:r>
            <a:r>
              <a:rPr lang="en-US" dirty="0">
                <a:latin typeface="Times New Roman" panose="02020603050405020304" pitchFamily="18" charset="0"/>
                <a:cs typeface="Times New Roman" panose="02020603050405020304" pitchFamily="18" charset="0"/>
              </a:rPr>
              <a:t> light would display an assessment of the current state of the use case models and requirements specifications. The Des light would do the same for the design models, the Imp light for the source code baseline, and the Dep light for the test program.</a:t>
            </a:r>
          </a:p>
          <a:p>
            <a:pPr algn="just">
              <a:lnSpc>
                <a:spcPct val="125000"/>
              </a:lnSpc>
            </a:pPr>
            <a:r>
              <a:rPr lang="en-US" b="1" dirty="0">
                <a:latin typeface="Times New Roman" panose="02020603050405020304" pitchFamily="18" charset="0"/>
                <a:cs typeface="Times New Roman" panose="02020603050405020304" pitchFamily="18" charset="0"/>
              </a:rPr>
              <a:t>3. Milestone progress. </a:t>
            </a:r>
            <a:r>
              <a:rPr lang="en-US" dirty="0">
                <a:latin typeface="Times New Roman" panose="02020603050405020304" pitchFamily="18" charset="0"/>
                <a:cs typeface="Times New Roman" panose="02020603050405020304" pitchFamily="18" charset="0"/>
              </a:rPr>
              <a:t>The graphical object in the lower left provides a progress assessment of the achievement of milestones against plan and provides indicators of the current values.</a:t>
            </a:r>
          </a:p>
          <a:p>
            <a:pPr algn="just">
              <a:lnSpc>
                <a:spcPct val="125000"/>
              </a:lnSpc>
            </a:pPr>
            <a:r>
              <a:rPr lang="en-US" b="1" dirty="0">
                <a:latin typeface="Times New Roman" panose="02020603050405020304" pitchFamily="18" charset="0"/>
                <a:cs typeface="Times New Roman" panose="02020603050405020304" pitchFamily="18" charset="0"/>
              </a:rPr>
              <a:t>4. Action item progress. </a:t>
            </a:r>
            <a:r>
              <a:rPr lang="en-US" dirty="0">
                <a:latin typeface="Times New Roman" panose="02020603050405020304" pitchFamily="18" charset="0"/>
                <a:cs typeface="Times New Roman" panose="02020603050405020304" pitchFamily="18" charset="0"/>
              </a:rPr>
              <a:t>The graphical object in the lower right provides a different perspective of progress, showing the current number of open and closed issues.</a:t>
            </a:r>
          </a:p>
          <a:p>
            <a:r>
              <a:rPr lang="en-US" b="1" dirty="0"/>
              <a:t>Basic operational concept for an SPCP to monitor the control panel:</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SPCP starts and shows the most current information .</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user selects from a list of previously defined default panel preferences. </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user selects whether the metric should be displayed for a given point in time or in a graph, as a trend. The default for trends is monthly.</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user points to a graphical object and requests that the control values for that metric and point in time be displayed. </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Points to a graphical object displaying a point in time and drills down to view the trend for the metric.</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Points to a graphical object displaying a trend and drills down to view the values for the metric.</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user points to a graphical object displaying a point in time and drills down to view the next level of information.</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user points to a graphical object displaying an indicator and drills down to view the breakdown of the next level of indicators.</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44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74675" y="0"/>
            <a:ext cx="8001000" cy="381000"/>
          </a:xfrm>
        </p:spPr>
        <p:txBody>
          <a:bodyPr>
            <a:normAutofit fontScale="90000"/>
          </a:bodyPr>
          <a:lstStyle/>
          <a:p>
            <a:pPr algn="ctr" eaLnBrk="1" hangingPunct="1">
              <a:defRPr/>
            </a:pPr>
            <a:br>
              <a:rPr lang="en-US" sz="2400" b="1" dirty="0"/>
            </a:br>
            <a:r>
              <a:rPr lang="en-US" sz="2400" b="1" dirty="0"/>
              <a:t>Project Control and Process Instrumentation</a:t>
            </a:r>
            <a:endParaRPr lang="en-US" sz="1800" dirty="0"/>
          </a:p>
        </p:txBody>
      </p:sp>
      <p:sp>
        <p:nvSpPr>
          <p:cNvPr id="5" name="Rectangle 3"/>
          <p:cNvSpPr txBox="1">
            <a:spLocks noChangeArrowheads="1"/>
          </p:cNvSpPr>
          <p:nvPr/>
        </p:nvSpPr>
        <p:spPr>
          <a:xfrm>
            <a:off x="155575" y="762000"/>
            <a:ext cx="8839200" cy="5715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5000"/>
              </a:lnSpc>
              <a:spcBef>
                <a:spcPts val="0"/>
              </a:spcBef>
              <a:buNone/>
            </a:pPr>
            <a:r>
              <a:rPr lang="en-US" sz="2000" dirty="0">
                <a:latin typeface="Times New Roman" panose="02020603050405020304" pitchFamily="18" charset="0"/>
                <a:cs typeface="Times New Roman" panose="02020603050405020304" pitchFamily="18" charset="0"/>
              </a:rPr>
              <a:t>The modern software development process tackle the central management issues of complex software:</a:t>
            </a:r>
          </a:p>
          <a:p>
            <a:pPr marL="914400" indent="-341313" algn="just">
              <a:lnSpc>
                <a:spcPct val="125000"/>
              </a:lnSpc>
              <a:spcBef>
                <a:spcPts val="0"/>
              </a:spcBef>
              <a:buNone/>
            </a:pPr>
            <a:r>
              <a:rPr lang="en-US" sz="2000" dirty="0">
                <a:latin typeface="Times New Roman" panose="02020603050405020304" pitchFamily="18" charset="0"/>
                <a:cs typeface="Times New Roman" panose="02020603050405020304" pitchFamily="18" charset="0"/>
              </a:rPr>
              <a:t>1. Getting the design right by focusing on the architecture first</a:t>
            </a:r>
          </a:p>
          <a:p>
            <a:pPr marL="914400" indent="-341313" algn="just">
              <a:lnSpc>
                <a:spcPct val="125000"/>
              </a:lnSpc>
              <a:spcBef>
                <a:spcPts val="0"/>
              </a:spcBef>
              <a:buNone/>
            </a:pPr>
            <a:r>
              <a:rPr lang="en-US" sz="2000" dirty="0">
                <a:latin typeface="Times New Roman" panose="02020603050405020304" pitchFamily="18" charset="0"/>
                <a:cs typeface="Times New Roman" panose="02020603050405020304" pitchFamily="18" charset="0"/>
              </a:rPr>
              <a:t>2. Managing risk through iterative development</a:t>
            </a:r>
          </a:p>
          <a:p>
            <a:pPr marL="914400" indent="-341313" algn="just">
              <a:lnSpc>
                <a:spcPct val="125000"/>
              </a:lnSpc>
              <a:spcBef>
                <a:spcPts val="0"/>
              </a:spcBef>
              <a:buNone/>
            </a:pPr>
            <a:r>
              <a:rPr lang="en-US" sz="2000" dirty="0">
                <a:latin typeface="Times New Roman" panose="02020603050405020304" pitchFamily="18" charset="0"/>
                <a:cs typeface="Times New Roman" panose="02020603050405020304" pitchFamily="18" charset="0"/>
              </a:rPr>
              <a:t>3. Reducing the complexity with component based techniques.</a:t>
            </a:r>
          </a:p>
          <a:p>
            <a:pPr marL="852488" indent="-279400" algn="just">
              <a:lnSpc>
                <a:spcPct val="125000"/>
              </a:lnSpc>
              <a:spcBef>
                <a:spcPts val="0"/>
              </a:spcBef>
              <a:buNone/>
            </a:pPr>
            <a:r>
              <a:rPr lang="en-US" sz="2000" dirty="0">
                <a:latin typeface="Times New Roman" panose="02020603050405020304" pitchFamily="18" charset="0"/>
                <a:cs typeface="Times New Roman" panose="02020603050405020304" pitchFamily="18" charset="0"/>
              </a:rPr>
              <a:t>4. Making software progress and quality tangible through instrumented change management.</a:t>
            </a:r>
          </a:p>
          <a:p>
            <a:pPr marL="914400" indent="-341313" algn="just">
              <a:lnSpc>
                <a:spcPct val="125000"/>
              </a:lnSpc>
              <a:spcBef>
                <a:spcPts val="0"/>
              </a:spcBef>
              <a:buNone/>
            </a:pPr>
            <a:r>
              <a:rPr lang="en-US" sz="2000" dirty="0">
                <a:latin typeface="Times New Roman" panose="02020603050405020304" pitchFamily="18" charset="0"/>
                <a:cs typeface="Times New Roman" panose="02020603050405020304" pitchFamily="18" charset="0"/>
              </a:rPr>
              <a:t>5. Automating the overhead and bookkeeping activities through the use of round-trip engineering and integrated environments.</a:t>
            </a:r>
          </a:p>
          <a:p>
            <a:pPr marL="0" indent="0">
              <a:lnSpc>
                <a:spcPct val="125000"/>
              </a:lnSpc>
              <a:spcBef>
                <a:spcPts val="0"/>
              </a:spcBef>
              <a:buNone/>
            </a:pPr>
            <a:r>
              <a:rPr lang="en-US" sz="2000" dirty="0">
                <a:latin typeface="Times New Roman" panose="02020603050405020304" pitchFamily="18" charset="0"/>
                <a:cs typeface="Times New Roman" panose="02020603050405020304" pitchFamily="18" charset="0"/>
              </a:rPr>
              <a:t>The goals of software metrics are </a:t>
            </a:r>
          </a:p>
          <a:p>
            <a:pPr marL="914400" algn="just">
              <a:lnSpc>
                <a:spcPct val="125000"/>
              </a:lnSpc>
              <a:spcBef>
                <a:spcPts val="0"/>
              </a:spcBef>
            </a:pPr>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accurate assessment </a:t>
            </a:r>
            <a:r>
              <a:rPr lang="en-US" sz="2000" dirty="0">
                <a:latin typeface="Times New Roman" panose="02020603050405020304" pitchFamily="18" charset="0"/>
                <a:cs typeface="Times New Roman" panose="02020603050405020304" pitchFamily="18" charset="0"/>
              </a:rPr>
              <a:t>of progress to date</a:t>
            </a:r>
          </a:p>
          <a:p>
            <a:pPr marL="914400" algn="just">
              <a:lnSpc>
                <a:spcPct val="125000"/>
              </a:lnSpc>
              <a:spcBef>
                <a:spcPts val="0"/>
              </a:spcBef>
            </a:pPr>
            <a:r>
              <a:rPr lang="en-US" sz="2000" dirty="0">
                <a:latin typeface="Times New Roman" panose="02020603050405020304" pitchFamily="18" charset="0"/>
                <a:cs typeface="Times New Roman" panose="02020603050405020304" pitchFamily="18" charset="0"/>
              </a:rPr>
              <a:t>Insight into the </a:t>
            </a:r>
            <a:r>
              <a:rPr lang="en-US" sz="2000" b="1" dirty="0">
                <a:latin typeface="Times New Roman" panose="02020603050405020304" pitchFamily="18" charset="0"/>
                <a:cs typeface="Times New Roman" panose="02020603050405020304" pitchFamily="18" charset="0"/>
              </a:rPr>
              <a:t>quality</a:t>
            </a:r>
            <a:r>
              <a:rPr lang="en-US" sz="2000" dirty="0">
                <a:latin typeface="Times New Roman" panose="02020603050405020304" pitchFamily="18" charset="0"/>
                <a:cs typeface="Times New Roman" panose="02020603050405020304" pitchFamily="18" charset="0"/>
              </a:rPr>
              <a:t> of the evolving software product</a:t>
            </a:r>
          </a:p>
          <a:p>
            <a:pPr marL="914400" algn="just">
              <a:lnSpc>
                <a:spcPct val="125000"/>
              </a:lnSpc>
              <a:spcBef>
                <a:spcPts val="0"/>
              </a:spcBef>
            </a:pPr>
            <a:r>
              <a:rPr lang="en-US" sz="2000" dirty="0">
                <a:latin typeface="Times New Roman" panose="02020603050405020304" pitchFamily="18" charset="0"/>
                <a:cs typeface="Times New Roman" panose="02020603050405020304" pitchFamily="18" charset="0"/>
              </a:rPr>
              <a:t>A basis for estimating the </a:t>
            </a:r>
            <a:r>
              <a:rPr lang="en-US" sz="2000" b="1" dirty="0">
                <a:latin typeface="Times New Roman" panose="02020603050405020304" pitchFamily="18" charset="0"/>
                <a:cs typeface="Times New Roman" panose="02020603050405020304" pitchFamily="18" charset="0"/>
              </a:rPr>
              <a:t>cost and schedule </a:t>
            </a:r>
            <a:r>
              <a:rPr lang="en-US" sz="2000" dirty="0">
                <a:latin typeface="Times New Roman" panose="02020603050405020304" pitchFamily="18" charset="0"/>
                <a:cs typeface="Times New Roman" panose="02020603050405020304" pitchFamily="18" charset="0"/>
              </a:rPr>
              <a:t>for completing the product with increasing accuracy over time</a:t>
            </a:r>
          </a:p>
        </p:txBody>
      </p:sp>
    </p:spTree>
    <p:extLst>
      <p:ext uri="{BB962C8B-B14F-4D97-AF65-F5344CB8AC3E}">
        <p14:creationId xmlns:p14="http://schemas.microsoft.com/office/powerpoint/2010/main" val="2640344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Tailoring the Process</a:t>
            </a:r>
            <a:endParaRPr lang="en-US" dirty="0"/>
          </a:p>
        </p:txBody>
      </p:sp>
      <p:sp>
        <p:nvSpPr>
          <p:cNvPr id="6" name="Rectangle 5"/>
          <p:cNvSpPr/>
          <p:nvPr/>
        </p:nvSpPr>
        <p:spPr>
          <a:xfrm>
            <a:off x="304800" y="2133600"/>
            <a:ext cx="8839200" cy="1384995"/>
          </a:xfrm>
          <a:prstGeom prst="rect">
            <a:avLst/>
          </a:prstGeom>
        </p:spPr>
        <p:txBody>
          <a:bodyPr wrap="square">
            <a:spAutoFit/>
          </a:bodyPr>
          <a:lstStyle/>
          <a:p>
            <a:pPr marL="285750" indent="-285750">
              <a:buFont typeface="Arial" panose="020B0604020202020204" pitchFamily="34" charset="0"/>
              <a:buChar char="•"/>
            </a:pPr>
            <a:r>
              <a:rPr lang="en-US" sz="2800" dirty="0"/>
              <a:t>Process Discriminants</a:t>
            </a:r>
          </a:p>
          <a:p>
            <a:pPr marL="285750" indent="-285750">
              <a:buFont typeface="Arial" panose="020B0604020202020204" pitchFamily="34" charset="0"/>
              <a:buChar char="•"/>
            </a:pPr>
            <a:r>
              <a:rPr lang="en-US" sz="2800" dirty="0"/>
              <a:t>Example: Small-Scale Project Versus Large-scale Project</a:t>
            </a:r>
            <a:br>
              <a:rPr lang="en-US" sz="2800" dirty="0"/>
            </a:br>
            <a:endParaRPr lang="en-US" sz="2800" dirty="0"/>
          </a:p>
        </p:txBody>
      </p:sp>
    </p:spTree>
    <p:extLst>
      <p:ext uri="{BB962C8B-B14F-4D97-AF65-F5344CB8AC3E}">
        <p14:creationId xmlns:p14="http://schemas.microsoft.com/office/powerpoint/2010/main" val="2088050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2400" b="1" dirty="0"/>
              <a:t>Process Discriminants</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228600"/>
            <a:ext cx="8839200" cy="669414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Tahoma" panose="020B0604030504040204" pitchFamily="34" charset="0"/>
                <a:cs typeface="Times New Roman" panose="02020603050405020304" pitchFamily="18" charset="0"/>
              </a:rPr>
              <a:t>Two primary dimensions of process variability: </a:t>
            </a:r>
            <a:r>
              <a:rPr lang="en-US" sz="2200" b="1" dirty="0">
                <a:latin typeface="Times New Roman" panose="02020603050405020304" pitchFamily="18" charset="0"/>
                <a:cs typeface="Times New Roman" panose="02020603050405020304" pitchFamily="18" charset="0"/>
              </a:rPr>
              <a:t>technical complexity</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management complexity</a:t>
            </a:r>
            <a:endParaRPr lang="en-US" sz="2200" b="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formality of reviews, the quality control of artifacts, the priorities of concerns, and numerous other process instantiation parameters are governed by the point a project occupies in these two dimensions.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process framework is must be injected, and the methods, techniques, culture, formality, and organization must be tailored to the specific domain to achieve a success. </a:t>
            </a:r>
          </a:p>
          <a:p>
            <a:pPr algn="just">
              <a:lnSpc>
                <a:spcPct val="150000"/>
              </a:lnSpc>
            </a:pPr>
            <a:r>
              <a:rPr lang="en-US" sz="2200" b="1" dirty="0">
                <a:latin typeface="Times New Roman" panose="02020603050405020304" pitchFamily="18" charset="0"/>
                <a:cs typeface="Times New Roman" panose="02020603050405020304" pitchFamily="18" charset="0"/>
              </a:rPr>
              <a:t>The project processes is organized around six process parameters:</a:t>
            </a:r>
          </a:p>
          <a:p>
            <a:pPr marL="1030288" indent="-457200" algn="just">
              <a:buFont typeface="+mj-lt"/>
              <a:buAutoNum type="arabicPeriod"/>
            </a:pPr>
            <a:r>
              <a:rPr lang="en-US" sz="2200" dirty="0">
                <a:latin typeface="Times New Roman" panose="02020603050405020304" pitchFamily="18" charset="0"/>
                <a:cs typeface="Times New Roman" panose="02020603050405020304" pitchFamily="18" charset="0"/>
              </a:rPr>
              <a:t>Scale, </a:t>
            </a:r>
          </a:p>
          <a:p>
            <a:pPr marL="1030288" indent="-457200" algn="just">
              <a:buFont typeface="+mj-lt"/>
              <a:buAutoNum type="arabicPeriod"/>
            </a:pPr>
            <a:r>
              <a:rPr lang="en-US" sz="2200" dirty="0">
                <a:latin typeface="Times New Roman" panose="02020603050405020304" pitchFamily="18" charset="0"/>
                <a:cs typeface="Times New Roman" panose="02020603050405020304" pitchFamily="18" charset="0"/>
              </a:rPr>
              <a:t>Stakeholder Cohesion, </a:t>
            </a:r>
          </a:p>
          <a:p>
            <a:pPr marL="1030288" indent="-457200" algn="just">
              <a:buFont typeface="+mj-lt"/>
              <a:buAutoNum type="arabicPeriod"/>
            </a:pPr>
            <a:r>
              <a:rPr lang="en-US" sz="2200" dirty="0">
                <a:latin typeface="Times New Roman" panose="02020603050405020304" pitchFamily="18" charset="0"/>
                <a:cs typeface="Times New Roman" panose="02020603050405020304" pitchFamily="18" charset="0"/>
              </a:rPr>
              <a:t>Process flexibility, </a:t>
            </a:r>
          </a:p>
          <a:p>
            <a:pPr marL="1030288" indent="-457200" algn="just">
              <a:buFont typeface="+mj-lt"/>
              <a:buAutoNum type="arabicPeriod"/>
            </a:pPr>
            <a:r>
              <a:rPr lang="en-US" sz="2200" dirty="0">
                <a:latin typeface="Times New Roman" panose="02020603050405020304" pitchFamily="18" charset="0"/>
                <a:cs typeface="Times New Roman" panose="02020603050405020304" pitchFamily="18" charset="0"/>
              </a:rPr>
              <a:t>Process Maturity, </a:t>
            </a:r>
          </a:p>
          <a:p>
            <a:pPr marL="1030288" indent="-457200" algn="just">
              <a:buFont typeface="+mj-lt"/>
              <a:buAutoNum type="arabicPeriod"/>
            </a:pPr>
            <a:r>
              <a:rPr lang="en-US" sz="2200" dirty="0">
                <a:latin typeface="Times New Roman" panose="02020603050405020304" pitchFamily="18" charset="0"/>
                <a:cs typeface="Times New Roman" panose="02020603050405020304" pitchFamily="18" charset="0"/>
              </a:rPr>
              <a:t>Architectural Risk, </a:t>
            </a:r>
          </a:p>
          <a:p>
            <a:pPr marL="1030288" indent="-457200" algn="just">
              <a:buFont typeface="+mj-lt"/>
              <a:buAutoNum type="arabicPeriod"/>
            </a:pPr>
            <a:r>
              <a:rPr lang="en-US" sz="2200" dirty="0">
                <a:latin typeface="Times New Roman" panose="02020603050405020304" pitchFamily="18" charset="0"/>
                <a:cs typeface="Times New Roman" panose="02020603050405020304" pitchFamily="18" charset="0"/>
              </a:rPr>
              <a:t>Domain experience</a:t>
            </a:r>
          </a:p>
        </p:txBody>
      </p:sp>
    </p:spTree>
    <p:extLst>
      <p:ext uri="{BB962C8B-B14F-4D97-AF65-F5344CB8AC3E}">
        <p14:creationId xmlns:p14="http://schemas.microsoft.com/office/powerpoint/2010/main" val="3412812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21" name="AutoShape 9"/>
          <p:cNvSpPr>
            <a:spLocks noChangeArrowheads="1"/>
          </p:cNvSpPr>
          <p:nvPr/>
        </p:nvSpPr>
        <p:spPr bwMode="auto">
          <a:xfrm>
            <a:off x="3048000" y="914400"/>
            <a:ext cx="3276600" cy="1447800"/>
          </a:xfrm>
          <a:prstGeom prst="wedgeRectCallout">
            <a:avLst>
              <a:gd name="adj1" fmla="val 54454"/>
              <a:gd name="adj2" fmla="val 8681"/>
            </a:avLst>
          </a:prstGeom>
          <a:solidFill>
            <a:schemeClr val="bg1"/>
          </a:solidFill>
          <a:ln w="9525">
            <a:solidFill>
              <a:schemeClr val="bg1"/>
            </a:solidFill>
            <a:miter lim="800000"/>
            <a:headEnd/>
            <a:tailEnd/>
          </a:ln>
        </p:spPr>
        <p:txBody>
          <a:bodyPr/>
          <a:lstStyle/>
          <a:p>
            <a:r>
              <a:rPr lang="en-US" sz="1500" b="1" dirty="0">
                <a:latin typeface="Times New Roman" panose="02020603050405020304" pitchFamily="18" charset="0"/>
                <a:ea typeface="Tahoma" panose="020B0604030504040204" pitchFamily="34" charset="0"/>
                <a:cs typeface="Times New Roman" panose="02020603050405020304" pitchFamily="18" charset="0"/>
              </a:rPr>
              <a:t>Higher technical complexity</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Embedded, real-time, distributed, fault-tolerant</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High-performance, portable</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Unprecedented, architecture re-engineering</a:t>
            </a:r>
          </a:p>
        </p:txBody>
      </p:sp>
      <p:sp>
        <p:nvSpPr>
          <p:cNvPr id="166927" name="AutoShape 15"/>
          <p:cNvSpPr>
            <a:spLocks noChangeArrowheads="1"/>
          </p:cNvSpPr>
          <p:nvPr/>
        </p:nvSpPr>
        <p:spPr bwMode="auto">
          <a:xfrm>
            <a:off x="4495800" y="2590800"/>
            <a:ext cx="2590800" cy="1325563"/>
          </a:xfrm>
          <a:prstGeom prst="wedgeRectCallout">
            <a:avLst>
              <a:gd name="adj1" fmla="val -33558"/>
              <a:gd name="adj2" fmla="val 36933"/>
            </a:avLst>
          </a:prstGeom>
          <a:solidFill>
            <a:schemeClr val="bg1"/>
          </a:solidFill>
          <a:ln w="9525">
            <a:solidFill>
              <a:schemeClr val="bg1"/>
            </a:solidFill>
            <a:miter lim="800000"/>
            <a:headEnd/>
            <a:tailEnd/>
          </a:ln>
        </p:spPr>
        <p:txBody>
          <a:bodyPr/>
          <a:lstStyle/>
          <a:p>
            <a:r>
              <a:rPr lang="en-US" sz="1500" b="1" dirty="0">
                <a:latin typeface="Times New Roman" panose="02020603050405020304" pitchFamily="18" charset="0"/>
                <a:ea typeface="Tahoma" panose="020B0604030504040204" pitchFamily="34" charset="0"/>
                <a:cs typeface="Times New Roman" panose="02020603050405020304" pitchFamily="18" charset="0"/>
              </a:rPr>
              <a:t>Average software project</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5 to 10 people</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10 to 12 months</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3 to 5 external interfaces</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Some unknowns, risks</a:t>
            </a:r>
          </a:p>
        </p:txBody>
      </p:sp>
      <p:sp>
        <p:nvSpPr>
          <p:cNvPr id="166914" name="Rectangle 2"/>
          <p:cNvSpPr>
            <a:spLocks noGrp="1" noChangeArrowheads="1"/>
          </p:cNvSpPr>
          <p:nvPr>
            <p:ph type="title"/>
          </p:nvPr>
        </p:nvSpPr>
        <p:spPr>
          <a:xfrm>
            <a:off x="457200" y="0"/>
            <a:ext cx="8229600" cy="304799"/>
          </a:xfrm>
        </p:spPr>
        <p:txBody>
          <a:bodyPr>
            <a:noAutofit/>
          </a:bodyPr>
          <a:lstStyle/>
          <a:p>
            <a:pPr>
              <a:defRPr/>
            </a:pPr>
            <a:r>
              <a:rPr lang="en-GB" sz="2200" b="1" dirty="0">
                <a:latin typeface="Times New Roman" panose="02020603050405020304" pitchFamily="18" charset="0"/>
                <a:ea typeface="Tahoma" panose="020B0604030504040204" pitchFamily="34" charset="0"/>
                <a:cs typeface="Times New Roman" panose="02020603050405020304" pitchFamily="18" charset="0"/>
              </a:rPr>
              <a:t>Process Discriminants</a:t>
            </a:r>
            <a:endParaRPr lang="en-US" sz="22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3" name="Rectangle 3"/>
          <p:cNvSpPr>
            <a:spLocks noGrp="1" noChangeArrowheads="1"/>
          </p:cNvSpPr>
          <p:nvPr>
            <p:ph idx="1"/>
          </p:nvPr>
        </p:nvSpPr>
        <p:spPr>
          <a:xfrm>
            <a:off x="0" y="350837"/>
            <a:ext cx="8991600" cy="5059363"/>
          </a:xfrm>
        </p:spPr>
        <p:txBody>
          <a:bodyPr>
            <a:normAutofit/>
          </a:bodyPr>
          <a:lstStyle/>
          <a:p>
            <a:pPr marL="0" indent="0">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Figure shows Two primary dimensions of process variability: </a:t>
            </a:r>
            <a:r>
              <a:rPr lang="en-US" sz="1800" b="1" dirty="0">
                <a:latin typeface="Times New Roman" panose="02020603050405020304" pitchFamily="18" charset="0"/>
                <a:cs typeface="Times New Roman" panose="02020603050405020304" pitchFamily="18" charset="0"/>
              </a:rPr>
              <a:t>technical complexity</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management complexity</a:t>
            </a: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4" name="Line 4"/>
          <p:cNvSpPr>
            <a:spLocks noChangeShapeType="1"/>
          </p:cNvSpPr>
          <p:nvPr/>
        </p:nvSpPr>
        <p:spPr bwMode="auto">
          <a:xfrm>
            <a:off x="4495800" y="3810000"/>
            <a:ext cx="2514600" cy="0"/>
          </a:xfrm>
          <a:prstGeom prst="line">
            <a:avLst/>
          </a:prstGeom>
          <a:noFill/>
          <a:ln w="9525">
            <a:solidFill>
              <a:schemeClr val="tx1"/>
            </a:solidFill>
            <a:round/>
            <a:headEnd/>
            <a:tailEnd type="triangle" w="med" len="med"/>
          </a:ln>
        </p:spPr>
        <p:txBody>
          <a:bodyPr/>
          <a:lstStyle/>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5" name="Line 5"/>
          <p:cNvSpPr>
            <a:spLocks noChangeShapeType="1"/>
          </p:cNvSpPr>
          <p:nvPr/>
        </p:nvSpPr>
        <p:spPr bwMode="auto">
          <a:xfrm flipH="1">
            <a:off x="2438400" y="3810000"/>
            <a:ext cx="2057400" cy="0"/>
          </a:xfrm>
          <a:prstGeom prst="line">
            <a:avLst/>
          </a:prstGeom>
          <a:noFill/>
          <a:ln w="9525">
            <a:solidFill>
              <a:schemeClr val="tx1"/>
            </a:solidFill>
            <a:round/>
            <a:headEnd/>
            <a:tailEnd type="triangle" w="med" len="med"/>
          </a:ln>
        </p:spPr>
        <p:txBody>
          <a:bodyPr/>
          <a:lstStyle/>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6" name="Line 6"/>
          <p:cNvSpPr>
            <a:spLocks noChangeShapeType="1"/>
          </p:cNvSpPr>
          <p:nvPr/>
        </p:nvSpPr>
        <p:spPr bwMode="auto">
          <a:xfrm>
            <a:off x="4495800" y="3810000"/>
            <a:ext cx="0" cy="1219200"/>
          </a:xfrm>
          <a:prstGeom prst="line">
            <a:avLst/>
          </a:prstGeom>
          <a:noFill/>
          <a:ln w="9525">
            <a:solidFill>
              <a:schemeClr val="tx1"/>
            </a:solidFill>
            <a:round/>
            <a:headEnd/>
            <a:tailEnd type="triangle" w="med" len="med"/>
          </a:ln>
        </p:spPr>
        <p:txBody>
          <a:bodyPr/>
          <a:lstStyle/>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7" name="Line 7"/>
          <p:cNvSpPr>
            <a:spLocks noChangeShapeType="1"/>
          </p:cNvSpPr>
          <p:nvPr/>
        </p:nvSpPr>
        <p:spPr bwMode="auto">
          <a:xfrm flipV="1">
            <a:off x="4495800" y="2255838"/>
            <a:ext cx="0" cy="1554162"/>
          </a:xfrm>
          <a:prstGeom prst="line">
            <a:avLst/>
          </a:prstGeom>
          <a:noFill/>
          <a:ln w="9525">
            <a:solidFill>
              <a:schemeClr val="tx1"/>
            </a:solidFill>
            <a:round/>
            <a:headEnd/>
            <a:tailEnd type="triangle" w="med" len="med"/>
          </a:ln>
        </p:spPr>
        <p:txBody>
          <a:bodyPr/>
          <a:lstStyle/>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9" name="Oval 10"/>
          <p:cNvSpPr>
            <a:spLocks noChangeArrowheads="1"/>
          </p:cNvSpPr>
          <p:nvPr/>
        </p:nvSpPr>
        <p:spPr bwMode="auto">
          <a:xfrm>
            <a:off x="4343400" y="3657600"/>
            <a:ext cx="304800" cy="304800"/>
          </a:xfrm>
          <a:prstGeom prst="ellipse">
            <a:avLst/>
          </a:prstGeom>
          <a:solidFill>
            <a:schemeClr val="tx1"/>
          </a:solidFill>
          <a:ln w="9525">
            <a:solidFill>
              <a:schemeClr val="tx1"/>
            </a:solidFill>
            <a:round/>
            <a:headEnd/>
            <a:tailEnd/>
          </a:ln>
        </p:spPr>
        <p:txBody>
          <a:bodyPr wrap="none" anchor="ctr"/>
          <a:lstStyle/>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p:sp>
        <p:nvSpPr>
          <p:cNvPr id="166923" name="AutoShape 11"/>
          <p:cNvSpPr>
            <a:spLocks noChangeArrowheads="1"/>
          </p:cNvSpPr>
          <p:nvPr/>
        </p:nvSpPr>
        <p:spPr bwMode="auto">
          <a:xfrm>
            <a:off x="2927684" y="5105400"/>
            <a:ext cx="4616116" cy="1066800"/>
          </a:xfrm>
          <a:prstGeom prst="wedgeRectCallout">
            <a:avLst>
              <a:gd name="adj1" fmla="val 54926"/>
              <a:gd name="adj2" fmla="val -2083"/>
            </a:avLst>
          </a:prstGeom>
          <a:solidFill>
            <a:schemeClr val="bg1"/>
          </a:solidFill>
          <a:ln w="9525">
            <a:solidFill>
              <a:schemeClr val="bg1"/>
            </a:solidFill>
            <a:miter lim="800000"/>
            <a:headEnd/>
            <a:tailEnd/>
          </a:ln>
        </p:spPr>
        <p:txBody>
          <a:bodyPr/>
          <a:lstStyle/>
          <a:p>
            <a:r>
              <a:rPr lang="en-US" sz="1500" b="1" dirty="0">
                <a:latin typeface="Times New Roman" panose="02020603050405020304" pitchFamily="18" charset="0"/>
                <a:ea typeface="Tahoma" panose="020B0604030504040204" pitchFamily="34" charset="0"/>
                <a:cs typeface="Times New Roman" panose="02020603050405020304" pitchFamily="18" charset="0"/>
              </a:rPr>
              <a:t>Lower technical complexity</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Straightforward automation, single thread</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Interactive performance, single platform</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Many precedent systems, application re-engineering</a:t>
            </a:r>
          </a:p>
        </p:txBody>
      </p:sp>
      <p:sp>
        <p:nvSpPr>
          <p:cNvPr id="166924" name="AutoShape 12"/>
          <p:cNvSpPr>
            <a:spLocks noChangeArrowheads="1"/>
          </p:cNvSpPr>
          <p:nvPr/>
        </p:nvSpPr>
        <p:spPr bwMode="auto">
          <a:xfrm>
            <a:off x="7162800" y="3352800"/>
            <a:ext cx="1828800" cy="762000"/>
          </a:xfrm>
          <a:prstGeom prst="wedgeRectCallout">
            <a:avLst>
              <a:gd name="adj1" fmla="val 856"/>
              <a:gd name="adj2" fmla="val -76250"/>
            </a:avLst>
          </a:prstGeom>
          <a:solidFill>
            <a:schemeClr val="bg1"/>
          </a:solidFill>
          <a:ln w="9525">
            <a:solidFill>
              <a:schemeClr val="bg1"/>
            </a:solidFill>
            <a:miter lim="800000"/>
            <a:headEnd/>
            <a:tailEnd/>
          </a:ln>
        </p:spPr>
        <p:txBody>
          <a:bodyPr/>
          <a:lstStyle/>
          <a:p>
            <a:r>
              <a:rPr lang="en-US" sz="1500" b="1" dirty="0">
                <a:latin typeface="Times New Roman" panose="02020603050405020304" pitchFamily="18" charset="0"/>
                <a:ea typeface="Tahoma" panose="020B0604030504040204" pitchFamily="34" charset="0"/>
                <a:cs typeface="Times New Roman" panose="02020603050405020304" pitchFamily="18" charset="0"/>
              </a:rPr>
              <a:t>Higher management complexity</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Large scale</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Contractual</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Many stakeholders</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“Projects”</a:t>
            </a:r>
          </a:p>
        </p:txBody>
      </p:sp>
      <p:sp>
        <p:nvSpPr>
          <p:cNvPr id="166925" name="AutoShape 13"/>
          <p:cNvSpPr>
            <a:spLocks noChangeArrowheads="1"/>
          </p:cNvSpPr>
          <p:nvPr/>
        </p:nvSpPr>
        <p:spPr bwMode="auto">
          <a:xfrm>
            <a:off x="304800" y="3352800"/>
            <a:ext cx="1981200" cy="762000"/>
          </a:xfrm>
          <a:prstGeom prst="wedgeRectCallout">
            <a:avLst>
              <a:gd name="adj1" fmla="val -15810"/>
              <a:gd name="adj2" fmla="val -79583"/>
            </a:avLst>
          </a:prstGeom>
          <a:solidFill>
            <a:schemeClr val="bg1"/>
          </a:solidFill>
          <a:ln w="9525">
            <a:solidFill>
              <a:schemeClr val="bg1"/>
            </a:solidFill>
            <a:miter lim="800000"/>
            <a:headEnd/>
            <a:tailEnd/>
          </a:ln>
        </p:spPr>
        <p:txBody>
          <a:bodyPr/>
          <a:lstStyle/>
          <a:p>
            <a:r>
              <a:rPr lang="en-US" sz="1500" b="1" dirty="0">
                <a:latin typeface="Times New Roman" panose="02020603050405020304" pitchFamily="18" charset="0"/>
                <a:ea typeface="Tahoma" panose="020B0604030504040204" pitchFamily="34" charset="0"/>
                <a:cs typeface="Times New Roman" panose="02020603050405020304" pitchFamily="18" charset="0"/>
              </a:rPr>
              <a:t>Lower management complexity</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Smaller scale</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Informal</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Few stakeholders</a:t>
            </a:r>
          </a:p>
          <a:p>
            <a:pPr marL="223838" indent="-223838">
              <a:buFontTx/>
              <a:buChar char="•"/>
            </a:pPr>
            <a:r>
              <a:rPr lang="en-US" sz="1500" dirty="0">
                <a:latin typeface="Times New Roman" panose="02020603050405020304" pitchFamily="18" charset="0"/>
                <a:ea typeface="Tahoma" panose="020B0604030504040204" pitchFamily="34" charset="0"/>
                <a:cs typeface="Times New Roman" panose="02020603050405020304" pitchFamily="18" charset="0"/>
              </a:rPr>
              <a:t>“Products”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25"/>
                                        </p:tgtEl>
                                        <p:attrNameLst>
                                          <p:attrName>style.visibility</p:attrName>
                                        </p:attrNameLst>
                                      </p:cBhvr>
                                      <p:to>
                                        <p:strVal val="visible"/>
                                      </p:to>
                                    </p:set>
                                    <p:animEffect transition="in" filter="blinds(horizontal)">
                                      <p:cBhvr>
                                        <p:cTn id="7" dur="500"/>
                                        <p:tgtEl>
                                          <p:spTgt spid="1669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6927"/>
                                        </p:tgtEl>
                                        <p:attrNameLst>
                                          <p:attrName>style.visibility</p:attrName>
                                        </p:attrNameLst>
                                      </p:cBhvr>
                                      <p:to>
                                        <p:strVal val="visible"/>
                                      </p:to>
                                    </p:set>
                                    <p:animEffect transition="in" filter="blinds(horizontal)">
                                      <p:cBhvr>
                                        <p:cTn id="10" dur="500"/>
                                        <p:tgtEl>
                                          <p:spTgt spid="1669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6924"/>
                                        </p:tgtEl>
                                        <p:attrNameLst>
                                          <p:attrName>style.visibility</p:attrName>
                                        </p:attrNameLst>
                                      </p:cBhvr>
                                      <p:to>
                                        <p:strVal val="visible"/>
                                      </p:to>
                                    </p:set>
                                    <p:animEffect transition="in" filter="blinds(horizontal)">
                                      <p:cBhvr>
                                        <p:cTn id="13" dur="500"/>
                                        <p:tgtEl>
                                          <p:spTgt spid="16692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6923"/>
                                        </p:tgtEl>
                                        <p:attrNameLst>
                                          <p:attrName>style.visibility</p:attrName>
                                        </p:attrNameLst>
                                      </p:cBhvr>
                                      <p:to>
                                        <p:strVal val="visible"/>
                                      </p:to>
                                    </p:set>
                                    <p:animEffect transition="in" filter="blinds(horizontal)">
                                      <p:cBhvr>
                                        <p:cTn id="16" dur="500"/>
                                        <p:tgtEl>
                                          <p:spTgt spid="16692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6921"/>
                                        </p:tgtEl>
                                        <p:attrNameLst>
                                          <p:attrName>style.visibility</p:attrName>
                                        </p:attrNameLst>
                                      </p:cBhvr>
                                      <p:to>
                                        <p:strVal val="visible"/>
                                      </p:to>
                                    </p:set>
                                    <p:animEffect transition="in" filter="blinds(horizontal)">
                                      <p:cBhvr>
                                        <p:cTn id="19" dur="500"/>
                                        <p:tgtEl>
                                          <p:spTgt spid="166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1" grpId="0" animBg="1"/>
      <p:bldP spid="166927" grpId="0" animBg="1"/>
      <p:bldP spid="166923" grpId="0" animBg="1"/>
      <p:bldP spid="166924" grpId="0" animBg="1"/>
      <p:bldP spid="1669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21" name="AutoShape 9"/>
          <p:cNvSpPr>
            <a:spLocks noChangeArrowheads="1"/>
          </p:cNvSpPr>
          <p:nvPr/>
        </p:nvSpPr>
        <p:spPr bwMode="auto">
          <a:xfrm>
            <a:off x="2666998" y="914400"/>
            <a:ext cx="3886202" cy="1447800"/>
          </a:xfrm>
          <a:prstGeom prst="wedgeRectCallout">
            <a:avLst>
              <a:gd name="adj1" fmla="val 54454"/>
              <a:gd name="adj2" fmla="val 8681"/>
            </a:avLst>
          </a:prstGeom>
          <a:solidFill>
            <a:schemeClr val="bg1"/>
          </a:solidFill>
          <a:ln w="9525">
            <a:solidFill>
              <a:schemeClr val="bg1"/>
            </a:solidFill>
            <a:miter lim="800000"/>
            <a:headEnd/>
            <a:tailEnd/>
          </a:ln>
        </p:spPr>
        <p:txBody>
          <a:bodyPr/>
          <a:lstStyle/>
          <a:p>
            <a:r>
              <a:rPr lang="en-US" sz="1500" b="1" dirty="0">
                <a:latin typeface="Times New Roman" panose="02020603050405020304" pitchFamily="18" charset="0"/>
                <a:ea typeface="Tahoma" panose="020B0604030504040204" pitchFamily="34" charset="0"/>
                <a:cs typeface="Times New Roman" panose="02020603050405020304" pitchFamily="18" charset="0"/>
              </a:rPr>
              <a:t>Higher technical complexity</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More domain experience required </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Longer inception and elaboration phases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More iterations for risk management</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Less-predictable costs and schedules</a:t>
            </a:r>
            <a:endParaRPr lang="en-US" sz="1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3" name="Rectangle 3"/>
          <p:cNvSpPr>
            <a:spLocks noGrp="1" noChangeArrowheads="1"/>
          </p:cNvSpPr>
          <p:nvPr>
            <p:ph idx="1"/>
          </p:nvPr>
        </p:nvSpPr>
        <p:spPr>
          <a:xfrm>
            <a:off x="0" y="350838"/>
            <a:ext cx="8991600" cy="411164"/>
          </a:xfrm>
        </p:spPr>
        <p:txBody>
          <a:bodyPr>
            <a:normAutofit/>
          </a:bodyPr>
          <a:lstStyle/>
          <a:p>
            <a:pPr marL="0" indent="0" algn="ctr">
              <a:buNone/>
            </a:pPr>
            <a:r>
              <a:rPr lang="en-US" sz="2000" i="1" dirty="0"/>
              <a:t>Priorities for tailoring the process framework</a:t>
            </a:r>
            <a:endParaRPr lang="en-US" sz="12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4" name="Line 4"/>
          <p:cNvSpPr>
            <a:spLocks noChangeShapeType="1"/>
          </p:cNvSpPr>
          <p:nvPr/>
        </p:nvSpPr>
        <p:spPr bwMode="auto">
          <a:xfrm>
            <a:off x="4495800" y="3810000"/>
            <a:ext cx="2514600" cy="0"/>
          </a:xfrm>
          <a:prstGeom prst="line">
            <a:avLst/>
          </a:prstGeom>
          <a:noFill/>
          <a:ln w="9525">
            <a:solidFill>
              <a:schemeClr val="tx1"/>
            </a:solidFill>
            <a:round/>
            <a:headEnd/>
            <a:tailEnd type="triangle" w="med" len="med"/>
          </a:ln>
        </p:spPr>
        <p:txBody>
          <a:bodyPr/>
          <a:lstStyle/>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5" name="Line 5"/>
          <p:cNvSpPr>
            <a:spLocks noChangeShapeType="1"/>
          </p:cNvSpPr>
          <p:nvPr/>
        </p:nvSpPr>
        <p:spPr bwMode="auto">
          <a:xfrm flipH="1">
            <a:off x="2438400" y="3810000"/>
            <a:ext cx="2057400" cy="0"/>
          </a:xfrm>
          <a:prstGeom prst="line">
            <a:avLst/>
          </a:prstGeom>
          <a:noFill/>
          <a:ln w="9525">
            <a:solidFill>
              <a:schemeClr val="tx1"/>
            </a:solidFill>
            <a:round/>
            <a:headEnd/>
            <a:tailEnd type="triangle" w="med" len="med"/>
          </a:ln>
        </p:spPr>
        <p:txBody>
          <a:bodyPr/>
          <a:lstStyle/>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6" name="Line 6"/>
          <p:cNvSpPr>
            <a:spLocks noChangeShapeType="1"/>
          </p:cNvSpPr>
          <p:nvPr/>
        </p:nvSpPr>
        <p:spPr bwMode="auto">
          <a:xfrm>
            <a:off x="4495800" y="3810000"/>
            <a:ext cx="0" cy="1219200"/>
          </a:xfrm>
          <a:prstGeom prst="line">
            <a:avLst/>
          </a:prstGeom>
          <a:noFill/>
          <a:ln w="9525">
            <a:solidFill>
              <a:schemeClr val="tx1"/>
            </a:solidFill>
            <a:round/>
            <a:headEnd/>
            <a:tailEnd type="triangle" w="med" len="med"/>
          </a:ln>
        </p:spPr>
        <p:txBody>
          <a:bodyPr/>
          <a:lstStyle/>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p:sp>
        <p:nvSpPr>
          <p:cNvPr id="83977" name="Line 7"/>
          <p:cNvSpPr>
            <a:spLocks noChangeShapeType="1"/>
          </p:cNvSpPr>
          <p:nvPr/>
        </p:nvSpPr>
        <p:spPr bwMode="auto">
          <a:xfrm flipV="1">
            <a:off x="4495800" y="2255838"/>
            <a:ext cx="0" cy="1554162"/>
          </a:xfrm>
          <a:prstGeom prst="line">
            <a:avLst/>
          </a:prstGeom>
          <a:noFill/>
          <a:ln w="9525">
            <a:solidFill>
              <a:schemeClr val="tx1"/>
            </a:solidFill>
            <a:round/>
            <a:headEnd/>
            <a:tailEnd type="triangle" w="med" len="med"/>
          </a:ln>
        </p:spPr>
        <p:txBody>
          <a:bodyPr/>
          <a:lstStyle/>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p:sp>
        <p:nvSpPr>
          <p:cNvPr id="166923" name="AutoShape 11"/>
          <p:cNvSpPr>
            <a:spLocks noChangeArrowheads="1"/>
          </p:cNvSpPr>
          <p:nvPr/>
        </p:nvSpPr>
        <p:spPr bwMode="auto">
          <a:xfrm>
            <a:off x="2927684" y="5105400"/>
            <a:ext cx="4616116" cy="1066800"/>
          </a:xfrm>
          <a:prstGeom prst="wedgeRectCallout">
            <a:avLst>
              <a:gd name="adj1" fmla="val 54926"/>
              <a:gd name="adj2" fmla="val -2083"/>
            </a:avLst>
          </a:prstGeom>
          <a:solidFill>
            <a:schemeClr val="bg1"/>
          </a:solidFill>
          <a:ln w="9525">
            <a:solidFill>
              <a:schemeClr val="bg1"/>
            </a:solidFill>
            <a:miter lim="800000"/>
            <a:headEnd/>
            <a:tailEnd/>
          </a:ln>
        </p:spPr>
        <p:txBody>
          <a:bodyPr/>
          <a:lstStyle/>
          <a:p>
            <a:r>
              <a:rPr lang="en-US" sz="1500" b="1" dirty="0">
                <a:latin typeface="Times New Roman" panose="02020603050405020304" pitchFamily="18" charset="0"/>
                <a:ea typeface="Tahoma" panose="020B0604030504040204" pitchFamily="34" charset="0"/>
                <a:cs typeface="Times New Roman" panose="02020603050405020304" pitchFamily="18" charset="0"/>
              </a:rPr>
              <a:t>Lower technical complexity</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More emphasis on existing assets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Shorter inception and elaboration phases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Fewer iterations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More-predictable costs and schedules</a:t>
            </a:r>
            <a:endParaRPr lang="en-US" sz="1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66924" name="AutoShape 12"/>
          <p:cNvSpPr>
            <a:spLocks noChangeArrowheads="1"/>
          </p:cNvSpPr>
          <p:nvPr/>
        </p:nvSpPr>
        <p:spPr bwMode="auto">
          <a:xfrm>
            <a:off x="7162800" y="3352800"/>
            <a:ext cx="1828800" cy="762000"/>
          </a:xfrm>
          <a:prstGeom prst="wedgeRectCallout">
            <a:avLst>
              <a:gd name="adj1" fmla="val 856"/>
              <a:gd name="adj2" fmla="val -76250"/>
            </a:avLst>
          </a:prstGeom>
          <a:solidFill>
            <a:schemeClr val="bg1"/>
          </a:solidFill>
          <a:ln w="9525">
            <a:solidFill>
              <a:schemeClr val="bg1"/>
            </a:solidFill>
            <a:miter lim="800000"/>
            <a:headEnd/>
            <a:tailEnd/>
          </a:ln>
        </p:spPr>
        <p:txBody>
          <a:bodyPr/>
          <a:lstStyle/>
          <a:p>
            <a:r>
              <a:rPr lang="en-US" sz="1500" b="1" dirty="0">
                <a:latin typeface="Times New Roman" panose="02020603050405020304" pitchFamily="18" charset="0"/>
                <a:ea typeface="Tahoma" panose="020B0604030504040204" pitchFamily="34" charset="0"/>
                <a:cs typeface="Times New Roman" panose="02020603050405020304" pitchFamily="18" charset="0"/>
              </a:rPr>
              <a:t>Higher management complexity</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More emphasis on risk management</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More process formality</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More emphasis on teamwork</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Longer inception and elaboration phases</a:t>
            </a:r>
            <a:endParaRPr lang="en-US" sz="1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66925" name="AutoShape 13"/>
          <p:cNvSpPr>
            <a:spLocks noChangeArrowheads="1"/>
          </p:cNvSpPr>
          <p:nvPr/>
        </p:nvSpPr>
        <p:spPr bwMode="auto">
          <a:xfrm>
            <a:off x="76199" y="3352800"/>
            <a:ext cx="2362199" cy="762000"/>
          </a:xfrm>
          <a:prstGeom prst="wedgeRectCallout">
            <a:avLst>
              <a:gd name="adj1" fmla="val -15810"/>
              <a:gd name="adj2" fmla="val -79583"/>
            </a:avLst>
          </a:prstGeom>
          <a:solidFill>
            <a:schemeClr val="bg1"/>
          </a:solidFill>
          <a:ln w="9525">
            <a:solidFill>
              <a:schemeClr val="bg1"/>
            </a:solidFill>
            <a:miter lim="800000"/>
            <a:headEnd/>
            <a:tailEnd/>
          </a:ln>
        </p:spPr>
        <p:txBody>
          <a:bodyPr/>
          <a:lstStyle/>
          <a:p>
            <a:r>
              <a:rPr lang="en-US" sz="1500" b="1" dirty="0">
                <a:latin typeface="Times New Roman" panose="02020603050405020304" pitchFamily="18" charset="0"/>
                <a:ea typeface="Tahoma" panose="020B0604030504040204" pitchFamily="34" charset="0"/>
                <a:cs typeface="Times New Roman" panose="02020603050405020304" pitchFamily="18" charset="0"/>
              </a:rPr>
              <a:t>Lower management complexity</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Less emphasis on risk management</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Less process formality</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More emphasis on individual skills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Longer production and transition phases</a:t>
            </a:r>
            <a:endParaRPr lang="en-US" sz="1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9426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25"/>
                                        </p:tgtEl>
                                        <p:attrNameLst>
                                          <p:attrName>style.visibility</p:attrName>
                                        </p:attrNameLst>
                                      </p:cBhvr>
                                      <p:to>
                                        <p:strVal val="visible"/>
                                      </p:to>
                                    </p:set>
                                    <p:animEffect transition="in" filter="blinds(horizontal)">
                                      <p:cBhvr>
                                        <p:cTn id="7" dur="500"/>
                                        <p:tgtEl>
                                          <p:spTgt spid="1669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6924"/>
                                        </p:tgtEl>
                                        <p:attrNameLst>
                                          <p:attrName>style.visibility</p:attrName>
                                        </p:attrNameLst>
                                      </p:cBhvr>
                                      <p:to>
                                        <p:strVal val="visible"/>
                                      </p:to>
                                    </p:set>
                                    <p:animEffect transition="in" filter="blinds(horizontal)">
                                      <p:cBhvr>
                                        <p:cTn id="10" dur="500"/>
                                        <p:tgtEl>
                                          <p:spTgt spid="1669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6923"/>
                                        </p:tgtEl>
                                        <p:attrNameLst>
                                          <p:attrName>style.visibility</p:attrName>
                                        </p:attrNameLst>
                                      </p:cBhvr>
                                      <p:to>
                                        <p:strVal val="visible"/>
                                      </p:to>
                                    </p:set>
                                    <p:animEffect transition="in" filter="blinds(horizontal)">
                                      <p:cBhvr>
                                        <p:cTn id="13" dur="500"/>
                                        <p:tgtEl>
                                          <p:spTgt spid="16692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6921"/>
                                        </p:tgtEl>
                                        <p:attrNameLst>
                                          <p:attrName>style.visibility</p:attrName>
                                        </p:attrNameLst>
                                      </p:cBhvr>
                                      <p:to>
                                        <p:strVal val="visible"/>
                                      </p:to>
                                    </p:set>
                                    <p:animEffect transition="in" filter="blinds(horizontal)">
                                      <p:cBhvr>
                                        <p:cTn id="16" dur="500"/>
                                        <p:tgtEl>
                                          <p:spTgt spid="166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1" grpId="0" animBg="1"/>
      <p:bldP spid="166923" grpId="0" animBg="1"/>
      <p:bldP spid="166924" grpId="0" animBg="1"/>
      <p:bldP spid="1669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228600"/>
            <a:ext cx="8839200" cy="6555641"/>
          </a:xfrm>
          <a:prstGeom prst="rect">
            <a:avLst/>
          </a:prstGeom>
        </p:spPr>
        <p:txBody>
          <a:bodyPr wrap="square">
            <a:spAutoFit/>
          </a:bodyPr>
          <a:lstStyle/>
          <a:p>
            <a:pPr marL="342900" indent="-342900" algn="ctr">
              <a:buAutoNum type="arabicPeriod"/>
            </a:pPr>
            <a:r>
              <a:rPr lang="en-US" sz="2400" b="1" dirty="0">
                <a:latin typeface="Times New Roman" panose="02020603050405020304" pitchFamily="18" charset="0"/>
                <a:cs typeface="Times New Roman" panose="02020603050405020304" pitchFamily="18" charset="0"/>
              </a:rPr>
              <a:t>Scale</a:t>
            </a:r>
          </a:p>
          <a:p>
            <a:pPr algn="just"/>
            <a:r>
              <a:rPr lang="en-US" dirty="0">
                <a:latin typeface="Times New Roman" panose="02020603050405020304" pitchFamily="18" charset="0"/>
                <a:cs typeface="Times New Roman" panose="02020603050405020304" pitchFamily="18" charset="0"/>
              </a:rPr>
              <a:t>Most important factor in tailoring a software process framework is the total scale of the software application. Many ways to measure scale, including </a:t>
            </a:r>
            <a:r>
              <a:rPr lang="en-US" b="1" dirty="0">
                <a:latin typeface="Times New Roman" panose="02020603050405020304" pitchFamily="18" charset="0"/>
                <a:cs typeface="Times New Roman" panose="02020603050405020304" pitchFamily="18" charset="0"/>
              </a:rPr>
              <a:t>number of source lines of code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number of function points, number of use cases,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number of dollars. </a:t>
            </a:r>
          </a:p>
          <a:p>
            <a:pPr algn="just"/>
            <a:r>
              <a:rPr lang="en-US" dirty="0">
                <a:latin typeface="Times New Roman" panose="02020603050405020304" pitchFamily="18" charset="0"/>
                <a:cs typeface="Times New Roman" panose="02020603050405020304" pitchFamily="18" charset="0"/>
              </a:rPr>
              <a:t>From a process tailoring perspective, the primary measure of scale is the </a:t>
            </a:r>
            <a:r>
              <a:rPr lang="en-US" b="1" dirty="0">
                <a:latin typeface="Times New Roman" panose="02020603050405020304" pitchFamily="18" charset="0"/>
                <a:cs typeface="Times New Roman" panose="02020603050405020304" pitchFamily="18" charset="0"/>
              </a:rPr>
              <a:t>size of the team</a:t>
            </a:r>
            <a:r>
              <a:rPr lang="en-US" dirty="0">
                <a:latin typeface="Times New Roman" panose="02020603050405020304" pitchFamily="18" charset="0"/>
                <a:cs typeface="Times New Roman" panose="02020603050405020304" pitchFamily="18" charset="0"/>
              </a:rPr>
              <a:t>. As the headcount increases, the importance of consistent interpersonal communications becomes paramount. </a:t>
            </a:r>
          </a:p>
          <a:p>
            <a:pPr algn="just"/>
            <a:r>
              <a:rPr lang="en-US" dirty="0">
                <a:latin typeface="Times New Roman" panose="02020603050405020304" pitchFamily="18" charset="0"/>
                <a:cs typeface="Times New Roman" panose="02020603050405020304" pitchFamily="18" charset="0"/>
              </a:rPr>
              <a:t>Five people is an optimal size for an engineering team. Many studies indicate that most people can best manage four to seven things at a time.</a:t>
            </a:r>
          </a:p>
          <a:p>
            <a:pPr algn="just"/>
            <a:r>
              <a:rPr lang="en-US" dirty="0">
                <a:latin typeface="Times New Roman" panose="02020603050405020304" pitchFamily="18" charset="0"/>
                <a:cs typeface="Times New Roman" panose="02020603050405020304" pitchFamily="18" charset="0"/>
              </a:rPr>
              <a:t>Different management approaches needed to manage a team of 1 (trivial), a team of 5 (small), a team of 25 (moderate), a team of 125 (large), a team of 625 (huge), and so on. </a:t>
            </a:r>
          </a:p>
          <a:p>
            <a:pPr algn="just"/>
            <a:r>
              <a:rPr lang="en-US" dirty="0">
                <a:latin typeface="Times New Roman" panose="02020603050405020304" pitchFamily="18" charset="0"/>
                <a:cs typeface="Times New Roman" panose="02020603050405020304" pitchFamily="18" charset="0"/>
              </a:rPr>
              <a:t>As team size grows, a new level of personnel management is introduced at roughly each factor of 5. </a:t>
            </a:r>
          </a:p>
          <a:p>
            <a:pPr algn="just"/>
            <a:r>
              <a:rPr lang="en-US" b="1" dirty="0">
                <a:latin typeface="Times New Roman" panose="02020603050405020304" pitchFamily="18" charset="0"/>
                <a:cs typeface="Times New Roman" panose="02020603050405020304" pitchFamily="18" charset="0"/>
              </a:rPr>
              <a:t>Trivial-sized projects </a:t>
            </a:r>
            <a:r>
              <a:rPr lang="en-US" dirty="0">
                <a:latin typeface="Times New Roman" panose="02020603050405020304" pitchFamily="18" charset="0"/>
                <a:cs typeface="Times New Roman" panose="02020603050405020304" pitchFamily="18" charset="0"/>
              </a:rPr>
              <a:t>require almost no management overhead (planning, communication,</a:t>
            </a:r>
          </a:p>
          <a:p>
            <a:pPr algn="just"/>
            <a:r>
              <a:rPr lang="en-US" dirty="0">
                <a:latin typeface="Times New Roman" panose="02020603050405020304" pitchFamily="18" charset="0"/>
                <a:cs typeface="Times New Roman" panose="02020603050405020304" pitchFamily="18" charset="0"/>
              </a:rPr>
              <a:t>coordination, progress assessment, review, administration). There is little need to document the intermediate artifacts. Workflow is single-threaded. Performance is highly dependent on personnel skills.</a:t>
            </a:r>
          </a:p>
          <a:p>
            <a:pPr algn="just"/>
            <a:r>
              <a:rPr lang="en-US" b="1" dirty="0">
                <a:latin typeface="Times New Roman" panose="02020603050405020304" pitchFamily="18" charset="0"/>
                <a:cs typeface="Times New Roman" panose="02020603050405020304" pitchFamily="18" charset="0"/>
              </a:rPr>
              <a:t>Small projects</a:t>
            </a:r>
            <a:r>
              <a:rPr lang="en-US" dirty="0">
                <a:latin typeface="Times New Roman" panose="02020603050405020304" pitchFamily="18" charset="0"/>
                <a:cs typeface="Times New Roman" panose="02020603050405020304" pitchFamily="18" charset="0"/>
              </a:rPr>
              <a:t> (5 people) require very little management overhead, but team leadership toward a common objective is crucial. Communication is needed among team members. Project milestones are easily planned, informally conducted, and easily changed. There is a small number of individual workflows. Performance depends primarily on personnel skills. Process maturity is relatively unimportant. Individual tools can have a considerable impact on performance.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006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76200"/>
            <a:ext cx="8839200" cy="6773649"/>
          </a:xfrm>
          <a:prstGeom prst="rect">
            <a:avLst/>
          </a:prstGeom>
        </p:spPr>
        <p:txBody>
          <a:bodyPr wrap="square">
            <a:spAutoFit/>
          </a:bodyPr>
          <a:lstStyle/>
          <a:p>
            <a:pPr algn="just">
              <a:lnSpc>
                <a:spcPct val="110000"/>
              </a:lnSpc>
            </a:pPr>
            <a:r>
              <a:rPr lang="en-US" b="1" dirty="0">
                <a:latin typeface="Times New Roman" panose="02020603050405020304" pitchFamily="18" charset="0"/>
                <a:cs typeface="Times New Roman" panose="02020603050405020304" pitchFamily="18" charset="0"/>
              </a:rPr>
              <a:t>Moderate-sized projects </a:t>
            </a:r>
            <a:r>
              <a:rPr lang="en-US" dirty="0">
                <a:latin typeface="Times New Roman" panose="02020603050405020304" pitchFamily="18" charset="0"/>
                <a:cs typeface="Times New Roman" panose="02020603050405020304" pitchFamily="18" charset="0"/>
              </a:rPr>
              <a:t>(25 people) require moderate management overhead, including a dedicated software project manager to synchronize team workflows and balance resources. Overhead workflows across all team leads are necessary for review, coordination, and  assessment. </a:t>
            </a:r>
          </a:p>
          <a:p>
            <a:pPr marL="285750" indent="-285750" algn="just">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a definite need to communicate the intermediate artifacts among teams. </a:t>
            </a:r>
          </a:p>
          <a:p>
            <a:pPr marL="285750" indent="-285750" algn="just">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milestones are formally planned and conducted, and the impacts of changes are typically benign. There is a small number of concurrent team workflows, each with multiple individual workflows. </a:t>
            </a:r>
          </a:p>
          <a:p>
            <a:pPr marL="285750" indent="-285750" algn="just">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is highly dependent on the skills of key personnel, especially team leads. Process maturity is valuable. An environment can have a considerable impact on performance, but success can be achieved with certain key tools in place.</a:t>
            </a:r>
          </a:p>
          <a:p>
            <a:pPr algn="just">
              <a:lnSpc>
                <a:spcPct val="110000"/>
              </a:lnSpc>
            </a:pPr>
            <a:r>
              <a:rPr lang="en-US" b="1" dirty="0">
                <a:latin typeface="Times New Roman" panose="02020603050405020304" pitchFamily="18" charset="0"/>
                <a:cs typeface="Times New Roman" panose="02020603050405020304" pitchFamily="18" charset="0"/>
              </a:rPr>
              <a:t>Large projects </a:t>
            </a:r>
            <a:r>
              <a:rPr lang="en-US" dirty="0">
                <a:latin typeface="Times New Roman" panose="02020603050405020304" pitchFamily="18" charset="0"/>
                <a:cs typeface="Times New Roman" panose="02020603050405020304" pitchFamily="18" charset="0"/>
              </a:rPr>
              <a:t>(125 people) require substantial management overhead, including a dedicated software project manager and several subproject managers to synchronize project-level and subproject-level workflows and to balance resources. </a:t>
            </a:r>
          </a:p>
          <a:p>
            <a:pPr marL="285750" indent="-285750" algn="just">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significant expenditure in overhead workflows across all team leads for dissemination, review, coordination, and assessment. Intermediate artifacts are explicitly emphasized to communicate engineering results across many diverse teams. </a:t>
            </a:r>
          </a:p>
          <a:p>
            <a:pPr marL="285750" indent="-285750" algn="just">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milestones are formally planned and conducted, and changes to milestone plans are expensive. Large numbers of concurrent team workflows are necessary, each with multiple individual workflows. </a:t>
            </a:r>
          </a:p>
          <a:p>
            <a:pPr marL="285750" indent="-285750" algn="just">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is highly dependent on the skills of key personnel, especially subproject managers and team leads. </a:t>
            </a:r>
          </a:p>
        </p:txBody>
      </p:sp>
    </p:spTree>
    <p:extLst>
      <p:ext uri="{BB962C8B-B14F-4D97-AF65-F5344CB8AC3E}">
        <p14:creationId xmlns:p14="http://schemas.microsoft.com/office/powerpoint/2010/main" val="1190480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304800"/>
            <a:ext cx="8839200" cy="6186309"/>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Project performance is dependent on average people, for two reasons: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There are numerous mundane jobs in any large project, especially in the overhead workflows.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probability of recruiting, maintaining, and retaining a large number of exceptional people is small.</a:t>
            </a:r>
          </a:p>
          <a:p>
            <a:pPr algn="just"/>
            <a:r>
              <a:rPr lang="en-US" b="1" dirty="0">
                <a:latin typeface="Times New Roman" panose="02020603050405020304" pitchFamily="18" charset="0"/>
                <a:cs typeface="Times New Roman" panose="02020603050405020304" pitchFamily="18" charset="0"/>
              </a:rPr>
              <a:t>Huge projects </a:t>
            </a:r>
            <a:r>
              <a:rPr lang="en-US" dirty="0">
                <a:latin typeface="Times New Roman" panose="02020603050405020304" pitchFamily="18" charset="0"/>
                <a:cs typeface="Times New Roman" panose="02020603050405020304" pitchFamily="18" charset="0"/>
              </a:rPr>
              <a:t>(625 people) require substantial management overhead, including multiple software project managers and many subproject managers to synchronize project-level and subproject-level workflows and to balance resources.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significant expenditure in overhead workflows across all team leads for dissemination, review, coordination, and assessment. Intermediate artifacts are explicitly emphasized to communicate engineering results across many diverse teams.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milestones are very formally planned and conducted, and changes to milestone plans typically cause malignant re-planning. There are very large numbers of concurrent team workflows, each with multiple individual workflows. Performance is highly dependent on the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skills of key personnel, especially subproject managers and team leads.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process maturity and domain experience are mandatory to avoid risks and ensure synchronization of expectations across numerous stakeholders.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mature, highly integrated, common environment across the development teams is necessary to manage change, automate artifact production, maintain consistency among the evolving artifacts, and improve the return on investment of common processes, common tools, common notations, and common metrics.</a:t>
            </a:r>
          </a:p>
        </p:txBody>
      </p:sp>
    </p:spTree>
    <p:extLst>
      <p:ext uri="{BB962C8B-B14F-4D97-AF65-F5344CB8AC3E}">
        <p14:creationId xmlns:p14="http://schemas.microsoft.com/office/powerpoint/2010/main" val="1863665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2000" b="1" dirty="0">
                <a:latin typeface="Times New Roman" panose="02020603050405020304" pitchFamily="18" charset="0"/>
                <a:cs typeface="Times New Roman" panose="02020603050405020304" pitchFamily="18" charset="0"/>
              </a:rPr>
              <a:t>Table: Process discriminators that result from differences in project size</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3025" y="335765"/>
            <a:ext cx="8994775" cy="6580147"/>
          </a:xfrm>
          <a:prstGeom prst="rect">
            <a:avLst/>
          </a:prstGeom>
        </p:spPr>
      </p:pic>
    </p:spTree>
    <p:extLst>
      <p:ext uri="{BB962C8B-B14F-4D97-AF65-F5344CB8AC3E}">
        <p14:creationId xmlns:p14="http://schemas.microsoft.com/office/powerpoint/2010/main" val="461631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2400" b="1" dirty="0"/>
              <a:t>2. STAKEHOLDER COHESION OR CONTENTION</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304800"/>
            <a:ext cx="8839200" cy="6292364"/>
          </a:xfrm>
          <a:prstGeom prst="rect">
            <a:avLst/>
          </a:prstGeom>
        </p:spPr>
        <p:txBody>
          <a:bodyPr wrap="square">
            <a:spAutoFit/>
          </a:bodyPr>
          <a:lstStyle/>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degree of </a:t>
            </a:r>
            <a:r>
              <a:rPr lang="en-US" b="1" dirty="0">
                <a:latin typeface="Times New Roman" panose="02020603050405020304" pitchFamily="18" charset="0"/>
                <a:cs typeface="Times New Roman" panose="02020603050405020304" pitchFamily="18" charset="0"/>
              </a:rPr>
              <a:t>cooperation and coordination </a:t>
            </a:r>
            <a:r>
              <a:rPr lang="en-US" dirty="0">
                <a:latin typeface="Times New Roman" panose="02020603050405020304" pitchFamily="18" charset="0"/>
                <a:cs typeface="Times New Roman" panose="02020603050405020304" pitchFamily="18" charset="0"/>
              </a:rPr>
              <a:t>among stakeholders (buyers, developers, users, subcontractors, and maintainers, among others) can significantly drive the specifics of how a process is defined. </a:t>
            </a:r>
          </a:p>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Cohesive teams have common goals, complementary skills, and close communications. Adversarial teams have conflicting goals, competing or incomplete skills, and less-than-open communications.</a:t>
            </a:r>
          </a:p>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product that is funded, developed, marketed, and sold by the same organization can be set up with a common goal (for example, profitability). A small, collocated organization can be established that has a cohesive skill base and excellent day-to-day communications among team members.</a:t>
            </a:r>
          </a:p>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much more difficult to set up a large contractual effort without some contention across teams. A development contractor rarely has all the necessary software or domain expertise and frequently must team with multiple subcontractors, who have competing profit goals. </a:t>
            </a:r>
          </a:p>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Funding authorities and users want to minimize cost, maximize the feature set, and accelerate time to market, while development contractors want to maximize profitability. </a:t>
            </a:r>
          </a:p>
          <a:p>
            <a:pPr marL="285750" indent="-285750" algn="just">
              <a:lnSpc>
                <a:spcPct val="12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teams are almost impossible to collocate, and synchronizing stakeholder expectations is challenging. All these factors tend to degrade team cohesion and must be managed continuously. </a:t>
            </a:r>
          </a:p>
        </p:txBody>
      </p:sp>
    </p:spTree>
    <p:extLst>
      <p:ext uri="{BB962C8B-B14F-4D97-AF65-F5344CB8AC3E}">
        <p14:creationId xmlns:p14="http://schemas.microsoft.com/office/powerpoint/2010/main" val="3396180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0" y="152400"/>
            <a:ext cx="8994775" cy="304800"/>
          </a:xfrm>
        </p:spPr>
        <p:txBody>
          <a:bodyPr>
            <a:noAutofit/>
          </a:bodyPr>
          <a:lstStyle/>
          <a:p>
            <a:r>
              <a:rPr lang="en-US" sz="2000" b="1" dirty="0">
                <a:latin typeface="Times New Roman" panose="02020603050405020304" pitchFamily="18" charset="0"/>
                <a:cs typeface="Times New Roman" panose="02020603050405020304" pitchFamily="18" charset="0"/>
              </a:rPr>
              <a:t>Table: Process discriminators that result from differences in stakeholder cohesion</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5576" y="609600"/>
            <a:ext cx="8839200" cy="6184726"/>
          </a:xfrm>
          <a:prstGeom prst="rect">
            <a:avLst/>
          </a:prstGeom>
        </p:spPr>
      </p:pic>
    </p:spTree>
    <p:extLst>
      <p:ext uri="{BB962C8B-B14F-4D97-AF65-F5344CB8AC3E}">
        <p14:creationId xmlns:p14="http://schemas.microsoft.com/office/powerpoint/2010/main" val="33857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74675" y="0"/>
            <a:ext cx="8001000" cy="381000"/>
          </a:xfrm>
        </p:spPr>
        <p:txBody>
          <a:bodyPr>
            <a:normAutofit fontScale="90000"/>
          </a:bodyPr>
          <a:lstStyle/>
          <a:p>
            <a:pPr>
              <a:defRPr/>
            </a:pPr>
            <a:r>
              <a:rPr lang="en-US" dirty="0"/>
              <a:t>THE SEVEN CORE METRICS</a:t>
            </a:r>
            <a:endParaRPr lang="en-US" sz="1800" dirty="0"/>
          </a:p>
        </p:txBody>
      </p:sp>
      <p:sp>
        <p:nvSpPr>
          <p:cNvPr id="5" name="Rectangle 3"/>
          <p:cNvSpPr txBox="1">
            <a:spLocks noChangeArrowheads="1"/>
          </p:cNvSpPr>
          <p:nvPr/>
        </p:nvSpPr>
        <p:spPr>
          <a:xfrm>
            <a:off x="155575" y="762000"/>
            <a:ext cx="8839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5000"/>
              </a:lnSpc>
              <a:spcBef>
                <a:spcPts val="0"/>
              </a:spcBef>
              <a:buNone/>
            </a:pPr>
            <a:r>
              <a:rPr lang="en-US" sz="2200" dirty="0">
                <a:latin typeface="Times New Roman" panose="02020603050405020304" pitchFamily="18" charset="0"/>
                <a:cs typeface="Times New Roman" panose="02020603050405020304" pitchFamily="18" charset="0"/>
              </a:rPr>
              <a:t>MANAGEMENT INDICATORS</a:t>
            </a:r>
          </a:p>
          <a:p>
            <a:pPr marL="1146175" indent="-457200">
              <a:lnSpc>
                <a:spcPct val="125000"/>
              </a:lnSpc>
              <a:spcBef>
                <a:spcPts val="0"/>
              </a:spcBef>
              <a:buFont typeface="+mj-lt"/>
              <a:buAutoNum type="arabicPeriod"/>
            </a:pPr>
            <a:r>
              <a:rPr lang="en-US" sz="2200" dirty="0">
                <a:latin typeface="Times New Roman" panose="02020603050405020304" pitchFamily="18" charset="0"/>
                <a:cs typeface="Times New Roman" panose="02020603050405020304" pitchFamily="18" charset="0"/>
              </a:rPr>
              <a:t>Work and progress (work performed over time)</a:t>
            </a:r>
          </a:p>
          <a:p>
            <a:pPr marL="1146175" indent="-457200">
              <a:lnSpc>
                <a:spcPct val="125000"/>
              </a:lnSpc>
              <a:spcBef>
                <a:spcPts val="0"/>
              </a:spcBef>
              <a:buFont typeface="+mj-lt"/>
              <a:buAutoNum type="arabicPeriod"/>
            </a:pPr>
            <a:r>
              <a:rPr lang="en-US" sz="2200" dirty="0">
                <a:latin typeface="Times New Roman" panose="02020603050405020304" pitchFamily="18" charset="0"/>
                <a:cs typeface="Times New Roman" panose="02020603050405020304" pitchFamily="18" charset="0"/>
              </a:rPr>
              <a:t>Budgeted cost and expenditures (cost incurred over time)</a:t>
            </a:r>
          </a:p>
          <a:p>
            <a:pPr marL="1146175" indent="-457200">
              <a:lnSpc>
                <a:spcPct val="125000"/>
              </a:lnSpc>
              <a:spcBef>
                <a:spcPts val="0"/>
              </a:spcBef>
              <a:buFont typeface="+mj-lt"/>
              <a:buAutoNum type="arabicPeriod"/>
            </a:pPr>
            <a:r>
              <a:rPr lang="en-US" sz="2200" dirty="0">
                <a:latin typeface="Times New Roman" panose="02020603050405020304" pitchFamily="18" charset="0"/>
                <a:cs typeface="Times New Roman" panose="02020603050405020304" pitchFamily="18" charset="0"/>
              </a:rPr>
              <a:t>Staffing and team dynamics (personnel changes over time)</a:t>
            </a:r>
          </a:p>
          <a:p>
            <a:pPr marL="0" indent="0">
              <a:lnSpc>
                <a:spcPct val="125000"/>
              </a:lnSpc>
              <a:spcBef>
                <a:spcPts val="0"/>
              </a:spcBef>
              <a:buNone/>
            </a:pPr>
            <a:r>
              <a:rPr lang="en-US" sz="2200" dirty="0">
                <a:latin typeface="Times New Roman" panose="02020603050405020304" pitchFamily="18" charset="0"/>
                <a:cs typeface="Times New Roman" panose="02020603050405020304" pitchFamily="18" charset="0"/>
              </a:rPr>
              <a:t>QUALITY INDICATORS</a:t>
            </a:r>
          </a:p>
          <a:p>
            <a:pPr marL="1146175" indent="-457200">
              <a:lnSpc>
                <a:spcPct val="125000"/>
              </a:lnSpc>
              <a:spcBef>
                <a:spcPts val="0"/>
              </a:spcBef>
              <a:buFont typeface="+mj-lt"/>
              <a:buAutoNum type="arabicPeriod"/>
            </a:pPr>
            <a:r>
              <a:rPr lang="en-US" sz="2200" dirty="0">
                <a:latin typeface="Times New Roman" panose="02020603050405020304" pitchFamily="18" charset="0"/>
                <a:cs typeface="Times New Roman" panose="02020603050405020304" pitchFamily="18" charset="0"/>
              </a:rPr>
              <a:t>Change traffic and stability (change traffic over time)</a:t>
            </a:r>
          </a:p>
          <a:p>
            <a:pPr marL="1146175" indent="-457200">
              <a:lnSpc>
                <a:spcPct val="125000"/>
              </a:lnSpc>
              <a:spcBef>
                <a:spcPts val="0"/>
              </a:spcBef>
              <a:buFont typeface="+mj-lt"/>
              <a:buAutoNum type="arabicPeriod"/>
            </a:pPr>
            <a:r>
              <a:rPr lang="en-US" sz="2200" dirty="0">
                <a:latin typeface="Times New Roman" panose="02020603050405020304" pitchFamily="18" charset="0"/>
                <a:cs typeface="Times New Roman" panose="02020603050405020304" pitchFamily="18" charset="0"/>
              </a:rPr>
              <a:t>Breakage and modularity (average breakage per change over time)</a:t>
            </a:r>
          </a:p>
          <a:p>
            <a:pPr marL="1146175" indent="-457200">
              <a:lnSpc>
                <a:spcPct val="125000"/>
              </a:lnSpc>
              <a:spcBef>
                <a:spcPts val="0"/>
              </a:spcBef>
              <a:buFont typeface="+mj-lt"/>
              <a:buAutoNum type="arabicPeriod"/>
            </a:pPr>
            <a:r>
              <a:rPr lang="en-US" sz="2200" dirty="0">
                <a:latin typeface="Times New Roman" panose="02020603050405020304" pitchFamily="18" charset="0"/>
                <a:cs typeface="Times New Roman" panose="02020603050405020304" pitchFamily="18" charset="0"/>
              </a:rPr>
              <a:t>Rework and adaptability (average rework per change over time)</a:t>
            </a:r>
          </a:p>
          <a:p>
            <a:pPr marL="1146175" indent="-457200">
              <a:lnSpc>
                <a:spcPct val="125000"/>
              </a:lnSpc>
              <a:spcBef>
                <a:spcPts val="0"/>
              </a:spcBef>
              <a:buFont typeface="+mj-lt"/>
              <a:buAutoNum type="arabicPeriod"/>
            </a:pPr>
            <a:r>
              <a:rPr lang="en-US" sz="2200" dirty="0">
                <a:latin typeface="Times New Roman" panose="02020603050405020304" pitchFamily="18" charset="0"/>
                <a:cs typeface="Times New Roman" panose="02020603050405020304" pitchFamily="18" charset="0"/>
              </a:rPr>
              <a:t>Mean time between failures (MTBF) and maturity (defect rate over time)</a:t>
            </a:r>
          </a:p>
        </p:txBody>
      </p:sp>
    </p:spTree>
    <p:extLst>
      <p:ext uri="{BB962C8B-B14F-4D97-AF65-F5344CB8AC3E}">
        <p14:creationId xmlns:p14="http://schemas.microsoft.com/office/powerpoint/2010/main" val="1809384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2400" b="1" dirty="0"/>
              <a:t>3. </a:t>
            </a:r>
            <a:r>
              <a:rPr lang="en-US" sz="2400" dirty="0"/>
              <a:t>PROCESS FLEXIBILITY OR RIGOR</a:t>
            </a:r>
            <a:endParaRPr lang="en-US" sz="2400" b="1" dirty="0"/>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304800"/>
            <a:ext cx="8839200" cy="6407908"/>
          </a:xfrm>
          <a:prstGeom prst="rect">
            <a:avLst/>
          </a:prstGeom>
        </p:spPr>
        <p:txBody>
          <a:bodyPr wrap="square">
            <a:spAutoFit/>
          </a:bodyPr>
          <a:lstStyle/>
          <a:p>
            <a:pPr marL="285750" indent="-28575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degree of rigor, formality, and change freedom inherent in a specific project's "contract" (vision document, business case, and development plan) will have a substantial impact on the implementation of the project's process. </a:t>
            </a:r>
          </a:p>
          <a:p>
            <a:pPr marL="285750" indent="-28575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very </a:t>
            </a:r>
            <a:r>
              <a:rPr lang="en-US" b="1" dirty="0">
                <a:latin typeface="Times New Roman" panose="02020603050405020304" pitchFamily="18" charset="0"/>
                <a:cs typeface="Times New Roman" panose="02020603050405020304" pitchFamily="18" charset="0"/>
              </a:rPr>
              <a:t>loose contracts </a:t>
            </a:r>
            <a:r>
              <a:rPr lang="en-US" dirty="0">
                <a:latin typeface="Times New Roman" panose="02020603050405020304" pitchFamily="18" charset="0"/>
                <a:cs typeface="Times New Roman" panose="02020603050405020304" pitchFamily="18" charset="0"/>
              </a:rPr>
              <a:t>such as building a commercial product within a business unit of a software company, management complexity is less. In this, processes, features, time to market, budget, quality can freely traded off and changed with little overhead. </a:t>
            </a:r>
          </a:p>
          <a:p>
            <a:pPr marL="285750" indent="-28575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if a company wanted to eliminate a few features in a product under development to capture market share from the competition by accelerating the product release, it would be feasible to make this decision in less than a week. The entire coordination effort might involve only the development manager, marketing manager, and business unit manager coordinating some key commitments.</a:t>
            </a:r>
          </a:p>
          <a:p>
            <a:pPr marL="285750" indent="-28575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a </a:t>
            </a:r>
            <a:r>
              <a:rPr lang="en-US" b="1" dirty="0">
                <a:latin typeface="Times New Roman" panose="02020603050405020304" pitchFamily="18" charset="0"/>
                <a:cs typeface="Times New Roman" panose="02020603050405020304" pitchFamily="18" charset="0"/>
              </a:rPr>
              <a:t>very rigorous contract</a:t>
            </a:r>
            <a:r>
              <a:rPr lang="en-US" dirty="0">
                <a:latin typeface="Times New Roman" panose="02020603050405020304" pitchFamily="18" charset="0"/>
                <a:cs typeface="Times New Roman" panose="02020603050405020304" pitchFamily="18" charset="0"/>
              </a:rPr>
              <a:t>, it could take many months to authorize a change in a release schedule. </a:t>
            </a:r>
          </a:p>
          <a:p>
            <a:pPr marL="285750" indent="-28575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to avoid a large custom development effort, it might be desirable to incorporate a new commercial product into the overall design of a next-generation air traffic control system. This require coordination among the development contractor, funding agency, users, certification agencies, associate contractors for interfacing systems. </a:t>
            </a:r>
          </a:p>
          <a:p>
            <a:pPr marL="285750" indent="-28575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Large-scale, catastrophic cost-of-failure systems have extensive contractual rigor and require significantly different management approaches.</a:t>
            </a:r>
          </a:p>
        </p:txBody>
      </p:sp>
    </p:spTree>
    <p:extLst>
      <p:ext uri="{BB962C8B-B14F-4D97-AF65-F5344CB8AC3E}">
        <p14:creationId xmlns:p14="http://schemas.microsoft.com/office/powerpoint/2010/main" val="2479981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0" y="152400"/>
            <a:ext cx="8994775" cy="304800"/>
          </a:xfrm>
        </p:spPr>
        <p:txBody>
          <a:bodyPr>
            <a:noAutofit/>
          </a:bodyPr>
          <a:lstStyle/>
          <a:p>
            <a:r>
              <a:rPr lang="en-US" sz="2000" b="1" dirty="0">
                <a:latin typeface="Times New Roman" panose="02020603050405020304" pitchFamily="18" charset="0"/>
                <a:cs typeface="Times New Roman" panose="02020603050405020304" pitchFamily="18" charset="0"/>
              </a:rPr>
              <a:t>Table: Process discriminators that result from differences in process flexibility</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3667" y="503237"/>
            <a:ext cx="8911107" cy="6278563"/>
          </a:xfrm>
          <a:prstGeom prst="rect">
            <a:avLst/>
          </a:prstGeom>
        </p:spPr>
      </p:pic>
    </p:spTree>
    <p:extLst>
      <p:ext uri="{BB962C8B-B14F-4D97-AF65-F5344CB8AC3E}">
        <p14:creationId xmlns:p14="http://schemas.microsoft.com/office/powerpoint/2010/main" val="2875934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2400" b="1" dirty="0"/>
              <a:t>4. </a:t>
            </a:r>
            <a:r>
              <a:rPr lang="en-US" sz="2400" dirty="0"/>
              <a:t>PROCESS MATURITY</a:t>
            </a:r>
            <a:endParaRPr lang="en-US" sz="2400" b="1" dirty="0"/>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304800"/>
            <a:ext cx="8839200"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 maturity level of the development organization, as defined by the Software Engineering Institute's </a:t>
            </a:r>
            <a:r>
              <a:rPr lang="en-US" sz="2000" b="1" dirty="0">
                <a:latin typeface="Times New Roman" panose="02020603050405020304" pitchFamily="18" charset="0"/>
                <a:cs typeface="Times New Roman" panose="02020603050405020304" pitchFamily="18" charset="0"/>
              </a:rPr>
              <a:t>Capability Maturity Model </a:t>
            </a:r>
            <a:r>
              <a:rPr lang="en-US" sz="2000" dirty="0">
                <a:latin typeface="Times New Roman" panose="02020603050405020304" pitchFamily="18" charset="0"/>
                <a:cs typeface="Times New Roman" panose="02020603050405020304" pitchFamily="18" charset="0"/>
              </a:rPr>
              <a:t>is another key driver of management complexity.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Managing a mature process (level 3 or higher) is far simpler than managing an immature process (levels 1 and 2).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Organizations with a mature process typically have a high level of precedent experience in developing software and a high level of existing process collateral that enables predictable planning and execution of the process.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sort of collateral includes well defined methods, process automation tools, trained personnel, planning metrics, artifact templates, and workflow templates.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Tailoring a mature organization‘s process for a specific project is generally a straightforward </a:t>
            </a:r>
          </a:p>
        </p:txBody>
      </p:sp>
    </p:spTree>
    <p:extLst>
      <p:ext uri="{BB962C8B-B14F-4D97-AF65-F5344CB8AC3E}">
        <p14:creationId xmlns:p14="http://schemas.microsoft.com/office/powerpoint/2010/main" val="844541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0" y="152400"/>
            <a:ext cx="8994775" cy="304800"/>
          </a:xfrm>
        </p:spPr>
        <p:txBody>
          <a:bodyPr>
            <a:noAutofit/>
          </a:bodyPr>
          <a:lstStyle/>
          <a:p>
            <a:r>
              <a:rPr lang="en-US" sz="2000" b="1" dirty="0">
                <a:latin typeface="Times New Roman" panose="02020603050405020304" pitchFamily="18" charset="0"/>
                <a:cs typeface="Times New Roman" panose="02020603050405020304" pitchFamily="18" charset="0"/>
              </a:rPr>
              <a:t>Table: Process discriminators that result from differences in process maturity</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6200" y="533400"/>
            <a:ext cx="9067800" cy="6324600"/>
          </a:xfrm>
          <a:prstGeom prst="rect">
            <a:avLst/>
          </a:prstGeom>
        </p:spPr>
      </p:pic>
    </p:spTree>
    <p:extLst>
      <p:ext uri="{BB962C8B-B14F-4D97-AF65-F5344CB8AC3E}">
        <p14:creationId xmlns:p14="http://schemas.microsoft.com/office/powerpoint/2010/main" val="1551820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2400" b="1" dirty="0"/>
              <a:t>5. ARCHITECTURAL RISK</a:t>
            </a:r>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228600"/>
            <a:ext cx="8839200" cy="2785378"/>
          </a:xfrm>
          <a:prstGeom prst="rect">
            <a:avLst/>
          </a:prstGeom>
        </p:spPr>
        <p:txBody>
          <a:bodyPr wrap="square">
            <a:spAutoFit/>
          </a:bodyPr>
          <a:lstStyle/>
          <a:p>
            <a:pPr marL="342900" indent="-342900" algn="just">
              <a:lnSpc>
                <a:spcPct val="125000"/>
              </a:lnSpc>
              <a:buFont typeface="Arial" panose="020B0604020202020204" pitchFamily="34" charset="0"/>
              <a:buChar char="•"/>
            </a:pPr>
            <a:r>
              <a:rPr lang="en-US" sz="2000" dirty="0">
                <a:solidFill>
                  <a:srgbClr val="000000"/>
                </a:solidFill>
                <a:latin typeface="Times New Roman" panose="02020603050405020304" pitchFamily="18" charset="0"/>
              </a:rPr>
              <a:t>Some of the most important and recurring sources are system performance (resource utilization, response time, throughput, accuracy), robustness to change (addition of new features, incorporation of new technology, adaptation to dynamic operational conditions), and system reliability (predictable behavior, fault tolerance). </a:t>
            </a:r>
          </a:p>
          <a:p>
            <a:pPr marL="342900" indent="-342900" algn="just">
              <a:lnSpc>
                <a:spcPct val="125000"/>
              </a:lnSpc>
              <a:buFont typeface="Arial" panose="020B0604020202020204" pitchFamily="34" charset="0"/>
              <a:buChar char="•"/>
            </a:pPr>
            <a:r>
              <a:rPr lang="en-US" sz="2000" dirty="0">
                <a:solidFill>
                  <a:srgbClr val="000000"/>
                </a:solidFill>
                <a:latin typeface="Times New Roman" panose="02020603050405020304" pitchFamily="18" charset="0"/>
              </a:rPr>
              <a:t>The degree to which these risks can be eliminated before construction begins can have dramatic ramifications in the process tailoring.</a:t>
            </a:r>
          </a:p>
        </p:txBody>
      </p:sp>
      <p:pic>
        <p:nvPicPr>
          <p:cNvPr id="3" name="Picture 2"/>
          <p:cNvPicPr>
            <a:picLocks noChangeAspect="1"/>
          </p:cNvPicPr>
          <p:nvPr/>
        </p:nvPicPr>
        <p:blipFill>
          <a:blip r:embed="rId2"/>
          <a:stretch>
            <a:fillRect/>
          </a:stretch>
        </p:blipFill>
        <p:spPr>
          <a:xfrm>
            <a:off x="186055" y="2971800"/>
            <a:ext cx="8808720" cy="3886200"/>
          </a:xfrm>
          <a:prstGeom prst="rect">
            <a:avLst/>
          </a:prstGeom>
        </p:spPr>
      </p:pic>
    </p:spTree>
    <p:extLst>
      <p:ext uri="{BB962C8B-B14F-4D97-AF65-F5344CB8AC3E}">
        <p14:creationId xmlns:p14="http://schemas.microsoft.com/office/powerpoint/2010/main" val="2437415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5575" y="0"/>
            <a:ext cx="8420100" cy="381000"/>
          </a:xfrm>
        </p:spPr>
        <p:txBody>
          <a:bodyPr>
            <a:noAutofit/>
          </a:bodyPr>
          <a:lstStyle/>
          <a:p>
            <a:r>
              <a:rPr lang="en-US" sz="2400" b="1" dirty="0"/>
              <a:t>6. </a:t>
            </a:r>
            <a:r>
              <a:rPr lang="en-US" sz="2400" dirty="0">
                <a:solidFill>
                  <a:srgbClr val="000000"/>
                </a:solidFill>
                <a:latin typeface="Times New Roman" panose="02020603050405020304" pitchFamily="18" charset="0"/>
              </a:rPr>
              <a:t>DOMAIN EXPERIENCE</a:t>
            </a:r>
            <a:endParaRPr lang="en-US" sz="2400" b="1" dirty="0"/>
          </a:p>
        </p:txBody>
      </p:sp>
      <p:sp>
        <p:nvSpPr>
          <p:cNvPr id="5" name="Rectangle 3"/>
          <p:cNvSpPr txBox="1">
            <a:spLocks noChangeArrowheads="1"/>
          </p:cNvSpPr>
          <p:nvPr/>
        </p:nvSpPr>
        <p:spPr>
          <a:xfrm>
            <a:off x="155575" y="731837"/>
            <a:ext cx="8839200" cy="6126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mj-lt"/>
              <a:buAutoNum type="arabicPeriod" startAt="5"/>
            </a:pPr>
            <a:endParaRPr lang="en-US"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5575" y="304800"/>
            <a:ext cx="8839200" cy="2785378"/>
          </a:xfrm>
          <a:prstGeom prst="rect">
            <a:avLst/>
          </a:prstGeom>
        </p:spPr>
        <p:txBody>
          <a:bodyPr wrap="square">
            <a:spAutoFit/>
          </a:bodyPr>
          <a:lstStyle/>
          <a:p>
            <a:pPr marL="342900" indent="-342900" algn="just">
              <a:lnSpc>
                <a:spcPct val="125000"/>
              </a:lnSpc>
              <a:buFont typeface="Arial" panose="020B0604020202020204" pitchFamily="34" charset="0"/>
              <a:buChar char="•"/>
            </a:pPr>
            <a:r>
              <a:rPr lang="en-US" sz="2000" dirty="0">
                <a:solidFill>
                  <a:srgbClr val="000000"/>
                </a:solidFill>
                <a:latin typeface="Times New Roman" panose="02020603050405020304" pitchFamily="18" charset="0"/>
              </a:rPr>
              <a:t>Domain experience governs its ability to converge on an acceptable architecture in a minimum number of iterations. An organization that has built five generations of radar control switches may be able to converge on an adequate baseline architecture for a new radar application in two or three prototype release iterations. </a:t>
            </a:r>
          </a:p>
          <a:p>
            <a:pPr marL="342900" indent="-342900" algn="just">
              <a:lnSpc>
                <a:spcPct val="125000"/>
              </a:lnSpc>
              <a:buFont typeface="Arial" panose="020B0604020202020204" pitchFamily="34" charset="0"/>
              <a:buChar char="•"/>
            </a:pPr>
            <a:r>
              <a:rPr lang="en-US" sz="2000" dirty="0">
                <a:solidFill>
                  <a:srgbClr val="000000"/>
                </a:solidFill>
                <a:latin typeface="Times New Roman" panose="02020603050405020304" pitchFamily="18" charset="0"/>
              </a:rPr>
              <a:t>A skilled software organization building its first radar application may require four or five prototype releases before converging on an adequate baseline.</a:t>
            </a:r>
          </a:p>
        </p:txBody>
      </p:sp>
      <p:pic>
        <p:nvPicPr>
          <p:cNvPr id="3" name="Picture 2"/>
          <p:cNvPicPr>
            <a:picLocks noChangeAspect="1"/>
          </p:cNvPicPr>
          <p:nvPr/>
        </p:nvPicPr>
        <p:blipFill>
          <a:blip r:embed="rId2"/>
          <a:stretch>
            <a:fillRect/>
          </a:stretch>
        </p:blipFill>
        <p:spPr>
          <a:xfrm>
            <a:off x="76200" y="2971800"/>
            <a:ext cx="8988425" cy="3886200"/>
          </a:xfrm>
          <a:prstGeom prst="rect">
            <a:avLst/>
          </a:prstGeom>
        </p:spPr>
      </p:pic>
    </p:spTree>
    <p:extLst>
      <p:ext uri="{BB962C8B-B14F-4D97-AF65-F5344CB8AC3E}">
        <p14:creationId xmlns:p14="http://schemas.microsoft.com/office/powerpoint/2010/main" val="1106289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574675" y="76200"/>
            <a:ext cx="8001000" cy="381000"/>
          </a:xfrm>
        </p:spPr>
        <p:txBody>
          <a:bodyPr>
            <a:noAutofit/>
          </a:bodyPr>
          <a:lstStyle/>
          <a:p>
            <a:pPr algn="ctr" eaLnBrk="1" hangingPunct="1">
              <a:defRPr/>
            </a:pPr>
            <a:r>
              <a:rPr lang="en-GB" sz="2400" b="1" dirty="0">
                <a:latin typeface="Times New Roman" panose="02020603050405020304" pitchFamily="18" charset="0"/>
                <a:cs typeface="Times New Roman" panose="02020603050405020304" pitchFamily="18" charset="0"/>
              </a:rPr>
              <a:t>Example: Small-Scale Project vs. Large-Scale Project</a:t>
            </a:r>
            <a:endParaRPr lang="en-US" sz="2400" b="1" dirty="0">
              <a:latin typeface="Times New Roman" panose="02020603050405020304" pitchFamily="18" charset="0"/>
              <a:cs typeface="Times New Roman" panose="02020603050405020304" pitchFamily="18" charset="0"/>
            </a:endParaRPr>
          </a:p>
        </p:txBody>
      </p:sp>
      <p:sp>
        <p:nvSpPr>
          <p:cNvPr id="84997" name="Rectangle 3"/>
          <p:cNvSpPr>
            <a:spLocks noGrp="1" noChangeArrowheads="1"/>
          </p:cNvSpPr>
          <p:nvPr>
            <p:ph type="body" sz="half" idx="1"/>
          </p:nvPr>
        </p:nvSpPr>
        <p:spPr>
          <a:xfrm>
            <a:off x="76200" y="457200"/>
            <a:ext cx="8991600" cy="6248400"/>
          </a:xfrm>
        </p:spPr>
        <p:txBody>
          <a:bodyPr>
            <a:noAutofit/>
          </a:bodyPr>
          <a:lstStyle/>
          <a:p>
            <a:pPr algn="just"/>
            <a:r>
              <a:rPr lang="en-US" sz="2000" dirty="0">
                <a:latin typeface="Times New Roman" panose="02020603050405020304" pitchFamily="18" charset="0"/>
                <a:cs typeface="Times New Roman" panose="02020603050405020304" pitchFamily="18" charset="0"/>
              </a:rPr>
              <a:t>some of the dimensions of flexibility, priority, fidelity that can change when a process framework is applied to different (</a:t>
            </a:r>
            <a:r>
              <a:rPr lang="en-US" sz="2000" b="1" dirty="0">
                <a:latin typeface="Times New Roman" panose="02020603050405020304" pitchFamily="18" charset="0"/>
                <a:cs typeface="Times New Roman" panose="02020603050405020304" pitchFamily="18" charset="0"/>
              </a:rPr>
              <a:t>small / large)</a:t>
            </a:r>
            <a:r>
              <a:rPr lang="en-US" sz="2000" dirty="0">
                <a:latin typeface="Times New Roman" panose="02020603050405020304" pitchFamily="18" charset="0"/>
                <a:cs typeface="Times New Roman" panose="02020603050405020304" pitchFamily="18" charset="0"/>
              </a:rPr>
              <a:t>applications, projects, and domains.</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Table illustrates the differences in schedule distribution for large and small projects across the life-cycle phases.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small commercial project (for example, a 50,000 source-line Visual Basic Windows application, built by a team of five) may require only 1 month of inception, 2 months of elaboration, 5 months of construction, and 2 months of transition. </a:t>
            </a:r>
          </a:p>
          <a:p>
            <a:r>
              <a:rPr lang="en-US" sz="2000" dirty="0">
                <a:latin typeface="Times New Roman" panose="02020603050405020304" pitchFamily="18" charset="0"/>
                <a:cs typeface="Times New Roman" panose="02020603050405020304" pitchFamily="18" charset="0"/>
              </a:rPr>
              <a:t>A large, complex project (for example, a 300,000 source-line embedded avionics program, built by a team of 40) could require 8 months of inception, 14 months of elaboration, 20 months of construction, and 8 months of transition. </a:t>
            </a:r>
            <a:endParaRPr lang="en-US" sz="2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16922" y="2133600"/>
            <a:ext cx="8850878" cy="2133600"/>
          </a:xfrm>
          <a:prstGeom prst="rect">
            <a:avLst/>
          </a:prstGeom>
        </p:spPr>
      </p:pic>
    </p:spTree>
    <p:extLst>
      <p:ext uri="{BB962C8B-B14F-4D97-AF65-F5344CB8AC3E}">
        <p14:creationId xmlns:p14="http://schemas.microsoft.com/office/powerpoint/2010/main" val="3427388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574675" y="76200"/>
            <a:ext cx="8001000" cy="381000"/>
          </a:xfrm>
        </p:spPr>
        <p:txBody>
          <a:bodyPr>
            <a:noAutofit/>
          </a:bodyPr>
          <a:lstStyle/>
          <a:p>
            <a:pPr algn="ctr" eaLnBrk="1" hangingPunct="1">
              <a:defRPr/>
            </a:pPr>
            <a:r>
              <a:rPr lang="en-GB" sz="2400" b="1" dirty="0">
                <a:latin typeface="Times New Roman" panose="02020603050405020304" pitchFamily="18" charset="0"/>
                <a:cs typeface="Times New Roman" panose="02020603050405020304" pitchFamily="18" charset="0"/>
              </a:rPr>
              <a:t>Example: Small-Scale Project vs. Large-Scale Project</a:t>
            </a:r>
            <a:endParaRPr lang="en-US" sz="2400" b="1" dirty="0">
              <a:latin typeface="Times New Roman" panose="02020603050405020304" pitchFamily="18" charset="0"/>
              <a:cs typeface="Times New Roman" panose="02020603050405020304" pitchFamily="18" charset="0"/>
            </a:endParaRPr>
          </a:p>
        </p:txBody>
      </p:sp>
      <p:sp>
        <p:nvSpPr>
          <p:cNvPr id="84997" name="Rectangle 3"/>
          <p:cNvSpPr>
            <a:spLocks noGrp="1" noChangeArrowheads="1"/>
          </p:cNvSpPr>
          <p:nvPr>
            <p:ph type="body" sz="half" idx="1"/>
          </p:nvPr>
        </p:nvSpPr>
        <p:spPr>
          <a:xfrm>
            <a:off x="76200" y="457200"/>
            <a:ext cx="8991600" cy="6248400"/>
          </a:xfrm>
        </p:spPr>
        <p:txBody>
          <a:bodyPr>
            <a:noAutofit/>
          </a:bodyPr>
          <a:lstStyle/>
          <a:p>
            <a:pPr algn="just"/>
            <a:r>
              <a:rPr lang="en-US" sz="2000" dirty="0">
                <a:latin typeface="Times New Roman" panose="02020603050405020304" pitchFamily="18" charset="0"/>
                <a:cs typeface="Times New Roman" panose="02020603050405020304" pitchFamily="18" charset="0"/>
              </a:rPr>
              <a:t>some of the dimensions of flexibility, priority, fidelity that can change when a process framework is applied to different (</a:t>
            </a:r>
            <a:r>
              <a:rPr lang="en-US" sz="2000" b="1" dirty="0">
                <a:latin typeface="Times New Roman" panose="02020603050405020304" pitchFamily="18" charset="0"/>
                <a:cs typeface="Times New Roman" panose="02020603050405020304" pitchFamily="18" charset="0"/>
              </a:rPr>
              <a:t>small / large)</a:t>
            </a:r>
            <a:r>
              <a:rPr lang="en-US" sz="2000" dirty="0">
                <a:latin typeface="Times New Roman" panose="02020603050405020304" pitchFamily="18" charset="0"/>
                <a:cs typeface="Times New Roman" panose="02020603050405020304" pitchFamily="18" charset="0"/>
              </a:rPr>
              <a:t>applications, projects, and domains.</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Table illustrates the differences in schedule distribution for large and small projects across the life-cycle phases.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small commercial project (for example, a 50,000 source-line Visual Basic Windows application, built by a team of five) may require only 1 month of inception, 2 months of elaboration, 5 months of construction, and 2 months of transition. </a:t>
            </a:r>
          </a:p>
          <a:p>
            <a:r>
              <a:rPr lang="en-US" sz="2000" dirty="0">
                <a:latin typeface="Times New Roman" panose="02020603050405020304" pitchFamily="18" charset="0"/>
                <a:cs typeface="Times New Roman" panose="02020603050405020304" pitchFamily="18" charset="0"/>
              </a:rPr>
              <a:t>A large, complex project (for example, a 300,000 source-line embedded avionics program, built by a team of 40) could require 8 months of inception, 14 months of elaboration, 20 months of construction, and 8 months of transition. </a:t>
            </a:r>
            <a:endParaRPr lang="en-US" sz="2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16922" y="2133600"/>
            <a:ext cx="8850878" cy="2133600"/>
          </a:xfrm>
          <a:prstGeom prst="rect">
            <a:avLst/>
          </a:prstGeom>
        </p:spPr>
      </p:pic>
    </p:spTree>
    <p:extLst>
      <p:ext uri="{BB962C8B-B14F-4D97-AF65-F5344CB8AC3E}">
        <p14:creationId xmlns:p14="http://schemas.microsoft.com/office/powerpoint/2010/main" val="3804154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574675" y="76200"/>
            <a:ext cx="8001000" cy="381000"/>
          </a:xfrm>
        </p:spPr>
        <p:txBody>
          <a:bodyPr>
            <a:normAutofit fontScale="90000"/>
          </a:bodyPr>
          <a:lstStyle/>
          <a:p>
            <a:pPr algn="ctr" eaLnBrk="1" hangingPunct="1">
              <a:defRPr/>
            </a:pPr>
            <a:r>
              <a:rPr lang="en-GB" sz="2200" b="1" dirty="0">
                <a:latin typeface="Times New Roman" panose="02020603050405020304" pitchFamily="18" charset="0"/>
                <a:cs typeface="Times New Roman" panose="02020603050405020304" pitchFamily="18" charset="0"/>
              </a:rPr>
              <a:t>Example: Small-Scale Project vs. Large-Scale Project</a:t>
            </a:r>
            <a:endParaRPr lang="en-US" sz="2200" b="1" dirty="0">
              <a:latin typeface="Times New Roman" panose="02020603050405020304" pitchFamily="18" charset="0"/>
              <a:cs typeface="Times New Roman" panose="02020603050405020304" pitchFamily="18" charset="0"/>
            </a:endParaRPr>
          </a:p>
        </p:txBody>
      </p:sp>
      <p:sp>
        <p:nvSpPr>
          <p:cNvPr id="84997" name="Rectangle 3"/>
          <p:cNvSpPr>
            <a:spLocks noGrp="1" noChangeArrowheads="1"/>
          </p:cNvSpPr>
          <p:nvPr>
            <p:ph type="body" sz="half" idx="1"/>
          </p:nvPr>
        </p:nvSpPr>
        <p:spPr>
          <a:xfrm>
            <a:off x="304800" y="762000"/>
            <a:ext cx="8382000" cy="609600"/>
          </a:xfrm>
        </p:spPr>
        <p:txBody>
          <a:bodyPr>
            <a:noAutofit/>
          </a:bodyPr>
          <a:lstStyle/>
          <a:p>
            <a:r>
              <a:rPr lang="en-US" sz="2000" dirty="0">
                <a:latin typeface="Times New Roman" panose="02020603050405020304" pitchFamily="18" charset="0"/>
                <a:cs typeface="Times New Roman" panose="02020603050405020304" pitchFamily="18" charset="0"/>
              </a:rPr>
              <a:t> The success or failure of the project reflects the importance of staffing or the level of associated risk management.</a:t>
            </a:r>
          </a:p>
          <a:p>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Differences in workflow priorities between small and large projects</a:t>
            </a:r>
          </a:p>
        </p:txBody>
      </p:sp>
      <p:graphicFrame>
        <p:nvGraphicFramePr>
          <p:cNvPr id="235576" name="Group 56"/>
          <p:cNvGraphicFramePr>
            <a:graphicFrameLocks noGrp="1"/>
          </p:cNvGraphicFramePr>
          <p:nvPr>
            <p:ph sz="half" idx="2"/>
            <p:extLst>
              <p:ext uri="{D42A27DB-BD31-4B8C-83A1-F6EECF244321}">
                <p14:modId xmlns:p14="http://schemas.microsoft.com/office/powerpoint/2010/main" val="3798301730"/>
              </p:ext>
            </p:extLst>
          </p:nvPr>
        </p:nvGraphicFramePr>
        <p:xfrm>
          <a:off x="533400" y="2326252"/>
          <a:ext cx="7958138" cy="3922148"/>
        </p:xfrm>
        <a:graphic>
          <a:graphicData uri="http://schemas.openxmlformats.org/drawingml/2006/table">
            <a:tbl>
              <a:tblPr/>
              <a:tblGrid>
                <a:gridCol w="12192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538538">
                  <a:extLst>
                    <a:ext uri="{9D8B030D-6E8A-4147-A177-3AD203B41FA5}">
                      <a16:colId xmlns:a16="http://schemas.microsoft.com/office/drawing/2014/main" val="20002"/>
                    </a:ext>
                  </a:extLst>
                </a:gridCol>
              </a:tblGrid>
              <a:tr h="5083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a:ln>
                            <a:noFill/>
                          </a:ln>
                          <a:solidFill>
                            <a:schemeClr val="tx1"/>
                          </a:solidFill>
                          <a:effectLst/>
                          <a:latin typeface="Verdana" pitchFamily="34" charset="0"/>
                        </a:rPr>
                        <a:t>Rank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a:ln>
                            <a:noFill/>
                          </a:ln>
                          <a:solidFill>
                            <a:schemeClr val="tx1"/>
                          </a:solidFill>
                          <a:effectLst/>
                          <a:latin typeface="Verdana" pitchFamily="34" charset="0"/>
                        </a:rPr>
                        <a:t>Small Commercial Project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a:ln>
                            <a:noFill/>
                          </a:ln>
                          <a:solidFill>
                            <a:schemeClr val="tx1"/>
                          </a:solidFill>
                          <a:effectLst/>
                          <a:latin typeface="Verdana" pitchFamily="34" charset="0"/>
                        </a:rPr>
                        <a:t>Large Complex Project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1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Design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1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a:ln>
                            <a:noFill/>
                          </a:ln>
                          <a:solidFill>
                            <a:schemeClr val="tx1"/>
                          </a:solidFill>
                          <a:effectLst/>
                          <a:latin typeface="Verdan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Implementation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Design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1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a:ln>
                            <a:noFill/>
                          </a:ln>
                          <a:solidFill>
                            <a:schemeClr val="tx1"/>
                          </a:solidFill>
                          <a:effectLst/>
                          <a:latin typeface="Verdan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Deployment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Requirements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1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dirty="0">
                          <a:ln>
                            <a:noFill/>
                          </a:ln>
                          <a:solidFill>
                            <a:schemeClr val="tx1"/>
                          </a:solidFill>
                          <a:effectLst/>
                          <a:latin typeface="Verdan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Requirements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Assessment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1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a:ln>
                            <a:noFill/>
                          </a:ln>
                          <a:solidFill>
                            <a:schemeClr val="tx1"/>
                          </a:solidFill>
                          <a:effectLst/>
                          <a:latin typeface="Verdan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Assessments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Environment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81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a:ln>
                            <a:noFill/>
                          </a:ln>
                          <a:solidFill>
                            <a:schemeClr val="tx1"/>
                          </a:solidFill>
                          <a:effectLst/>
                          <a:latin typeface="Verdana"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Management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Implementation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81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a:ln>
                            <a:noFill/>
                          </a:ln>
                          <a:solidFill>
                            <a:schemeClr val="tx1"/>
                          </a:solidFill>
                          <a:effectLst/>
                          <a:latin typeface="Verdana"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Environment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Deployment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574675" y="76200"/>
            <a:ext cx="8001000" cy="381000"/>
          </a:xfrm>
        </p:spPr>
        <p:txBody>
          <a:bodyPr>
            <a:noAutofit/>
          </a:bodyPr>
          <a:lstStyle/>
          <a:p>
            <a:pPr algn="ctr" eaLnBrk="1" hangingPunct="1">
              <a:defRPr/>
            </a:pPr>
            <a:r>
              <a:rPr lang="en-GB" sz="2400" b="1" dirty="0">
                <a:latin typeface="Times New Roman" panose="02020603050405020304" pitchFamily="18" charset="0"/>
                <a:cs typeface="Times New Roman" panose="02020603050405020304" pitchFamily="18" charset="0"/>
              </a:rPr>
              <a:t>Example: Small-Scale Project vs. Large-Scale Project</a:t>
            </a:r>
            <a:endParaRPr lang="en-US" sz="2400" b="1" dirty="0">
              <a:latin typeface="Times New Roman" panose="02020603050405020304" pitchFamily="18" charset="0"/>
              <a:cs typeface="Times New Roman" panose="02020603050405020304" pitchFamily="18" charset="0"/>
            </a:endParaRPr>
          </a:p>
        </p:txBody>
      </p:sp>
      <p:sp>
        <p:nvSpPr>
          <p:cNvPr id="84997" name="Rectangle 3"/>
          <p:cNvSpPr>
            <a:spLocks noGrp="1" noChangeArrowheads="1"/>
          </p:cNvSpPr>
          <p:nvPr>
            <p:ph type="body" sz="half" idx="1"/>
          </p:nvPr>
        </p:nvSpPr>
        <p:spPr>
          <a:xfrm>
            <a:off x="76200" y="457200"/>
            <a:ext cx="8991600" cy="6248400"/>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The following list elaborates some of the key differences in discriminators of success. </a:t>
            </a:r>
          </a:p>
          <a:p>
            <a:pPr algn="just">
              <a:lnSpc>
                <a:spcPct val="150000"/>
              </a:lnSpc>
            </a:pPr>
            <a:r>
              <a:rPr lang="en-US" sz="2000" dirty="0">
                <a:latin typeface="Times New Roman" panose="02020603050405020304" pitchFamily="18" charset="0"/>
                <a:cs typeface="Times New Roman" panose="02020603050405020304" pitchFamily="18" charset="0"/>
              </a:rPr>
              <a:t>Design is key in both domains. Good design of a commercial product is a key differentiator in the marketplace and is the foundation for efficient new product releases. Good design of a large, complex project is the foundation for predictable, cost-efficient construction.</a:t>
            </a:r>
          </a:p>
          <a:p>
            <a:pPr algn="just">
              <a:lnSpc>
                <a:spcPct val="150000"/>
              </a:lnSpc>
            </a:pPr>
            <a:r>
              <a:rPr lang="en-US" sz="2000" dirty="0">
                <a:latin typeface="Times New Roman" panose="02020603050405020304" pitchFamily="18" charset="0"/>
                <a:cs typeface="Times New Roman" panose="02020603050405020304" pitchFamily="18" charset="0"/>
              </a:rPr>
              <a:t>Management is paramount in large projects, where the consequences of planning errors, resource allocation errors, inconsistent stakeholder expectations, and other out-of-balance factors can have catastrophic consequences for the overall team dynamics. Management is far less important in a small team, where opportunities for miscommunications are fewer and their consequences less significant.</a:t>
            </a:r>
          </a:p>
          <a:p>
            <a:pPr algn="just">
              <a:lnSpc>
                <a:spcPct val="150000"/>
              </a:lnSpc>
            </a:pPr>
            <a:r>
              <a:rPr lang="en-US" sz="2000" dirty="0">
                <a:latin typeface="Times New Roman" panose="02020603050405020304" pitchFamily="18" charset="0"/>
                <a:cs typeface="Times New Roman" panose="02020603050405020304" pitchFamily="18" charset="0"/>
              </a:rPr>
              <a:t>Deployment plays a far greater role for a small commercial product because there is a broad user base of diverse individuals and environments.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53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74675" y="0"/>
            <a:ext cx="8001000" cy="381000"/>
          </a:xfrm>
        </p:spPr>
        <p:txBody>
          <a:bodyPr>
            <a:normAutofit fontScale="90000"/>
          </a:bodyPr>
          <a:lstStyle/>
          <a:p>
            <a:pPr>
              <a:defRPr/>
            </a:pPr>
            <a:r>
              <a:rPr lang="en-US" dirty="0"/>
              <a:t>THE SEVEN CORE METRICS</a:t>
            </a:r>
            <a:endParaRPr lang="en-US" sz="1800" dirty="0"/>
          </a:p>
        </p:txBody>
      </p:sp>
      <p:sp>
        <p:nvSpPr>
          <p:cNvPr id="5" name="Rectangle 3"/>
          <p:cNvSpPr txBox="1">
            <a:spLocks noChangeArrowheads="1"/>
          </p:cNvSpPr>
          <p:nvPr/>
        </p:nvSpPr>
        <p:spPr>
          <a:xfrm>
            <a:off x="155575" y="762000"/>
            <a:ext cx="8839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ts val="0"/>
              </a:spcBef>
              <a:buNone/>
            </a:pPr>
            <a:r>
              <a:rPr lang="en-US" sz="2200" dirty="0">
                <a:solidFill>
                  <a:srgbClr val="000000"/>
                </a:solidFill>
                <a:latin typeface="Times New Roman" panose="02020603050405020304" pitchFamily="18" charset="0"/>
                <a:cs typeface="Times New Roman" panose="02020603050405020304" pitchFamily="18" charset="0"/>
              </a:rPr>
              <a:t>The seven core metrics attributes include the following:</a:t>
            </a:r>
          </a:p>
          <a:p>
            <a:pPr marL="806450" algn="just">
              <a:lnSpc>
                <a:spcPct val="150000"/>
              </a:lnSpc>
              <a:spcBef>
                <a:spcPts val="0"/>
              </a:spcBef>
            </a:pPr>
            <a:r>
              <a:rPr lang="en-US" sz="2200" dirty="0">
                <a:solidFill>
                  <a:srgbClr val="000000"/>
                </a:solidFill>
                <a:latin typeface="Times New Roman" panose="02020603050405020304" pitchFamily="18" charset="0"/>
                <a:cs typeface="Times New Roman" panose="02020603050405020304" pitchFamily="18" charset="0"/>
              </a:rPr>
              <a:t>They are simple, objective, easy to collect, easy to interpret, and hard to misinterpret.</a:t>
            </a:r>
          </a:p>
          <a:p>
            <a:pPr marL="806450" algn="just">
              <a:lnSpc>
                <a:spcPct val="150000"/>
              </a:lnSpc>
              <a:spcBef>
                <a:spcPts val="0"/>
              </a:spcBef>
            </a:pPr>
            <a:r>
              <a:rPr lang="en-US" sz="2200" dirty="0">
                <a:latin typeface="Times New Roman" panose="02020603050405020304" pitchFamily="18" charset="0"/>
                <a:cs typeface="Times New Roman" panose="02020603050405020304" pitchFamily="18" charset="0"/>
              </a:rPr>
              <a:t>Collection can be automated and nonintrusive.</a:t>
            </a:r>
          </a:p>
          <a:p>
            <a:pPr marL="806450" algn="just">
              <a:lnSpc>
                <a:spcPct val="150000"/>
              </a:lnSpc>
              <a:spcBef>
                <a:spcPts val="0"/>
              </a:spcBef>
            </a:pPr>
            <a:r>
              <a:rPr lang="en-US" sz="2200" dirty="0">
                <a:latin typeface="Times New Roman" panose="02020603050405020304" pitchFamily="18" charset="0"/>
                <a:cs typeface="Times New Roman" panose="02020603050405020304" pitchFamily="18" charset="0"/>
              </a:rPr>
              <a:t>They provide for consistent assessments throughout the life cycle and are derived from the evolving product baselines rather than from a subjective assessment.</a:t>
            </a:r>
          </a:p>
          <a:p>
            <a:pPr marL="806450" algn="just">
              <a:lnSpc>
                <a:spcPct val="150000"/>
              </a:lnSpc>
              <a:spcBef>
                <a:spcPts val="0"/>
              </a:spcBef>
            </a:pPr>
            <a:r>
              <a:rPr lang="en-US" sz="2200" dirty="0">
                <a:latin typeface="Times New Roman" panose="02020603050405020304" pitchFamily="18" charset="0"/>
                <a:cs typeface="Times New Roman" panose="02020603050405020304" pitchFamily="18" charset="0"/>
              </a:rPr>
              <a:t>They are useful to both management and engineering personnel for communicating progress and quality in a consistent format.</a:t>
            </a:r>
          </a:p>
          <a:p>
            <a:pPr marL="806450" algn="just">
              <a:lnSpc>
                <a:spcPct val="150000"/>
              </a:lnSpc>
              <a:spcBef>
                <a:spcPts val="0"/>
              </a:spcBef>
            </a:pPr>
            <a:r>
              <a:rPr lang="en-US" sz="2200" dirty="0">
                <a:latin typeface="Times New Roman" panose="02020603050405020304" pitchFamily="18" charset="0"/>
                <a:cs typeface="Times New Roman" panose="02020603050405020304" pitchFamily="18" charset="0"/>
              </a:rPr>
              <a:t>Their fidelity improves across the life cycle.</a:t>
            </a:r>
          </a:p>
        </p:txBody>
      </p:sp>
    </p:spTree>
    <p:extLst>
      <p:ext uri="{BB962C8B-B14F-4D97-AF65-F5344CB8AC3E}">
        <p14:creationId xmlns:p14="http://schemas.microsoft.com/office/powerpoint/2010/main" val="1283131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574675" y="76200"/>
            <a:ext cx="8001000" cy="381000"/>
          </a:xfrm>
        </p:spPr>
        <p:txBody>
          <a:bodyPr>
            <a:noAutofit/>
          </a:bodyPr>
          <a:lstStyle/>
          <a:p>
            <a:pPr>
              <a:defRPr/>
            </a:pPr>
            <a:r>
              <a:rPr lang="en-US" sz="2400" b="1" dirty="0"/>
              <a:t>Differences in artifacts between small and large projects</a:t>
            </a:r>
            <a:endParaRPr lang="en-US" sz="1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6200" y="533400"/>
            <a:ext cx="8991600" cy="6265724"/>
          </a:xfrm>
          <a:prstGeom prst="rect">
            <a:avLst/>
          </a:prstGeom>
        </p:spPr>
      </p:pic>
    </p:spTree>
    <p:extLst>
      <p:ext uri="{BB962C8B-B14F-4D97-AF65-F5344CB8AC3E}">
        <p14:creationId xmlns:p14="http://schemas.microsoft.com/office/powerpoint/2010/main" val="1187310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p:txBody>
          <a:bodyPr/>
          <a:lstStyle/>
          <a:p>
            <a:pPr algn="ctr" eaLnBrk="1" hangingPunct="1"/>
            <a:r>
              <a:rPr lang="en-US" dirty="0"/>
              <a:t>Reference</a:t>
            </a:r>
          </a:p>
        </p:txBody>
      </p:sp>
      <p:sp>
        <p:nvSpPr>
          <p:cNvPr id="116741" name="Rectangle 3"/>
          <p:cNvSpPr>
            <a:spLocks noGrp="1" noChangeArrowheads="1"/>
          </p:cNvSpPr>
          <p:nvPr>
            <p:ph idx="1"/>
          </p:nvPr>
        </p:nvSpPr>
        <p:spPr>
          <a:xfrm>
            <a:off x="566738" y="1752600"/>
            <a:ext cx="7815262" cy="4267200"/>
          </a:xfrm>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Software Project Management - A Unified Framework Walker Royce </a:t>
            </a:r>
          </a:p>
        </p:txBody>
      </p:sp>
    </p:spTree>
    <p:extLst>
      <p:ext uri="{BB962C8B-B14F-4D97-AF65-F5344CB8AC3E}">
        <p14:creationId xmlns:p14="http://schemas.microsoft.com/office/powerpoint/2010/main" val="730773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algn="ctr" eaLnBrk="1" hangingPunct="1">
              <a:defRPr/>
            </a:pPr>
            <a:r>
              <a:rPr lang="en-US" sz="2400" b="1" dirty="0"/>
              <a:t>Looking Forward</a:t>
            </a:r>
            <a:br>
              <a:rPr lang="en-US" sz="3400" dirty="0"/>
            </a:br>
            <a:r>
              <a:rPr lang="en-US" sz="1800" dirty="0"/>
              <a:t>Table of Contents</a:t>
            </a:r>
          </a:p>
        </p:txBody>
      </p:sp>
      <p:sp>
        <p:nvSpPr>
          <p:cNvPr id="87045" name="Rectangle 3"/>
          <p:cNvSpPr>
            <a:spLocks noGrp="1" noChangeArrowheads="1"/>
          </p:cNvSpPr>
          <p:nvPr>
            <p:ph idx="1"/>
          </p:nvPr>
        </p:nvSpPr>
        <p:spPr/>
        <p:txBody>
          <a:bodyPr>
            <a:normAutofit fontScale="92500" lnSpcReduction="10000"/>
          </a:bodyPr>
          <a:lstStyle/>
          <a:p>
            <a:pPr eaLnBrk="1" hangingPunct="1">
              <a:lnSpc>
                <a:spcPct val="90000"/>
              </a:lnSpc>
            </a:pPr>
            <a:r>
              <a:rPr lang="en-US" sz="2600"/>
              <a:t>Modern Project Profiles</a:t>
            </a:r>
          </a:p>
          <a:p>
            <a:pPr eaLnBrk="1" hangingPunct="1">
              <a:lnSpc>
                <a:spcPct val="90000"/>
              </a:lnSpc>
              <a:buSzPct val="50000"/>
              <a:buFont typeface="Wingdings" pitchFamily="2" charset="2"/>
              <a:buChar char="Ø"/>
            </a:pPr>
            <a:r>
              <a:rPr lang="en-US" sz="1600"/>
              <a:t>Continuous Integration</a:t>
            </a:r>
          </a:p>
          <a:p>
            <a:pPr eaLnBrk="1" hangingPunct="1">
              <a:lnSpc>
                <a:spcPct val="90000"/>
              </a:lnSpc>
              <a:buSzPct val="50000"/>
              <a:buFont typeface="Wingdings" pitchFamily="2" charset="2"/>
              <a:buChar char="Ø"/>
            </a:pPr>
            <a:r>
              <a:rPr lang="en-US" sz="1600"/>
              <a:t>Early Risk Resolution</a:t>
            </a:r>
          </a:p>
          <a:p>
            <a:pPr eaLnBrk="1" hangingPunct="1">
              <a:lnSpc>
                <a:spcPct val="90000"/>
              </a:lnSpc>
              <a:buSzPct val="50000"/>
              <a:buFont typeface="Wingdings" pitchFamily="2" charset="2"/>
              <a:buChar char="Ø"/>
            </a:pPr>
            <a:r>
              <a:rPr lang="en-US" sz="1600"/>
              <a:t>Evolutionary Requirements</a:t>
            </a:r>
          </a:p>
          <a:p>
            <a:pPr eaLnBrk="1" hangingPunct="1">
              <a:lnSpc>
                <a:spcPct val="90000"/>
              </a:lnSpc>
              <a:buSzPct val="50000"/>
              <a:buFont typeface="Wingdings" pitchFamily="2" charset="2"/>
              <a:buChar char="Ø"/>
            </a:pPr>
            <a:r>
              <a:rPr lang="en-US" sz="1600"/>
              <a:t>Teamwork Among Stakeholders</a:t>
            </a:r>
          </a:p>
          <a:p>
            <a:pPr eaLnBrk="1" hangingPunct="1">
              <a:lnSpc>
                <a:spcPct val="90000"/>
              </a:lnSpc>
              <a:buSzPct val="50000"/>
              <a:buFont typeface="Wingdings" pitchFamily="2" charset="2"/>
              <a:buChar char="Ø"/>
            </a:pPr>
            <a:r>
              <a:rPr lang="en-US" sz="1600"/>
              <a:t>Top 10 Software Management Principles</a:t>
            </a:r>
          </a:p>
          <a:p>
            <a:pPr eaLnBrk="1" hangingPunct="1">
              <a:lnSpc>
                <a:spcPct val="90000"/>
              </a:lnSpc>
              <a:buSzPct val="50000"/>
              <a:buFont typeface="Wingdings" pitchFamily="2" charset="2"/>
              <a:buChar char="Ø"/>
            </a:pPr>
            <a:r>
              <a:rPr lang="en-US" sz="1600"/>
              <a:t>Software Management Best Practices</a:t>
            </a:r>
          </a:p>
          <a:p>
            <a:pPr eaLnBrk="1" hangingPunct="1">
              <a:lnSpc>
                <a:spcPct val="90000"/>
              </a:lnSpc>
            </a:pPr>
            <a:r>
              <a:rPr lang="en-US" sz="2600"/>
              <a:t>Next-Generation Software Economics</a:t>
            </a:r>
          </a:p>
          <a:p>
            <a:pPr eaLnBrk="1" hangingPunct="1">
              <a:lnSpc>
                <a:spcPct val="90000"/>
              </a:lnSpc>
              <a:buSzPct val="50000"/>
              <a:buFont typeface="Wingdings" pitchFamily="2" charset="2"/>
              <a:buChar char="Ø"/>
            </a:pPr>
            <a:r>
              <a:rPr lang="en-US" sz="1600"/>
              <a:t>Next-Generation Cost Models</a:t>
            </a:r>
          </a:p>
          <a:p>
            <a:pPr eaLnBrk="1" hangingPunct="1">
              <a:lnSpc>
                <a:spcPct val="90000"/>
              </a:lnSpc>
              <a:buSzPct val="50000"/>
              <a:buFont typeface="Wingdings" pitchFamily="2" charset="2"/>
              <a:buChar char="Ø"/>
            </a:pPr>
            <a:r>
              <a:rPr lang="en-US" sz="1600"/>
              <a:t>Modern Software Economics</a:t>
            </a:r>
          </a:p>
          <a:p>
            <a:pPr eaLnBrk="1" hangingPunct="1">
              <a:lnSpc>
                <a:spcPct val="90000"/>
              </a:lnSpc>
            </a:pPr>
            <a:r>
              <a:rPr lang="en-US" sz="2600"/>
              <a:t>Modern Process Transitions</a:t>
            </a:r>
          </a:p>
          <a:p>
            <a:pPr eaLnBrk="1" hangingPunct="1">
              <a:lnSpc>
                <a:spcPct val="90000"/>
              </a:lnSpc>
              <a:buSzPct val="50000"/>
              <a:buFont typeface="Wingdings" pitchFamily="2" charset="2"/>
              <a:buChar char="Ø"/>
            </a:pPr>
            <a:r>
              <a:rPr lang="en-US" sz="1600"/>
              <a:t>Culture Shifts</a:t>
            </a:r>
          </a:p>
          <a:p>
            <a:pPr eaLnBrk="1" hangingPunct="1">
              <a:lnSpc>
                <a:spcPct val="90000"/>
              </a:lnSpc>
              <a:buSzPct val="50000"/>
              <a:buFont typeface="Wingdings" pitchFamily="2" charset="2"/>
              <a:buChar char="Ø"/>
            </a:pPr>
            <a:r>
              <a:rPr lang="en-US" sz="1600"/>
              <a:t>Denouement</a:t>
            </a:r>
            <a:endParaRPr lang="en-US" sz="26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normAutofit/>
          </a:bodyPr>
          <a:lstStyle/>
          <a:p>
            <a:pPr algn="ctr" eaLnBrk="1" hangingPunct="1">
              <a:defRPr/>
            </a:pPr>
            <a:r>
              <a:rPr lang="en-US" sz="2400" b="1" dirty="0"/>
              <a:t>Modern Project Profiles</a:t>
            </a:r>
            <a:br>
              <a:rPr lang="en-US" sz="2400" b="1" dirty="0"/>
            </a:br>
            <a:r>
              <a:rPr lang="en-US" sz="2400" dirty="0"/>
              <a:t>Continuous Integration</a:t>
            </a:r>
            <a:endParaRPr lang="en-US" sz="1800" dirty="0"/>
          </a:p>
        </p:txBody>
      </p:sp>
      <p:graphicFrame>
        <p:nvGraphicFramePr>
          <p:cNvPr id="219140" name="Group 4"/>
          <p:cNvGraphicFramePr>
            <a:graphicFrameLocks noGrp="1"/>
          </p:cNvGraphicFramePr>
          <p:nvPr>
            <p:ph type="tbl" idx="1"/>
          </p:nvPr>
        </p:nvGraphicFramePr>
        <p:xfrm>
          <a:off x="685800" y="2514600"/>
          <a:ext cx="7805738" cy="3429001"/>
        </p:xfrm>
        <a:graphic>
          <a:graphicData uri="http://schemas.openxmlformats.org/drawingml/2006/table">
            <a:tbl>
              <a:tblPr/>
              <a:tblGrid>
                <a:gridCol w="2819400">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gridCol w="2474913">
                  <a:extLst>
                    <a:ext uri="{9D8B030D-6E8A-4147-A177-3AD203B41FA5}">
                      <a16:colId xmlns:a16="http://schemas.microsoft.com/office/drawing/2014/main" val="20002"/>
                    </a:ext>
                  </a:extLst>
                </a:gridCol>
              </a:tblGrid>
              <a:tr h="766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SOFTWARE</a:t>
                      </a:r>
                      <a:br>
                        <a:rPr kumimoji="0" lang="en-US" sz="1400" b="1" i="0" u="none" strike="noStrike" cap="none" normalizeH="0" baseline="0">
                          <a:ln>
                            <a:noFill/>
                          </a:ln>
                          <a:solidFill>
                            <a:schemeClr val="tx1"/>
                          </a:solidFill>
                          <a:effectLst/>
                          <a:latin typeface="Verdana" pitchFamily="34" charset="0"/>
                          <a:cs typeface="Times New Roman" pitchFamily="18" charset="0"/>
                        </a:rPr>
                      </a:br>
                      <a:r>
                        <a:rPr kumimoji="0" lang="en-US" sz="1400" b="1" i="0" u="none" strike="noStrike" cap="none" normalizeH="0" baseline="0">
                          <a:ln>
                            <a:noFill/>
                          </a:ln>
                          <a:solidFill>
                            <a:schemeClr val="tx1"/>
                          </a:solidFill>
                          <a:effectLst/>
                          <a:latin typeface="Verdana" pitchFamily="34" charset="0"/>
                          <a:cs typeface="Times New Roman" pitchFamily="18" charset="0"/>
                        </a:rPr>
                        <a:t>ENGINEERING</a:t>
                      </a:r>
                      <a:br>
                        <a:rPr kumimoji="0" lang="en-US" sz="1400" b="1" i="0" u="none" strike="noStrike" cap="none" normalizeH="0" baseline="0">
                          <a:ln>
                            <a:noFill/>
                          </a:ln>
                          <a:solidFill>
                            <a:schemeClr val="tx1"/>
                          </a:solidFill>
                          <a:effectLst/>
                          <a:latin typeface="Verdana" pitchFamily="34" charset="0"/>
                          <a:cs typeface="Times New Roman" pitchFamily="18" charset="0"/>
                        </a:rPr>
                      </a:br>
                      <a:r>
                        <a:rPr kumimoji="0" lang="en-US" sz="1400" b="1" i="0" u="none" strike="noStrike" cap="none" normalizeH="0" baseline="0">
                          <a:ln>
                            <a:noFill/>
                          </a:ln>
                          <a:solidFill>
                            <a:schemeClr val="tx1"/>
                          </a:solidFill>
                          <a:effectLst/>
                          <a:latin typeface="Verdana" pitchFamily="34" charset="0"/>
                          <a:cs typeface="Times New Roman" pitchFamily="18" charset="0"/>
                        </a:rPr>
                        <a:t>WORKFLOWS</a:t>
                      </a:r>
                      <a:endParaRPr kumimoji="0" lang="en-US" sz="14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CONVENTIONAL</a:t>
                      </a: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PROCESS</a:t>
                      </a:r>
                      <a:br>
                        <a:rPr kumimoji="0" lang="en-US" sz="1400" b="1" i="0" u="none" strike="noStrike" cap="none" normalizeH="0" baseline="0">
                          <a:ln>
                            <a:noFill/>
                          </a:ln>
                          <a:solidFill>
                            <a:schemeClr val="tx1"/>
                          </a:solidFill>
                          <a:effectLst/>
                          <a:latin typeface="Verdana" pitchFamily="34" charset="0"/>
                          <a:cs typeface="Times New Roman" pitchFamily="18" charset="0"/>
                        </a:rPr>
                      </a:br>
                      <a:r>
                        <a:rPr kumimoji="0" lang="en-US" sz="1400" b="1" i="0" u="none" strike="noStrike" cap="none" normalizeH="0" baseline="0">
                          <a:ln>
                            <a:noFill/>
                          </a:ln>
                          <a:solidFill>
                            <a:schemeClr val="tx1"/>
                          </a:solidFill>
                          <a:effectLst/>
                          <a:latin typeface="Verdana" pitchFamily="34" charset="0"/>
                          <a:cs typeface="Times New Roman" pitchFamily="18" charset="0"/>
                        </a:rPr>
                        <a:t>EXPENDITURES</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MODERN</a:t>
                      </a:r>
                      <a:br>
                        <a:rPr kumimoji="0" lang="en-US" sz="1400" b="1" i="0" u="none" strike="noStrike" cap="none" normalizeH="0" baseline="0">
                          <a:ln>
                            <a:noFill/>
                          </a:ln>
                          <a:solidFill>
                            <a:schemeClr val="tx1"/>
                          </a:solidFill>
                          <a:effectLst/>
                          <a:latin typeface="Verdana" pitchFamily="34" charset="0"/>
                          <a:cs typeface="Times New Roman" pitchFamily="18" charset="0"/>
                        </a:rPr>
                      </a:br>
                      <a:r>
                        <a:rPr kumimoji="0" lang="en-US" sz="1400" b="1" i="0" u="none" strike="noStrike" cap="none" normalizeH="0" baseline="0">
                          <a:ln>
                            <a:noFill/>
                          </a:ln>
                          <a:solidFill>
                            <a:schemeClr val="tx1"/>
                          </a:solidFill>
                          <a:effectLst/>
                          <a:latin typeface="Verdana" pitchFamily="34" charset="0"/>
                          <a:cs typeface="Times New Roman" pitchFamily="18" charset="0"/>
                        </a:rPr>
                        <a:t>PROCESS</a:t>
                      </a:r>
                      <a:br>
                        <a:rPr kumimoji="0" lang="en-US" sz="1400" b="1" i="0" u="none" strike="noStrike" cap="none" normalizeH="0" baseline="0">
                          <a:ln>
                            <a:noFill/>
                          </a:ln>
                          <a:solidFill>
                            <a:schemeClr val="tx1"/>
                          </a:solidFill>
                          <a:effectLst/>
                          <a:latin typeface="Verdana" pitchFamily="34" charset="0"/>
                          <a:cs typeface="Times New Roman" pitchFamily="18" charset="0"/>
                        </a:rPr>
                      </a:br>
                      <a:r>
                        <a:rPr kumimoji="0" lang="en-US" sz="1400" b="1" i="0" u="none" strike="noStrike" cap="none" normalizeH="0" baseline="0">
                          <a:ln>
                            <a:noFill/>
                          </a:ln>
                          <a:solidFill>
                            <a:schemeClr val="tx1"/>
                          </a:solidFill>
                          <a:effectLst/>
                          <a:latin typeface="Verdana" pitchFamily="34" charset="0"/>
                          <a:cs typeface="Times New Roman" pitchFamily="18" charset="0"/>
                        </a:rPr>
                        <a:t>EXPENDITURES</a:t>
                      </a:r>
                      <a:endParaRPr kumimoji="0" lang="en-US" sz="14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Management</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  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10%</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Environment</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  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10%</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Requirements</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  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10%</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Design</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10%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15%</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4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Implementation</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30%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25%</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Assessment</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40%</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25%</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Deployment</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  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  5%</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Total</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100%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Verdana" pitchFamily="34" charset="0"/>
                          <a:cs typeface="Times New Roman" pitchFamily="18" charset="0"/>
                        </a:rPr>
                        <a:t>100%</a:t>
                      </a:r>
                      <a:endParaRPr kumimoji="0" lang="en-US" sz="12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8069" name="Text Box 3"/>
          <p:cNvSpPr txBox="1">
            <a:spLocks noChangeArrowheads="1"/>
          </p:cNvSpPr>
          <p:nvPr/>
        </p:nvSpPr>
        <p:spPr bwMode="auto">
          <a:xfrm>
            <a:off x="596900" y="1778000"/>
            <a:ext cx="6596063" cy="641350"/>
          </a:xfrm>
          <a:prstGeom prst="rect">
            <a:avLst/>
          </a:prstGeom>
          <a:noFill/>
          <a:ln w="9525">
            <a:noFill/>
            <a:miter lim="800000"/>
            <a:headEnd/>
            <a:tailEnd/>
          </a:ln>
        </p:spPr>
        <p:txBody>
          <a:bodyPr wrap="none">
            <a:spAutoFit/>
          </a:bodyPr>
          <a:lstStyle/>
          <a:p>
            <a:pPr>
              <a:buClr>
                <a:schemeClr val="accent2"/>
              </a:buClr>
              <a:buFont typeface="Wingdings" pitchFamily="2" charset="2"/>
              <a:buNone/>
            </a:pPr>
            <a:r>
              <a:rPr lang="en-US" b="1" i="1"/>
              <a:t>Differences in workflow cost allocations between </a:t>
            </a:r>
          </a:p>
          <a:p>
            <a:pPr>
              <a:buClr>
                <a:schemeClr val="accent2"/>
              </a:buClr>
              <a:buFont typeface="Wingdings" pitchFamily="2" charset="2"/>
              <a:buNone/>
            </a:pPr>
            <a:r>
              <a:rPr lang="en-US" b="1" i="1"/>
              <a:t>a conventional process and a modern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19140"/>
                                        </p:tgtEl>
                                        <p:attrNameLst>
                                          <p:attrName>style.visibility</p:attrName>
                                        </p:attrNameLst>
                                      </p:cBhvr>
                                      <p:to>
                                        <p:strVal val="visible"/>
                                      </p:to>
                                    </p:set>
                                    <p:animEffect transition="in" filter="dissolve">
                                      <p:cBhvr>
                                        <p:cTn id="7" dur="1000"/>
                                        <p:tgtEl>
                                          <p:spTgt spid="21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normAutofit/>
          </a:bodyPr>
          <a:lstStyle/>
          <a:p>
            <a:pPr algn="ctr" eaLnBrk="1" hangingPunct="1">
              <a:defRPr/>
            </a:pPr>
            <a:r>
              <a:rPr lang="en-US" sz="2400" b="1" dirty="0"/>
              <a:t>Modern Project Profiles</a:t>
            </a:r>
            <a:br>
              <a:rPr lang="en-US" sz="2400" b="1" dirty="0"/>
            </a:br>
            <a:r>
              <a:rPr lang="en-US" sz="2400" dirty="0"/>
              <a:t>Continuous Integration</a:t>
            </a:r>
            <a:endParaRPr lang="en-US" sz="1800" dirty="0"/>
          </a:p>
        </p:txBody>
      </p:sp>
      <p:sp>
        <p:nvSpPr>
          <p:cNvPr id="89093" name="Text Box 3"/>
          <p:cNvSpPr txBox="1">
            <a:spLocks noChangeArrowheads="1"/>
          </p:cNvSpPr>
          <p:nvPr/>
        </p:nvSpPr>
        <p:spPr bwMode="auto">
          <a:xfrm>
            <a:off x="457200" y="2012950"/>
            <a:ext cx="8410575" cy="1187450"/>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sz="2400" b="1" i="1"/>
              <a:t> </a:t>
            </a:r>
            <a:r>
              <a:rPr lang="en-US" sz="2400"/>
              <a:t>The continuous integration inherent in an iterative </a:t>
            </a:r>
          </a:p>
          <a:p>
            <a:pPr>
              <a:buClr>
                <a:schemeClr val="accent2"/>
              </a:buClr>
              <a:buFont typeface="Wingdings" pitchFamily="2" charset="2"/>
              <a:buNone/>
            </a:pPr>
            <a:r>
              <a:rPr lang="en-US" sz="2400"/>
              <a:t>    development process enables better insight into </a:t>
            </a:r>
          </a:p>
          <a:p>
            <a:pPr>
              <a:buClr>
                <a:schemeClr val="accent2"/>
              </a:buClr>
              <a:buFont typeface="Wingdings" pitchFamily="2" charset="2"/>
              <a:buNone/>
            </a:pPr>
            <a:r>
              <a:rPr lang="en-US" sz="2400"/>
              <a:t>    quality trade-offs.</a:t>
            </a:r>
            <a:endParaRPr lang="en-US" sz="2400" b="1" i="1"/>
          </a:p>
        </p:txBody>
      </p:sp>
      <p:sp>
        <p:nvSpPr>
          <p:cNvPr id="89094" name="Text Box 4"/>
          <p:cNvSpPr txBox="1">
            <a:spLocks noChangeArrowheads="1"/>
          </p:cNvSpPr>
          <p:nvPr/>
        </p:nvSpPr>
        <p:spPr bwMode="auto">
          <a:xfrm>
            <a:off x="457200" y="3552825"/>
            <a:ext cx="8516938" cy="1552575"/>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sz="2400" b="1" i="1"/>
              <a:t> </a:t>
            </a:r>
            <a:r>
              <a:rPr lang="en-US" sz="2400"/>
              <a:t>System characteristics that are largely inherent </a:t>
            </a:r>
          </a:p>
          <a:p>
            <a:pPr>
              <a:buClr>
                <a:schemeClr val="accent2"/>
              </a:buClr>
              <a:buFont typeface="Wingdings" pitchFamily="2" charset="2"/>
              <a:buNone/>
            </a:pPr>
            <a:r>
              <a:rPr lang="en-US" sz="2400"/>
              <a:t>    in the architecture (performance, fault tolerance, </a:t>
            </a:r>
          </a:p>
          <a:p>
            <a:pPr>
              <a:buClr>
                <a:schemeClr val="accent2"/>
              </a:buClr>
              <a:buFont typeface="Wingdings" pitchFamily="2" charset="2"/>
              <a:buNone/>
            </a:pPr>
            <a:r>
              <a:rPr lang="en-US" sz="2400"/>
              <a:t>    maintainability) are tangible earlier in the process, </a:t>
            </a:r>
          </a:p>
          <a:p>
            <a:pPr>
              <a:buClr>
                <a:schemeClr val="accent2"/>
              </a:buClr>
              <a:buFont typeface="Wingdings" pitchFamily="2" charset="2"/>
              <a:buNone/>
            </a:pPr>
            <a:r>
              <a:rPr lang="en-US" sz="2400"/>
              <a:t>    when issues are still correctable.</a:t>
            </a:r>
            <a:endParaRPr lang="en-US" sz="2400" b="1" i="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pPr algn="ctr" eaLnBrk="1" hangingPunct="1">
              <a:defRPr/>
            </a:pPr>
            <a:r>
              <a:rPr lang="en-US" sz="2400" b="1" dirty="0"/>
              <a:t>Modern Project Profiles</a:t>
            </a:r>
            <a:br>
              <a:rPr lang="en-US" sz="2400" b="1" dirty="0"/>
            </a:br>
            <a:r>
              <a:rPr lang="en-US" sz="2400" dirty="0"/>
              <a:t>Early Risk Resolution</a:t>
            </a:r>
            <a:endParaRPr lang="en-US" sz="1800" dirty="0"/>
          </a:p>
        </p:txBody>
      </p:sp>
      <p:sp>
        <p:nvSpPr>
          <p:cNvPr id="90117" name="Text Box 3"/>
          <p:cNvSpPr txBox="1">
            <a:spLocks noChangeArrowheads="1"/>
          </p:cNvSpPr>
          <p:nvPr/>
        </p:nvSpPr>
        <p:spPr bwMode="auto">
          <a:xfrm>
            <a:off x="457200" y="1816100"/>
            <a:ext cx="8026400" cy="1054100"/>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sz="2100" b="1" i="1"/>
              <a:t> </a:t>
            </a:r>
            <a:r>
              <a:rPr lang="en-US" sz="2100"/>
              <a:t>Conventional projects usually do the easy stuff first,</a:t>
            </a:r>
          </a:p>
          <a:p>
            <a:pPr>
              <a:buClr>
                <a:schemeClr val="accent2"/>
              </a:buClr>
              <a:buFont typeface="Wingdings" pitchFamily="2" charset="2"/>
              <a:buNone/>
            </a:pPr>
            <a:r>
              <a:rPr lang="en-US" sz="2100" b="1" i="1"/>
              <a:t>    </a:t>
            </a:r>
            <a:r>
              <a:rPr lang="en-US" sz="2100"/>
              <a:t>modern process attacks the important 20% </a:t>
            </a:r>
          </a:p>
          <a:p>
            <a:pPr>
              <a:buClr>
                <a:schemeClr val="accent2"/>
              </a:buClr>
              <a:buFont typeface="Wingdings" pitchFamily="2" charset="2"/>
              <a:buNone/>
            </a:pPr>
            <a:r>
              <a:rPr lang="en-US" sz="2100"/>
              <a:t>    of the requirements, use cases, components, and risks.</a:t>
            </a:r>
            <a:endParaRPr lang="en-US" sz="2100" b="1" i="1"/>
          </a:p>
        </p:txBody>
      </p:sp>
      <p:sp>
        <p:nvSpPr>
          <p:cNvPr id="90118" name="Text Box 4"/>
          <p:cNvSpPr txBox="1">
            <a:spLocks noChangeArrowheads="1"/>
          </p:cNvSpPr>
          <p:nvPr/>
        </p:nvSpPr>
        <p:spPr bwMode="auto">
          <a:xfrm>
            <a:off x="457200" y="3019425"/>
            <a:ext cx="8199438" cy="1054100"/>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sz="2100" b="1" i="1"/>
              <a:t> </a:t>
            </a:r>
            <a:r>
              <a:rPr lang="en-US" sz="2100"/>
              <a:t>The effect of the overall life-cycle philosophy </a:t>
            </a:r>
          </a:p>
          <a:p>
            <a:pPr>
              <a:buClr>
                <a:schemeClr val="accent2"/>
              </a:buClr>
              <a:buFont typeface="Wingdings" pitchFamily="2" charset="2"/>
              <a:buNone/>
            </a:pPr>
            <a:r>
              <a:rPr lang="en-US" sz="2100"/>
              <a:t>    on the 80/20 lessons provides a useful risk management</a:t>
            </a:r>
          </a:p>
          <a:p>
            <a:pPr>
              <a:buClr>
                <a:schemeClr val="accent2"/>
              </a:buClr>
              <a:buFont typeface="Wingdings" pitchFamily="2" charset="2"/>
              <a:buNone/>
            </a:pPr>
            <a:r>
              <a:rPr lang="en-US" sz="2100"/>
              <a:t>    perspective.</a:t>
            </a:r>
            <a:endParaRPr lang="en-US" sz="2100" b="1" i="1"/>
          </a:p>
        </p:txBody>
      </p:sp>
      <p:sp>
        <p:nvSpPr>
          <p:cNvPr id="221189" name="Text Box 5"/>
          <p:cNvSpPr txBox="1">
            <a:spLocks noChangeArrowheads="1"/>
          </p:cNvSpPr>
          <p:nvPr/>
        </p:nvSpPr>
        <p:spPr bwMode="auto">
          <a:xfrm>
            <a:off x="839788" y="4586288"/>
            <a:ext cx="8151812" cy="366712"/>
          </a:xfrm>
          <a:prstGeom prst="rect">
            <a:avLst/>
          </a:prstGeom>
          <a:noFill/>
          <a:ln w="9525">
            <a:noFill/>
            <a:miter lim="800000"/>
            <a:headEnd/>
            <a:tailEnd/>
          </a:ln>
        </p:spPr>
        <p:txBody>
          <a:bodyPr wrap="none">
            <a:spAutoFit/>
          </a:bodyPr>
          <a:lstStyle/>
          <a:p>
            <a:pPr>
              <a:buClr>
                <a:schemeClr val="accent2"/>
              </a:buClr>
              <a:buFont typeface="Wingdings" pitchFamily="2" charset="2"/>
              <a:buChar char="Ø"/>
            </a:pPr>
            <a:r>
              <a:rPr lang="en-US"/>
              <a:t> 80% of the software cost is consumed by 20% of the components.</a:t>
            </a:r>
          </a:p>
        </p:txBody>
      </p:sp>
      <p:sp>
        <p:nvSpPr>
          <p:cNvPr id="221190" name="Text Box 6"/>
          <p:cNvSpPr txBox="1">
            <a:spLocks noChangeArrowheads="1"/>
          </p:cNvSpPr>
          <p:nvPr/>
        </p:nvSpPr>
        <p:spPr bwMode="auto">
          <a:xfrm>
            <a:off x="838200" y="4191000"/>
            <a:ext cx="8105775" cy="366713"/>
          </a:xfrm>
          <a:prstGeom prst="rect">
            <a:avLst/>
          </a:prstGeom>
          <a:noFill/>
          <a:ln w="9525">
            <a:noFill/>
            <a:miter lim="800000"/>
            <a:headEnd/>
            <a:tailEnd/>
          </a:ln>
        </p:spPr>
        <p:txBody>
          <a:bodyPr wrap="none">
            <a:spAutoFit/>
          </a:bodyPr>
          <a:lstStyle/>
          <a:p>
            <a:pPr>
              <a:buClr>
                <a:schemeClr val="accent2"/>
              </a:buClr>
              <a:buFont typeface="Wingdings" pitchFamily="2" charset="2"/>
              <a:buChar char="Ø"/>
            </a:pPr>
            <a:r>
              <a:rPr lang="en-US"/>
              <a:t> 80% of the engineering is consumed by 20% of the requirements.</a:t>
            </a:r>
          </a:p>
        </p:txBody>
      </p:sp>
      <p:sp>
        <p:nvSpPr>
          <p:cNvPr id="221191" name="Text Box 7"/>
          <p:cNvSpPr txBox="1">
            <a:spLocks noChangeArrowheads="1"/>
          </p:cNvSpPr>
          <p:nvPr/>
        </p:nvSpPr>
        <p:spPr bwMode="auto">
          <a:xfrm>
            <a:off x="838200" y="5029200"/>
            <a:ext cx="7121525" cy="366713"/>
          </a:xfrm>
          <a:prstGeom prst="rect">
            <a:avLst/>
          </a:prstGeom>
          <a:noFill/>
          <a:ln w="9525">
            <a:noFill/>
            <a:miter lim="800000"/>
            <a:headEnd/>
            <a:tailEnd/>
          </a:ln>
        </p:spPr>
        <p:txBody>
          <a:bodyPr wrap="none">
            <a:spAutoFit/>
          </a:bodyPr>
          <a:lstStyle/>
          <a:p>
            <a:pPr>
              <a:buClr>
                <a:schemeClr val="accent2"/>
              </a:buClr>
              <a:buFont typeface="Wingdings" pitchFamily="2" charset="2"/>
              <a:buChar char="Ø"/>
            </a:pPr>
            <a:r>
              <a:rPr lang="en-US"/>
              <a:t> 80% of the errors are caused by 20% of the components.</a:t>
            </a:r>
          </a:p>
        </p:txBody>
      </p:sp>
      <p:sp>
        <p:nvSpPr>
          <p:cNvPr id="221192" name="Text Box 8"/>
          <p:cNvSpPr txBox="1">
            <a:spLocks noChangeArrowheads="1"/>
          </p:cNvSpPr>
          <p:nvPr/>
        </p:nvSpPr>
        <p:spPr bwMode="auto">
          <a:xfrm>
            <a:off x="838200" y="5486400"/>
            <a:ext cx="6446838" cy="366713"/>
          </a:xfrm>
          <a:prstGeom prst="rect">
            <a:avLst/>
          </a:prstGeom>
          <a:noFill/>
          <a:ln w="9525">
            <a:noFill/>
            <a:miter lim="800000"/>
            <a:headEnd/>
            <a:tailEnd/>
          </a:ln>
        </p:spPr>
        <p:txBody>
          <a:bodyPr wrap="none">
            <a:spAutoFit/>
          </a:bodyPr>
          <a:lstStyle/>
          <a:p>
            <a:pPr>
              <a:buClr>
                <a:schemeClr val="accent2"/>
              </a:buClr>
              <a:buFont typeface="Wingdings" pitchFamily="2" charset="2"/>
              <a:buChar char="Ø"/>
            </a:pPr>
            <a:r>
              <a:rPr lang="en-US"/>
              <a:t> 80% of the progress is made by 20% of the 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dissolve">
                                      <p:cBhvr>
                                        <p:cTn id="7" dur="1000"/>
                                        <p:tgtEl>
                                          <p:spTgt spid="2211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1190"/>
                                        </p:tgtEl>
                                        <p:attrNameLst>
                                          <p:attrName>style.visibility</p:attrName>
                                        </p:attrNameLst>
                                      </p:cBhvr>
                                      <p:to>
                                        <p:strVal val="visible"/>
                                      </p:to>
                                    </p:set>
                                    <p:animEffect transition="in" filter="dissolve">
                                      <p:cBhvr>
                                        <p:cTn id="10" dur="1000"/>
                                        <p:tgtEl>
                                          <p:spTgt spid="22119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1191"/>
                                        </p:tgtEl>
                                        <p:attrNameLst>
                                          <p:attrName>style.visibility</p:attrName>
                                        </p:attrNameLst>
                                      </p:cBhvr>
                                      <p:to>
                                        <p:strVal val="visible"/>
                                      </p:to>
                                    </p:set>
                                    <p:animEffect transition="in" filter="dissolve">
                                      <p:cBhvr>
                                        <p:cTn id="13" dur="1000"/>
                                        <p:tgtEl>
                                          <p:spTgt spid="22119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1192"/>
                                        </p:tgtEl>
                                        <p:attrNameLst>
                                          <p:attrName>style.visibility</p:attrName>
                                        </p:attrNameLst>
                                      </p:cBhvr>
                                      <p:to>
                                        <p:strVal val="visible"/>
                                      </p:to>
                                    </p:set>
                                    <p:animEffect transition="in" filter="dissolve">
                                      <p:cBhvr>
                                        <p:cTn id="16" dur="1000"/>
                                        <p:tgtEl>
                                          <p:spTgt spid="221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p:bldP spid="221190" grpId="0"/>
      <p:bldP spid="221191" grpId="0"/>
      <p:bldP spid="22119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normAutofit fontScale="90000"/>
          </a:bodyPr>
          <a:lstStyle/>
          <a:p>
            <a:pPr algn="ctr" eaLnBrk="1" hangingPunct="1">
              <a:defRPr/>
            </a:pPr>
            <a:r>
              <a:rPr lang="en-US" sz="2400" b="1" dirty="0"/>
              <a:t>Modern Project Profiles</a:t>
            </a:r>
            <a:br>
              <a:rPr lang="en-US" sz="2400" b="1" dirty="0"/>
            </a:br>
            <a:r>
              <a:rPr lang="en-US" sz="2400" dirty="0"/>
              <a:t>Evolutionary Requirements</a:t>
            </a:r>
            <a:endParaRPr lang="en-US" sz="1800" dirty="0"/>
          </a:p>
        </p:txBody>
      </p:sp>
      <p:sp>
        <p:nvSpPr>
          <p:cNvPr id="91141" name="Text Box 3"/>
          <p:cNvSpPr txBox="1">
            <a:spLocks noChangeArrowheads="1"/>
          </p:cNvSpPr>
          <p:nvPr/>
        </p:nvSpPr>
        <p:spPr bwMode="auto">
          <a:xfrm>
            <a:off x="457200" y="1857375"/>
            <a:ext cx="7469188" cy="1190625"/>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b="1" i="1" dirty="0"/>
              <a:t> </a:t>
            </a:r>
            <a:r>
              <a:rPr lang="en-US" dirty="0"/>
              <a:t>Conventional approaches decomposed system requirements</a:t>
            </a:r>
          </a:p>
          <a:p>
            <a:pPr>
              <a:buClr>
                <a:schemeClr val="accent2"/>
              </a:buClr>
              <a:buFont typeface="Wingdings" pitchFamily="2" charset="2"/>
              <a:buNone/>
            </a:pPr>
            <a:r>
              <a:rPr lang="en-US" b="1" i="1" dirty="0"/>
              <a:t>    </a:t>
            </a:r>
            <a:r>
              <a:rPr lang="en-US" dirty="0"/>
              <a:t>into subsystem requirements, subsystem requirements into</a:t>
            </a:r>
          </a:p>
          <a:p>
            <a:pPr>
              <a:buClr>
                <a:schemeClr val="accent2"/>
              </a:buClr>
              <a:buFont typeface="Wingdings" pitchFamily="2" charset="2"/>
              <a:buNone/>
            </a:pPr>
            <a:r>
              <a:rPr lang="en-US" dirty="0"/>
              <a:t>    component requirements, and component requirements into</a:t>
            </a:r>
          </a:p>
          <a:p>
            <a:pPr>
              <a:buClr>
                <a:schemeClr val="accent2"/>
              </a:buClr>
              <a:buFont typeface="Wingdings" pitchFamily="2" charset="2"/>
              <a:buNone/>
            </a:pPr>
            <a:r>
              <a:rPr lang="en-US" dirty="0"/>
              <a:t>    unit requirements.</a:t>
            </a:r>
            <a:endParaRPr lang="en-US" b="1" i="1" dirty="0"/>
          </a:p>
        </p:txBody>
      </p:sp>
      <p:sp>
        <p:nvSpPr>
          <p:cNvPr id="91142" name="Text Box 4"/>
          <p:cNvSpPr txBox="1">
            <a:spLocks noChangeArrowheads="1"/>
          </p:cNvSpPr>
          <p:nvPr/>
        </p:nvSpPr>
        <p:spPr bwMode="auto">
          <a:xfrm>
            <a:off x="457200" y="3168650"/>
            <a:ext cx="6162675" cy="641350"/>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b="1" i="1" dirty="0"/>
              <a:t> </a:t>
            </a:r>
            <a:r>
              <a:rPr lang="en-US" dirty="0"/>
              <a:t>The organization of requirements was structured </a:t>
            </a:r>
          </a:p>
          <a:p>
            <a:pPr>
              <a:buClr>
                <a:schemeClr val="accent2"/>
              </a:buClr>
              <a:buFont typeface="Wingdings" pitchFamily="2" charset="2"/>
              <a:buNone/>
            </a:pPr>
            <a:r>
              <a:rPr lang="en-US" dirty="0"/>
              <a:t>    so traceability was simple.</a:t>
            </a:r>
            <a:endParaRPr lang="en-US" b="1" i="1" dirty="0"/>
          </a:p>
        </p:txBody>
      </p:sp>
      <p:sp>
        <p:nvSpPr>
          <p:cNvPr id="91143" name="Text Box 5"/>
          <p:cNvSpPr txBox="1">
            <a:spLocks noChangeArrowheads="1"/>
          </p:cNvSpPr>
          <p:nvPr/>
        </p:nvSpPr>
        <p:spPr bwMode="auto">
          <a:xfrm>
            <a:off x="434975" y="3838575"/>
            <a:ext cx="7523163" cy="1190625"/>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b="1" i="1" dirty="0"/>
              <a:t> </a:t>
            </a:r>
            <a:r>
              <a:rPr lang="en-US" dirty="0"/>
              <a:t>Most modern architectures that use commercial components,</a:t>
            </a:r>
          </a:p>
          <a:p>
            <a:pPr>
              <a:buClr>
                <a:schemeClr val="accent2"/>
              </a:buClr>
              <a:buFont typeface="Wingdings" pitchFamily="2" charset="2"/>
              <a:buNone/>
            </a:pPr>
            <a:r>
              <a:rPr lang="en-US" b="1" i="1" dirty="0"/>
              <a:t>    </a:t>
            </a:r>
            <a:r>
              <a:rPr lang="en-US" dirty="0"/>
              <a:t>legacy components, distributed resources and </a:t>
            </a:r>
          </a:p>
          <a:p>
            <a:pPr>
              <a:buClr>
                <a:schemeClr val="accent2"/>
              </a:buClr>
              <a:buFont typeface="Wingdings" pitchFamily="2" charset="2"/>
              <a:buNone/>
            </a:pPr>
            <a:r>
              <a:rPr lang="en-US" dirty="0"/>
              <a:t>    object-oriented methods are not trivially traced </a:t>
            </a:r>
          </a:p>
          <a:p>
            <a:pPr>
              <a:buClr>
                <a:schemeClr val="accent2"/>
              </a:buClr>
              <a:buFont typeface="Wingdings" pitchFamily="2" charset="2"/>
              <a:buNone/>
            </a:pPr>
            <a:r>
              <a:rPr lang="en-US" dirty="0"/>
              <a:t>    to the requirements they satisfy.</a:t>
            </a:r>
            <a:endParaRPr lang="en-US" b="1" i="1" dirty="0"/>
          </a:p>
        </p:txBody>
      </p:sp>
      <p:sp>
        <p:nvSpPr>
          <p:cNvPr id="91144" name="Text Box 6"/>
          <p:cNvSpPr txBox="1">
            <a:spLocks noChangeArrowheads="1"/>
          </p:cNvSpPr>
          <p:nvPr/>
        </p:nvSpPr>
        <p:spPr bwMode="auto">
          <a:xfrm>
            <a:off x="425450" y="5114925"/>
            <a:ext cx="7881938" cy="915988"/>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b="1" i="1" dirty="0"/>
              <a:t> </a:t>
            </a:r>
            <a:r>
              <a:rPr lang="en-US" dirty="0"/>
              <a:t>The artifacts are now intended to evolve along with the process,</a:t>
            </a:r>
          </a:p>
          <a:p>
            <a:pPr>
              <a:buClr>
                <a:schemeClr val="accent2"/>
              </a:buClr>
              <a:buFont typeface="Wingdings" pitchFamily="2" charset="2"/>
              <a:buNone/>
            </a:pPr>
            <a:r>
              <a:rPr lang="en-US" b="1" i="1" dirty="0"/>
              <a:t>    </a:t>
            </a:r>
            <a:r>
              <a:rPr lang="en-US" dirty="0"/>
              <a:t>with more and more fidelity as the life-cycle progresses and</a:t>
            </a:r>
          </a:p>
          <a:p>
            <a:pPr>
              <a:buClr>
                <a:schemeClr val="accent2"/>
              </a:buClr>
              <a:buFont typeface="Wingdings" pitchFamily="2" charset="2"/>
              <a:buNone/>
            </a:pPr>
            <a:r>
              <a:rPr lang="en-US" dirty="0"/>
              <a:t>    the requirements understanding matures.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fontScale="90000"/>
          </a:bodyPr>
          <a:lstStyle/>
          <a:p>
            <a:pPr algn="ctr" eaLnBrk="1" hangingPunct="1">
              <a:defRPr/>
            </a:pPr>
            <a:r>
              <a:rPr lang="en-US" sz="2400" b="1" dirty="0"/>
              <a:t>Modern Project Profiles</a:t>
            </a:r>
            <a:br>
              <a:rPr lang="en-US" sz="2400" b="1" dirty="0"/>
            </a:br>
            <a:r>
              <a:rPr lang="en-US" sz="2400" dirty="0"/>
              <a:t>Teamwork among stakeholders</a:t>
            </a:r>
            <a:endParaRPr lang="en-US" sz="1800" dirty="0"/>
          </a:p>
        </p:txBody>
      </p:sp>
      <p:sp>
        <p:nvSpPr>
          <p:cNvPr id="92165" name="Text Box 3"/>
          <p:cNvSpPr txBox="1">
            <a:spLocks noChangeArrowheads="1"/>
          </p:cNvSpPr>
          <p:nvPr/>
        </p:nvSpPr>
        <p:spPr bwMode="auto">
          <a:xfrm>
            <a:off x="457200" y="1828800"/>
            <a:ext cx="8686800" cy="1190625"/>
          </a:xfrm>
          <a:prstGeom prst="rect">
            <a:avLst/>
          </a:prstGeom>
          <a:noFill/>
          <a:ln w="9525">
            <a:noFill/>
            <a:miter lim="800000"/>
            <a:headEnd/>
            <a:tailEnd/>
          </a:ln>
        </p:spPr>
        <p:txBody>
          <a:bodyPr>
            <a:spAutoFit/>
          </a:bodyPr>
          <a:lstStyle/>
          <a:p>
            <a:pPr>
              <a:buClr>
                <a:schemeClr val="accent2"/>
              </a:buClr>
              <a:buFont typeface="Wingdings" pitchFamily="2" charset="2"/>
              <a:buChar char="q"/>
            </a:pPr>
            <a:r>
              <a:rPr lang="en-US" b="1" i="1"/>
              <a:t> </a:t>
            </a:r>
            <a:r>
              <a:rPr lang="en-US"/>
              <a:t>Many aspects of the classic development process cause </a:t>
            </a:r>
          </a:p>
          <a:p>
            <a:pPr>
              <a:buClr>
                <a:schemeClr val="accent2"/>
              </a:buClr>
              <a:buFont typeface="Wingdings" pitchFamily="2" charset="2"/>
              <a:buNone/>
            </a:pPr>
            <a:r>
              <a:rPr lang="en-US"/>
              <a:t>    stakeholder relationships to degenerate into mutual distrust,</a:t>
            </a:r>
          </a:p>
          <a:p>
            <a:pPr>
              <a:buClr>
                <a:schemeClr val="accent2"/>
              </a:buClr>
              <a:buFont typeface="Wingdings" pitchFamily="2" charset="2"/>
              <a:buNone/>
            </a:pPr>
            <a:r>
              <a:rPr lang="en-US"/>
              <a:t>    making it difficult to balance requirements, product features,</a:t>
            </a:r>
          </a:p>
          <a:p>
            <a:pPr>
              <a:buClr>
                <a:schemeClr val="accent2"/>
              </a:buClr>
              <a:buFont typeface="Wingdings" pitchFamily="2" charset="2"/>
              <a:buNone/>
            </a:pPr>
            <a:r>
              <a:rPr lang="en-US"/>
              <a:t>    and plans.</a:t>
            </a:r>
            <a:endParaRPr lang="en-US" b="1" i="1"/>
          </a:p>
        </p:txBody>
      </p:sp>
      <p:sp>
        <p:nvSpPr>
          <p:cNvPr id="92166" name="Text Box 4"/>
          <p:cNvSpPr txBox="1">
            <a:spLocks noChangeArrowheads="1"/>
          </p:cNvSpPr>
          <p:nvPr/>
        </p:nvSpPr>
        <p:spPr bwMode="auto">
          <a:xfrm>
            <a:off x="457200" y="2971800"/>
            <a:ext cx="8389938" cy="1190625"/>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b="1" i="1"/>
              <a:t> </a:t>
            </a:r>
            <a:r>
              <a:rPr lang="en-US"/>
              <a:t>The process with more-effective working relationships between </a:t>
            </a:r>
          </a:p>
          <a:p>
            <a:pPr>
              <a:buClr>
                <a:schemeClr val="accent2"/>
              </a:buClr>
              <a:buFont typeface="Wingdings" pitchFamily="2" charset="2"/>
              <a:buNone/>
            </a:pPr>
            <a:r>
              <a:rPr lang="en-US" b="1" i="1"/>
              <a:t>    </a:t>
            </a:r>
            <a:r>
              <a:rPr lang="en-US"/>
              <a:t>stakeholders requires that customers, users and monitors have both</a:t>
            </a:r>
          </a:p>
          <a:p>
            <a:pPr>
              <a:buClr>
                <a:schemeClr val="accent2"/>
              </a:buClr>
              <a:buFont typeface="Wingdings" pitchFamily="2" charset="2"/>
              <a:buNone/>
            </a:pPr>
            <a:r>
              <a:rPr lang="en-US"/>
              <a:t>    applications and software expertise, remain focused on the delivery</a:t>
            </a:r>
          </a:p>
          <a:p>
            <a:pPr>
              <a:buClr>
                <a:schemeClr val="accent2"/>
              </a:buClr>
              <a:buFont typeface="Wingdings" pitchFamily="2" charset="2"/>
              <a:buNone/>
            </a:pPr>
            <a:r>
              <a:rPr lang="en-US"/>
              <a:t>    of a usable system</a:t>
            </a:r>
            <a:endParaRPr lang="en-US" b="1" i="1"/>
          </a:p>
        </p:txBody>
      </p:sp>
      <p:sp>
        <p:nvSpPr>
          <p:cNvPr id="92167" name="Text Box 5"/>
          <p:cNvSpPr txBox="1">
            <a:spLocks noChangeArrowheads="1"/>
          </p:cNvSpPr>
          <p:nvPr/>
        </p:nvSpPr>
        <p:spPr bwMode="auto">
          <a:xfrm>
            <a:off x="457200" y="4114800"/>
            <a:ext cx="7462838" cy="915988"/>
          </a:xfrm>
          <a:prstGeom prst="rect">
            <a:avLst/>
          </a:prstGeom>
          <a:noFill/>
          <a:ln w="9525">
            <a:noFill/>
            <a:miter lim="800000"/>
            <a:headEnd/>
            <a:tailEnd/>
          </a:ln>
        </p:spPr>
        <p:txBody>
          <a:bodyPr wrap="none">
            <a:spAutoFit/>
          </a:bodyPr>
          <a:lstStyle/>
          <a:p>
            <a:pPr>
              <a:buClr>
                <a:schemeClr val="accent2"/>
              </a:buClr>
              <a:buFont typeface="Wingdings" pitchFamily="2" charset="2"/>
              <a:buChar char="q"/>
            </a:pPr>
            <a:r>
              <a:rPr lang="en-US" b="1" i="1"/>
              <a:t> </a:t>
            </a:r>
            <a:r>
              <a:rPr lang="en-US"/>
              <a:t>It also requires a development organization that is focused </a:t>
            </a:r>
          </a:p>
          <a:p>
            <a:pPr>
              <a:buClr>
                <a:schemeClr val="accent2"/>
              </a:buClr>
              <a:buFont typeface="Wingdings" pitchFamily="2" charset="2"/>
              <a:buNone/>
            </a:pPr>
            <a:r>
              <a:rPr lang="en-US"/>
              <a:t>    on achieving customer satisfaction and high product quality </a:t>
            </a:r>
          </a:p>
          <a:p>
            <a:pPr>
              <a:buClr>
                <a:schemeClr val="accent2"/>
              </a:buClr>
              <a:buFont typeface="Wingdings" pitchFamily="2" charset="2"/>
              <a:buNone/>
            </a:pPr>
            <a:r>
              <a:rPr lang="en-US"/>
              <a:t>    in a profitable manner.</a:t>
            </a:r>
            <a:endParaRPr lang="en-US" b="1" i="1"/>
          </a:p>
        </p:txBody>
      </p:sp>
      <p:sp>
        <p:nvSpPr>
          <p:cNvPr id="223238" name="Text Box 6"/>
          <p:cNvSpPr txBox="1">
            <a:spLocks noChangeArrowheads="1"/>
          </p:cNvSpPr>
          <p:nvPr/>
        </p:nvSpPr>
        <p:spPr bwMode="auto">
          <a:xfrm>
            <a:off x="762000" y="5103813"/>
            <a:ext cx="7543800" cy="915987"/>
          </a:xfrm>
          <a:prstGeom prst="rect">
            <a:avLst/>
          </a:prstGeom>
          <a:gradFill rotWithShape="1">
            <a:gsLst>
              <a:gs pos="0">
                <a:schemeClr val="bg2">
                  <a:gamma/>
                  <a:shade val="46275"/>
                  <a:invGamma/>
                  <a:alpha val="83000"/>
                </a:schemeClr>
              </a:gs>
              <a:gs pos="50000">
                <a:schemeClr val="bg2">
                  <a:alpha val="83000"/>
                </a:schemeClr>
              </a:gs>
              <a:gs pos="100000">
                <a:schemeClr val="bg2">
                  <a:gamma/>
                  <a:shade val="46275"/>
                  <a:invGamma/>
                  <a:alpha val="83000"/>
                </a:schemeClr>
              </a:gs>
            </a:gsLst>
            <a:lin ang="5400000" scaled="1"/>
          </a:gradFill>
          <a:ln w="9525">
            <a:noFill/>
            <a:miter lim="800000"/>
            <a:headEnd/>
            <a:tailEnd/>
          </a:ln>
          <a:effectLst/>
        </p:spPr>
        <p:txBody>
          <a:bodyPr>
            <a:spAutoFit/>
          </a:bodyPr>
          <a:lstStyle/>
          <a:p>
            <a:pPr>
              <a:buClr>
                <a:schemeClr val="accent2"/>
              </a:buClr>
              <a:buFont typeface="Wingdings" pitchFamily="2" charset="2"/>
              <a:buNone/>
              <a:defRPr/>
            </a:pPr>
            <a:r>
              <a:rPr lang="en-US"/>
              <a:t>  </a:t>
            </a:r>
            <a:r>
              <a:rPr lang="en-US" i="1"/>
              <a:t>The transition from the exchange of mostly paper artifacts </a:t>
            </a:r>
          </a:p>
          <a:p>
            <a:pPr>
              <a:buClr>
                <a:schemeClr val="accent2"/>
              </a:buClr>
              <a:buFont typeface="Wingdings" pitchFamily="2" charset="2"/>
              <a:buNone/>
              <a:defRPr/>
            </a:pPr>
            <a:r>
              <a:rPr lang="en-US" i="1"/>
              <a:t>   to demonstration of intermediate results is one of the crucial </a:t>
            </a:r>
          </a:p>
          <a:p>
            <a:pPr>
              <a:buClr>
                <a:schemeClr val="accent2"/>
              </a:buClr>
              <a:buFont typeface="Wingdings" pitchFamily="2" charset="2"/>
              <a:buNone/>
              <a:defRPr/>
            </a:pPr>
            <a:r>
              <a:rPr lang="en-US" i="1"/>
              <a:t>   mechanisms for promoting teamwork among stakeholders.</a:t>
            </a:r>
            <a:endParaRPr lang="en-US"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238"/>
                                        </p:tgtEl>
                                        <p:attrNameLst>
                                          <p:attrName>style.visibility</p:attrName>
                                        </p:attrNameLst>
                                      </p:cBhvr>
                                      <p:to>
                                        <p:strVal val="visible"/>
                                      </p:to>
                                    </p:set>
                                    <p:animEffect transition="in" filter="dissolve">
                                      <p:cBhvr>
                                        <p:cTn id="7" dur="1000"/>
                                        <p:tgtEl>
                                          <p:spTgt spid="22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fontScale="90000"/>
          </a:bodyPr>
          <a:lstStyle/>
          <a:p>
            <a:pPr algn="ctr" eaLnBrk="1" hangingPunct="1">
              <a:defRPr/>
            </a:pPr>
            <a:r>
              <a:rPr lang="en-US" sz="2400" b="1" dirty="0"/>
              <a:t>Modern Project Profiles</a:t>
            </a:r>
            <a:br>
              <a:rPr lang="en-US" sz="2400" b="1" dirty="0"/>
            </a:br>
            <a:r>
              <a:rPr lang="en-US" sz="2400" dirty="0"/>
              <a:t>Top 10 Software Management Principles</a:t>
            </a:r>
            <a:endParaRPr lang="en-US" sz="1800" dirty="0"/>
          </a:p>
        </p:txBody>
      </p:sp>
      <p:sp>
        <p:nvSpPr>
          <p:cNvPr id="225283" name="Text Box 3"/>
          <p:cNvSpPr txBox="1">
            <a:spLocks noChangeArrowheads="1"/>
          </p:cNvSpPr>
          <p:nvPr/>
        </p:nvSpPr>
        <p:spPr bwMode="auto">
          <a:xfrm>
            <a:off x="304800" y="1905000"/>
            <a:ext cx="8763000" cy="6715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1. Base the process on an </a:t>
            </a:r>
            <a:r>
              <a:rPr lang="en-US" sz="2000" b="1" i="1"/>
              <a:t>architecture-first</a:t>
            </a:r>
            <a:r>
              <a:rPr lang="en-US" sz="2000"/>
              <a:t> approach </a:t>
            </a:r>
            <a:r>
              <a:rPr lang="en-US"/>
              <a:t>– </a:t>
            </a:r>
            <a:r>
              <a:rPr lang="en-US" i="1"/>
              <a:t>rework rates remain stable over the project life cycle.</a:t>
            </a:r>
            <a:endParaRPr lang="en-US" sz="2000"/>
          </a:p>
        </p:txBody>
      </p:sp>
      <p:sp>
        <p:nvSpPr>
          <p:cNvPr id="225284" name="Text Box 4"/>
          <p:cNvSpPr txBox="1">
            <a:spLocks noChangeArrowheads="1"/>
          </p:cNvSpPr>
          <p:nvPr/>
        </p:nvSpPr>
        <p:spPr bwMode="auto">
          <a:xfrm>
            <a:off x="304800" y="2590800"/>
            <a:ext cx="8763000" cy="7016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2. Establish an </a:t>
            </a:r>
            <a:r>
              <a:rPr lang="en-US" sz="2000" b="1" i="1"/>
              <a:t>iterative life-cycle process</a:t>
            </a:r>
            <a:r>
              <a:rPr lang="en-US" sz="2000"/>
              <a:t> that confronts </a:t>
            </a:r>
          </a:p>
          <a:p>
            <a:pPr marL="342900" indent="-342900">
              <a:buClr>
                <a:schemeClr val="accent2"/>
              </a:buClr>
              <a:buFont typeface="Wingdings" pitchFamily="2" charset="2"/>
              <a:buNone/>
            </a:pPr>
            <a:r>
              <a:rPr lang="en-US" sz="2000"/>
              <a:t>    risk early</a:t>
            </a:r>
          </a:p>
        </p:txBody>
      </p:sp>
      <p:sp>
        <p:nvSpPr>
          <p:cNvPr id="225285" name="Text Box 5"/>
          <p:cNvSpPr txBox="1">
            <a:spLocks noChangeArrowheads="1"/>
          </p:cNvSpPr>
          <p:nvPr/>
        </p:nvSpPr>
        <p:spPr bwMode="auto">
          <a:xfrm>
            <a:off x="304800" y="3260725"/>
            <a:ext cx="8763000" cy="7016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3. Transition design methods to emphasize </a:t>
            </a:r>
            <a:r>
              <a:rPr lang="en-US" sz="2000" b="1" i="1"/>
              <a:t>component-based development</a:t>
            </a:r>
          </a:p>
        </p:txBody>
      </p:sp>
      <p:sp>
        <p:nvSpPr>
          <p:cNvPr id="225286" name="Text Box 6"/>
          <p:cNvSpPr txBox="1">
            <a:spLocks noChangeArrowheads="1"/>
          </p:cNvSpPr>
          <p:nvPr/>
        </p:nvSpPr>
        <p:spPr bwMode="auto">
          <a:xfrm>
            <a:off x="304800" y="3960813"/>
            <a:ext cx="8763000" cy="1220787"/>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4. Establish a </a:t>
            </a:r>
            <a:r>
              <a:rPr lang="en-US" sz="2000" b="1" i="1"/>
              <a:t>change management environment</a:t>
            </a:r>
            <a:r>
              <a:rPr lang="en-US"/>
              <a:t> – </a:t>
            </a:r>
            <a:r>
              <a:rPr lang="en-US" i="1"/>
              <a:t>the dynamics</a:t>
            </a:r>
          </a:p>
          <a:p>
            <a:pPr marL="342900" indent="-342900">
              <a:buClr>
                <a:schemeClr val="accent2"/>
              </a:buClr>
              <a:buFont typeface="Wingdings" pitchFamily="2" charset="2"/>
              <a:buNone/>
            </a:pPr>
            <a:r>
              <a:rPr lang="en-US" i="1"/>
              <a:t>     of iterative development, including concurrent workflows by </a:t>
            </a:r>
          </a:p>
          <a:p>
            <a:pPr marL="342900" indent="-342900">
              <a:buClr>
                <a:schemeClr val="accent2"/>
              </a:buClr>
              <a:buFont typeface="Wingdings" pitchFamily="2" charset="2"/>
              <a:buNone/>
            </a:pPr>
            <a:r>
              <a:rPr lang="en-US" i="1"/>
              <a:t>     different teams working on shared artifacts, necessitate highly controlled  baselines</a:t>
            </a:r>
            <a:endParaRPr lang="en-US" sz="2000" b="1" i="1"/>
          </a:p>
        </p:txBody>
      </p:sp>
      <p:sp>
        <p:nvSpPr>
          <p:cNvPr id="225287" name="Text Box 7"/>
          <p:cNvSpPr txBox="1">
            <a:spLocks noChangeArrowheads="1"/>
          </p:cNvSpPr>
          <p:nvPr/>
        </p:nvSpPr>
        <p:spPr bwMode="auto">
          <a:xfrm>
            <a:off x="304800" y="5165725"/>
            <a:ext cx="8763000" cy="7016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5. Enhance change freedom through tools that support </a:t>
            </a:r>
          </a:p>
          <a:p>
            <a:pPr marL="342900" indent="-342900">
              <a:buClr>
                <a:schemeClr val="accent2"/>
              </a:buClr>
              <a:buFont typeface="Wingdings" pitchFamily="2" charset="2"/>
              <a:buNone/>
            </a:pPr>
            <a:r>
              <a:rPr lang="en-US" sz="2000"/>
              <a:t>    </a:t>
            </a:r>
            <a:r>
              <a:rPr lang="en-US" sz="2000" b="1" i="1"/>
              <a:t>round-trip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5283"/>
                                        </p:tgtEl>
                                        <p:attrNameLst>
                                          <p:attrName>style.visibility</p:attrName>
                                        </p:attrNameLst>
                                      </p:cBhvr>
                                      <p:to>
                                        <p:strVal val="visible"/>
                                      </p:to>
                                    </p:set>
                                    <p:anim calcmode="lin" valueType="num">
                                      <p:cBhvr additive="base">
                                        <p:cTn id="7" dur="500" fill="hold"/>
                                        <p:tgtEl>
                                          <p:spTgt spid="225283"/>
                                        </p:tgtEl>
                                        <p:attrNameLst>
                                          <p:attrName>ppt_x</p:attrName>
                                        </p:attrNameLst>
                                      </p:cBhvr>
                                      <p:tavLst>
                                        <p:tav tm="0">
                                          <p:val>
                                            <p:strVal val="0-#ppt_w/2"/>
                                          </p:val>
                                        </p:tav>
                                        <p:tav tm="100000">
                                          <p:val>
                                            <p:strVal val="#ppt_x"/>
                                          </p:val>
                                        </p:tav>
                                      </p:tavLst>
                                    </p:anim>
                                    <p:anim calcmode="lin" valueType="num">
                                      <p:cBhvr additive="base">
                                        <p:cTn id="8" dur="500" fill="hold"/>
                                        <p:tgtEl>
                                          <p:spTgt spid="2252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5284"/>
                                        </p:tgtEl>
                                        <p:attrNameLst>
                                          <p:attrName>style.visibility</p:attrName>
                                        </p:attrNameLst>
                                      </p:cBhvr>
                                      <p:to>
                                        <p:strVal val="visible"/>
                                      </p:to>
                                    </p:set>
                                    <p:anim calcmode="lin" valueType="num">
                                      <p:cBhvr additive="base">
                                        <p:cTn id="12" dur="500" fill="hold"/>
                                        <p:tgtEl>
                                          <p:spTgt spid="225284"/>
                                        </p:tgtEl>
                                        <p:attrNameLst>
                                          <p:attrName>ppt_x</p:attrName>
                                        </p:attrNameLst>
                                      </p:cBhvr>
                                      <p:tavLst>
                                        <p:tav tm="0">
                                          <p:val>
                                            <p:strVal val="0-#ppt_w/2"/>
                                          </p:val>
                                        </p:tav>
                                        <p:tav tm="100000">
                                          <p:val>
                                            <p:strVal val="#ppt_x"/>
                                          </p:val>
                                        </p:tav>
                                      </p:tavLst>
                                    </p:anim>
                                    <p:anim calcmode="lin" valueType="num">
                                      <p:cBhvr additive="base">
                                        <p:cTn id="13" dur="500" fill="hold"/>
                                        <p:tgtEl>
                                          <p:spTgt spid="22528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25285"/>
                                        </p:tgtEl>
                                        <p:attrNameLst>
                                          <p:attrName>style.visibility</p:attrName>
                                        </p:attrNameLst>
                                      </p:cBhvr>
                                      <p:to>
                                        <p:strVal val="visible"/>
                                      </p:to>
                                    </p:set>
                                    <p:anim calcmode="lin" valueType="num">
                                      <p:cBhvr additive="base">
                                        <p:cTn id="17" dur="500" fill="hold"/>
                                        <p:tgtEl>
                                          <p:spTgt spid="225285"/>
                                        </p:tgtEl>
                                        <p:attrNameLst>
                                          <p:attrName>ppt_x</p:attrName>
                                        </p:attrNameLst>
                                      </p:cBhvr>
                                      <p:tavLst>
                                        <p:tav tm="0">
                                          <p:val>
                                            <p:strVal val="0-#ppt_w/2"/>
                                          </p:val>
                                        </p:tav>
                                        <p:tav tm="100000">
                                          <p:val>
                                            <p:strVal val="#ppt_x"/>
                                          </p:val>
                                        </p:tav>
                                      </p:tavLst>
                                    </p:anim>
                                    <p:anim calcmode="lin" valueType="num">
                                      <p:cBhvr additive="base">
                                        <p:cTn id="18" dur="500" fill="hold"/>
                                        <p:tgtEl>
                                          <p:spTgt spid="22528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25286"/>
                                        </p:tgtEl>
                                        <p:attrNameLst>
                                          <p:attrName>style.visibility</p:attrName>
                                        </p:attrNameLst>
                                      </p:cBhvr>
                                      <p:to>
                                        <p:strVal val="visible"/>
                                      </p:to>
                                    </p:set>
                                    <p:anim calcmode="lin" valueType="num">
                                      <p:cBhvr additive="base">
                                        <p:cTn id="22" dur="500" fill="hold"/>
                                        <p:tgtEl>
                                          <p:spTgt spid="225286"/>
                                        </p:tgtEl>
                                        <p:attrNameLst>
                                          <p:attrName>ppt_x</p:attrName>
                                        </p:attrNameLst>
                                      </p:cBhvr>
                                      <p:tavLst>
                                        <p:tav tm="0">
                                          <p:val>
                                            <p:strVal val="0-#ppt_w/2"/>
                                          </p:val>
                                        </p:tav>
                                        <p:tav tm="100000">
                                          <p:val>
                                            <p:strVal val="#ppt_x"/>
                                          </p:val>
                                        </p:tav>
                                      </p:tavLst>
                                    </p:anim>
                                    <p:anim calcmode="lin" valueType="num">
                                      <p:cBhvr additive="base">
                                        <p:cTn id="23" dur="500" fill="hold"/>
                                        <p:tgtEl>
                                          <p:spTgt spid="22528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25287"/>
                                        </p:tgtEl>
                                        <p:attrNameLst>
                                          <p:attrName>style.visibility</p:attrName>
                                        </p:attrNameLst>
                                      </p:cBhvr>
                                      <p:to>
                                        <p:strVal val="visible"/>
                                      </p:to>
                                    </p:set>
                                    <p:anim calcmode="lin" valueType="num">
                                      <p:cBhvr additive="base">
                                        <p:cTn id="27" dur="500" fill="hold"/>
                                        <p:tgtEl>
                                          <p:spTgt spid="225287"/>
                                        </p:tgtEl>
                                        <p:attrNameLst>
                                          <p:attrName>ppt_x</p:attrName>
                                        </p:attrNameLst>
                                      </p:cBhvr>
                                      <p:tavLst>
                                        <p:tav tm="0">
                                          <p:val>
                                            <p:strVal val="0-#ppt_w/2"/>
                                          </p:val>
                                        </p:tav>
                                        <p:tav tm="100000">
                                          <p:val>
                                            <p:strVal val="#ppt_x"/>
                                          </p:val>
                                        </p:tav>
                                      </p:tavLst>
                                    </p:anim>
                                    <p:anim calcmode="lin" valueType="num">
                                      <p:cBhvr additive="base">
                                        <p:cTn id="28" dur="500" fill="hold"/>
                                        <p:tgtEl>
                                          <p:spTgt spid="225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p:bldP spid="225284" grpId="0"/>
      <p:bldP spid="225285" grpId="0"/>
      <p:bldP spid="225286" grpId="0"/>
      <p:bldP spid="22528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fontScale="90000"/>
          </a:bodyPr>
          <a:lstStyle/>
          <a:p>
            <a:pPr algn="ctr" eaLnBrk="1" hangingPunct="1">
              <a:defRPr/>
            </a:pPr>
            <a:r>
              <a:rPr lang="en-US" sz="2400" b="1" dirty="0"/>
              <a:t>Modern Project Profiles</a:t>
            </a:r>
            <a:br>
              <a:rPr lang="en-US" sz="2400" b="1" dirty="0"/>
            </a:br>
            <a:r>
              <a:rPr lang="en-US" sz="2400" dirty="0"/>
              <a:t>Top 10 Software Management Principles</a:t>
            </a:r>
            <a:endParaRPr lang="en-US" sz="1800" dirty="0"/>
          </a:p>
        </p:txBody>
      </p:sp>
      <p:sp>
        <p:nvSpPr>
          <p:cNvPr id="226307" name="Text Box 3"/>
          <p:cNvSpPr txBox="1">
            <a:spLocks noChangeArrowheads="1"/>
          </p:cNvSpPr>
          <p:nvPr/>
        </p:nvSpPr>
        <p:spPr bwMode="auto">
          <a:xfrm>
            <a:off x="304800" y="1905000"/>
            <a:ext cx="8763000" cy="3968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6. Capture design artifacts in rigorous, </a:t>
            </a:r>
            <a:r>
              <a:rPr lang="en-US" sz="2000" b="1" i="1"/>
              <a:t>model-based notation</a:t>
            </a:r>
          </a:p>
        </p:txBody>
      </p:sp>
      <p:sp>
        <p:nvSpPr>
          <p:cNvPr id="226308" name="Text Box 4"/>
          <p:cNvSpPr txBox="1">
            <a:spLocks noChangeArrowheads="1"/>
          </p:cNvSpPr>
          <p:nvPr/>
        </p:nvSpPr>
        <p:spPr bwMode="auto">
          <a:xfrm>
            <a:off x="304800" y="2574925"/>
            <a:ext cx="8763000" cy="7016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7. Instrument the process for </a:t>
            </a:r>
            <a:r>
              <a:rPr lang="en-US" sz="2000" b="1" i="1"/>
              <a:t>objective quality control</a:t>
            </a:r>
            <a:r>
              <a:rPr lang="en-US" sz="2000"/>
              <a:t> and progress assessment</a:t>
            </a:r>
          </a:p>
        </p:txBody>
      </p:sp>
      <p:sp>
        <p:nvSpPr>
          <p:cNvPr id="226309" name="Text Box 5"/>
          <p:cNvSpPr txBox="1">
            <a:spLocks noChangeArrowheads="1"/>
          </p:cNvSpPr>
          <p:nvPr/>
        </p:nvSpPr>
        <p:spPr bwMode="auto">
          <a:xfrm>
            <a:off x="304800" y="3413125"/>
            <a:ext cx="8763000" cy="7016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8. Use a </a:t>
            </a:r>
            <a:r>
              <a:rPr lang="en-US" sz="2000" b="1" i="1"/>
              <a:t>demonstration-based approach</a:t>
            </a:r>
            <a:r>
              <a:rPr lang="en-US" sz="2000"/>
              <a:t> to asses intermediate artifacts</a:t>
            </a:r>
            <a:endParaRPr lang="en-US" sz="2000" b="1" i="1"/>
          </a:p>
        </p:txBody>
      </p:sp>
      <p:sp>
        <p:nvSpPr>
          <p:cNvPr id="226310" name="Text Box 6"/>
          <p:cNvSpPr txBox="1">
            <a:spLocks noChangeArrowheads="1"/>
          </p:cNvSpPr>
          <p:nvPr/>
        </p:nvSpPr>
        <p:spPr bwMode="auto">
          <a:xfrm>
            <a:off x="304800" y="4175125"/>
            <a:ext cx="8763000" cy="7016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9. Plan intermediate releases in groups of usage scenarios with </a:t>
            </a:r>
            <a:r>
              <a:rPr lang="en-US" sz="2000" b="1" i="1"/>
              <a:t>evolving levels of detail</a:t>
            </a:r>
          </a:p>
        </p:txBody>
      </p:sp>
      <p:sp>
        <p:nvSpPr>
          <p:cNvPr id="226311" name="Text Box 7"/>
          <p:cNvSpPr txBox="1">
            <a:spLocks noChangeArrowheads="1"/>
          </p:cNvSpPr>
          <p:nvPr/>
        </p:nvSpPr>
        <p:spPr bwMode="auto">
          <a:xfrm>
            <a:off x="228600" y="4937125"/>
            <a:ext cx="8763000" cy="7016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2000"/>
              <a:t>10. Establish a </a:t>
            </a:r>
            <a:r>
              <a:rPr lang="en-US" sz="2000" b="1" i="1"/>
              <a:t>configurable process</a:t>
            </a:r>
            <a:r>
              <a:rPr lang="en-US" sz="2000"/>
              <a:t> that is economically</a:t>
            </a:r>
          </a:p>
          <a:p>
            <a:pPr marL="342900" indent="-342900">
              <a:buClr>
                <a:schemeClr val="accent2"/>
              </a:buClr>
              <a:buFont typeface="Wingdings" pitchFamily="2" charset="2"/>
              <a:buNone/>
            </a:pPr>
            <a:r>
              <a:rPr lang="en-US" sz="2000"/>
              <a:t>      scalable</a:t>
            </a:r>
            <a:endParaRPr lang="en-US" sz="20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6307"/>
                                        </p:tgtEl>
                                        <p:attrNameLst>
                                          <p:attrName>style.visibility</p:attrName>
                                        </p:attrNameLst>
                                      </p:cBhvr>
                                      <p:to>
                                        <p:strVal val="visible"/>
                                      </p:to>
                                    </p:set>
                                    <p:anim calcmode="lin" valueType="num">
                                      <p:cBhvr additive="base">
                                        <p:cTn id="7" dur="500" fill="hold"/>
                                        <p:tgtEl>
                                          <p:spTgt spid="226307"/>
                                        </p:tgtEl>
                                        <p:attrNameLst>
                                          <p:attrName>ppt_x</p:attrName>
                                        </p:attrNameLst>
                                      </p:cBhvr>
                                      <p:tavLst>
                                        <p:tav tm="0">
                                          <p:val>
                                            <p:strVal val="0-#ppt_w/2"/>
                                          </p:val>
                                        </p:tav>
                                        <p:tav tm="100000">
                                          <p:val>
                                            <p:strVal val="#ppt_x"/>
                                          </p:val>
                                        </p:tav>
                                      </p:tavLst>
                                    </p:anim>
                                    <p:anim calcmode="lin" valueType="num">
                                      <p:cBhvr additive="base">
                                        <p:cTn id="8" dur="500" fill="hold"/>
                                        <p:tgtEl>
                                          <p:spTgt spid="22630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6308"/>
                                        </p:tgtEl>
                                        <p:attrNameLst>
                                          <p:attrName>style.visibility</p:attrName>
                                        </p:attrNameLst>
                                      </p:cBhvr>
                                      <p:to>
                                        <p:strVal val="visible"/>
                                      </p:to>
                                    </p:set>
                                    <p:anim calcmode="lin" valueType="num">
                                      <p:cBhvr additive="base">
                                        <p:cTn id="12" dur="500" fill="hold"/>
                                        <p:tgtEl>
                                          <p:spTgt spid="226308"/>
                                        </p:tgtEl>
                                        <p:attrNameLst>
                                          <p:attrName>ppt_x</p:attrName>
                                        </p:attrNameLst>
                                      </p:cBhvr>
                                      <p:tavLst>
                                        <p:tav tm="0">
                                          <p:val>
                                            <p:strVal val="0-#ppt_w/2"/>
                                          </p:val>
                                        </p:tav>
                                        <p:tav tm="100000">
                                          <p:val>
                                            <p:strVal val="#ppt_x"/>
                                          </p:val>
                                        </p:tav>
                                      </p:tavLst>
                                    </p:anim>
                                    <p:anim calcmode="lin" valueType="num">
                                      <p:cBhvr additive="base">
                                        <p:cTn id="13" dur="500" fill="hold"/>
                                        <p:tgtEl>
                                          <p:spTgt spid="22630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26309"/>
                                        </p:tgtEl>
                                        <p:attrNameLst>
                                          <p:attrName>style.visibility</p:attrName>
                                        </p:attrNameLst>
                                      </p:cBhvr>
                                      <p:to>
                                        <p:strVal val="visible"/>
                                      </p:to>
                                    </p:set>
                                    <p:anim calcmode="lin" valueType="num">
                                      <p:cBhvr additive="base">
                                        <p:cTn id="17" dur="500" fill="hold"/>
                                        <p:tgtEl>
                                          <p:spTgt spid="226309"/>
                                        </p:tgtEl>
                                        <p:attrNameLst>
                                          <p:attrName>ppt_x</p:attrName>
                                        </p:attrNameLst>
                                      </p:cBhvr>
                                      <p:tavLst>
                                        <p:tav tm="0">
                                          <p:val>
                                            <p:strVal val="0-#ppt_w/2"/>
                                          </p:val>
                                        </p:tav>
                                        <p:tav tm="100000">
                                          <p:val>
                                            <p:strVal val="#ppt_x"/>
                                          </p:val>
                                        </p:tav>
                                      </p:tavLst>
                                    </p:anim>
                                    <p:anim calcmode="lin" valueType="num">
                                      <p:cBhvr additive="base">
                                        <p:cTn id="18" dur="500" fill="hold"/>
                                        <p:tgtEl>
                                          <p:spTgt spid="22630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26310"/>
                                        </p:tgtEl>
                                        <p:attrNameLst>
                                          <p:attrName>style.visibility</p:attrName>
                                        </p:attrNameLst>
                                      </p:cBhvr>
                                      <p:to>
                                        <p:strVal val="visible"/>
                                      </p:to>
                                    </p:set>
                                    <p:anim calcmode="lin" valueType="num">
                                      <p:cBhvr additive="base">
                                        <p:cTn id="22" dur="500" fill="hold"/>
                                        <p:tgtEl>
                                          <p:spTgt spid="226310"/>
                                        </p:tgtEl>
                                        <p:attrNameLst>
                                          <p:attrName>ppt_x</p:attrName>
                                        </p:attrNameLst>
                                      </p:cBhvr>
                                      <p:tavLst>
                                        <p:tav tm="0">
                                          <p:val>
                                            <p:strVal val="0-#ppt_w/2"/>
                                          </p:val>
                                        </p:tav>
                                        <p:tav tm="100000">
                                          <p:val>
                                            <p:strVal val="#ppt_x"/>
                                          </p:val>
                                        </p:tav>
                                      </p:tavLst>
                                    </p:anim>
                                    <p:anim calcmode="lin" valueType="num">
                                      <p:cBhvr additive="base">
                                        <p:cTn id="23" dur="500" fill="hold"/>
                                        <p:tgtEl>
                                          <p:spTgt spid="22631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26311"/>
                                        </p:tgtEl>
                                        <p:attrNameLst>
                                          <p:attrName>style.visibility</p:attrName>
                                        </p:attrNameLst>
                                      </p:cBhvr>
                                      <p:to>
                                        <p:strVal val="visible"/>
                                      </p:to>
                                    </p:set>
                                    <p:anim calcmode="lin" valueType="num">
                                      <p:cBhvr additive="base">
                                        <p:cTn id="27" dur="500" fill="hold"/>
                                        <p:tgtEl>
                                          <p:spTgt spid="226311"/>
                                        </p:tgtEl>
                                        <p:attrNameLst>
                                          <p:attrName>ppt_x</p:attrName>
                                        </p:attrNameLst>
                                      </p:cBhvr>
                                      <p:tavLst>
                                        <p:tav tm="0">
                                          <p:val>
                                            <p:strVal val="0-#ppt_w/2"/>
                                          </p:val>
                                        </p:tav>
                                        <p:tav tm="100000">
                                          <p:val>
                                            <p:strVal val="#ppt_x"/>
                                          </p:val>
                                        </p:tav>
                                      </p:tavLst>
                                    </p:anim>
                                    <p:anim calcmode="lin" valueType="num">
                                      <p:cBhvr additive="base">
                                        <p:cTn id="28" dur="500" fill="hold"/>
                                        <p:tgtEl>
                                          <p:spTgt spid="2263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p:bldP spid="226308" grpId="0"/>
      <p:bldP spid="226309" grpId="0"/>
      <p:bldP spid="226310" grpId="0"/>
      <p:bldP spid="2263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74675" y="304801"/>
            <a:ext cx="8001000" cy="381000"/>
          </a:xfrm>
        </p:spPr>
        <p:txBody>
          <a:bodyPr>
            <a:normAutofit fontScale="90000"/>
          </a:bodyPr>
          <a:lstStyle/>
          <a:p>
            <a:pPr>
              <a:defRPr/>
            </a:pPr>
            <a:r>
              <a:rPr lang="en-US" sz="2400" b="1" dirty="0"/>
              <a:t>Seven </a:t>
            </a:r>
            <a:r>
              <a:rPr lang="en-GB" sz="2400" b="1" dirty="0"/>
              <a:t>Core Metrics Overview</a:t>
            </a:r>
            <a:endParaRPr lang="en-US" sz="2400" b="1" dirty="0"/>
          </a:p>
        </p:txBody>
      </p:sp>
      <p:graphicFrame>
        <p:nvGraphicFramePr>
          <p:cNvPr id="161882" name="Group 90"/>
          <p:cNvGraphicFramePr>
            <a:graphicFrameLocks noGrp="1"/>
          </p:cNvGraphicFramePr>
          <p:nvPr>
            <p:ph type="tbl" idx="1"/>
            <p:extLst>
              <p:ext uri="{D42A27DB-BD31-4B8C-83A1-F6EECF244321}">
                <p14:modId xmlns:p14="http://schemas.microsoft.com/office/powerpoint/2010/main" val="1219758121"/>
              </p:ext>
            </p:extLst>
          </p:nvPr>
        </p:nvGraphicFramePr>
        <p:xfrm>
          <a:off x="304800" y="685803"/>
          <a:ext cx="8610600" cy="5476118"/>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2825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accent2"/>
                          </a:solidFill>
                          <a:effectLst/>
                          <a:latin typeface="Times New Roman" panose="02020603050405020304" pitchFamily="18" charset="0"/>
                          <a:ea typeface="Tahoma" panose="020B0604030504040204" pitchFamily="34" charset="0"/>
                          <a:cs typeface="Times New Roman" panose="02020603050405020304" pitchFamily="18" charset="0"/>
                        </a:rPr>
                        <a:t>METRIC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accent2"/>
                          </a:solidFill>
                          <a:effectLst/>
                          <a:latin typeface="Times New Roman" panose="02020603050405020304" pitchFamily="18" charset="0"/>
                          <a:ea typeface="Tahoma" panose="020B0604030504040204" pitchFamily="34" charset="0"/>
                          <a:cs typeface="Times New Roman" panose="02020603050405020304" pitchFamily="18" charset="0"/>
                        </a:rPr>
                        <a:t>PURPOSE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accent2"/>
                          </a:solidFill>
                          <a:effectLst/>
                          <a:latin typeface="Times New Roman" panose="02020603050405020304" pitchFamily="18" charset="0"/>
                          <a:ea typeface="Tahoma" panose="020B0604030504040204" pitchFamily="34" charset="0"/>
                          <a:cs typeface="Times New Roman" panose="02020603050405020304" pitchFamily="18" charset="0"/>
                        </a:rPr>
                        <a:t>PERSPECTIVES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Work and progress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Iteration planning, plan vs. actuals, management indicator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SLOC, function points, object points, scenarios, test cases, SCOs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782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Budget cost and expenditures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Financial insight, plan vs. actuals, management indicator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Cost per month, full-time staff per month, percentage of budget expended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Staffing and team dynamics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Resource plan vs. actuals, hiring rate, attrition 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People per month added, people per month leaving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Change traffic and stability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Iteration planning, management indicator of schedule convergence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Software changes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782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Breakage and modularity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Convergence, software scrap, quality indicator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Reworked SLOC per change, by type, by release/component/ subsystem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67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Rework and adoptability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Convergence, software rework, quality indicator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500" b="0" i="0" u="none" strike="noStrike" cap="none" normalizeH="0" baseline="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Average hours per change, by type, by release/component/subsystem</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5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90411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5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Mean time between failures (MTBF) and maturity </a:t>
                      </a:r>
                      <a:endParaRPr kumimoji="0" lang="en-US" sz="15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5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Test coverage/adequacy,</a:t>
                      </a:r>
                    </a:p>
                    <a:p>
                      <a:r>
                        <a:rPr lang="en-US" sz="15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robustness for use, quality</a:t>
                      </a:r>
                    </a:p>
                    <a:p>
                      <a:r>
                        <a:rPr lang="en-US" sz="15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indicator</a:t>
                      </a:r>
                      <a:endParaRPr kumimoji="0" lang="en-US" sz="15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b="0" i="0" u="none" strike="noStrike" kern="1200"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F</a:t>
                      </a:r>
                      <a:r>
                        <a:rPr lang="en-US" sz="15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ailure counts, test hours until</a:t>
                      </a:r>
                    </a:p>
                    <a:p>
                      <a:r>
                        <a:rPr lang="en-US" sz="15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failure, by release/component!</a:t>
                      </a:r>
                    </a:p>
                    <a:p>
                      <a:r>
                        <a:rPr lang="en-US" sz="15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subsystem</a:t>
                      </a:r>
                      <a:endParaRPr kumimoji="0" lang="en-US" sz="15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4347827"/>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fontScale="90000"/>
          </a:bodyPr>
          <a:lstStyle/>
          <a:p>
            <a:pPr algn="ctr" eaLnBrk="1" hangingPunct="1">
              <a:defRPr/>
            </a:pPr>
            <a:r>
              <a:rPr lang="en-US" sz="2400" b="1" dirty="0"/>
              <a:t>Modern Project Profiles</a:t>
            </a:r>
            <a:br>
              <a:rPr lang="en-US" sz="2400" b="1" dirty="0"/>
            </a:br>
            <a:r>
              <a:rPr lang="en-US" sz="2400" dirty="0"/>
              <a:t>Software Management Best Practices</a:t>
            </a:r>
            <a:endParaRPr lang="en-US" sz="1800" dirty="0"/>
          </a:p>
        </p:txBody>
      </p:sp>
      <p:sp>
        <p:nvSpPr>
          <p:cNvPr id="95237" name="Text Box 3"/>
          <p:cNvSpPr txBox="1">
            <a:spLocks noChangeArrowheads="1"/>
          </p:cNvSpPr>
          <p:nvPr/>
        </p:nvSpPr>
        <p:spPr bwMode="auto">
          <a:xfrm>
            <a:off x="457200" y="1905000"/>
            <a:ext cx="8763000" cy="3968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sz="2000"/>
              <a:t>There is nine best practices:</a:t>
            </a:r>
            <a:endParaRPr lang="en-US" sz="2000" b="1" i="1"/>
          </a:p>
        </p:txBody>
      </p:sp>
      <p:sp>
        <p:nvSpPr>
          <p:cNvPr id="95238" name="Text Box 4"/>
          <p:cNvSpPr txBox="1">
            <a:spLocks noChangeArrowheads="1"/>
          </p:cNvSpPr>
          <p:nvPr/>
        </p:nvSpPr>
        <p:spPr bwMode="auto">
          <a:xfrm>
            <a:off x="457200" y="2362200"/>
            <a:ext cx="8305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1. Formal risk management</a:t>
            </a:r>
          </a:p>
        </p:txBody>
      </p:sp>
      <p:sp>
        <p:nvSpPr>
          <p:cNvPr id="95239" name="Text Box 5"/>
          <p:cNvSpPr txBox="1">
            <a:spLocks noChangeArrowheads="1"/>
          </p:cNvSpPr>
          <p:nvPr/>
        </p:nvSpPr>
        <p:spPr bwMode="auto">
          <a:xfrm>
            <a:off x="457200" y="2743200"/>
            <a:ext cx="8305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2. Agreement on interfaces</a:t>
            </a:r>
          </a:p>
        </p:txBody>
      </p:sp>
      <p:sp>
        <p:nvSpPr>
          <p:cNvPr id="95240" name="Text Box 6"/>
          <p:cNvSpPr txBox="1">
            <a:spLocks noChangeArrowheads="1"/>
          </p:cNvSpPr>
          <p:nvPr/>
        </p:nvSpPr>
        <p:spPr bwMode="auto">
          <a:xfrm>
            <a:off x="457200" y="3124200"/>
            <a:ext cx="8305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3. Formal inspections</a:t>
            </a:r>
          </a:p>
        </p:txBody>
      </p:sp>
      <p:sp>
        <p:nvSpPr>
          <p:cNvPr id="95241" name="Text Box 7"/>
          <p:cNvSpPr txBox="1">
            <a:spLocks noChangeArrowheads="1"/>
          </p:cNvSpPr>
          <p:nvPr/>
        </p:nvSpPr>
        <p:spPr bwMode="auto">
          <a:xfrm>
            <a:off x="457200" y="3505200"/>
            <a:ext cx="8305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4. Metric-based scheduling and management</a:t>
            </a:r>
          </a:p>
        </p:txBody>
      </p:sp>
      <p:sp>
        <p:nvSpPr>
          <p:cNvPr id="95242" name="Text Box 8"/>
          <p:cNvSpPr txBox="1">
            <a:spLocks noChangeArrowheads="1"/>
          </p:cNvSpPr>
          <p:nvPr/>
        </p:nvSpPr>
        <p:spPr bwMode="auto">
          <a:xfrm>
            <a:off x="457200" y="3886200"/>
            <a:ext cx="8305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5. Binary quality gates at the inch-pebble level</a:t>
            </a:r>
          </a:p>
        </p:txBody>
      </p:sp>
      <p:sp>
        <p:nvSpPr>
          <p:cNvPr id="95243" name="Text Box 9"/>
          <p:cNvSpPr txBox="1">
            <a:spLocks noChangeArrowheads="1"/>
          </p:cNvSpPr>
          <p:nvPr/>
        </p:nvSpPr>
        <p:spPr bwMode="auto">
          <a:xfrm>
            <a:off x="457200" y="4267200"/>
            <a:ext cx="8305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6. Program-wide visibility of progress versus plan.</a:t>
            </a:r>
          </a:p>
        </p:txBody>
      </p:sp>
      <p:sp>
        <p:nvSpPr>
          <p:cNvPr id="95244" name="Text Box 10"/>
          <p:cNvSpPr txBox="1">
            <a:spLocks noChangeArrowheads="1"/>
          </p:cNvSpPr>
          <p:nvPr/>
        </p:nvSpPr>
        <p:spPr bwMode="auto">
          <a:xfrm>
            <a:off x="457200" y="4648200"/>
            <a:ext cx="8305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7. Defect tracking against quality targets</a:t>
            </a:r>
          </a:p>
        </p:txBody>
      </p:sp>
      <p:sp>
        <p:nvSpPr>
          <p:cNvPr id="95245" name="Text Box 11"/>
          <p:cNvSpPr txBox="1">
            <a:spLocks noChangeArrowheads="1"/>
          </p:cNvSpPr>
          <p:nvPr/>
        </p:nvSpPr>
        <p:spPr bwMode="auto">
          <a:xfrm>
            <a:off x="457200" y="5029200"/>
            <a:ext cx="8305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8. Configuration management</a:t>
            </a:r>
          </a:p>
        </p:txBody>
      </p:sp>
      <p:sp>
        <p:nvSpPr>
          <p:cNvPr id="95246" name="Text Box 12"/>
          <p:cNvSpPr txBox="1">
            <a:spLocks noChangeArrowheads="1"/>
          </p:cNvSpPr>
          <p:nvPr/>
        </p:nvSpPr>
        <p:spPr bwMode="auto">
          <a:xfrm>
            <a:off x="457200" y="5410200"/>
            <a:ext cx="8305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9. People-aware management accountability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fontScale="90000"/>
          </a:bodyPr>
          <a:lstStyle/>
          <a:p>
            <a:pPr algn="ctr" eaLnBrk="1" hangingPunct="1">
              <a:defRPr/>
            </a:pPr>
            <a:r>
              <a:rPr lang="en-US" sz="2400" b="1" dirty="0"/>
              <a:t>Next-Generation Software Economics</a:t>
            </a:r>
            <a:br>
              <a:rPr lang="en-US" sz="2400" b="1" dirty="0"/>
            </a:br>
            <a:r>
              <a:rPr lang="en-US" sz="2400" dirty="0"/>
              <a:t>Next-Generation Cost Models</a:t>
            </a:r>
            <a:endParaRPr lang="en-US" sz="1800" dirty="0"/>
          </a:p>
        </p:txBody>
      </p:sp>
      <p:sp>
        <p:nvSpPr>
          <p:cNvPr id="96261" name="Text Box 3"/>
          <p:cNvSpPr txBox="1">
            <a:spLocks noChangeArrowheads="1"/>
          </p:cNvSpPr>
          <p:nvPr/>
        </p:nvSpPr>
        <p:spPr bwMode="auto">
          <a:xfrm>
            <a:off x="381000" y="1828800"/>
            <a:ext cx="87630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a:t>Software experts hold widely varying opinions about software economics and its manifestation in software cost estimation models:</a:t>
            </a:r>
            <a:endParaRPr lang="en-US" b="1" i="1"/>
          </a:p>
        </p:txBody>
      </p:sp>
      <p:sp>
        <p:nvSpPr>
          <p:cNvPr id="96262" name="Text Box 4"/>
          <p:cNvSpPr txBox="1">
            <a:spLocks noChangeArrowheads="1"/>
          </p:cNvSpPr>
          <p:nvPr/>
        </p:nvSpPr>
        <p:spPr bwMode="auto">
          <a:xfrm>
            <a:off x="381000" y="2590800"/>
            <a:ext cx="27432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source lines of code</a:t>
            </a:r>
          </a:p>
        </p:txBody>
      </p:sp>
      <p:sp>
        <p:nvSpPr>
          <p:cNvPr id="96263" name="Text Box 5"/>
          <p:cNvSpPr txBox="1">
            <a:spLocks noChangeArrowheads="1"/>
          </p:cNvSpPr>
          <p:nvPr/>
        </p:nvSpPr>
        <p:spPr bwMode="auto">
          <a:xfrm>
            <a:off x="6172200" y="2590800"/>
            <a:ext cx="21336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function points</a:t>
            </a:r>
          </a:p>
        </p:txBody>
      </p:sp>
      <p:sp>
        <p:nvSpPr>
          <p:cNvPr id="96264" name="Text Box 6"/>
          <p:cNvSpPr txBox="1">
            <a:spLocks noChangeArrowheads="1"/>
          </p:cNvSpPr>
          <p:nvPr/>
        </p:nvSpPr>
        <p:spPr bwMode="auto">
          <a:xfrm>
            <a:off x="685800" y="3168650"/>
            <a:ext cx="1752600" cy="641350"/>
          </a:xfrm>
          <a:prstGeom prst="rect">
            <a:avLst/>
          </a:prstGeom>
          <a:solidFill>
            <a:schemeClr val="bg1"/>
          </a:solidFill>
          <a:ln w="9525">
            <a:noFill/>
            <a:miter lim="800000"/>
            <a:headEnd/>
            <a:tailEnd/>
          </a:ln>
        </p:spPr>
        <p:txBody>
          <a:bodyPr>
            <a:spAutoFit/>
          </a:bodyPr>
          <a:lstStyle/>
          <a:p>
            <a:pPr marL="342900" indent="-342900">
              <a:buClr>
                <a:schemeClr val="accent2"/>
              </a:buClr>
              <a:buFont typeface="Wingdings" pitchFamily="2" charset="2"/>
              <a:buNone/>
            </a:pPr>
            <a:r>
              <a:rPr lang="en-US" b="1" i="1"/>
              <a:t>productivity </a:t>
            </a:r>
          </a:p>
          <a:p>
            <a:pPr marL="342900" indent="-342900">
              <a:buClr>
                <a:schemeClr val="accent2"/>
              </a:buClr>
              <a:buFont typeface="Wingdings" pitchFamily="2" charset="2"/>
              <a:buNone/>
            </a:pPr>
            <a:r>
              <a:rPr lang="en-US" b="1" i="1"/>
              <a:t>  measures</a:t>
            </a:r>
          </a:p>
        </p:txBody>
      </p:sp>
      <p:sp>
        <p:nvSpPr>
          <p:cNvPr id="96265" name="Text Box 7"/>
          <p:cNvSpPr txBox="1">
            <a:spLocks noChangeArrowheads="1"/>
          </p:cNvSpPr>
          <p:nvPr/>
        </p:nvSpPr>
        <p:spPr bwMode="auto">
          <a:xfrm>
            <a:off x="533400" y="4419600"/>
            <a:ext cx="22860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object-oriented</a:t>
            </a:r>
          </a:p>
        </p:txBody>
      </p:sp>
      <p:sp>
        <p:nvSpPr>
          <p:cNvPr id="96266" name="Text Box 8"/>
          <p:cNvSpPr txBox="1">
            <a:spLocks noChangeArrowheads="1"/>
          </p:cNvSpPr>
          <p:nvPr/>
        </p:nvSpPr>
        <p:spPr bwMode="auto">
          <a:xfrm>
            <a:off x="6705600" y="3200400"/>
            <a:ext cx="15240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  quality </a:t>
            </a:r>
          </a:p>
          <a:p>
            <a:pPr marL="342900" indent="-342900">
              <a:buClr>
                <a:schemeClr val="accent2"/>
              </a:buClr>
              <a:buFont typeface="Wingdings" pitchFamily="2" charset="2"/>
              <a:buNone/>
            </a:pPr>
            <a:r>
              <a:rPr lang="en-US" b="1" i="1"/>
              <a:t>measures</a:t>
            </a:r>
          </a:p>
        </p:txBody>
      </p:sp>
      <p:sp>
        <p:nvSpPr>
          <p:cNvPr id="96267" name="Text Box 9"/>
          <p:cNvSpPr txBox="1">
            <a:spLocks noChangeArrowheads="1"/>
          </p:cNvSpPr>
          <p:nvPr/>
        </p:nvSpPr>
        <p:spPr bwMode="auto">
          <a:xfrm>
            <a:off x="1219200" y="3962400"/>
            <a:ext cx="8382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Java</a:t>
            </a:r>
          </a:p>
        </p:txBody>
      </p:sp>
      <p:sp>
        <p:nvSpPr>
          <p:cNvPr id="96268" name="Text Box 10"/>
          <p:cNvSpPr txBox="1">
            <a:spLocks noChangeArrowheads="1"/>
          </p:cNvSpPr>
          <p:nvPr/>
        </p:nvSpPr>
        <p:spPr bwMode="auto">
          <a:xfrm>
            <a:off x="6934200" y="3962400"/>
            <a:ext cx="9906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C++</a:t>
            </a:r>
          </a:p>
        </p:txBody>
      </p:sp>
      <p:sp>
        <p:nvSpPr>
          <p:cNvPr id="96269" name="Text Box 11"/>
          <p:cNvSpPr txBox="1">
            <a:spLocks noChangeArrowheads="1"/>
          </p:cNvSpPr>
          <p:nvPr/>
        </p:nvSpPr>
        <p:spPr bwMode="auto">
          <a:xfrm>
            <a:off x="5943600" y="4419600"/>
            <a:ext cx="29718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functionally oriented</a:t>
            </a:r>
          </a:p>
        </p:txBody>
      </p:sp>
      <p:sp>
        <p:nvSpPr>
          <p:cNvPr id="96270" name="Text Box 12"/>
          <p:cNvSpPr txBox="1">
            <a:spLocks noChangeArrowheads="1"/>
          </p:cNvSpPr>
          <p:nvPr/>
        </p:nvSpPr>
        <p:spPr bwMode="auto">
          <a:xfrm>
            <a:off x="3886200" y="3505200"/>
            <a:ext cx="1295400" cy="366713"/>
          </a:xfrm>
          <a:prstGeom prst="rect">
            <a:avLst/>
          </a:prstGeom>
          <a:solidFill>
            <a:schemeClr val="bg2"/>
          </a:solidFill>
          <a:ln w="9525">
            <a:noFill/>
            <a:miter lim="800000"/>
            <a:headEnd/>
            <a:tailEnd/>
          </a:ln>
        </p:spPr>
        <p:txBody>
          <a:bodyPr>
            <a:spAutoFit/>
          </a:bodyPr>
          <a:lstStyle/>
          <a:p>
            <a:pPr marL="342900" indent="-342900">
              <a:buClr>
                <a:schemeClr val="accent2"/>
              </a:buClr>
              <a:buFont typeface="Wingdings" pitchFamily="2" charset="2"/>
              <a:buNone/>
            </a:pPr>
            <a:r>
              <a:rPr lang="en-US" b="1" i="1"/>
              <a:t>VERSUS</a:t>
            </a:r>
          </a:p>
        </p:txBody>
      </p:sp>
      <p:sp>
        <p:nvSpPr>
          <p:cNvPr id="228365" name="Line 13"/>
          <p:cNvSpPr>
            <a:spLocks noChangeShapeType="1"/>
          </p:cNvSpPr>
          <p:nvPr/>
        </p:nvSpPr>
        <p:spPr bwMode="auto">
          <a:xfrm>
            <a:off x="2971800" y="2895600"/>
            <a:ext cx="1143000" cy="609600"/>
          </a:xfrm>
          <a:prstGeom prst="line">
            <a:avLst/>
          </a:prstGeom>
          <a:noFill/>
          <a:ln w="28575">
            <a:solidFill>
              <a:schemeClr val="accent2"/>
            </a:solidFill>
            <a:round/>
            <a:headEnd/>
            <a:tailEnd type="triangle" w="med" len="med"/>
          </a:ln>
        </p:spPr>
        <p:txBody>
          <a:bodyPr/>
          <a:lstStyle/>
          <a:p>
            <a:endParaRPr lang="en-US"/>
          </a:p>
        </p:txBody>
      </p:sp>
      <p:sp>
        <p:nvSpPr>
          <p:cNvPr id="228366" name="Line 14"/>
          <p:cNvSpPr>
            <a:spLocks noChangeShapeType="1"/>
          </p:cNvSpPr>
          <p:nvPr/>
        </p:nvSpPr>
        <p:spPr bwMode="auto">
          <a:xfrm flipV="1">
            <a:off x="5029200" y="2819400"/>
            <a:ext cx="1143000" cy="685800"/>
          </a:xfrm>
          <a:prstGeom prst="line">
            <a:avLst/>
          </a:prstGeom>
          <a:noFill/>
          <a:ln w="28575">
            <a:solidFill>
              <a:schemeClr val="accent2"/>
            </a:solidFill>
            <a:round/>
            <a:headEnd/>
            <a:tailEnd type="triangle" w="med" len="med"/>
          </a:ln>
        </p:spPr>
        <p:txBody>
          <a:bodyPr/>
          <a:lstStyle/>
          <a:p>
            <a:endParaRPr lang="en-US"/>
          </a:p>
        </p:txBody>
      </p:sp>
      <p:sp>
        <p:nvSpPr>
          <p:cNvPr id="228367" name="Line 15"/>
          <p:cNvSpPr>
            <a:spLocks noChangeShapeType="1"/>
          </p:cNvSpPr>
          <p:nvPr/>
        </p:nvSpPr>
        <p:spPr bwMode="auto">
          <a:xfrm>
            <a:off x="2286000" y="3657600"/>
            <a:ext cx="1600200" cy="0"/>
          </a:xfrm>
          <a:prstGeom prst="line">
            <a:avLst/>
          </a:prstGeom>
          <a:noFill/>
          <a:ln w="28575">
            <a:solidFill>
              <a:srgbClr val="000080"/>
            </a:solidFill>
            <a:round/>
            <a:headEnd/>
            <a:tailEnd type="triangle" w="med" len="med"/>
          </a:ln>
        </p:spPr>
        <p:txBody>
          <a:bodyPr/>
          <a:lstStyle/>
          <a:p>
            <a:endParaRPr lang="en-US"/>
          </a:p>
        </p:txBody>
      </p:sp>
      <p:sp>
        <p:nvSpPr>
          <p:cNvPr id="228368" name="Line 16"/>
          <p:cNvSpPr>
            <a:spLocks noChangeShapeType="1"/>
          </p:cNvSpPr>
          <p:nvPr/>
        </p:nvSpPr>
        <p:spPr bwMode="auto">
          <a:xfrm>
            <a:off x="5181600" y="3657600"/>
            <a:ext cx="1600200" cy="0"/>
          </a:xfrm>
          <a:prstGeom prst="line">
            <a:avLst/>
          </a:prstGeom>
          <a:noFill/>
          <a:ln w="28575">
            <a:solidFill>
              <a:srgbClr val="000080"/>
            </a:solidFill>
            <a:round/>
            <a:headEnd/>
            <a:tailEnd type="triangle" w="med" len="med"/>
          </a:ln>
        </p:spPr>
        <p:txBody>
          <a:bodyPr/>
          <a:lstStyle/>
          <a:p>
            <a:endParaRPr lang="en-US"/>
          </a:p>
        </p:txBody>
      </p:sp>
      <p:sp>
        <p:nvSpPr>
          <p:cNvPr id="228369" name="Line 17"/>
          <p:cNvSpPr>
            <a:spLocks noChangeShapeType="1"/>
          </p:cNvSpPr>
          <p:nvPr/>
        </p:nvSpPr>
        <p:spPr bwMode="auto">
          <a:xfrm flipV="1">
            <a:off x="1981200" y="3810000"/>
            <a:ext cx="1905000" cy="381000"/>
          </a:xfrm>
          <a:prstGeom prst="line">
            <a:avLst/>
          </a:prstGeom>
          <a:noFill/>
          <a:ln w="28575">
            <a:solidFill>
              <a:srgbClr val="008080"/>
            </a:solidFill>
            <a:round/>
            <a:headEnd/>
            <a:tailEnd type="triangle" w="med" len="med"/>
          </a:ln>
        </p:spPr>
        <p:txBody>
          <a:bodyPr/>
          <a:lstStyle/>
          <a:p>
            <a:endParaRPr lang="en-US"/>
          </a:p>
        </p:txBody>
      </p:sp>
      <p:sp>
        <p:nvSpPr>
          <p:cNvPr id="228370" name="Line 18"/>
          <p:cNvSpPr>
            <a:spLocks noChangeShapeType="1"/>
          </p:cNvSpPr>
          <p:nvPr/>
        </p:nvSpPr>
        <p:spPr bwMode="auto">
          <a:xfrm>
            <a:off x="5181600" y="3810000"/>
            <a:ext cx="1752600" cy="304800"/>
          </a:xfrm>
          <a:prstGeom prst="line">
            <a:avLst/>
          </a:prstGeom>
          <a:noFill/>
          <a:ln w="28575">
            <a:solidFill>
              <a:srgbClr val="008080"/>
            </a:solidFill>
            <a:round/>
            <a:headEnd/>
            <a:tailEnd type="triangle" w="med" len="med"/>
          </a:ln>
        </p:spPr>
        <p:txBody>
          <a:bodyPr/>
          <a:lstStyle/>
          <a:p>
            <a:endParaRPr lang="en-US"/>
          </a:p>
        </p:txBody>
      </p:sp>
      <p:sp>
        <p:nvSpPr>
          <p:cNvPr id="228371" name="Line 19"/>
          <p:cNvSpPr>
            <a:spLocks noChangeShapeType="1"/>
          </p:cNvSpPr>
          <p:nvPr/>
        </p:nvSpPr>
        <p:spPr bwMode="auto">
          <a:xfrm flipV="1">
            <a:off x="2743200" y="3962400"/>
            <a:ext cx="1219200" cy="685800"/>
          </a:xfrm>
          <a:prstGeom prst="line">
            <a:avLst/>
          </a:prstGeom>
          <a:noFill/>
          <a:ln w="28575">
            <a:solidFill>
              <a:srgbClr val="993366"/>
            </a:solidFill>
            <a:round/>
            <a:headEnd/>
            <a:tailEnd type="triangle" w="med" len="med"/>
          </a:ln>
        </p:spPr>
        <p:txBody>
          <a:bodyPr/>
          <a:lstStyle/>
          <a:p>
            <a:endParaRPr lang="en-US"/>
          </a:p>
        </p:txBody>
      </p:sp>
      <p:sp>
        <p:nvSpPr>
          <p:cNvPr id="228372" name="Line 20"/>
          <p:cNvSpPr>
            <a:spLocks noChangeShapeType="1"/>
          </p:cNvSpPr>
          <p:nvPr/>
        </p:nvSpPr>
        <p:spPr bwMode="auto">
          <a:xfrm>
            <a:off x="4800600" y="3962400"/>
            <a:ext cx="1143000" cy="609600"/>
          </a:xfrm>
          <a:prstGeom prst="line">
            <a:avLst/>
          </a:prstGeom>
          <a:noFill/>
          <a:ln w="28575">
            <a:solidFill>
              <a:srgbClr val="993366"/>
            </a:solidFill>
            <a:round/>
            <a:headEnd/>
            <a:tailEnd type="triangle" w="med" len="med"/>
          </a:ln>
        </p:spPr>
        <p:txBody>
          <a:bodyPr/>
          <a:lstStyle/>
          <a:p>
            <a:endParaRPr lang="en-US"/>
          </a:p>
        </p:txBody>
      </p:sp>
      <p:sp>
        <p:nvSpPr>
          <p:cNvPr id="228373" name="Text Box 21"/>
          <p:cNvSpPr txBox="1">
            <a:spLocks noChangeArrowheads="1"/>
          </p:cNvSpPr>
          <p:nvPr/>
        </p:nvSpPr>
        <p:spPr bwMode="auto">
          <a:xfrm>
            <a:off x="381000" y="5029200"/>
            <a:ext cx="8763000" cy="1190625"/>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a:t>It will be difficult to improve empirical estimation models while </a:t>
            </a:r>
          </a:p>
          <a:p>
            <a:pPr marL="342900" indent="-342900">
              <a:buClr>
                <a:schemeClr val="accent2"/>
              </a:buClr>
              <a:buFont typeface="Wingdings" pitchFamily="2" charset="2"/>
              <a:buNone/>
            </a:pPr>
            <a:r>
              <a:rPr lang="en-US" b="1" i="1"/>
              <a:t>     </a:t>
            </a:r>
            <a:r>
              <a:rPr lang="en-US"/>
              <a:t>the project data going into these models are noisy</a:t>
            </a:r>
          </a:p>
          <a:p>
            <a:pPr marL="342900" indent="-342900">
              <a:buClr>
                <a:schemeClr val="accent2"/>
              </a:buClr>
              <a:buFont typeface="Wingdings" pitchFamily="2" charset="2"/>
              <a:buNone/>
            </a:pPr>
            <a:r>
              <a:rPr lang="en-US"/>
              <a:t>     and highly uncorrelated, and are based on differing process </a:t>
            </a:r>
          </a:p>
          <a:p>
            <a:pPr marL="342900" indent="-342900">
              <a:buClr>
                <a:schemeClr val="accent2"/>
              </a:buClr>
              <a:buFont typeface="Wingdings" pitchFamily="2" charset="2"/>
              <a:buNone/>
            </a:pPr>
            <a:r>
              <a:rPr lang="en-US"/>
              <a:t>     and technology foundations.</a:t>
            </a:r>
            <a:endParaRPr lang="en-US"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8365"/>
                                        </p:tgtEl>
                                        <p:attrNameLst>
                                          <p:attrName>style.visibility</p:attrName>
                                        </p:attrNameLst>
                                      </p:cBhvr>
                                      <p:to>
                                        <p:strVal val="visible"/>
                                      </p:to>
                                    </p:set>
                                    <p:animEffect transition="in" filter="wipe(up)">
                                      <p:cBhvr>
                                        <p:cTn id="7" dur="500"/>
                                        <p:tgtEl>
                                          <p:spTgt spid="228365"/>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228366"/>
                                        </p:tgtEl>
                                        <p:attrNameLst>
                                          <p:attrName>style.visibility</p:attrName>
                                        </p:attrNameLst>
                                      </p:cBhvr>
                                      <p:to>
                                        <p:strVal val="visible"/>
                                      </p:to>
                                    </p:set>
                                    <p:animEffect transition="in" filter="wipe(down)">
                                      <p:cBhvr>
                                        <p:cTn id="11" dur="500"/>
                                        <p:tgtEl>
                                          <p:spTgt spid="22836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228365"/>
                                        </p:tgtEl>
                                      </p:cBhvr>
                                    </p:animEffect>
                                    <p:set>
                                      <p:cBhvr>
                                        <p:cTn id="16" dur="1" fill="hold">
                                          <p:stCondLst>
                                            <p:cond delay="499"/>
                                          </p:stCondLst>
                                        </p:cTn>
                                        <p:tgtEl>
                                          <p:spTgt spid="228365"/>
                                        </p:tgtEl>
                                        <p:attrNameLst>
                                          <p:attrName>style.visibility</p:attrName>
                                        </p:attrNameLst>
                                      </p:cBhvr>
                                      <p:to>
                                        <p:strVal val="hidden"/>
                                      </p:to>
                                    </p:set>
                                  </p:childTnLst>
                                </p:cTn>
                              </p:par>
                              <p:par>
                                <p:cTn id="17" presetID="9" presetClass="exit" presetSubtype="0" fill="hold" grpId="1" nodeType="withEffect">
                                  <p:stCondLst>
                                    <p:cond delay="0"/>
                                  </p:stCondLst>
                                  <p:childTnLst>
                                    <p:animEffect transition="out" filter="dissolve">
                                      <p:cBhvr>
                                        <p:cTn id="18" dur="500"/>
                                        <p:tgtEl>
                                          <p:spTgt spid="228366"/>
                                        </p:tgtEl>
                                      </p:cBhvr>
                                    </p:animEffect>
                                    <p:set>
                                      <p:cBhvr>
                                        <p:cTn id="19" dur="1" fill="hold">
                                          <p:stCondLst>
                                            <p:cond delay="499"/>
                                          </p:stCondLst>
                                        </p:cTn>
                                        <p:tgtEl>
                                          <p:spTgt spid="228366"/>
                                        </p:tgtEl>
                                        <p:attrNameLst>
                                          <p:attrName>style.visibility</p:attrName>
                                        </p:attrNameLst>
                                      </p:cBhvr>
                                      <p:to>
                                        <p:strVal val="hidden"/>
                                      </p:to>
                                    </p:set>
                                  </p:childTnLst>
                                </p:cTn>
                              </p:par>
                              <p:par>
                                <p:cTn id="20" presetID="22" presetClass="entr" presetSubtype="8" fill="hold" grpId="0" nodeType="withEffect">
                                  <p:stCondLst>
                                    <p:cond delay="0"/>
                                  </p:stCondLst>
                                  <p:childTnLst>
                                    <p:set>
                                      <p:cBhvr>
                                        <p:cTn id="21" dur="1" fill="hold">
                                          <p:stCondLst>
                                            <p:cond delay="0"/>
                                          </p:stCondLst>
                                        </p:cTn>
                                        <p:tgtEl>
                                          <p:spTgt spid="228367"/>
                                        </p:tgtEl>
                                        <p:attrNameLst>
                                          <p:attrName>style.visibility</p:attrName>
                                        </p:attrNameLst>
                                      </p:cBhvr>
                                      <p:to>
                                        <p:strVal val="visible"/>
                                      </p:to>
                                    </p:set>
                                    <p:animEffect transition="in" filter="wipe(left)">
                                      <p:cBhvr>
                                        <p:cTn id="22" dur="500"/>
                                        <p:tgtEl>
                                          <p:spTgt spid="228367"/>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228368"/>
                                        </p:tgtEl>
                                        <p:attrNameLst>
                                          <p:attrName>style.visibility</p:attrName>
                                        </p:attrNameLst>
                                      </p:cBhvr>
                                      <p:to>
                                        <p:strVal val="visible"/>
                                      </p:to>
                                    </p:set>
                                    <p:animEffect transition="in" filter="wipe(left)">
                                      <p:cBhvr>
                                        <p:cTn id="26" dur="500"/>
                                        <p:tgtEl>
                                          <p:spTgt spid="22836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228367"/>
                                        </p:tgtEl>
                                      </p:cBhvr>
                                    </p:animEffect>
                                    <p:set>
                                      <p:cBhvr>
                                        <p:cTn id="31" dur="1" fill="hold">
                                          <p:stCondLst>
                                            <p:cond delay="499"/>
                                          </p:stCondLst>
                                        </p:cTn>
                                        <p:tgtEl>
                                          <p:spTgt spid="228367"/>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228368"/>
                                        </p:tgtEl>
                                      </p:cBhvr>
                                    </p:animEffect>
                                    <p:set>
                                      <p:cBhvr>
                                        <p:cTn id="34" dur="1" fill="hold">
                                          <p:stCondLst>
                                            <p:cond delay="499"/>
                                          </p:stCondLst>
                                        </p:cTn>
                                        <p:tgtEl>
                                          <p:spTgt spid="228368"/>
                                        </p:tgtEl>
                                        <p:attrNameLst>
                                          <p:attrName>style.visibility</p:attrName>
                                        </p:attrNameLst>
                                      </p:cBhvr>
                                      <p:to>
                                        <p:strVal val="hidden"/>
                                      </p:to>
                                    </p:set>
                                  </p:childTnLst>
                                </p:cTn>
                              </p:par>
                              <p:par>
                                <p:cTn id="35" presetID="22" presetClass="entr" presetSubtype="8" fill="hold" grpId="0" nodeType="withEffect">
                                  <p:stCondLst>
                                    <p:cond delay="0"/>
                                  </p:stCondLst>
                                  <p:childTnLst>
                                    <p:set>
                                      <p:cBhvr>
                                        <p:cTn id="36" dur="1" fill="hold">
                                          <p:stCondLst>
                                            <p:cond delay="0"/>
                                          </p:stCondLst>
                                        </p:cTn>
                                        <p:tgtEl>
                                          <p:spTgt spid="228369"/>
                                        </p:tgtEl>
                                        <p:attrNameLst>
                                          <p:attrName>style.visibility</p:attrName>
                                        </p:attrNameLst>
                                      </p:cBhvr>
                                      <p:to>
                                        <p:strVal val="visible"/>
                                      </p:to>
                                    </p:set>
                                    <p:animEffect transition="in" filter="wipe(left)">
                                      <p:cBhvr>
                                        <p:cTn id="37" dur="500"/>
                                        <p:tgtEl>
                                          <p:spTgt spid="228369"/>
                                        </p:tgtEl>
                                      </p:cBhvr>
                                    </p:animEffect>
                                  </p:childTnLst>
                                </p:cTn>
                              </p:par>
                            </p:childTnLst>
                          </p:cTn>
                        </p:par>
                        <p:par>
                          <p:cTn id="38" fill="hold">
                            <p:stCondLst>
                              <p:cond delay="500"/>
                            </p:stCondLst>
                            <p:childTnLst>
                              <p:par>
                                <p:cTn id="39" presetID="22" presetClass="entr" presetSubtype="8" fill="hold" grpId="0" nodeType="afterEffect">
                                  <p:stCondLst>
                                    <p:cond delay="500"/>
                                  </p:stCondLst>
                                  <p:childTnLst>
                                    <p:set>
                                      <p:cBhvr>
                                        <p:cTn id="40" dur="1" fill="hold">
                                          <p:stCondLst>
                                            <p:cond delay="0"/>
                                          </p:stCondLst>
                                        </p:cTn>
                                        <p:tgtEl>
                                          <p:spTgt spid="228370"/>
                                        </p:tgtEl>
                                        <p:attrNameLst>
                                          <p:attrName>style.visibility</p:attrName>
                                        </p:attrNameLst>
                                      </p:cBhvr>
                                      <p:to>
                                        <p:strVal val="visible"/>
                                      </p:to>
                                    </p:set>
                                    <p:animEffect transition="in" filter="wipe(left)">
                                      <p:cBhvr>
                                        <p:cTn id="41" dur="500"/>
                                        <p:tgtEl>
                                          <p:spTgt spid="22837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228369"/>
                                        </p:tgtEl>
                                      </p:cBhvr>
                                    </p:animEffect>
                                    <p:set>
                                      <p:cBhvr>
                                        <p:cTn id="46" dur="1" fill="hold">
                                          <p:stCondLst>
                                            <p:cond delay="499"/>
                                          </p:stCondLst>
                                        </p:cTn>
                                        <p:tgtEl>
                                          <p:spTgt spid="228369"/>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228370"/>
                                        </p:tgtEl>
                                      </p:cBhvr>
                                    </p:animEffect>
                                    <p:set>
                                      <p:cBhvr>
                                        <p:cTn id="49" dur="1" fill="hold">
                                          <p:stCondLst>
                                            <p:cond delay="499"/>
                                          </p:stCondLst>
                                        </p:cTn>
                                        <p:tgtEl>
                                          <p:spTgt spid="228370"/>
                                        </p:tgtEl>
                                        <p:attrNameLst>
                                          <p:attrName>style.visibility</p:attrName>
                                        </p:attrNameLst>
                                      </p:cBhvr>
                                      <p:to>
                                        <p:strVal val="hidden"/>
                                      </p:to>
                                    </p:set>
                                  </p:childTnLst>
                                </p:cTn>
                              </p:par>
                              <p:par>
                                <p:cTn id="50" presetID="22" presetClass="entr" presetSubtype="8" fill="hold" grpId="0" nodeType="withEffect">
                                  <p:stCondLst>
                                    <p:cond delay="0"/>
                                  </p:stCondLst>
                                  <p:childTnLst>
                                    <p:set>
                                      <p:cBhvr>
                                        <p:cTn id="51" dur="1" fill="hold">
                                          <p:stCondLst>
                                            <p:cond delay="0"/>
                                          </p:stCondLst>
                                        </p:cTn>
                                        <p:tgtEl>
                                          <p:spTgt spid="228371"/>
                                        </p:tgtEl>
                                        <p:attrNameLst>
                                          <p:attrName>style.visibility</p:attrName>
                                        </p:attrNameLst>
                                      </p:cBhvr>
                                      <p:to>
                                        <p:strVal val="visible"/>
                                      </p:to>
                                    </p:set>
                                    <p:animEffect transition="in" filter="wipe(left)">
                                      <p:cBhvr>
                                        <p:cTn id="52" dur="500"/>
                                        <p:tgtEl>
                                          <p:spTgt spid="228371"/>
                                        </p:tgtEl>
                                      </p:cBhvr>
                                    </p:animEffect>
                                  </p:childTnLst>
                                </p:cTn>
                              </p:par>
                            </p:childTnLst>
                          </p:cTn>
                        </p:par>
                        <p:par>
                          <p:cTn id="53" fill="hold">
                            <p:stCondLst>
                              <p:cond delay="500"/>
                            </p:stCondLst>
                            <p:childTnLst>
                              <p:par>
                                <p:cTn id="54" presetID="22" presetClass="entr" presetSubtype="8" fill="hold" grpId="0" nodeType="afterEffect">
                                  <p:stCondLst>
                                    <p:cond delay="500"/>
                                  </p:stCondLst>
                                  <p:childTnLst>
                                    <p:set>
                                      <p:cBhvr>
                                        <p:cTn id="55" dur="1" fill="hold">
                                          <p:stCondLst>
                                            <p:cond delay="0"/>
                                          </p:stCondLst>
                                        </p:cTn>
                                        <p:tgtEl>
                                          <p:spTgt spid="228372"/>
                                        </p:tgtEl>
                                        <p:attrNameLst>
                                          <p:attrName>style.visibility</p:attrName>
                                        </p:attrNameLst>
                                      </p:cBhvr>
                                      <p:to>
                                        <p:strVal val="visible"/>
                                      </p:to>
                                    </p:set>
                                    <p:animEffect transition="in" filter="wipe(left)">
                                      <p:cBhvr>
                                        <p:cTn id="56" dur="500"/>
                                        <p:tgtEl>
                                          <p:spTgt spid="228372"/>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xit" presetSubtype="0" fill="hold" grpId="1" nodeType="clickEffect">
                                  <p:stCondLst>
                                    <p:cond delay="0"/>
                                  </p:stCondLst>
                                  <p:childTnLst>
                                    <p:animEffect transition="out" filter="dissolve">
                                      <p:cBhvr>
                                        <p:cTn id="60" dur="500"/>
                                        <p:tgtEl>
                                          <p:spTgt spid="228371"/>
                                        </p:tgtEl>
                                      </p:cBhvr>
                                    </p:animEffect>
                                    <p:set>
                                      <p:cBhvr>
                                        <p:cTn id="61" dur="1" fill="hold">
                                          <p:stCondLst>
                                            <p:cond delay="499"/>
                                          </p:stCondLst>
                                        </p:cTn>
                                        <p:tgtEl>
                                          <p:spTgt spid="228371"/>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228372"/>
                                        </p:tgtEl>
                                      </p:cBhvr>
                                    </p:animEffect>
                                    <p:set>
                                      <p:cBhvr>
                                        <p:cTn id="64" dur="1" fill="hold">
                                          <p:stCondLst>
                                            <p:cond delay="499"/>
                                          </p:stCondLst>
                                        </p:cTn>
                                        <p:tgtEl>
                                          <p:spTgt spid="228372"/>
                                        </p:tgtEl>
                                        <p:attrNameLst>
                                          <p:attrName>style.visibility</p:attrName>
                                        </p:attrNameLst>
                                      </p:cBhvr>
                                      <p:to>
                                        <p:strVal val="hidden"/>
                                      </p:to>
                                    </p:set>
                                  </p:childTnLst>
                                </p:cTn>
                              </p:par>
                              <p:par>
                                <p:cTn id="65" presetID="55" presetClass="entr" presetSubtype="0" fill="hold" grpId="0" nodeType="withEffect">
                                  <p:stCondLst>
                                    <p:cond delay="0"/>
                                  </p:stCondLst>
                                  <p:childTnLst>
                                    <p:set>
                                      <p:cBhvr>
                                        <p:cTn id="66" dur="1" fill="hold">
                                          <p:stCondLst>
                                            <p:cond delay="0"/>
                                          </p:stCondLst>
                                        </p:cTn>
                                        <p:tgtEl>
                                          <p:spTgt spid="228373"/>
                                        </p:tgtEl>
                                        <p:attrNameLst>
                                          <p:attrName>style.visibility</p:attrName>
                                        </p:attrNameLst>
                                      </p:cBhvr>
                                      <p:to>
                                        <p:strVal val="visible"/>
                                      </p:to>
                                    </p:set>
                                    <p:anim calcmode="lin" valueType="num">
                                      <p:cBhvr>
                                        <p:cTn id="67" dur="1000" fill="hold"/>
                                        <p:tgtEl>
                                          <p:spTgt spid="228373"/>
                                        </p:tgtEl>
                                        <p:attrNameLst>
                                          <p:attrName>ppt_w</p:attrName>
                                        </p:attrNameLst>
                                      </p:cBhvr>
                                      <p:tavLst>
                                        <p:tav tm="0">
                                          <p:val>
                                            <p:strVal val="#ppt_w*0.70"/>
                                          </p:val>
                                        </p:tav>
                                        <p:tav tm="100000">
                                          <p:val>
                                            <p:strVal val="#ppt_w"/>
                                          </p:val>
                                        </p:tav>
                                      </p:tavLst>
                                    </p:anim>
                                    <p:anim calcmode="lin" valueType="num">
                                      <p:cBhvr>
                                        <p:cTn id="68" dur="1000" fill="hold"/>
                                        <p:tgtEl>
                                          <p:spTgt spid="228373"/>
                                        </p:tgtEl>
                                        <p:attrNameLst>
                                          <p:attrName>ppt_h</p:attrName>
                                        </p:attrNameLst>
                                      </p:cBhvr>
                                      <p:tavLst>
                                        <p:tav tm="0">
                                          <p:val>
                                            <p:strVal val="#ppt_h"/>
                                          </p:val>
                                        </p:tav>
                                        <p:tav tm="100000">
                                          <p:val>
                                            <p:strVal val="#ppt_h"/>
                                          </p:val>
                                        </p:tav>
                                      </p:tavLst>
                                    </p:anim>
                                    <p:animEffect transition="in" filter="fade">
                                      <p:cBhvr>
                                        <p:cTn id="69" dur="1000"/>
                                        <p:tgtEl>
                                          <p:spTgt spid="22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5" grpId="0" animBg="1"/>
      <p:bldP spid="228365" grpId="1" animBg="1"/>
      <p:bldP spid="228366" grpId="0" animBg="1"/>
      <p:bldP spid="228366" grpId="1" animBg="1"/>
      <p:bldP spid="228367" grpId="0" animBg="1"/>
      <p:bldP spid="228367" grpId="1" animBg="1"/>
      <p:bldP spid="228368" grpId="0" animBg="1"/>
      <p:bldP spid="228368" grpId="1" animBg="1"/>
      <p:bldP spid="228369" grpId="0" animBg="1"/>
      <p:bldP spid="228369" grpId="1" animBg="1"/>
      <p:bldP spid="228370" grpId="0" animBg="1"/>
      <p:bldP spid="228370" grpId="1" animBg="1"/>
      <p:bldP spid="228371" grpId="0" animBg="1"/>
      <p:bldP spid="228371" grpId="1" animBg="1"/>
      <p:bldP spid="228372" grpId="0" animBg="1"/>
      <p:bldP spid="228372" grpId="1" animBg="1"/>
      <p:bldP spid="228373"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normAutofit fontScale="90000"/>
          </a:bodyPr>
          <a:lstStyle/>
          <a:p>
            <a:pPr algn="ctr" eaLnBrk="1" hangingPunct="1">
              <a:defRPr/>
            </a:pPr>
            <a:r>
              <a:rPr lang="en-US" sz="2400" b="1" dirty="0"/>
              <a:t>Next-Generation Software Economics</a:t>
            </a:r>
            <a:br>
              <a:rPr lang="en-US" sz="2400" b="1" dirty="0"/>
            </a:br>
            <a:r>
              <a:rPr lang="en-US" sz="2400" dirty="0"/>
              <a:t>Next-Generation Cost Models</a:t>
            </a:r>
            <a:endParaRPr lang="en-US" sz="1800" dirty="0"/>
          </a:p>
        </p:txBody>
      </p:sp>
      <p:sp>
        <p:nvSpPr>
          <p:cNvPr id="97285" name="Text Box 3"/>
          <p:cNvSpPr txBox="1">
            <a:spLocks noChangeArrowheads="1"/>
          </p:cNvSpPr>
          <p:nvPr/>
        </p:nvSpPr>
        <p:spPr bwMode="auto">
          <a:xfrm>
            <a:off x="304800" y="1828800"/>
            <a:ext cx="87630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a:t>Some of today’s popular software cost models are not well matched</a:t>
            </a:r>
          </a:p>
          <a:p>
            <a:pPr marL="342900" indent="-342900">
              <a:buClr>
                <a:schemeClr val="accent2"/>
              </a:buClr>
              <a:buFont typeface="Wingdings" pitchFamily="2" charset="2"/>
              <a:buNone/>
            </a:pPr>
            <a:r>
              <a:rPr lang="en-US" i="1"/>
              <a:t>     </a:t>
            </a:r>
            <a:r>
              <a:rPr lang="en-US"/>
              <a:t>to an iterative software process focused an architecture-first approach</a:t>
            </a:r>
            <a:endParaRPr lang="en-US" i="1"/>
          </a:p>
        </p:txBody>
      </p:sp>
      <p:sp>
        <p:nvSpPr>
          <p:cNvPr id="97286" name="Text Box 4"/>
          <p:cNvSpPr txBox="1">
            <a:spLocks noChangeArrowheads="1"/>
          </p:cNvSpPr>
          <p:nvPr/>
        </p:nvSpPr>
        <p:spPr bwMode="auto">
          <a:xfrm>
            <a:off x="304800" y="2438400"/>
            <a:ext cx="87630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a:t>Many cost estimators are still using a conventional process experience</a:t>
            </a:r>
          </a:p>
          <a:p>
            <a:pPr marL="342900" indent="-342900">
              <a:buClr>
                <a:schemeClr val="accent2"/>
              </a:buClr>
              <a:buFont typeface="Wingdings" pitchFamily="2" charset="2"/>
              <a:buNone/>
            </a:pPr>
            <a:r>
              <a:rPr lang="en-US" i="1"/>
              <a:t>     </a:t>
            </a:r>
            <a:r>
              <a:rPr lang="en-US"/>
              <a:t>base to estimate a modern project profile</a:t>
            </a:r>
            <a:endParaRPr lang="en-US" i="1"/>
          </a:p>
        </p:txBody>
      </p:sp>
      <p:sp>
        <p:nvSpPr>
          <p:cNvPr id="97287" name="Text Box 5"/>
          <p:cNvSpPr txBox="1">
            <a:spLocks noChangeArrowheads="1"/>
          </p:cNvSpPr>
          <p:nvPr/>
        </p:nvSpPr>
        <p:spPr bwMode="auto">
          <a:xfrm>
            <a:off x="304800" y="3048000"/>
            <a:ext cx="8763000" cy="915988"/>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a:t>A next-generation software cost model should explicitly separate</a:t>
            </a:r>
          </a:p>
          <a:p>
            <a:pPr marL="342900" indent="-342900">
              <a:buClr>
                <a:schemeClr val="accent2"/>
              </a:buClr>
              <a:buFont typeface="Wingdings" pitchFamily="2" charset="2"/>
              <a:buNone/>
            </a:pPr>
            <a:r>
              <a:rPr lang="en-US" i="1"/>
              <a:t>    </a:t>
            </a:r>
            <a:r>
              <a:rPr lang="en-US"/>
              <a:t> architectural engineering from application production, </a:t>
            </a:r>
          </a:p>
          <a:p>
            <a:pPr marL="342900" indent="-342900">
              <a:buClr>
                <a:schemeClr val="accent2"/>
              </a:buClr>
              <a:buFont typeface="Wingdings" pitchFamily="2" charset="2"/>
              <a:buNone/>
            </a:pPr>
            <a:r>
              <a:rPr lang="en-US"/>
              <a:t>     just as an architecture-first process does.</a:t>
            </a:r>
            <a:endParaRPr lang="en-US" i="1"/>
          </a:p>
        </p:txBody>
      </p:sp>
      <p:sp>
        <p:nvSpPr>
          <p:cNvPr id="229382" name="Text Box 6"/>
          <p:cNvSpPr txBox="1">
            <a:spLocks noChangeArrowheads="1"/>
          </p:cNvSpPr>
          <p:nvPr/>
        </p:nvSpPr>
        <p:spPr bwMode="auto">
          <a:xfrm>
            <a:off x="304800" y="4038600"/>
            <a:ext cx="87630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a:t>Two major improvements in next-generation software </a:t>
            </a:r>
          </a:p>
          <a:p>
            <a:pPr marL="342900" indent="-342900">
              <a:buClr>
                <a:schemeClr val="accent2"/>
              </a:buClr>
              <a:buFont typeface="Wingdings" pitchFamily="2" charset="2"/>
              <a:buNone/>
            </a:pPr>
            <a:r>
              <a:rPr lang="en-US"/>
              <a:t>     cost estimation models:</a:t>
            </a:r>
            <a:endParaRPr lang="en-US" i="1"/>
          </a:p>
        </p:txBody>
      </p:sp>
      <p:sp>
        <p:nvSpPr>
          <p:cNvPr id="229383" name="Text Box 7"/>
          <p:cNvSpPr txBox="1">
            <a:spLocks noChangeArrowheads="1"/>
          </p:cNvSpPr>
          <p:nvPr/>
        </p:nvSpPr>
        <p:spPr bwMode="auto">
          <a:xfrm>
            <a:off x="533400" y="4572000"/>
            <a:ext cx="8610600" cy="825500"/>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sz="1600" b="1"/>
              <a:t>Separation of the engineering stage from the production stage</a:t>
            </a:r>
          </a:p>
          <a:p>
            <a:pPr marL="342900" indent="-342900">
              <a:buClr>
                <a:schemeClr val="accent2"/>
              </a:buClr>
              <a:buFont typeface="Wingdings" pitchFamily="2" charset="2"/>
              <a:buNone/>
            </a:pPr>
            <a:r>
              <a:rPr lang="en-US" sz="1600" b="1"/>
              <a:t>     will force estimators to differentiate between architectural scale and implementation size.</a:t>
            </a:r>
          </a:p>
        </p:txBody>
      </p:sp>
      <p:sp>
        <p:nvSpPr>
          <p:cNvPr id="229384" name="Text Box 8"/>
          <p:cNvSpPr txBox="1">
            <a:spLocks noChangeArrowheads="1"/>
          </p:cNvSpPr>
          <p:nvPr/>
        </p:nvSpPr>
        <p:spPr bwMode="auto">
          <a:xfrm>
            <a:off x="533400" y="5334000"/>
            <a:ext cx="8610600" cy="825500"/>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sz="1600" b="1"/>
              <a:t>Rigorous design notations such as UML will offer an opportunity</a:t>
            </a:r>
          </a:p>
          <a:p>
            <a:pPr marL="342900" indent="-342900">
              <a:buClr>
                <a:schemeClr val="accent2"/>
              </a:buClr>
              <a:buFont typeface="Wingdings" pitchFamily="2" charset="2"/>
              <a:buNone/>
            </a:pPr>
            <a:r>
              <a:rPr lang="en-US" sz="1600" b="1"/>
              <a:t>     to define units of measure for scale that are more standardized and</a:t>
            </a:r>
          </a:p>
          <a:p>
            <a:pPr marL="342900" indent="-342900">
              <a:buClr>
                <a:schemeClr val="accent2"/>
              </a:buClr>
              <a:buFont typeface="Wingdings" pitchFamily="2" charset="2"/>
              <a:buNone/>
            </a:pPr>
            <a:r>
              <a:rPr lang="en-US" sz="1600" b="1"/>
              <a:t>     therefore can be automated and tracked.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29382"/>
                                        </p:tgtEl>
                                        <p:attrNameLst>
                                          <p:attrName>style.visibility</p:attrName>
                                        </p:attrNameLst>
                                      </p:cBhvr>
                                      <p:to>
                                        <p:strVal val="visible"/>
                                      </p:to>
                                    </p:set>
                                    <p:anim calcmode="lin" valueType="num">
                                      <p:cBhvr>
                                        <p:cTn id="7" dur="500" decel="50000" fill="hold">
                                          <p:stCondLst>
                                            <p:cond delay="0"/>
                                          </p:stCondLst>
                                        </p:cTn>
                                        <p:tgtEl>
                                          <p:spTgt spid="22938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2938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29382"/>
                                        </p:tgtEl>
                                        <p:attrNameLst>
                                          <p:attrName>ppt_w</p:attrName>
                                        </p:attrNameLst>
                                      </p:cBhvr>
                                      <p:tavLst>
                                        <p:tav tm="0">
                                          <p:val>
                                            <p:strVal val="#ppt_w*.05"/>
                                          </p:val>
                                        </p:tav>
                                        <p:tav tm="100000">
                                          <p:val>
                                            <p:strVal val="#ppt_w"/>
                                          </p:val>
                                        </p:tav>
                                      </p:tavLst>
                                    </p:anim>
                                    <p:anim calcmode="lin" valueType="num">
                                      <p:cBhvr>
                                        <p:cTn id="10" dur="1000" fill="hold"/>
                                        <p:tgtEl>
                                          <p:spTgt spid="22938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2938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2938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2938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29382"/>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29383"/>
                                        </p:tgtEl>
                                        <p:attrNameLst>
                                          <p:attrName>style.visibility</p:attrName>
                                        </p:attrNameLst>
                                      </p:cBhvr>
                                      <p:to>
                                        <p:strVal val="visible"/>
                                      </p:to>
                                    </p:set>
                                    <p:anim calcmode="lin" valueType="num">
                                      <p:cBhvr>
                                        <p:cTn id="17" dur="500" decel="50000" fill="hold">
                                          <p:stCondLst>
                                            <p:cond delay="0"/>
                                          </p:stCondLst>
                                        </p:cTn>
                                        <p:tgtEl>
                                          <p:spTgt spid="229383"/>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29383"/>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29383"/>
                                        </p:tgtEl>
                                        <p:attrNameLst>
                                          <p:attrName>ppt_w</p:attrName>
                                        </p:attrNameLst>
                                      </p:cBhvr>
                                      <p:tavLst>
                                        <p:tav tm="0">
                                          <p:val>
                                            <p:strVal val="#ppt_w*.05"/>
                                          </p:val>
                                        </p:tav>
                                        <p:tav tm="100000">
                                          <p:val>
                                            <p:strVal val="#ppt_w"/>
                                          </p:val>
                                        </p:tav>
                                      </p:tavLst>
                                    </p:anim>
                                    <p:anim calcmode="lin" valueType="num">
                                      <p:cBhvr>
                                        <p:cTn id="20" dur="1000" fill="hold"/>
                                        <p:tgtEl>
                                          <p:spTgt spid="229383"/>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29383"/>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29383"/>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29383"/>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29383"/>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29384"/>
                                        </p:tgtEl>
                                        <p:attrNameLst>
                                          <p:attrName>style.visibility</p:attrName>
                                        </p:attrNameLst>
                                      </p:cBhvr>
                                      <p:to>
                                        <p:strVal val="visible"/>
                                      </p:to>
                                    </p:set>
                                    <p:anim calcmode="lin" valueType="num">
                                      <p:cBhvr>
                                        <p:cTn id="27" dur="500" decel="50000" fill="hold">
                                          <p:stCondLst>
                                            <p:cond delay="0"/>
                                          </p:stCondLst>
                                        </p:cTn>
                                        <p:tgtEl>
                                          <p:spTgt spid="229384"/>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29384"/>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29384"/>
                                        </p:tgtEl>
                                        <p:attrNameLst>
                                          <p:attrName>ppt_w</p:attrName>
                                        </p:attrNameLst>
                                      </p:cBhvr>
                                      <p:tavLst>
                                        <p:tav tm="0">
                                          <p:val>
                                            <p:strVal val="#ppt_w*.05"/>
                                          </p:val>
                                        </p:tav>
                                        <p:tav tm="100000">
                                          <p:val>
                                            <p:strVal val="#ppt_w"/>
                                          </p:val>
                                        </p:tav>
                                      </p:tavLst>
                                    </p:anim>
                                    <p:anim calcmode="lin" valueType="num">
                                      <p:cBhvr>
                                        <p:cTn id="30" dur="1000" fill="hold"/>
                                        <p:tgtEl>
                                          <p:spTgt spid="229384"/>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29384"/>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29384"/>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29384"/>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2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2" grpId="0"/>
      <p:bldP spid="229383" grpId="0"/>
      <p:bldP spid="229384"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fontScale="90000"/>
          </a:bodyPr>
          <a:lstStyle/>
          <a:p>
            <a:pPr algn="ctr" eaLnBrk="1" hangingPunct="1">
              <a:defRPr/>
            </a:pPr>
            <a:r>
              <a:rPr lang="en-US" sz="2400" b="1" dirty="0"/>
              <a:t>Next-Generation Software Economics</a:t>
            </a:r>
            <a:br>
              <a:rPr lang="en-US" sz="2400" b="1" dirty="0"/>
            </a:br>
            <a:r>
              <a:rPr lang="en-US" sz="2400" dirty="0"/>
              <a:t>Modern Software Economics</a:t>
            </a:r>
            <a:endParaRPr lang="en-US" sz="1800" dirty="0"/>
          </a:p>
        </p:txBody>
      </p:sp>
      <p:sp>
        <p:nvSpPr>
          <p:cNvPr id="98309" name="Text Box 3"/>
          <p:cNvSpPr txBox="1">
            <a:spLocks noChangeArrowheads="1"/>
          </p:cNvSpPr>
          <p:nvPr/>
        </p:nvSpPr>
        <p:spPr bwMode="auto">
          <a:xfrm>
            <a:off x="381000" y="1828800"/>
            <a:ext cx="8763000" cy="915988"/>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a:t>Changes that provide a good description of what an organizational manager should strive for in making the transition to a modern process:</a:t>
            </a:r>
            <a:endParaRPr lang="en-US" b="1" i="1"/>
          </a:p>
        </p:txBody>
      </p:sp>
      <p:sp>
        <p:nvSpPr>
          <p:cNvPr id="98310" name="Text Box 4"/>
          <p:cNvSpPr txBox="1">
            <a:spLocks noChangeArrowheads="1"/>
          </p:cNvSpPr>
          <p:nvPr/>
        </p:nvSpPr>
        <p:spPr bwMode="auto">
          <a:xfrm>
            <a:off x="609600" y="2894013"/>
            <a:ext cx="8534400" cy="915987"/>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1. Finding and fixing a software problem after delivery </a:t>
            </a:r>
          </a:p>
          <a:p>
            <a:pPr marL="342900" indent="-342900">
              <a:buClr>
                <a:schemeClr val="accent2"/>
              </a:buClr>
              <a:buFont typeface="Wingdings" pitchFamily="2" charset="2"/>
              <a:buNone/>
            </a:pPr>
            <a:r>
              <a:rPr lang="en-US" b="1" i="1"/>
              <a:t>    costs 100 times more than fixing the problem in early design phases</a:t>
            </a:r>
          </a:p>
        </p:txBody>
      </p:sp>
      <p:sp>
        <p:nvSpPr>
          <p:cNvPr id="98311" name="Text Box 5"/>
          <p:cNvSpPr txBox="1">
            <a:spLocks noChangeArrowheads="1"/>
          </p:cNvSpPr>
          <p:nvPr/>
        </p:nvSpPr>
        <p:spPr bwMode="auto">
          <a:xfrm>
            <a:off x="533400" y="5334000"/>
            <a:ext cx="86106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endParaRPr lang="en-US" b="1"/>
          </a:p>
        </p:txBody>
      </p:sp>
      <p:sp>
        <p:nvSpPr>
          <p:cNvPr id="98312" name="Text Box 6"/>
          <p:cNvSpPr txBox="1">
            <a:spLocks noChangeArrowheads="1"/>
          </p:cNvSpPr>
          <p:nvPr/>
        </p:nvSpPr>
        <p:spPr bwMode="auto">
          <a:xfrm>
            <a:off x="609600" y="3810000"/>
            <a:ext cx="85344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2. You can compress software development schedules 25% of nominal, but no more.</a:t>
            </a:r>
          </a:p>
        </p:txBody>
      </p:sp>
      <p:sp>
        <p:nvSpPr>
          <p:cNvPr id="98313" name="Text Box 7"/>
          <p:cNvSpPr txBox="1">
            <a:spLocks noChangeArrowheads="1"/>
          </p:cNvSpPr>
          <p:nvPr/>
        </p:nvSpPr>
        <p:spPr bwMode="auto">
          <a:xfrm>
            <a:off x="609600" y="4540250"/>
            <a:ext cx="85344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3. For every $1 you spend on development, </a:t>
            </a:r>
          </a:p>
          <a:p>
            <a:pPr marL="342900" indent="-342900">
              <a:buClr>
                <a:schemeClr val="accent2"/>
              </a:buClr>
              <a:buFont typeface="Wingdings" pitchFamily="2" charset="2"/>
              <a:buNone/>
            </a:pPr>
            <a:r>
              <a:rPr lang="en-US" b="1" i="1"/>
              <a:t>    you will spend $2 on maintenance.</a:t>
            </a:r>
          </a:p>
        </p:txBody>
      </p:sp>
      <p:sp>
        <p:nvSpPr>
          <p:cNvPr id="98314" name="Text Box 8"/>
          <p:cNvSpPr txBox="1">
            <a:spLocks noChangeArrowheads="1"/>
          </p:cNvSpPr>
          <p:nvPr/>
        </p:nvSpPr>
        <p:spPr bwMode="auto">
          <a:xfrm>
            <a:off x="609600" y="5302250"/>
            <a:ext cx="85344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4. Software development and maintenance costs are primarily </a:t>
            </a:r>
          </a:p>
          <a:p>
            <a:pPr marL="342900" indent="-342900">
              <a:buClr>
                <a:schemeClr val="accent2"/>
              </a:buClr>
              <a:buFont typeface="Wingdings" pitchFamily="2" charset="2"/>
              <a:buNone/>
            </a:pPr>
            <a:r>
              <a:rPr lang="en-US" b="1" i="1"/>
              <a:t>    a function of the number of source lines of code.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fontScale="90000"/>
          </a:bodyPr>
          <a:lstStyle/>
          <a:p>
            <a:pPr algn="ctr" eaLnBrk="1" hangingPunct="1">
              <a:defRPr/>
            </a:pPr>
            <a:r>
              <a:rPr lang="en-US" sz="2400" b="1" dirty="0"/>
              <a:t>Next-Generation Software Economics</a:t>
            </a:r>
            <a:br>
              <a:rPr lang="en-US" sz="2400" b="1" dirty="0"/>
            </a:br>
            <a:r>
              <a:rPr lang="en-US" sz="2400" dirty="0"/>
              <a:t>Modern Software Economics</a:t>
            </a:r>
            <a:endParaRPr lang="en-US" sz="1800" dirty="0"/>
          </a:p>
        </p:txBody>
      </p:sp>
      <p:sp>
        <p:nvSpPr>
          <p:cNvPr id="99333" name="Text Box 3"/>
          <p:cNvSpPr txBox="1">
            <a:spLocks noChangeArrowheads="1"/>
          </p:cNvSpPr>
          <p:nvPr/>
        </p:nvSpPr>
        <p:spPr bwMode="auto">
          <a:xfrm>
            <a:off x="533400" y="5334000"/>
            <a:ext cx="86106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endParaRPr lang="en-US" b="1"/>
          </a:p>
        </p:txBody>
      </p:sp>
      <p:sp>
        <p:nvSpPr>
          <p:cNvPr id="99334" name="Text Box 4"/>
          <p:cNvSpPr txBox="1">
            <a:spLocks noChangeArrowheads="1"/>
          </p:cNvSpPr>
          <p:nvPr/>
        </p:nvSpPr>
        <p:spPr bwMode="auto">
          <a:xfrm>
            <a:off x="533400" y="2559050"/>
            <a:ext cx="85344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6. The overall ratio of software to hardware costs </a:t>
            </a:r>
          </a:p>
          <a:p>
            <a:pPr marL="342900" indent="-342900">
              <a:buClr>
                <a:schemeClr val="accent2"/>
              </a:buClr>
              <a:buFont typeface="Wingdings" pitchFamily="2" charset="2"/>
              <a:buNone/>
            </a:pPr>
            <a:r>
              <a:rPr lang="en-US" b="1" i="1"/>
              <a:t>     is still growing – in 1955 it was 15:85; in 1985 85:15.</a:t>
            </a:r>
          </a:p>
        </p:txBody>
      </p:sp>
      <p:sp>
        <p:nvSpPr>
          <p:cNvPr id="99335" name="Text Box 5"/>
          <p:cNvSpPr txBox="1">
            <a:spLocks noChangeArrowheads="1"/>
          </p:cNvSpPr>
          <p:nvPr/>
        </p:nvSpPr>
        <p:spPr bwMode="auto">
          <a:xfrm>
            <a:off x="533400" y="3352800"/>
            <a:ext cx="85344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7. Only about 15% of software development effort </a:t>
            </a:r>
          </a:p>
          <a:p>
            <a:pPr marL="342900" indent="-342900">
              <a:buClr>
                <a:schemeClr val="accent2"/>
              </a:buClr>
              <a:buFont typeface="Wingdings" pitchFamily="2" charset="2"/>
              <a:buNone/>
            </a:pPr>
            <a:r>
              <a:rPr lang="en-US" b="1" i="1"/>
              <a:t>    is devoted to programming.</a:t>
            </a:r>
          </a:p>
        </p:txBody>
      </p:sp>
      <p:sp>
        <p:nvSpPr>
          <p:cNvPr id="99336" name="Text Box 6"/>
          <p:cNvSpPr txBox="1">
            <a:spLocks noChangeArrowheads="1"/>
          </p:cNvSpPr>
          <p:nvPr/>
        </p:nvSpPr>
        <p:spPr bwMode="auto">
          <a:xfrm>
            <a:off x="533400" y="4114800"/>
            <a:ext cx="85344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8. Software systems and products typically cost 3 times </a:t>
            </a:r>
          </a:p>
          <a:p>
            <a:pPr marL="342900" indent="-342900">
              <a:buClr>
                <a:schemeClr val="accent2"/>
              </a:buClr>
              <a:buFont typeface="Wingdings" pitchFamily="2" charset="2"/>
              <a:buNone/>
            </a:pPr>
            <a:r>
              <a:rPr lang="en-US" b="1" i="1"/>
              <a:t>    as much per SLOC as individual software programs.</a:t>
            </a:r>
          </a:p>
        </p:txBody>
      </p:sp>
      <p:sp>
        <p:nvSpPr>
          <p:cNvPr id="99337" name="Text Box 7"/>
          <p:cNvSpPr txBox="1">
            <a:spLocks noChangeArrowheads="1"/>
          </p:cNvSpPr>
          <p:nvPr/>
        </p:nvSpPr>
        <p:spPr bwMode="auto">
          <a:xfrm>
            <a:off x="533400" y="4876800"/>
            <a:ext cx="85344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9. Walkthroughs catch 60% of the errors.</a:t>
            </a:r>
          </a:p>
        </p:txBody>
      </p:sp>
      <p:sp>
        <p:nvSpPr>
          <p:cNvPr id="99338" name="Text Box 8"/>
          <p:cNvSpPr txBox="1">
            <a:spLocks noChangeArrowheads="1"/>
          </p:cNvSpPr>
          <p:nvPr/>
        </p:nvSpPr>
        <p:spPr bwMode="auto">
          <a:xfrm>
            <a:off x="533400" y="5486400"/>
            <a:ext cx="86106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10. 80% of the contribution comes from 20% of the </a:t>
            </a:r>
          </a:p>
          <a:p>
            <a:pPr marL="342900" indent="-342900">
              <a:buClr>
                <a:schemeClr val="accent2"/>
              </a:buClr>
              <a:buFont typeface="Wingdings" pitchFamily="2" charset="2"/>
              <a:buNone/>
            </a:pPr>
            <a:r>
              <a:rPr lang="en-US" b="1" i="1"/>
              <a:t>      contributors.</a:t>
            </a:r>
          </a:p>
        </p:txBody>
      </p:sp>
      <p:sp>
        <p:nvSpPr>
          <p:cNvPr id="99339" name="Text Box 9"/>
          <p:cNvSpPr txBox="1">
            <a:spLocks noChangeArrowheads="1"/>
          </p:cNvSpPr>
          <p:nvPr/>
        </p:nvSpPr>
        <p:spPr bwMode="auto">
          <a:xfrm>
            <a:off x="533400" y="1797050"/>
            <a:ext cx="85344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b="1" i="1"/>
              <a:t>5. Variations among people account for the biggest differences </a:t>
            </a:r>
          </a:p>
          <a:p>
            <a:pPr marL="342900" indent="-342900">
              <a:buClr>
                <a:schemeClr val="accent2"/>
              </a:buClr>
              <a:buFont typeface="Wingdings" pitchFamily="2" charset="2"/>
              <a:buNone/>
            </a:pPr>
            <a:r>
              <a:rPr lang="en-US" b="1" i="1"/>
              <a:t>    in software productivity.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fontScale="90000"/>
          </a:bodyPr>
          <a:lstStyle/>
          <a:p>
            <a:pPr algn="ctr" eaLnBrk="1" hangingPunct="1">
              <a:defRPr/>
            </a:pPr>
            <a:r>
              <a:rPr lang="en-US" sz="2400" b="1" dirty="0"/>
              <a:t>Modern Process Transitions</a:t>
            </a:r>
            <a:br>
              <a:rPr lang="en-US" sz="2400" b="1" dirty="0"/>
            </a:br>
            <a:r>
              <a:rPr lang="en-US" sz="2400" dirty="0"/>
              <a:t>Culture Shifts</a:t>
            </a:r>
            <a:endParaRPr lang="en-US" sz="1800" dirty="0"/>
          </a:p>
        </p:txBody>
      </p:sp>
      <p:sp>
        <p:nvSpPr>
          <p:cNvPr id="232451" name="Text Box 3"/>
          <p:cNvSpPr txBox="1">
            <a:spLocks noChangeArrowheads="1"/>
          </p:cNvSpPr>
          <p:nvPr/>
        </p:nvSpPr>
        <p:spPr bwMode="auto">
          <a:xfrm>
            <a:off x="609600" y="2514600"/>
            <a:ext cx="85344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a:t>Lower level and mid-level managers are performers</a:t>
            </a:r>
          </a:p>
        </p:txBody>
      </p:sp>
      <p:sp>
        <p:nvSpPr>
          <p:cNvPr id="100358" name="Text Box 4"/>
          <p:cNvSpPr txBox="1">
            <a:spLocks noChangeArrowheads="1"/>
          </p:cNvSpPr>
          <p:nvPr/>
        </p:nvSpPr>
        <p:spPr bwMode="auto">
          <a:xfrm>
            <a:off x="457200" y="1797050"/>
            <a:ext cx="8534400" cy="7016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sz="2000"/>
              <a:t>Several culture shifts must be overcome to transition successfully to a modern software management process:</a:t>
            </a:r>
          </a:p>
        </p:txBody>
      </p:sp>
      <p:sp>
        <p:nvSpPr>
          <p:cNvPr id="232453" name="Text Box 5"/>
          <p:cNvSpPr txBox="1">
            <a:spLocks noChangeArrowheads="1"/>
          </p:cNvSpPr>
          <p:nvPr/>
        </p:nvSpPr>
        <p:spPr bwMode="auto">
          <a:xfrm>
            <a:off x="609600" y="2895600"/>
            <a:ext cx="85344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a:t>Requirements and designs are fluid and tangible</a:t>
            </a:r>
          </a:p>
        </p:txBody>
      </p:sp>
      <p:sp>
        <p:nvSpPr>
          <p:cNvPr id="232454" name="Text Box 6"/>
          <p:cNvSpPr txBox="1">
            <a:spLocks noChangeArrowheads="1"/>
          </p:cNvSpPr>
          <p:nvPr/>
        </p:nvSpPr>
        <p:spPr bwMode="auto">
          <a:xfrm>
            <a:off x="609600" y="3321050"/>
            <a:ext cx="8534400" cy="6413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a:t>Good and bad project performance is much more obvious earlier</a:t>
            </a:r>
          </a:p>
          <a:p>
            <a:pPr marL="342900" indent="-342900">
              <a:buClr>
                <a:schemeClr val="accent2"/>
              </a:buClr>
              <a:buFont typeface="Wingdings" pitchFamily="2" charset="2"/>
              <a:buNone/>
            </a:pPr>
            <a:r>
              <a:rPr lang="en-US"/>
              <a:t>     in the life cycle</a:t>
            </a:r>
          </a:p>
        </p:txBody>
      </p:sp>
      <p:sp>
        <p:nvSpPr>
          <p:cNvPr id="232455" name="Text Box 7"/>
          <p:cNvSpPr txBox="1">
            <a:spLocks noChangeArrowheads="1"/>
          </p:cNvSpPr>
          <p:nvPr/>
        </p:nvSpPr>
        <p:spPr bwMode="auto">
          <a:xfrm>
            <a:off x="609600" y="3810000"/>
            <a:ext cx="85344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a:t>Artifacts are less important early, more important later</a:t>
            </a:r>
          </a:p>
        </p:txBody>
      </p:sp>
      <p:sp>
        <p:nvSpPr>
          <p:cNvPr id="232456" name="Text Box 8"/>
          <p:cNvSpPr txBox="1">
            <a:spLocks noChangeArrowheads="1"/>
          </p:cNvSpPr>
          <p:nvPr/>
        </p:nvSpPr>
        <p:spPr bwMode="auto">
          <a:xfrm>
            <a:off x="609600" y="4205288"/>
            <a:ext cx="8534400" cy="366712"/>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a:t>Real issues are surfaced and resolved systematically</a:t>
            </a:r>
          </a:p>
        </p:txBody>
      </p:sp>
      <p:sp>
        <p:nvSpPr>
          <p:cNvPr id="232457" name="Text Box 9"/>
          <p:cNvSpPr txBox="1">
            <a:spLocks noChangeArrowheads="1"/>
          </p:cNvSpPr>
          <p:nvPr/>
        </p:nvSpPr>
        <p:spPr bwMode="auto">
          <a:xfrm>
            <a:off x="609600" y="4648200"/>
            <a:ext cx="85344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a:t>Quality assurance is everyone’s job, not a separate discipline</a:t>
            </a:r>
          </a:p>
        </p:txBody>
      </p:sp>
      <p:sp>
        <p:nvSpPr>
          <p:cNvPr id="232458" name="Text Box 10"/>
          <p:cNvSpPr txBox="1">
            <a:spLocks noChangeArrowheads="1"/>
          </p:cNvSpPr>
          <p:nvPr/>
        </p:nvSpPr>
        <p:spPr bwMode="auto">
          <a:xfrm>
            <a:off x="609600" y="5043488"/>
            <a:ext cx="8534400" cy="366712"/>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a:t>Performance issues arise early in the life cycle</a:t>
            </a:r>
          </a:p>
        </p:txBody>
      </p:sp>
      <p:sp>
        <p:nvSpPr>
          <p:cNvPr id="232459" name="Text Box 11"/>
          <p:cNvSpPr txBox="1">
            <a:spLocks noChangeArrowheads="1"/>
          </p:cNvSpPr>
          <p:nvPr/>
        </p:nvSpPr>
        <p:spPr bwMode="auto">
          <a:xfrm>
            <a:off x="609600" y="5424488"/>
            <a:ext cx="8534400" cy="366712"/>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a:t>Investments in automation is necessary</a:t>
            </a:r>
          </a:p>
        </p:txBody>
      </p:sp>
      <p:sp>
        <p:nvSpPr>
          <p:cNvPr id="232460" name="Text Box 12"/>
          <p:cNvSpPr txBox="1">
            <a:spLocks noChangeArrowheads="1"/>
          </p:cNvSpPr>
          <p:nvPr/>
        </p:nvSpPr>
        <p:spPr bwMode="auto">
          <a:xfrm>
            <a:off x="609600" y="5791200"/>
            <a:ext cx="8534400" cy="366713"/>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a:t>Good software organization should be more profitable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1000"/>
                                  </p:stCondLst>
                                  <p:childTnLst>
                                    <p:set>
                                      <p:cBhvr>
                                        <p:cTn id="6" dur="1" fill="hold">
                                          <p:stCondLst>
                                            <p:cond delay="0"/>
                                          </p:stCondLst>
                                        </p:cTn>
                                        <p:tgtEl>
                                          <p:spTgt spid="232451"/>
                                        </p:tgtEl>
                                        <p:attrNameLst>
                                          <p:attrName>style.visibility</p:attrName>
                                        </p:attrNameLst>
                                      </p:cBhvr>
                                      <p:to>
                                        <p:strVal val="visible"/>
                                      </p:to>
                                    </p:set>
                                    <p:anim calcmode="lin" valueType="num">
                                      <p:cBhvr>
                                        <p:cTn id="7" dur="1000" decel="50000" fill="hold">
                                          <p:stCondLst>
                                            <p:cond delay="0"/>
                                          </p:stCondLst>
                                        </p:cTn>
                                        <p:tgtEl>
                                          <p:spTgt spid="232451"/>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232451"/>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232451"/>
                                        </p:tgtEl>
                                        <p:attrNameLst>
                                          <p:attrName>ppt_w</p:attrName>
                                        </p:attrNameLst>
                                      </p:cBhvr>
                                      <p:tavLst>
                                        <p:tav tm="0">
                                          <p:val>
                                            <p:strVal val="#ppt_w*.05"/>
                                          </p:val>
                                        </p:tav>
                                        <p:tav tm="100000">
                                          <p:val>
                                            <p:strVal val="#ppt_w"/>
                                          </p:val>
                                        </p:tav>
                                      </p:tavLst>
                                    </p:anim>
                                    <p:anim calcmode="lin" valueType="num">
                                      <p:cBhvr>
                                        <p:cTn id="10" dur="2000" fill="hold"/>
                                        <p:tgtEl>
                                          <p:spTgt spid="232451"/>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232451"/>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232451"/>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232451"/>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232451"/>
                                        </p:tgtEl>
                                      </p:cBhvr>
                                    </p:animEffect>
                                  </p:childTnLst>
                                </p:cTn>
                              </p:par>
                              <p:par>
                                <p:cTn id="15" presetID="25" presetClass="entr" presetSubtype="0" fill="hold" grpId="0" nodeType="withEffect">
                                  <p:stCondLst>
                                    <p:cond delay="1000"/>
                                  </p:stCondLst>
                                  <p:childTnLst>
                                    <p:set>
                                      <p:cBhvr>
                                        <p:cTn id="16" dur="1" fill="hold">
                                          <p:stCondLst>
                                            <p:cond delay="0"/>
                                          </p:stCondLst>
                                        </p:cTn>
                                        <p:tgtEl>
                                          <p:spTgt spid="232453"/>
                                        </p:tgtEl>
                                        <p:attrNameLst>
                                          <p:attrName>style.visibility</p:attrName>
                                        </p:attrNameLst>
                                      </p:cBhvr>
                                      <p:to>
                                        <p:strVal val="visible"/>
                                      </p:to>
                                    </p:set>
                                    <p:anim calcmode="lin" valueType="num">
                                      <p:cBhvr>
                                        <p:cTn id="17" dur="1000" decel="50000" fill="hold">
                                          <p:stCondLst>
                                            <p:cond delay="0"/>
                                          </p:stCondLst>
                                        </p:cTn>
                                        <p:tgtEl>
                                          <p:spTgt spid="232453"/>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232453"/>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232453"/>
                                        </p:tgtEl>
                                        <p:attrNameLst>
                                          <p:attrName>ppt_w</p:attrName>
                                        </p:attrNameLst>
                                      </p:cBhvr>
                                      <p:tavLst>
                                        <p:tav tm="0">
                                          <p:val>
                                            <p:strVal val="#ppt_w*.05"/>
                                          </p:val>
                                        </p:tav>
                                        <p:tav tm="100000">
                                          <p:val>
                                            <p:strVal val="#ppt_w"/>
                                          </p:val>
                                        </p:tav>
                                      </p:tavLst>
                                    </p:anim>
                                    <p:anim calcmode="lin" valueType="num">
                                      <p:cBhvr>
                                        <p:cTn id="20" dur="2000" fill="hold"/>
                                        <p:tgtEl>
                                          <p:spTgt spid="232453"/>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232453"/>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232453"/>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232453"/>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232453"/>
                                        </p:tgtEl>
                                      </p:cBhvr>
                                    </p:animEffect>
                                  </p:childTnLst>
                                </p:cTn>
                              </p:par>
                              <p:par>
                                <p:cTn id="25" presetID="25" presetClass="entr" presetSubtype="0" fill="hold" grpId="0" nodeType="withEffect">
                                  <p:stCondLst>
                                    <p:cond delay="1000"/>
                                  </p:stCondLst>
                                  <p:childTnLst>
                                    <p:set>
                                      <p:cBhvr>
                                        <p:cTn id="26" dur="1" fill="hold">
                                          <p:stCondLst>
                                            <p:cond delay="0"/>
                                          </p:stCondLst>
                                        </p:cTn>
                                        <p:tgtEl>
                                          <p:spTgt spid="232454"/>
                                        </p:tgtEl>
                                        <p:attrNameLst>
                                          <p:attrName>style.visibility</p:attrName>
                                        </p:attrNameLst>
                                      </p:cBhvr>
                                      <p:to>
                                        <p:strVal val="visible"/>
                                      </p:to>
                                    </p:set>
                                    <p:anim calcmode="lin" valueType="num">
                                      <p:cBhvr>
                                        <p:cTn id="27" dur="1000" decel="50000" fill="hold">
                                          <p:stCondLst>
                                            <p:cond delay="0"/>
                                          </p:stCondLst>
                                        </p:cTn>
                                        <p:tgtEl>
                                          <p:spTgt spid="232454"/>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232454"/>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232454"/>
                                        </p:tgtEl>
                                        <p:attrNameLst>
                                          <p:attrName>ppt_w</p:attrName>
                                        </p:attrNameLst>
                                      </p:cBhvr>
                                      <p:tavLst>
                                        <p:tav tm="0">
                                          <p:val>
                                            <p:strVal val="#ppt_w*.05"/>
                                          </p:val>
                                        </p:tav>
                                        <p:tav tm="100000">
                                          <p:val>
                                            <p:strVal val="#ppt_w"/>
                                          </p:val>
                                        </p:tav>
                                      </p:tavLst>
                                    </p:anim>
                                    <p:anim calcmode="lin" valueType="num">
                                      <p:cBhvr>
                                        <p:cTn id="30" dur="2000" fill="hold"/>
                                        <p:tgtEl>
                                          <p:spTgt spid="232454"/>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232454"/>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232454"/>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232454"/>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232454"/>
                                        </p:tgtEl>
                                      </p:cBhvr>
                                    </p:animEffect>
                                  </p:childTnLst>
                                </p:cTn>
                              </p:par>
                              <p:par>
                                <p:cTn id="35" presetID="25" presetClass="entr" presetSubtype="0" fill="hold" grpId="0" nodeType="withEffect">
                                  <p:stCondLst>
                                    <p:cond delay="1000"/>
                                  </p:stCondLst>
                                  <p:childTnLst>
                                    <p:set>
                                      <p:cBhvr>
                                        <p:cTn id="36" dur="1" fill="hold">
                                          <p:stCondLst>
                                            <p:cond delay="0"/>
                                          </p:stCondLst>
                                        </p:cTn>
                                        <p:tgtEl>
                                          <p:spTgt spid="232455"/>
                                        </p:tgtEl>
                                        <p:attrNameLst>
                                          <p:attrName>style.visibility</p:attrName>
                                        </p:attrNameLst>
                                      </p:cBhvr>
                                      <p:to>
                                        <p:strVal val="visible"/>
                                      </p:to>
                                    </p:set>
                                    <p:anim calcmode="lin" valueType="num">
                                      <p:cBhvr>
                                        <p:cTn id="37" dur="1000" decel="50000" fill="hold">
                                          <p:stCondLst>
                                            <p:cond delay="0"/>
                                          </p:stCondLst>
                                        </p:cTn>
                                        <p:tgtEl>
                                          <p:spTgt spid="232455"/>
                                        </p:tgtEl>
                                        <p:attrNameLst>
                                          <p:attrName>style.rotation</p:attrName>
                                        </p:attrNameLst>
                                      </p:cBhvr>
                                      <p:tavLst>
                                        <p:tav tm="0">
                                          <p:val>
                                            <p:fltVal val="-90"/>
                                          </p:val>
                                        </p:tav>
                                        <p:tav tm="100000">
                                          <p:val>
                                            <p:fltVal val="0"/>
                                          </p:val>
                                        </p:tav>
                                      </p:tavLst>
                                    </p:anim>
                                    <p:anim calcmode="lin" valueType="num">
                                      <p:cBhvr>
                                        <p:cTn id="38" dur="1000" decel="50000" fill="hold">
                                          <p:stCondLst>
                                            <p:cond delay="0"/>
                                          </p:stCondLst>
                                        </p:cTn>
                                        <p:tgtEl>
                                          <p:spTgt spid="232455"/>
                                        </p:tgtEl>
                                        <p:attrNameLst>
                                          <p:attrName>ppt_w</p:attrName>
                                        </p:attrNameLst>
                                      </p:cBhvr>
                                      <p:tavLst>
                                        <p:tav tm="0">
                                          <p:val>
                                            <p:strVal val="#ppt_w"/>
                                          </p:val>
                                        </p:tav>
                                        <p:tav tm="100000">
                                          <p:val>
                                            <p:strVal val="#ppt_w*.05"/>
                                          </p:val>
                                        </p:tav>
                                      </p:tavLst>
                                    </p:anim>
                                    <p:anim calcmode="lin" valueType="num">
                                      <p:cBhvr>
                                        <p:cTn id="39" dur="1000" accel="50000" fill="hold">
                                          <p:stCondLst>
                                            <p:cond delay="1000"/>
                                          </p:stCondLst>
                                        </p:cTn>
                                        <p:tgtEl>
                                          <p:spTgt spid="232455"/>
                                        </p:tgtEl>
                                        <p:attrNameLst>
                                          <p:attrName>ppt_w</p:attrName>
                                        </p:attrNameLst>
                                      </p:cBhvr>
                                      <p:tavLst>
                                        <p:tav tm="0">
                                          <p:val>
                                            <p:strVal val="#ppt_w*.05"/>
                                          </p:val>
                                        </p:tav>
                                        <p:tav tm="100000">
                                          <p:val>
                                            <p:strVal val="#ppt_w"/>
                                          </p:val>
                                        </p:tav>
                                      </p:tavLst>
                                    </p:anim>
                                    <p:anim calcmode="lin" valueType="num">
                                      <p:cBhvr>
                                        <p:cTn id="40" dur="2000" fill="hold"/>
                                        <p:tgtEl>
                                          <p:spTgt spid="232455"/>
                                        </p:tgtEl>
                                        <p:attrNameLst>
                                          <p:attrName>ppt_h</p:attrName>
                                        </p:attrNameLst>
                                      </p:cBhvr>
                                      <p:tavLst>
                                        <p:tav tm="0">
                                          <p:val>
                                            <p:strVal val="#ppt_h"/>
                                          </p:val>
                                        </p:tav>
                                        <p:tav tm="100000">
                                          <p:val>
                                            <p:strVal val="#ppt_h"/>
                                          </p:val>
                                        </p:tav>
                                      </p:tavLst>
                                    </p:anim>
                                    <p:anim calcmode="lin" valueType="num">
                                      <p:cBhvr>
                                        <p:cTn id="41" dur="1000" decel="50000" fill="hold">
                                          <p:stCondLst>
                                            <p:cond delay="0"/>
                                          </p:stCondLst>
                                        </p:cTn>
                                        <p:tgtEl>
                                          <p:spTgt spid="232455"/>
                                        </p:tgtEl>
                                        <p:attrNameLst>
                                          <p:attrName>ppt_x</p:attrName>
                                        </p:attrNameLst>
                                      </p:cBhvr>
                                      <p:tavLst>
                                        <p:tav tm="0">
                                          <p:val>
                                            <p:strVal val="#ppt_x+.4"/>
                                          </p:val>
                                        </p:tav>
                                        <p:tav tm="100000">
                                          <p:val>
                                            <p:strVal val="#ppt_x"/>
                                          </p:val>
                                        </p:tav>
                                      </p:tavLst>
                                    </p:anim>
                                    <p:anim calcmode="lin" valueType="num">
                                      <p:cBhvr>
                                        <p:cTn id="42" dur="1000" decel="50000" fill="hold">
                                          <p:stCondLst>
                                            <p:cond delay="0"/>
                                          </p:stCondLst>
                                        </p:cTn>
                                        <p:tgtEl>
                                          <p:spTgt spid="232455"/>
                                        </p:tgtEl>
                                        <p:attrNameLst>
                                          <p:attrName>ppt_y</p:attrName>
                                        </p:attrNameLst>
                                      </p:cBhvr>
                                      <p:tavLst>
                                        <p:tav tm="0">
                                          <p:val>
                                            <p:strVal val="#ppt_y-.2"/>
                                          </p:val>
                                        </p:tav>
                                        <p:tav tm="100000">
                                          <p:val>
                                            <p:strVal val="#ppt_y+.1"/>
                                          </p:val>
                                        </p:tav>
                                      </p:tavLst>
                                    </p:anim>
                                    <p:anim calcmode="lin" valueType="num">
                                      <p:cBhvr>
                                        <p:cTn id="43" dur="1000" accel="50000" fill="hold">
                                          <p:stCondLst>
                                            <p:cond delay="1000"/>
                                          </p:stCondLst>
                                        </p:cTn>
                                        <p:tgtEl>
                                          <p:spTgt spid="232455"/>
                                        </p:tgtEl>
                                        <p:attrNameLst>
                                          <p:attrName>ppt_y</p:attrName>
                                        </p:attrNameLst>
                                      </p:cBhvr>
                                      <p:tavLst>
                                        <p:tav tm="0">
                                          <p:val>
                                            <p:strVal val="#ppt_y+.1"/>
                                          </p:val>
                                        </p:tav>
                                        <p:tav tm="100000">
                                          <p:val>
                                            <p:strVal val="#ppt_y"/>
                                          </p:val>
                                        </p:tav>
                                      </p:tavLst>
                                    </p:anim>
                                    <p:animEffect transition="in" filter="fade">
                                      <p:cBhvr>
                                        <p:cTn id="44" dur="2000" decel="50000">
                                          <p:stCondLst>
                                            <p:cond delay="0"/>
                                          </p:stCondLst>
                                        </p:cTn>
                                        <p:tgtEl>
                                          <p:spTgt spid="232455"/>
                                        </p:tgtEl>
                                      </p:cBhvr>
                                    </p:animEffect>
                                  </p:childTnLst>
                                </p:cTn>
                              </p:par>
                              <p:par>
                                <p:cTn id="45" presetID="25" presetClass="entr" presetSubtype="0" fill="hold" grpId="0" nodeType="withEffect">
                                  <p:stCondLst>
                                    <p:cond delay="1000"/>
                                  </p:stCondLst>
                                  <p:childTnLst>
                                    <p:set>
                                      <p:cBhvr>
                                        <p:cTn id="46" dur="1" fill="hold">
                                          <p:stCondLst>
                                            <p:cond delay="0"/>
                                          </p:stCondLst>
                                        </p:cTn>
                                        <p:tgtEl>
                                          <p:spTgt spid="232456"/>
                                        </p:tgtEl>
                                        <p:attrNameLst>
                                          <p:attrName>style.visibility</p:attrName>
                                        </p:attrNameLst>
                                      </p:cBhvr>
                                      <p:to>
                                        <p:strVal val="visible"/>
                                      </p:to>
                                    </p:set>
                                    <p:anim calcmode="lin" valueType="num">
                                      <p:cBhvr>
                                        <p:cTn id="47" dur="1000" decel="50000" fill="hold">
                                          <p:stCondLst>
                                            <p:cond delay="0"/>
                                          </p:stCondLst>
                                        </p:cTn>
                                        <p:tgtEl>
                                          <p:spTgt spid="232456"/>
                                        </p:tgtEl>
                                        <p:attrNameLst>
                                          <p:attrName>style.rotation</p:attrName>
                                        </p:attrNameLst>
                                      </p:cBhvr>
                                      <p:tavLst>
                                        <p:tav tm="0">
                                          <p:val>
                                            <p:fltVal val="-90"/>
                                          </p:val>
                                        </p:tav>
                                        <p:tav tm="100000">
                                          <p:val>
                                            <p:fltVal val="0"/>
                                          </p:val>
                                        </p:tav>
                                      </p:tavLst>
                                    </p:anim>
                                    <p:anim calcmode="lin" valueType="num">
                                      <p:cBhvr>
                                        <p:cTn id="48" dur="1000" decel="50000" fill="hold">
                                          <p:stCondLst>
                                            <p:cond delay="0"/>
                                          </p:stCondLst>
                                        </p:cTn>
                                        <p:tgtEl>
                                          <p:spTgt spid="232456"/>
                                        </p:tgtEl>
                                        <p:attrNameLst>
                                          <p:attrName>ppt_w</p:attrName>
                                        </p:attrNameLst>
                                      </p:cBhvr>
                                      <p:tavLst>
                                        <p:tav tm="0">
                                          <p:val>
                                            <p:strVal val="#ppt_w"/>
                                          </p:val>
                                        </p:tav>
                                        <p:tav tm="100000">
                                          <p:val>
                                            <p:strVal val="#ppt_w*.05"/>
                                          </p:val>
                                        </p:tav>
                                      </p:tavLst>
                                    </p:anim>
                                    <p:anim calcmode="lin" valueType="num">
                                      <p:cBhvr>
                                        <p:cTn id="49" dur="1000" accel="50000" fill="hold">
                                          <p:stCondLst>
                                            <p:cond delay="1000"/>
                                          </p:stCondLst>
                                        </p:cTn>
                                        <p:tgtEl>
                                          <p:spTgt spid="232456"/>
                                        </p:tgtEl>
                                        <p:attrNameLst>
                                          <p:attrName>ppt_w</p:attrName>
                                        </p:attrNameLst>
                                      </p:cBhvr>
                                      <p:tavLst>
                                        <p:tav tm="0">
                                          <p:val>
                                            <p:strVal val="#ppt_w*.05"/>
                                          </p:val>
                                        </p:tav>
                                        <p:tav tm="100000">
                                          <p:val>
                                            <p:strVal val="#ppt_w"/>
                                          </p:val>
                                        </p:tav>
                                      </p:tavLst>
                                    </p:anim>
                                    <p:anim calcmode="lin" valueType="num">
                                      <p:cBhvr>
                                        <p:cTn id="50" dur="2000" fill="hold"/>
                                        <p:tgtEl>
                                          <p:spTgt spid="232456"/>
                                        </p:tgtEl>
                                        <p:attrNameLst>
                                          <p:attrName>ppt_h</p:attrName>
                                        </p:attrNameLst>
                                      </p:cBhvr>
                                      <p:tavLst>
                                        <p:tav tm="0">
                                          <p:val>
                                            <p:strVal val="#ppt_h"/>
                                          </p:val>
                                        </p:tav>
                                        <p:tav tm="100000">
                                          <p:val>
                                            <p:strVal val="#ppt_h"/>
                                          </p:val>
                                        </p:tav>
                                      </p:tavLst>
                                    </p:anim>
                                    <p:anim calcmode="lin" valueType="num">
                                      <p:cBhvr>
                                        <p:cTn id="51" dur="1000" decel="50000" fill="hold">
                                          <p:stCondLst>
                                            <p:cond delay="0"/>
                                          </p:stCondLst>
                                        </p:cTn>
                                        <p:tgtEl>
                                          <p:spTgt spid="232456"/>
                                        </p:tgtEl>
                                        <p:attrNameLst>
                                          <p:attrName>ppt_x</p:attrName>
                                        </p:attrNameLst>
                                      </p:cBhvr>
                                      <p:tavLst>
                                        <p:tav tm="0">
                                          <p:val>
                                            <p:strVal val="#ppt_x+.4"/>
                                          </p:val>
                                        </p:tav>
                                        <p:tav tm="100000">
                                          <p:val>
                                            <p:strVal val="#ppt_x"/>
                                          </p:val>
                                        </p:tav>
                                      </p:tavLst>
                                    </p:anim>
                                    <p:anim calcmode="lin" valueType="num">
                                      <p:cBhvr>
                                        <p:cTn id="52" dur="1000" decel="50000" fill="hold">
                                          <p:stCondLst>
                                            <p:cond delay="0"/>
                                          </p:stCondLst>
                                        </p:cTn>
                                        <p:tgtEl>
                                          <p:spTgt spid="232456"/>
                                        </p:tgtEl>
                                        <p:attrNameLst>
                                          <p:attrName>ppt_y</p:attrName>
                                        </p:attrNameLst>
                                      </p:cBhvr>
                                      <p:tavLst>
                                        <p:tav tm="0">
                                          <p:val>
                                            <p:strVal val="#ppt_y-.2"/>
                                          </p:val>
                                        </p:tav>
                                        <p:tav tm="100000">
                                          <p:val>
                                            <p:strVal val="#ppt_y+.1"/>
                                          </p:val>
                                        </p:tav>
                                      </p:tavLst>
                                    </p:anim>
                                    <p:anim calcmode="lin" valueType="num">
                                      <p:cBhvr>
                                        <p:cTn id="53" dur="1000" accel="50000" fill="hold">
                                          <p:stCondLst>
                                            <p:cond delay="1000"/>
                                          </p:stCondLst>
                                        </p:cTn>
                                        <p:tgtEl>
                                          <p:spTgt spid="232456"/>
                                        </p:tgtEl>
                                        <p:attrNameLst>
                                          <p:attrName>ppt_y</p:attrName>
                                        </p:attrNameLst>
                                      </p:cBhvr>
                                      <p:tavLst>
                                        <p:tav tm="0">
                                          <p:val>
                                            <p:strVal val="#ppt_y+.1"/>
                                          </p:val>
                                        </p:tav>
                                        <p:tav tm="100000">
                                          <p:val>
                                            <p:strVal val="#ppt_y"/>
                                          </p:val>
                                        </p:tav>
                                      </p:tavLst>
                                    </p:anim>
                                    <p:animEffect transition="in" filter="fade">
                                      <p:cBhvr>
                                        <p:cTn id="54" dur="2000" decel="50000">
                                          <p:stCondLst>
                                            <p:cond delay="0"/>
                                          </p:stCondLst>
                                        </p:cTn>
                                        <p:tgtEl>
                                          <p:spTgt spid="232456"/>
                                        </p:tgtEl>
                                      </p:cBhvr>
                                    </p:animEffect>
                                  </p:childTnLst>
                                </p:cTn>
                              </p:par>
                              <p:par>
                                <p:cTn id="55" presetID="25" presetClass="entr" presetSubtype="0" fill="hold" grpId="0" nodeType="withEffect">
                                  <p:stCondLst>
                                    <p:cond delay="1000"/>
                                  </p:stCondLst>
                                  <p:childTnLst>
                                    <p:set>
                                      <p:cBhvr>
                                        <p:cTn id="56" dur="1" fill="hold">
                                          <p:stCondLst>
                                            <p:cond delay="0"/>
                                          </p:stCondLst>
                                        </p:cTn>
                                        <p:tgtEl>
                                          <p:spTgt spid="232457"/>
                                        </p:tgtEl>
                                        <p:attrNameLst>
                                          <p:attrName>style.visibility</p:attrName>
                                        </p:attrNameLst>
                                      </p:cBhvr>
                                      <p:to>
                                        <p:strVal val="visible"/>
                                      </p:to>
                                    </p:set>
                                    <p:anim calcmode="lin" valueType="num">
                                      <p:cBhvr>
                                        <p:cTn id="57" dur="1000" decel="50000" fill="hold">
                                          <p:stCondLst>
                                            <p:cond delay="0"/>
                                          </p:stCondLst>
                                        </p:cTn>
                                        <p:tgtEl>
                                          <p:spTgt spid="232457"/>
                                        </p:tgtEl>
                                        <p:attrNameLst>
                                          <p:attrName>style.rotation</p:attrName>
                                        </p:attrNameLst>
                                      </p:cBhvr>
                                      <p:tavLst>
                                        <p:tav tm="0">
                                          <p:val>
                                            <p:fltVal val="-90"/>
                                          </p:val>
                                        </p:tav>
                                        <p:tav tm="100000">
                                          <p:val>
                                            <p:fltVal val="0"/>
                                          </p:val>
                                        </p:tav>
                                      </p:tavLst>
                                    </p:anim>
                                    <p:anim calcmode="lin" valueType="num">
                                      <p:cBhvr>
                                        <p:cTn id="58" dur="1000" decel="50000" fill="hold">
                                          <p:stCondLst>
                                            <p:cond delay="0"/>
                                          </p:stCondLst>
                                        </p:cTn>
                                        <p:tgtEl>
                                          <p:spTgt spid="232457"/>
                                        </p:tgtEl>
                                        <p:attrNameLst>
                                          <p:attrName>ppt_w</p:attrName>
                                        </p:attrNameLst>
                                      </p:cBhvr>
                                      <p:tavLst>
                                        <p:tav tm="0">
                                          <p:val>
                                            <p:strVal val="#ppt_w"/>
                                          </p:val>
                                        </p:tav>
                                        <p:tav tm="100000">
                                          <p:val>
                                            <p:strVal val="#ppt_w*.05"/>
                                          </p:val>
                                        </p:tav>
                                      </p:tavLst>
                                    </p:anim>
                                    <p:anim calcmode="lin" valueType="num">
                                      <p:cBhvr>
                                        <p:cTn id="59" dur="1000" accel="50000" fill="hold">
                                          <p:stCondLst>
                                            <p:cond delay="1000"/>
                                          </p:stCondLst>
                                        </p:cTn>
                                        <p:tgtEl>
                                          <p:spTgt spid="232457"/>
                                        </p:tgtEl>
                                        <p:attrNameLst>
                                          <p:attrName>ppt_w</p:attrName>
                                        </p:attrNameLst>
                                      </p:cBhvr>
                                      <p:tavLst>
                                        <p:tav tm="0">
                                          <p:val>
                                            <p:strVal val="#ppt_w*.05"/>
                                          </p:val>
                                        </p:tav>
                                        <p:tav tm="100000">
                                          <p:val>
                                            <p:strVal val="#ppt_w"/>
                                          </p:val>
                                        </p:tav>
                                      </p:tavLst>
                                    </p:anim>
                                    <p:anim calcmode="lin" valueType="num">
                                      <p:cBhvr>
                                        <p:cTn id="60" dur="2000" fill="hold"/>
                                        <p:tgtEl>
                                          <p:spTgt spid="232457"/>
                                        </p:tgtEl>
                                        <p:attrNameLst>
                                          <p:attrName>ppt_h</p:attrName>
                                        </p:attrNameLst>
                                      </p:cBhvr>
                                      <p:tavLst>
                                        <p:tav tm="0">
                                          <p:val>
                                            <p:strVal val="#ppt_h"/>
                                          </p:val>
                                        </p:tav>
                                        <p:tav tm="100000">
                                          <p:val>
                                            <p:strVal val="#ppt_h"/>
                                          </p:val>
                                        </p:tav>
                                      </p:tavLst>
                                    </p:anim>
                                    <p:anim calcmode="lin" valueType="num">
                                      <p:cBhvr>
                                        <p:cTn id="61" dur="1000" decel="50000" fill="hold">
                                          <p:stCondLst>
                                            <p:cond delay="0"/>
                                          </p:stCondLst>
                                        </p:cTn>
                                        <p:tgtEl>
                                          <p:spTgt spid="232457"/>
                                        </p:tgtEl>
                                        <p:attrNameLst>
                                          <p:attrName>ppt_x</p:attrName>
                                        </p:attrNameLst>
                                      </p:cBhvr>
                                      <p:tavLst>
                                        <p:tav tm="0">
                                          <p:val>
                                            <p:strVal val="#ppt_x+.4"/>
                                          </p:val>
                                        </p:tav>
                                        <p:tav tm="100000">
                                          <p:val>
                                            <p:strVal val="#ppt_x"/>
                                          </p:val>
                                        </p:tav>
                                      </p:tavLst>
                                    </p:anim>
                                    <p:anim calcmode="lin" valueType="num">
                                      <p:cBhvr>
                                        <p:cTn id="62" dur="1000" decel="50000" fill="hold">
                                          <p:stCondLst>
                                            <p:cond delay="0"/>
                                          </p:stCondLst>
                                        </p:cTn>
                                        <p:tgtEl>
                                          <p:spTgt spid="232457"/>
                                        </p:tgtEl>
                                        <p:attrNameLst>
                                          <p:attrName>ppt_y</p:attrName>
                                        </p:attrNameLst>
                                      </p:cBhvr>
                                      <p:tavLst>
                                        <p:tav tm="0">
                                          <p:val>
                                            <p:strVal val="#ppt_y-.2"/>
                                          </p:val>
                                        </p:tav>
                                        <p:tav tm="100000">
                                          <p:val>
                                            <p:strVal val="#ppt_y+.1"/>
                                          </p:val>
                                        </p:tav>
                                      </p:tavLst>
                                    </p:anim>
                                    <p:anim calcmode="lin" valueType="num">
                                      <p:cBhvr>
                                        <p:cTn id="63" dur="1000" accel="50000" fill="hold">
                                          <p:stCondLst>
                                            <p:cond delay="1000"/>
                                          </p:stCondLst>
                                        </p:cTn>
                                        <p:tgtEl>
                                          <p:spTgt spid="232457"/>
                                        </p:tgtEl>
                                        <p:attrNameLst>
                                          <p:attrName>ppt_y</p:attrName>
                                        </p:attrNameLst>
                                      </p:cBhvr>
                                      <p:tavLst>
                                        <p:tav tm="0">
                                          <p:val>
                                            <p:strVal val="#ppt_y+.1"/>
                                          </p:val>
                                        </p:tav>
                                        <p:tav tm="100000">
                                          <p:val>
                                            <p:strVal val="#ppt_y"/>
                                          </p:val>
                                        </p:tav>
                                      </p:tavLst>
                                    </p:anim>
                                    <p:animEffect transition="in" filter="fade">
                                      <p:cBhvr>
                                        <p:cTn id="64" dur="2000" decel="50000">
                                          <p:stCondLst>
                                            <p:cond delay="0"/>
                                          </p:stCondLst>
                                        </p:cTn>
                                        <p:tgtEl>
                                          <p:spTgt spid="232457"/>
                                        </p:tgtEl>
                                      </p:cBhvr>
                                    </p:animEffect>
                                  </p:childTnLst>
                                </p:cTn>
                              </p:par>
                              <p:par>
                                <p:cTn id="65" presetID="25" presetClass="entr" presetSubtype="0" fill="hold" grpId="0" nodeType="withEffect">
                                  <p:stCondLst>
                                    <p:cond delay="1000"/>
                                  </p:stCondLst>
                                  <p:childTnLst>
                                    <p:set>
                                      <p:cBhvr>
                                        <p:cTn id="66" dur="1" fill="hold">
                                          <p:stCondLst>
                                            <p:cond delay="0"/>
                                          </p:stCondLst>
                                        </p:cTn>
                                        <p:tgtEl>
                                          <p:spTgt spid="232458"/>
                                        </p:tgtEl>
                                        <p:attrNameLst>
                                          <p:attrName>style.visibility</p:attrName>
                                        </p:attrNameLst>
                                      </p:cBhvr>
                                      <p:to>
                                        <p:strVal val="visible"/>
                                      </p:to>
                                    </p:set>
                                    <p:anim calcmode="lin" valueType="num">
                                      <p:cBhvr>
                                        <p:cTn id="67" dur="1000" decel="50000" fill="hold">
                                          <p:stCondLst>
                                            <p:cond delay="0"/>
                                          </p:stCondLst>
                                        </p:cTn>
                                        <p:tgtEl>
                                          <p:spTgt spid="232458"/>
                                        </p:tgtEl>
                                        <p:attrNameLst>
                                          <p:attrName>style.rotation</p:attrName>
                                        </p:attrNameLst>
                                      </p:cBhvr>
                                      <p:tavLst>
                                        <p:tav tm="0">
                                          <p:val>
                                            <p:fltVal val="-90"/>
                                          </p:val>
                                        </p:tav>
                                        <p:tav tm="100000">
                                          <p:val>
                                            <p:fltVal val="0"/>
                                          </p:val>
                                        </p:tav>
                                      </p:tavLst>
                                    </p:anim>
                                    <p:anim calcmode="lin" valueType="num">
                                      <p:cBhvr>
                                        <p:cTn id="68" dur="1000" decel="50000" fill="hold">
                                          <p:stCondLst>
                                            <p:cond delay="0"/>
                                          </p:stCondLst>
                                        </p:cTn>
                                        <p:tgtEl>
                                          <p:spTgt spid="232458"/>
                                        </p:tgtEl>
                                        <p:attrNameLst>
                                          <p:attrName>ppt_w</p:attrName>
                                        </p:attrNameLst>
                                      </p:cBhvr>
                                      <p:tavLst>
                                        <p:tav tm="0">
                                          <p:val>
                                            <p:strVal val="#ppt_w"/>
                                          </p:val>
                                        </p:tav>
                                        <p:tav tm="100000">
                                          <p:val>
                                            <p:strVal val="#ppt_w*.05"/>
                                          </p:val>
                                        </p:tav>
                                      </p:tavLst>
                                    </p:anim>
                                    <p:anim calcmode="lin" valueType="num">
                                      <p:cBhvr>
                                        <p:cTn id="69" dur="1000" accel="50000" fill="hold">
                                          <p:stCondLst>
                                            <p:cond delay="1000"/>
                                          </p:stCondLst>
                                        </p:cTn>
                                        <p:tgtEl>
                                          <p:spTgt spid="232458"/>
                                        </p:tgtEl>
                                        <p:attrNameLst>
                                          <p:attrName>ppt_w</p:attrName>
                                        </p:attrNameLst>
                                      </p:cBhvr>
                                      <p:tavLst>
                                        <p:tav tm="0">
                                          <p:val>
                                            <p:strVal val="#ppt_w*.05"/>
                                          </p:val>
                                        </p:tav>
                                        <p:tav tm="100000">
                                          <p:val>
                                            <p:strVal val="#ppt_w"/>
                                          </p:val>
                                        </p:tav>
                                      </p:tavLst>
                                    </p:anim>
                                    <p:anim calcmode="lin" valueType="num">
                                      <p:cBhvr>
                                        <p:cTn id="70" dur="2000" fill="hold"/>
                                        <p:tgtEl>
                                          <p:spTgt spid="232458"/>
                                        </p:tgtEl>
                                        <p:attrNameLst>
                                          <p:attrName>ppt_h</p:attrName>
                                        </p:attrNameLst>
                                      </p:cBhvr>
                                      <p:tavLst>
                                        <p:tav tm="0">
                                          <p:val>
                                            <p:strVal val="#ppt_h"/>
                                          </p:val>
                                        </p:tav>
                                        <p:tav tm="100000">
                                          <p:val>
                                            <p:strVal val="#ppt_h"/>
                                          </p:val>
                                        </p:tav>
                                      </p:tavLst>
                                    </p:anim>
                                    <p:anim calcmode="lin" valueType="num">
                                      <p:cBhvr>
                                        <p:cTn id="71" dur="1000" decel="50000" fill="hold">
                                          <p:stCondLst>
                                            <p:cond delay="0"/>
                                          </p:stCondLst>
                                        </p:cTn>
                                        <p:tgtEl>
                                          <p:spTgt spid="232458"/>
                                        </p:tgtEl>
                                        <p:attrNameLst>
                                          <p:attrName>ppt_x</p:attrName>
                                        </p:attrNameLst>
                                      </p:cBhvr>
                                      <p:tavLst>
                                        <p:tav tm="0">
                                          <p:val>
                                            <p:strVal val="#ppt_x+.4"/>
                                          </p:val>
                                        </p:tav>
                                        <p:tav tm="100000">
                                          <p:val>
                                            <p:strVal val="#ppt_x"/>
                                          </p:val>
                                        </p:tav>
                                      </p:tavLst>
                                    </p:anim>
                                    <p:anim calcmode="lin" valueType="num">
                                      <p:cBhvr>
                                        <p:cTn id="72" dur="1000" decel="50000" fill="hold">
                                          <p:stCondLst>
                                            <p:cond delay="0"/>
                                          </p:stCondLst>
                                        </p:cTn>
                                        <p:tgtEl>
                                          <p:spTgt spid="232458"/>
                                        </p:tgtEl>
                                        <p:attrNameLst>
                                          <p:attrName>ppt_y</p:attrName>
                                        </p:attrNameLst>
                                      </p:cBhvr>
                                      <p:tavLst>
                                        <p:tav tm="0">
                                          <p:val>
                                            <p:strVal val="#ppt_y-.2"/>
                                          </p:val>
                                        </p:tav>
                                        <p:tav tm="100000">
                                          <p:val>
                                            <p:strVal val="#ppt_y+.1"/>
                                          </p:val>
                                        </p:tav>
                                      </p:tavLst>
                                    </p:anim>
                                    <p:anim calcmode="lin" valueType="num">
                                      <p:cBhvr>
                                        <p:cTn id="73" dur="1000" accel="50000" fill="hold">
                                          <p:stCondLst>
                                            <p:cond delay="1000"/>
                                          </p:stCondLst>
                                        </p:cTn>
                                        <p:tgtEl>
                                          <p:spTgt spid="232458"/>
                                        </p:tgtEl>
                                        <p:attrNameLst>
                                          <p:attrName>ppt_y</p:attrName>
                                        </p:attrNameLst>
                                      </p:cBhvr>
                                      <p:tavLst>
                                        <p:tav tm="0">
                                          <p:val>
                                            <p:strVal val="#ppt_y+.1"/>
                                          </p:val>
                                        </p:tav>
                                        <p:tav tm="100000">
                                          <p:val>
                                            <p:strVal val="#ppt_y"/>
                                          </p:val>
                                        </p:tav>
                                      </p:tavLst>
                                    </p:anim>
                                    <p:animEffect transition="in" filter="fade">
                                      <p:cBhvr>
                                        <p:cTn id="74" dur="2000" decel="50000">
                                          <p:stCondLst>
                                            <p:cond delay="0"/>
                                          </p:stCondLst>
                                        </p:cTn>
                                        <p:tgtEl>
                                          <p:spTgt spid="232458"/>
                                        </p:tgtEl>
                                      </p:cBhvr>
                                    </p:animEffect>
                                  </p:childTnLst>
                                </p:cTn>
                              </p:par>
                              <p:par>
                                <p:cTn id="75" presetID="25" presetClass="entr" presetSubtype="0" fill="hold" grpId="0" nodeType="withEffect">
                                  <p:stCondLst>
                                    <p:cond delay="1000"/>
                                  </p:stCondLst>
                                  <p:childTnLst>
                                    <p:set>
                                      <p:cBhvr>
                                        <p:cTn id="76" dur="1" fill="hold">
                                          <p:stCondLst>
                                            <p:cond delay="0"/>
                                          </p:stCondLst>
                                        </p:cTn>
                                        <p:tgtEl>
                                          <p:spTgt spid="232459"/>
                                        </p:tgtEl>
                                        <p:attrNameLst>
                                          <p:attrName>style.visibility</p:attrName>
                                        </p:attrNameLst>
                                      </p:cBhvr>
                                      <p:to>
                                        <p:strVal val="visible"/>
                                      </p:to>
                                    </p:set>
                                    <p:anim calcmode="lin" valueType="num">
                                      <p:cBhvr>
                                        <p:cTn id="77" dur="1000" decel="50000" fill="hold">
                                          <p:stCondLst>
                                            <p:cond delay="0"/>
                                          </p:stCondLst>
                                        </p:cTn>
                                        <p:tgtEl>
                                          <p:spTgt spid="232459"/>
                                        </p:tgtEl>
                                        <p:attrNameLst>
                                          <p:attrName>style.rotation</p:attrName>
                                        </p:attrNameLst>
                                      </p:cBhvr>
                                      <p:tavLst>
                                        <p:tav tm="0">
                                          <p:val>
                                            <p:fltVal val="-90"/>
                                          </p:val>
                                        </p:tav>
                                        <p:tav tm="100000">
                                          <p:val>
                                            <p:fltVal val="0"/>
                                          </p:val>
                                        </p:tav>
                                      </p:tavLst>
                                    </p:anim>
                                    <p:anim calcmode="lin" valueType="num">
                                      <p:cBhvr>
                                        <p:cTn id="78" dur="1000" decel="50000" fill="hold">
                                          <p:stCondLst>
                                            <p:cond delay="0"/>
                                          </p:stCondLst>
                                        </p:cTn>
                                        <p:tgtEl>
                                          <p:spTgt spid="232459"/>
                                        </p:tgtEl>
                                        <p:attrNameLst>
                                          <p:attrName>ppt_w</p:attrName>
                                        </p:attrNameLst>
                                      </p:cBhvr>
                                      <p:tavLst>
                                        <p:tav tm="0">
                                          <p:val>
                                            <p:strVal val="#ppt_w"/>
                                          </p:val>
                                        </p:tav>
                                        <p:tav tm="100000">
                                          <p:val>
                                            <p:strVal val="#ppt_w*.05"/>
                                          </p:val>
                                        </p:tav>
                                      </p:tavLst>
                                    </p:anim>
                                    <p:anim calcmode="lin" valueType="num">
                                      <p:cBhvr>
                                        <p:cTn id="79" dur="1000" accel="50000" fill="hold">
                                          <p:stCondLst>
                                            <p:cond delay="1000"/>
                                          </p:stCondLst>
                                        </p:cTn>
                                        <p:tgtEl>
                                          <p:spTgt spid="232459"/>
                                        </p:tgtEl>
                                        <p:attrNameLst>
                                          <p:attrName>ppt_w</p:attrName>
                                        </p:attrNameLst>
                                      </p:cBhvr>
                                      <p:tavLst>
                                        <p:tav tm="0">
                                          <p:val>
                                            <p:strVal val="#ppt_w*.05"/>
                                          </p:val>
                                        </p:tav>
                                        <p:tav tm="100000">
                                          <p:val>
                                            <p:strVal val="#ppt_w"/>
                                          </p:val>
                                        </p:tav>
                                      </p:tavLst>
                                    </p:anim>
                                    <p:anim calcmode="lin" valueType="num">
                                      <p:cBhvr>
                                        <p:cTn id="80" dur="2000" fill="hold"/>
                                        <p:tgtEl>
                                          <p:spTgt spid="232459"/>
                                        </p:tgtEl>
                                        <p:attrNameLst>
                                          <p:attrName>ppt_h</p:attrName>
                                        </p:attrNameLst>
                                      </p:cBhvr>
                                      <p:tavLst>
                                        <p:tav tm="0">
                                          <p:val>
                                            <p:strVal val="#ppt_h"/>
                                          </p:val>
                                        </p:tav>
                                        <p:tav tm="100000">
                                          <p:val>
                                            <p:strVal val="#ppt_h"/>
                                          </p:val>
                                        </p:tav>
                                      </p:tavLst>
                                    </p:anim>
                                    <p:anim calcmode="lin" valueType="num">
                                      <p:cBhvr>
                                        <p:cTn id="81" dur="1000" decel="50000" fill="hold">
                                          <p:stCondLst>
                                            <p:cond delay="0"/>
                                          </p:stCondLst>
                                        </p:cTn>
                                        <p:tgtEl>
                                          <p:spTgt spid="232459"/>
                                        </p:tgtEl>
                                        <p:attrNameLst>
                                          <p:attrName>ppt_x</p:attrName>
                                        </p:attrNameLst>
                                      </p:cBhvr>
                                      <p:tavLst>
                                        <p:tav tm="0">
                                          <p:val>
                                            <p:strVal val="#ppt_x+.4"/>
                                          </p:val>
                                        </p:tav>
                                        <p:tav tm="100000">
                                          <p:val>
                                            <p:strVal val="#ppt_x"/>
                                          </p:val>
                                        </p:tav>
                                      </p:tavLst>
                                    </p:anim>
                                    <p:anim calcmode="lin" valueType="num">
                                      <p:cBhvr>
                                        <p:cTn id="82" dur="1000" decel="50000" fill="hold">
                                          <p:stCondLst>
                                            <p:cond delay="0"/>
                                          </p:stCondLst>
                                        </p:cTn>
                                        <p:tgtEl>
                                          <p:spTgt spid="232459"/>
                                        </p:tgtEl>
                                        <p:attrNameLst>
                                          <p:attrName>ppt_y</p:attrName>
                                        </p:attrNameLst>
                                      </p:cBhvr>
                                      <p:tavLst>
                                        <p:tav tm="0">
                                          <p:val>
                                            <p:strVal val="#ppt_y-.2"/>
                                          </p:val>
                                        </p:tav>
                                        <p:tav tm="100000">
                                          <p:val>
                                            <p:strVal val="#ppt_y+.1"/>
                                          </p:val>
                                        </p:tav>
                                      </p:tavLst>
                                    </p:anim>
                                    <p:anim calcmode="lin" valueType="num">
                                      <p:cBhvr>
                                        <p:cTn id="83" dur="1000" accel="50000" fill="hold">
                                          <p:stCondLst>
                                            <p:cond delay="1000"/>
                                          </p:stCondLst>
                                        </p:cTn>
                                        <p:tgtEl>
                                          <p:spTgt spid="232459"/>
                                        </p:tgtEl>
                                        <p:attrNameLst>
                                          <p:attrName>ppt_y</p:attrName>
                                        </p:attrNameLst>
                                      </p:cBhvr>
                                      <p:tavLst>
                                        <p:tav tm="0">
                                          <p:val>
                                            <p:strVal val="#ppt_y+.1"/>
                                          </p:val>
                                        </p:tav>
                                        <p:tav tm="100000">
                                          <p:val>
                                            <p:strVal val="#ppt_y"/>
                                          </p:val>
                                        </p:tav>
                                      </p:tavLst>
                                    </p:anim>
                                    <p:animEffect transition="in" filter="fade">
                                      <p:cBhvr>
                                        <p:cTn id="84" dur="2000" decel="50000">
                                          <p:stCondLst>
                                            <p:cond delay="0"/>
                                          </p:stCondLst>
                                        </p:cTn>
                                        <p:tgtEl>
                                          <p:spTgt spid="232459"/>
                                        </p:tgtEl>
                                      </p:cBhvr>
                                    </p:animEffect>
                                  </p:childTnLst>
                                </p:cTn>
                              </p:par>
                              <p:par>
                                <p:cTn id="85" presetID="25" presetClass="entr" presetSubtype="0" fill="hold" grpId="0" nodeType="withEffect">
                                  <p:stCondLst>
                                    <p:cond delay="1000"/>
                                  </p:stCondLst>
                                  <p:childTnLst>
                                    <p:set>
                                      <p:cBhvr>
                                        <p:cTn id="86" dur="1" fill="hold">
                                          <p:stCondLst>
                                            <p:cond delay="0"/>
                                          </p:stCondLst>
                                        </p:cTn>
                                        <p:tgtEl>
                                          <p:spTgt spid="232460"/>
                                        </p:tgtEl>
                                        <p:attrNameLst>
                                          <p:attrName>style.visibility</p:attrName>
                                        </p:attrNameLst>
                                      </p:cBhvr>
                                      <p:to>
                                        <p:strVal val="visible"/>
                                      </p:to>
                                    </p:set>
                                    <p:anim calcmode="lin" valueType="num">
                                      <p:cBhvr>
                                        <p:cTn id="87" dur="1000" decel="50000" fill="hold">
                                          <p:stCondLst>
                                            <p:cond delay="0"/>
                                          </p:stCondLst>
                                        </p:cTn>
                                        <p:tgtEl>
                                          <p:spTgt spid="232460"/>
                                        </p:tgtEl>
                                        <p:attrNameLst>
                                          <p:attrName>style.rotation</p:attrName>
                                        </p:attrNameLst>
                                      </p:cBhvr>
                                      <p:tavLst>
                                        <p:tav tm="0">
                                          <p:val>
                                            <p:fltVal val="-90"/>
                                          </p:val>
                                        </p:tav>
                                        <p:tav tm="100000">
                                          <p:val>
                                            <p:fltVal val="0"/>
                                          </p:val>
                                        </p:tav>
                                      </p:tavLst>
                                    </p:anim>
                                    <p:anim calcmode="lin" valueType="num">
                                      <p:cBhvr>
                                        <p:cTn id="88" dur="1000" decel="50000" fill="hold">
                                          <p:stCondLst>
                                            <p:cond delay="0"/>
                                          </p:stCondLst>
                                        </p:cTn>
                                        <p:tgtEl>
                                          <p:spTgt spid="232460"/>
                                        </p:tgtEl>
                                        <p:attrNameLst>
                                          <p:attrName>ppt_w</p:attrName>
                                        </p:attrNameLst>
                                      </p:cBhvr>
                                      <p:tavLst>
                                        <p:tav tm="0">
                                          <p:val>
                                            <p:strVal val="#ppt_w"/>
                                          </p:val>
                                        </p:tav>
                                        <p:tav tm="100000">
                                          <p:val>
                                            <p:strVal val="#ppt_w*.05"/>
                                          </p:val>
                                        </p:tav>
                                      </p:tavLst>
                                    </p:anim>
                                    <p:anim calcmode="lin" valueType="num">
                                      <p:cBhvr>
                                        <p:cTn id="89" dur="1000" accel="50000" fill="hold">
                                          <p:stCondLst>
                                            <p:cond delay="1000"/>
                                          </p:stCondLst>
                                        </p:cTn>
                                        <p:tgtEl>
                                          <p:spTgt spid="232460"/>
                                        </p:tgtEl>
                                        <p:attrNameLst>
                                          <p:attrName>ppt_w</p:attrName>
                                        </p:attrNameLst>
                                      </p:cBhvr>
                                      <p:tavLst>
                                        <p:tav tm="0">
                                          <p:val>
                                            <p:strVal val="#ppt_w*.05"/>
                                          </p:val>
                                        </p:tav>
                                        <p:tav tm="100000">
                                          <p:val>
                                            <p:strVal val="#ppt_w"/>
                                          </p:val>
                                        </p:tav>
                                      </p:tavLst>
                                    </p:anim>
                                    <p:anim calcmode="lin" valueType="num">
                                      <p:cBhvr>
                                        <p:cTn id="90" dur="2000" fill="hold"/>
                                        <p:tgtEl>
                                          <p:spTgt spid="232460"/>
                                        </p:tgtEl>
                                        <p:attrNameLst>
                                          <p:attrName>ppt_h</p:attrName>
                                        </p:attrNameLst>
                                      </p:cBhvr>
                                      <p:tavLst>
                                        <p:tav tm="0">
                                          <p:val>
                                            <p:strVal val="#ppt_h"/>
                                          </p:val>
                                        </p:tav>
                                        <p:tav tm="100000">
                                          <p:val>
                                            <p:strVal val="#ppt_h"/>
                                          </p:val>
                                        </p:tav>
                                      </p:tavLst>
                                    </p:anim>
                                    <p:anim calcmode="lin" valueType="num">
                                      <p:cBhvr>
                                        <p:cTn id="91" dur="1000" decel="50000" fill="hold">
                                          <p:stCondLst>
                                            <p:cond delay="0"/>
                                          </p:stCondLst>
                                        </p:cTn>
                                        <p:tgtEl>
                                          <p:spTgt spid="232460"/>
                                        </p:tgtEl>
                                        <p:attrNameLst>
                                          <p:attrName>ppt_x</p:attrName>
                                        </p:attrNameLst>
                                      </p:cBhvr>
                                      <p:tavLst>
                                        <p:tav tm="0">
                                          <p:val>
                                            <p:strVal val="#ppt_x+.4"/>
                                          </p:val>
                                        </p:tav>
                                        <p:tav tm="100000">
                                          <p:val>
                                            <p:strVal val="#ppt_x"/>
                                          </p:val>
                                        </p:tav>
                                      </p:tavLst>
                                    </p:anim>
                                    <p:anim calcmode="lin" valueType="num">
                                      <p:cBhvr>
                                        <p:cTn id="92" dur="1000" decel="50000" fill="hold">
                                          <p:stCondLst>
                                            <p:cond delay="0"/>
                                          </p:stCondLst>
                                        </p:cTn>
                                        <p:tgtEl>
                                          <p:spTgt spid="232460"/>
                                        </p:tgtEl>
                                        <p:attrNameLst>
                                          <p:attrName>ppt_y</p:attrName>
                                        </p:attrNameLst>
                                      </p:cBhvr>
                                      <p:tavLst>
                                        <p:tav tm="0">
                                          <p:val>
                                            <p:strVal val="#ppt_y-.2"/>
                                          </p:val>
                                        </p:tav>
                                        <p:tav tm="100000">
                                          <p:val>
                                            <p:strVal val="#ppt_y+.1"/>
                                          </p:val>
                                        </p:tav>
                                      </p:tavLst>
                                    </p:anim>
                                    <p:anim calcmode="lin" valueType="num">
                                      <p:cBhvr>
                                        <p:cTn id="93" dur="1000" accel="50000" fill="hold">
                                          <p:stCondLst>
                                            <p:cond delay="1000"/>
                                          </p:stCondLst>
                                        </p:cTn>
                                        <p:tgtEl>
                                          <p:spTgt spid="232460"/>
                                        </p:tgtEl>
                                        <p:attrNameLst>
                                          <p:attrName>ppt_y</p:attrName>
                                        </p:attrNameLst>
                                      </p:cBhvr>
                                      <p:tavLst>
                                        <p:tav tm="0">
                                          <p:val>
                                            <p:strVal val="#ppt_y+.1"/>
                                          </p:val>
                                        </p:tav>
                                        <p:tav tm="100000">
                                          <p:val>
                                            <p:strVal val="#ppt_y"/>
                                          </p:val>
                                        </p:tav>
                                      </p:tavLst>
                                    </p:anim>
                                    <p:animEffect transition="in" filter="fade">
                                      <p:cBhvr>
                                        <p:cTn id="94" dur="2000" decel="50000">
                                          <p:stCondLst>
                                            <p:cond delay="0"/>
                                          </p:stCondLst>
                                        </p:cTn>
                                        <p:tgtEl>
                                          <p:spTgt spid="232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53" grpId="0"/>
      <p:bldP spid="232454" grpId="0"/>
      <p:bldP spid="232455" grpId="0"/>
      <p:bldP spid="232456" grpId="0"/>
      <p:bldP spid="232457" grpId="0"/>
      <p:bldP spid="232458" grpId="0"/>
      <p:bldP spid="232459" grpId="0"/>
      <p:bldP spid="232460"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rmAutofit fontScale="90000"/>
          </a:bodyPr>
          <a:lstStyle/>
          <a:p>
            <a:pPr algn="ctr" eaLnBrk="1" hangingPunct="1">
              <a:defRPr/>
            </a:pPr>
            <a:r>
              <a:rPr lang="en-US" sz="2400" b="1" dirty="0"/>
              <a:t>Modern Process Transitions</a:t>
            </a:r>
            <a:br>
              <a:rPr lang="en-US" sz="2400" b="1" dirty="0"/>
            </a:br>
            <a:r>
              <a:rPr lang="en-US" sz="2400" dirty="0"/>
              <a:t>Denouement</a:t>
            </a:r>
            <a:endParaRPr lang="en-US" sz="1800" dirty="0"/>
          </a:p>
        </p:txBody>
      </p:sp>
      <p:sp>
        <p:nvSpPr>
          <p:cNvPr id="101381" name="Text Box 3"/>
          <p:cNvSpPr txBox="1">
            <a:spLocks noChangeArrowheads="1"/>
          </p:cNvSpPr>
          <p:nvPr/>
        </p:nvSpPr>
        <p:spPr bwMode="auto">
          <a:xfrm>
            <a:off x="457200" y="1797050"/>
            <a:ext cx="8534400" cy="10064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q"/>
            </a:pPr>
            <a:r>
              <a:rPr lang="en-US" sz="2000"/>
              <a:t>Good way to transition to a more mature iterative development process that supports automation technologies</a:t>
            </a:r>
          </a:p>
          <a:p>
            <a:pPr marL="342900" indent="-342900">
              <a:buClr>
                <a:schemeClr val="accent2"/>
              </a:buClr>
              <a:buFont typeface="Wingdings" pitchFamily="2" charset="2"/>
              <a:buNone/>
            </a:pPr>
            <a:r>
              <a:rPr lang="en-US" sz="2000"/>
              <a:t>    and modern architectures is to take the following shot:</a:t>
            </a:r>
          </a:p>
        </p:txBody>
      </p:sp>
      <p:sp>
        <p:nvSpPr>
          <p:cNvPr id="233476" name="Text Box 4"/>
          <p:cNvSpPr txBox="1">
            <a:spLocks noChangeArrowheads="1"/>
          </p:cNvSpPr>
          <p:nvPr/>
        </p:nvSpPr>
        <p:spPr bwMode="auto">
          <a:xfrm>
            <a:off x="609600" y="2819400"/>
            <a:ext cx="6858000" cy="3968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sz="2000" b="1" i="1"/>
              <a:t>Ready. </a:t>
            </a:r>
          </a:p>
        </p:txBody>
      </p:sp>
      <p:sp>
        <p:nvSpPr>
          <p:cNvPr id="233477" name="Text Box 5"/>
          <p:cNvSpPr txBox="1">
            <a:spLocks noChangeArrowheads="1"/>
          </p:cNvSpPr>
          <p:nvPr/>
        </p:nvSpPr>
        <p:spPr bwMode="auto">
          <a:xfrm>
            <a:off x="990600" y="3124200"/>
            <a:ext cx="7772400" cy="730250"/>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1400" b="1"/>
              <a:t>Do your homework. Analyze modern approaches and technologies. </a:t>
            </a:r>
          </a:p>
          <a:p>
            <a:pPr marL="342900" indent="-342900">
              <a:buClr>
                <a:schemeClr val="accent2"/>
              </a:buClr>
              <a:buFont typeface="Wingdings" pitchFamily="2" charset="2"/>
              <a:buNone/>
            </a:pPr>
            <a:r>
              <a:rPr lang="en-US" sz="1400" b="1"/>
              <a:t>Define your process. Support it with mature environments, tools, </a:t>
            </a:r>
          </a:p>
          <a:p>
            <a:pPr marL="342900" indent="-342900">
              <a:buClr>
                <a:schemeClr val="accent2"/>
              </a:buClr>
              <a:buFont typeface="Wingdings" pitchFamily="2" charset="2"/>
              <a:buNone/>
            </a:pPr>
            <a:r>
              <a:rPr lang="en-US" sz="1400" b="1"/>
              <a:t>and components. Plan thoroughly.</a:t>
            </a:r>
          </a:p>
        </p:txBody>
      </p:sp>
      <p:sp>
        <p:nvSpPr>
          <p:cNvPr id="233478" name="Text Box 6"/>
          <p:cNvSpPr txBox="1">
            <a:spLocks noChangeArrowheads="1"/>
          </p:cNvSpPr>
          <p:nvPr/>
        </p:nvSpPr>
        <p:spPr bwMode="auto">
          <a:xfrm>
            <a:off x="914400" y="5181600"/>
            <a:ext cx="7086600" cy="51752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1400" b="1"/>
              <a:t>Execute the organizational and project-level plans with vigor and </a:t>
            </a:r>
          </a:p>
          <a:p>
            <a:pPr marL="342900" indent="-342900">
              <a:buClr>
                <a:schemeClr val="accent2"/>
              </a:buClr>
              <a:buFont typeface="Wingdings" pitchFamily="2" charset="2"/>
              <a:buNone/>
            </a:pPr>
            <a:r>
              <a:rPr lang="en-US" sz="1400" b="1"/>
              <a:t>follow-through.</a:t>
            </a:r>
          </a:p>
        </p:txBody>
      </p:sp>
      <p:sp>
        <p:nvSpPr>
          <p:cNvPr id="233479" name="Text Box 7"/>
          <p:cNvSpPr txBox="1">
            <a:spLocks noChangeArrowheads="1"/>
          </p:cNvSpPr>
          <p:nvPr/>
        </p:nvSpPr>
        <p:spPr bwMode="auto">
          <a:xfrm>
            <a:off x="914400" y="4343400"/>
            <a:ext cx="7239000" cy="517525"/>
          </a:xfrm>
          <a:prstGeom prst="rect">
            <a:avLst/>
          </a:prstGeom>
          <a:noFill/>
          <a:ln w="9525">
            <a:noFill/>
            <a:miter lim="800000"/>
            <a:headEnd/>
            <a:tailEnd/>
          </a:ln>
        </p:spPr>
        <p:txBody>
          <a:bodyPr>
            <a:spAutoFit/>
          </a:bodyPr>
          <a:lstStyle/>
          <a:p>
            <a:pPr marL="342900" indent="-342900">
              <a:buClr>
                <a:schemeClr val="accent2"/>
              </a:buClr>
              <a:buFont typeface="Wingdings" pitchFamily="2" charset="2"/>
              <a:buNone/>
            </a:pPr>
            <a:r>
              <a:rPr lang="en-US" sz="1400" b="1"/>
              <a:t>Select a critical project. Staff it with the right team </a:t>
            </a:r>
          </a:p>
          <a:p>
            <a:pPr marL="342900" indent="-342900">
              <a:buClr>
                <a:schemeClr val="accent2"/>
              </a:buClr>
              <a:buFont typeface="Wingdings" pitchFamily="2" charset="2"/>
              <a:buNone/>
            </a:pPr>
            <a:r>
              <a:rPr lang="en-US" sz="1400" b="1"/>
              <a:t>of complementary resources and demand improved results.</a:t>
            </a:r>
          </a:p>
        </p:txBody>
      </p:sp>
      <p:sp>
        <p:nvSpPr>
          <p:cNvPr id="233480" name="Text Box 8"/>
          <p:cNvSpPr txBox="1">
            <a:spLocks noChangeArrowheads="1"/>
          </p:cNvSpPr>
          <p:nvPr/>
        </p:nvSpPr>
        <p:spPr bwMode="auto">
          <a:xfrm>
            <a:off x="533400" y="4022725"/>
            <a:ext cx="6858000" cy="3968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sz="2000" b="1" i="1"/>
              <a:t>Aim. </a:t>
            </a:r>
          </a:p>
        </p:txBody>
      </p:sp>
      <p:sp>
        <p:nvSpPr>
          <p:cNvPr id="233481" name="Text Box 9"/>
          <p:cNvSpPr txBox="1">
            <a:spLocks noChangeArrowheads="1"/>
          </p:cNvSpPr>
          <p:nvPr/>
        </p:nvSpPr>
        <p:spPr bwMode="auto">
          <a:xfrm>
            <a:off x="533400" y="4876800"/>
            <a:ext cx="6858000" cy="396875"/>
          </a:xfrm>
          <a:prstGeom prst="rect">
            <a:avLst/>
          </a:prstGeom>
          <a:noFill/>
          <a:ln w="9525">
            <a:noFill/>
            <a:miter lim="800000"/>
            <a:headEnd/>
            <a:tailEnd/>
          </a:ln>
        </p:spPr>
        <p:txBody>
          <a:bodyPr>
            <a:spAutoFit/>
          </a:bodyPr>
          <a:lstStyle/>
          <a:p>
            <a:pPr marL="342900" indent="-342900">
              <a:buClr>
                <a:schemeClr val="accent2"/>
              </a:buClr>
              <a:buFont typeface="Wingdings" pitchFamily="2" charset="2"/>
              <a:buChar char="Ø"/>
            </a:pPr>
            <a:r>
              <a:rPr lang="en-US" sz="2000" b="1" i="1"/>
              <a:t>Fire.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76"/>
                                        </p:tgtEl>
                                        <p:attrNameLst>
                                          <p:attrName>style.visibility</p:attrName>
                                        </p:attrNameLst>
                                      </p:cBhvr>
                                      <p:to>
                                        <p:strVal val="visible"/>
                                      </p:to>
                                    </p:set>
                                    <p:anim calcmode="lin" valueType="num">
                                      <p:cBhvr additive="base">
                                        <p:cTn id="7" dur="1000" fill="hold"/>
                                        <p:tgtEl>
                                          <p:spTgt spid="233476"/>
                                        </p:tgtEl>
                                        <p:attrNameLst>
                                          <p:attrName>ppt_x</p:attrName>
                                        </p:attrNameLst>
                                      </p:cBhvr>
                                      <p:tavLst>
                                        <p:tav tm="0">
                                          <p:val>
                                            <p:strVal val="0-#ppt_w/2"/>
                                          </p:val>
                                        </p:tav>
                                        <p:tav tm="100000">
                                          <p:val>
                                            <p:strVal val="#ppt_x"/>
                                          </p:val>
                                        </p:tav>
                                      </p:tavLst>
                                    </p:anim>
                                    <p:anim calcmode="lin" valueType="num">
                                      <p:cBhvr additive="base">
                                        <p:cTn id="8" dur="1000" fill="hold"/>
                                        <p:tgtEl>
                                          <p:spTgt spid="2334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3477"/>
                                        </p:tgtEl>
                                        <p:attrNameLst>
                                          <p:attrName>style.visibility</p:attrName>
                                        </p:attrNameLst>
                                      </p:cBhvr>
                                      <p:to>
                                        <p:strVal val="visible"/>
                                      </p:to>
                                    </p:set>
                                    <p:anim calcmode="lin" valueType="num">
                                      <p:cBhvr additive="base">
                                        <p:cTn id="11" dur="1000" fill="hold"/>
                                        <p:tgtEl>
                                          <p:spTgt spid="233477"/>
                                        </p:tgtEl>
                                        <p:attrNameLst>
                                          <p:attrName>ppt_x</p:attrName>
                                        </p:attrNameLst>
                                      </p:cBhvr>
                                      <p:tavLst>
                                        <p:tav tm="0">
                                          <p:val>
                                            <p:strVal val="0-#ppt_w/2"/>
                                          </p:val>
                                        </p:tav>
                                        <p:tav tm="100000">
                                          <p:val>
                                            <p:strVal val="#ppt_x"/>
                                          </p:val>
                                        </p:tav>
                                      </p:tavLst>
                                    </p:anim>
                                    <p:anim calcmode="lin" valueType="num">
                                      <p:cBhvr additive="base">
                                        <p:cTn id="12" dur="1000" fill="hold"/>
                                        <p:tgtEl>
                                          <p:spTgt spid="23347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500"/>
                                  </p:stCondLst>
                                  <p:childTnLst>
                                    <p:set>
                                      <p:cBhvr>
                                        <p:cTn id="15" dur="1" fill="hold">
                                          <p:stCondLst>
                                            <p:cond delay="0"/>
                                          </p:stCondLst>
                                        </p:cTn>
                                        <p:tgtEl>
                                          <p:spTgt spid="233479"/>
                                        </p:tgtEl>
                                        <p:attrNameLst>
                                          <p:attrName>style.visibility</p:attrName>
                                        </p:attrNameLst>
                                      </p:cBhvr>
                                      <p:to>
                                        <p:strVal val="visible"/>
                                      </p:to>
                                    </p:set>
                                    <p:anim calcmode="lin" valueType="num">
                                      <p:cBhvr additive="base">
                                        <p:cTn id="16" dur="1000" fill="hold"/>
                                        <p:tgtEl>
                                          <p:spTgt spid="233479"/>
                                        </p:tgtEl>
                                        <p:attrNameLst>
                                          <p:attrName>ppt_x</p:attrName>
                                        </p:attrNameLst>
                                      </p:cBhvr>
                                      <p:tavLst>
                                        <p:tav tm="0">
                                          <p:val>
                                            <p:strVal val="0-#ppt_w/2"/>
                                          </p:val>
                                        </p:tav>
                                        <p:tav tm="100000">
                                          <p:val>
                                            <p:strVal val="#ppt_x"/>
                                          </p:val>
                                        </p:tav>
                                      </p:tavLst>
                                    </p:anim>
                                    <p:anim calcmode="lin" valueType="num">
                                      <p:cBhvr additive="base">
                                        <p:cTn id="17" dur="1000" fill="hold"/>
                                        <p:tgtEl>
                                          <p:spTgt spid="23347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500"/>
                                  </p:stCondLst>
                                  <p:childTnLst>
                                    <p:set>
                                      <p:cBhvr>
                                        <p:cTn id="19" dur="1" fill="hold">
                                          <p:stCondLst>
                                            <p:cond delay="0"/>
                                          </p:stCondLst>
                                        </p:cTn>
                                        <p:tgtEl>
                                          <p:spTgt spid="233480"/>
                                        </p:tgtEl>
                                        <p:attrNameLst>
                                          <p:attrName>style.visibility</p:attrName>
                                        </p:attrNameLst>
                                      </p:cBhvr>
                                      <p:to>
                                        <p:strVal val="visible"/>
                                      </p:to>
                                    </p:set>
                                    <p:anim calcmode="lin" valueType="num">
                                      <p:cBhvr additive="base">
                                        <p:cTn id="20" dur="1000" fill="hold"/>
                                        <p:tgtEl>
                                          <p:spTgt spid="233480"/>
                                        </p:tgtEl>
                                        <p:attrNameLst>
                                          <p:attrName>ppt_x</p:attrName>
                                        </p:attrNameLst>
                                      </p:cBhvr>
                                      <p:tavLst>
                                        <p:tav tm="0">
                                          <p:val>
                                            <p:strVal val="0-#ppt_w/2"/>
                                          </p:val>
                                        </p:tav>
                                        <p:tav tm="100000">
                                          <p:val>
                                            <p:strVal val="#ppt_x"/>
                                          </p:val>
                                        </p:tav>
                                      </p:tavLst>
                                    </p:anim>
                                    <p:anim calcmode="lin" valueType="num">
                                      <p:cBhvr additive="base">
                                        <p:cTn id="21" dur="1000" fill="hold"/>
                                        <p:tgtEl>
                                          <p:spTgt spid="233480"/>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fill="hold" grpId="0" nodeType="afterEffect">
                                  <p:stCondLst>
                                    <p:cond delay="500"/>
                                  </p:stCondLst>
                                  <p:childTnLst>
                                    <p:set>
                                      <p:cBhvr>
                                        <p:cTn id="24" dur="1" fill="hold">
                                          <p:stCondLst>
                                            <p:cond delay="0"/>
                                          </p:stCondLst>
                                        </p:cTn>
                                        <p:tgtEl>
                                          <p:spTgt spid="233478"/>
                                        </p:tgtEl>
                                        <p:attrNameLst>
                                          <p:attrName>style.visibility</p:attrName>
                                        </p:attrNameLst>
                                      </p:cBhvr>
                                      <p:to>
                                        <p:strVal val="visible"/>
                                      </p:to>
                                    </p:set>
                                    <p:anim calcmode="lin" valueType="num">
                                      <p:cBhvr additive="base">
                                        <p:cTn id="25" dur="1000" fill="hold"/>
                                        <p:tgtEl>
                                          <p:spTgt spid="233478"/>
                                        </p:tgtEl>
                                        <p:attrNameLst>
                                          <p:attrName>ppt_x</p:attrName>
                                        </p:attrNameLst>
                                      </p:cBhvr>
                                      <p:tavLst>
                                        <p:tav tm="0">
                                          <p:val>
                                            <p:strVal val="0-#ppt_w/2"/>
                                          </p:val>
                                        </p:tav>
                                        <p:tav tm="100000">
                                          <p:val>
                                            <p:strVal val="#ppt_x"/>
                                          </p:val>
                                        </p:tav>
                                      </p:tavLst>
                                    </p:anim>
                                    <p:anim calcmode="lin" valueType="num">
                                      <p:cBhvr additive="base">
                                        <p:cTn id="26" dur="1000" fill="hold"/>
                                        <p:tgtEl>
                                          <p:spTgt spid="233478"/>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500"/>
                                  </p:stCondLst>
                                  <p:childTnLst>
                                    <p:set>
                                      <p:cBhvr>
                                        <p:cTn id="28" dur="1" fill="hold">
                                          <p:stCondLst>
                                            <p:cond delay="0"/>
                                          </p:stCondLst>
                                        </p:cTn>
                                        <p:tgtEl>
                                          <p:spTgt spid="233481"/>
                                        </p:tgtEl>
                                        <p:attrNameLst>
                                          <p:attrName>style.visibility</p:attrName>
                                        </p:attrNameLst>
                                      </p:cBhvr>
                                      <p:to>
                                        <p:strVal val="visible"/>
                                      </p:to>
                                    </p:set>
                                    <p:anim calcmode="lin" valueType="num">
                                      <p:cBhvr additive="base">
                                        <p:cTn id="29" dur="1000" fill="hold"/>
                                        <p:tgtEl>
                                          <p:spTgt spid="233481"/>
                                        </p:tgtEl>
                                        <p:attrNameLst>
                                          <p:attrName>ppt_x</p:attrName>
                                        </p:attrNameLst>
                                      </p:cBhvr>
                                      <p:tavLst>
                                        <p:tav tm="0">
                                          <p:val>
                                            <p:strVal val="0-#ppt_w/2"/>
                                          </p:val>
                                        </p:tav>
                                        <p:tav tm="100000">
                                          <p:val>
                                            <p:strVal val="#ppt_x"/>
                                          </p:val>
                                        </p:tav>
                                      </p:tavLst>
                                    </p:anim>
                                    <p:anim calcmode="lin" valueType="num">
                                      <p:cBhvr additive="base">
                                        <p:cTn id="30" dur="1000" fill="hold"/>
                                        <p:tgtEl>
                                          <p:spTgt spid="233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p:bldP spid="233477" grpId="0"/>
      <p:bldP spid="233478" grpId="0"/>
      <p:bldP spid="233479" grpId="0"/>
      <p:bldP spid="233480" grpId="0"/>
      <p:bldP spid="2334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71500" y="381000"/>
            <a:ext cx="8001000" cy="381000"/>
          </a:xfrm>
        </p:spPr>
        <p:txBody>
          <a:bodyPr>
            <a:noAutofit/>
          </a:bodyPr>
          <a:lstStyle/>
          <a:p>
            <a:r>
              <a:rPr lang="en-US" sz="3200" b="1" dirty="0">
                <a:latin typeface="Times New Roman" panose="02020603050405020304" pitchFamily="18" charset="0"/>
                <a:cs typeface="Times New Roman" panose="02020603050405020304" pitchFamily="18" charset="0"/>
              </a:rPr>
              <a:t>MANAGEMENT INDICATORS</a:t>
            </a:r>
          </a:p>
        </p:txBody>
      </p:sp>
      <p:sp>
        <p:nvSpPr>
          <p:cNvPr id="5" name="Rectangle 3"/>
          <p:cNvSpPr txBox="1">
            <a:spLocks noChangeArrowheads="1"/>
          </p:cNvSpPr>
          <p:nvPr/>
        </p:nvSpPr>
        <p:spPr>
          <a:xfrm>
            <a:off x="152400" y="1166018"/>
            <a:ext cx="8839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5000"/>
              </a:lnSpc>
              <a:spcBef>
                <a:spcPts val="0"/>
              </a:spcBef>
              <a:buNone/>
            </a:pPr>
            <a:r>
              <a:rPr lang="en-US" sz="2000" dirty="0">
                <a:latin typeface="Times New Roman" panose="02020603050405020304" pitchFamily="18" charset="0"/>
                <a:cs typeface="Times New Roman" panose="02020603050405020304" pitchFamily="18" charset="0"/>
              </a:rPr>
              <a:t>There are three fundamental sets of management metrics: </a:t>
            </a:r>
          </a:p>
          <a:p>
            <a:pPr marL="0" indent="0" algn="just">
              <a:lnSpc>
                <a:spcPct val="125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technical progress, financial status, and staffing progress</a:t>
            </a:r>
            <a:r>
              <a:rPr lang="en-US" sz="2000" dirty="0">
                <a:latin typeface="Times New Roman" panose="02020603050405020304" pitchFamily="18" charset="0"/>
                <a:cs typeface="Times New Roman" panose="02020603050405020304" pitchFamily="18" charset="0"/>
              </a:rPr>
              <a:t>. </a:t>
            </a:r>
          </a:p>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By examining these perspectives, management can assess whether a project is on budget and on schedule. </a:t>
            </a:r>
          </a:p>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Financial status is very well understood. Most managers know their resource expenditures in terms of costs and schedule. </a:t>
            </a:r>
          </a:p>
        </p:txBody>
      </p:sp>
    </p:spTree>
    <p:extLst>
      <p:ext uri="{BB962C8B-B14F-4D97-AF65-F5344CB8AC3E}">
        <p14:creationId xmlns:p14="http://schemas.microsoft.com/office/powerpoint/2010/main" val="110819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71500" y="304800"/>
            <a:ext cx="8001000" cy="381000"/>
          </a:xfrm>
        </p:spPr>
        <p:txBody>
          <a:bodyPr>
            <a:noAutofit/>
          </a:bodyPr>
          <a:lstStyle/>
          <a:p>
            <a:r>
              <a:rPr lang="en-US" sz="3200" b="1" dirty="0">
                <a:latin typeface="Times New Roman" panose="02020603050405020304" pitchFamily="18" charset="0"/>
                <a:cs typeface="Times New Roman" panose="02020603050405020304" pitchFamily="18" charset="0"/>
              </a:rPr>
              <a:t>MANAGEMENT INDICATORS</a:t>
            </a:r>
          </a:p>
        </p:txBody>
      </p:sp>
      <p:sp>
        <p:nvSpPr>
          <p:cNvPr id="5" name="Rectangle 3"/>
          <p:cNvSpPr txBox="1">
            <a:spLocks noChangeArrowheads="1"/>
          </p:cNvSpPr>
          <p:nvPr/>
        </p:nvSpPr>
        <p:spPr>
          <a:xfrm>
            <a:off x="152400" y="1166018"/>
            <a:ext cx="8839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Conventional projects whose intermediate products were all paper documents relied on subjective assessments of technical progress or measured the number of documents completed. </a:t>
            </a:r>
          </a:p>
          <a:p>
            <a:pPr lvl="1" algn="just">
              <a:lnSpc>
                <a:spcPct val="125000"/>
              </a:lnSpc>
              <a:spcBef>
                <a:spcPts val="0"/>
              </a:spcBef>
            </a:pPr>
            <a:r>
              <a:rPr lang="en-US" sz="2000" dirty="0">
                <a:latin typeface="Times New Roman" panose="02020603050405020304" pitchFamily="18" charset="0"/>
                <a:cs typeface="Times New Roman" panose="02020603050405020304" pitchFamily="18" charset="0"/>
              </a:rPr>
              <a:t>While these documents did reflect progress in expanding energy, they were not very indicative of useful work being accomplished.</a:t>
            </a:r>
          </a:p>
          <a:p>
            <a:pPr algn="just">
              <a:lnSpc>
                <a:spcPct val="125000"/>
              </a:lnSpc>
              <a:spcBef>
                <a:spcPts val="0"/>
              </a:spcBef>
            </a:pPr>
            <a:r>
              <a:rPr lang="en-US" sz="2000" dirty="0">
                <a:latin typeface="Times New Roman" panose="02020603050405020304" pitchFamily="18" charset="0"/>
                <a:cs typeface="Times New Roman" panose="02020603050405020304" pitchFamily="18" charset="0"/>
              </a:rPr>
              <a:t>The management indicators include standard financial status based on an earned value system, objective technical progress metrics tailored to the primary measurement criteria for each major team of the organization, and staffing metrics that provide insight into team dynamics.</a:t>
            </a:r>
          </a:p>
        </p:txBody>
      </p:sp>
    </p:spTree>
    <p:extLst>
      <p:ext uri="{BB962C8B-B14F-4D97-AF65-F5344CB8AC3E}">
        <p14:creationId xmlns:p14="http://schemas.microsoft.com/office/powerpoint/2010/main" val="172975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74675" y="0"/>
            <a:ext cx="8001000" cy="381000"/>
          </a:xfrm>
        </p:spPr>
        <p:txBody>
          <a:bodyPr>
            <a:noAutofit/>
          </a:bodyPr>
          <a:lstStyle/>
          <a:p>
            <a:r>
              <a:rPr lang="en-US" sz="2200" dirty="0">
                <a:latin typeface="Times New Roman" panose="02020603050405020304" pitchFamily="18" charset="0"/>
                <a:cs typeface="Times New Roman" panose="02020603050405020304" pitchFamily="18" charset="0"/>
              </a:rPr>
              <a:t>WORK AND PROGRESS - MANAGEMENT INDICATOR</a:t>
            </a:r>
          </a:p>
        </p:txBody>
      </p:sp>
      <p:sp>
        <p:nvSpPr>
          <p:cNvPr id="5" name="Rectangle 3"/>
          <p:cNvSpPr txBox="1">
            <a:spLocks noChangeArrowheads="1"/>
          </p:cNvSpPr>
          <p:nvPr/>
        </p:nvSpPr>
        <p:spPr>
          <a:xfrm>
            <a:off x="152400" y="457200"/>
            <a:ext cx="8839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The various activities of an iterative development project can be measured by defining a planned estimate of the work in an objective measure, then tracking progress (work completed over time) against that plan. </a:t>
            </a:r>
          </a:p>
          <a:p>
            <a:pPr marL="0" indent="0" algn="just">
              <a:buNone/>
            </a:pPr>
            <a:r>
              <a:rPr lang="en-US" sz="2000" dirty="0">
                <a:latin typeface="Times New Roman" panose="02020603050405020304" pitchFamily="18" charset="0"/>
                <a:cs typeface="Times New Roman" panose="02020603050405020304" pitchFamily="18" charset="0"/>
              </a:rPr>
              <a:t>Each major organizational team should have at least one primary progress perspective that it is measured against. For the standard teams perspectives of this metric would be as follows:</a:t>
            </a:r>
          </a:p>
          <a:p>
            <a:pPr>
              <a:spcBef>
                <a:spcPts val="100"/>
              </a:spcBef>
            </a:pPr>
            <a:r>
              <a:rPr lang="en-US" sz="2000" dirty="0">
                <a:latin typeface="Times New Roman" panose="02020603050405020304" pitchFamily="18" charset="0"/>
                <a:cs typeface="Times New Roman" panose="02020603050405020304" pitchFamily="18" charset="0"/>
              </a:rPr>
              <a:t>Software architecture team: use cases demonstrated</a:t>
            </a:r>
          </a:p>
          <a:p>
            <a:pPr>
              <a:spcBef>
                <a:spcPts val="100"/>
              </a:spcBef>
            </a:pPr>
            <a:r>
              <a:rPr lang="en-US" sz="2000" dirty="0">
                <a:latin typeface="Times New Roman" panose="02020603050405020304" pitchFamily="18" charset="0"/>
                <a:cs typeface="Times New Roman" panose="02020603050405020304" pitchFamily="18" charset="0"/>
              </a:rPr>
              <a:t>Software development team: SLOC under baseline change management, SCOs closed</a:t>
            </a:r>
          </a:p>
          <a:p>
            <a:pPr>
              <a:spcBef>
                <a:spcPts val="100"/>
              </a:spcBef>
            </a:pPr>
            <a:r>
              <a:rPr lang="en-US" sz="2000" dirty="0">
                <a:latin typeface="Times New Roman" panose="02020603050405020304" pitchFamily="18" charset="0"/>
                <a:cs typeface="Times New Roman" panose="02020603050405020304" pitchFamily="18" charset="0"/>
              </a:rPr>
              <a:t>Software assessment team: SCOs opened, test hours executed, evaluation criteria met</a:t>
            </a:r>
          </a:p>
          <a:p>
            <a:pPr>
              <a:spcBef>
                <a:spcPts val="100"/>
              </a:spcBef>
            </a:pPr>
            <a:r>
              <a:rPr lang="en-US" sz="2000" dirty="0">
                <a:latin typeface="Times New Roman" panose="02020603050405020304" pitchFamily="18" charset="0"/>
                <a:cs typeface="Times New Roman" panose="02020603050405020304" pitchFamily="18" charset="0"/>
              </a:rPr>
              <a:t>Software management team: milestones completed</a:t>
            </a:r>
          </a:p>
        </p:txBody>
      </p:sp>
      <p:pic>
        <p:nvPicPr>
          <p:cNvPr id="2" name="Picture 1"/>
          <p:cNvPicPr>
            <a:picLocks noChangeAspect="1"/>
          </p:cNvPicPr>
          <p:nvPr/>
        </p:nvPicPr>
        <p:blipFill>
          <a:blip r:embed="rId2"/>
          <a:stretch>
            <a:fillRect/>
          </a:stretch>
        </p:blipFill>
        <p:spPr>
          <a:xfrm>
            <a:off x="2327275" y="4267200"/>
            <a:ext cx="4495800" cy="2438400"/>
          </a:xfrm>
          <a:prstGeom prst="rect">
            <a:avLst/>
          </a:prstGeom>
        </p:spPr>
      </p:pic>
    </p:spTree>
    <p:extLst>
      <p:ext uri="{BB962C8B-B14F-4D97-AF65-F5344CB8AC3E}">
        <p14:creationId xmlns:p14="http://schemas.microsoft.com/office/powerpoint/2010/main" val="369608503"/>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58358038-F5DF-49FD-B245-5B90D49D46BA}" vid="{A77E1F0C-918E-4F65-951B-A07B39159B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2009</TotalTime>
  <Words>7043</Words>
  <Application>Microsoft Macintosh PowerPoint</Application>
  <PresentationFormat>On-screen Show (4:3)</PresentationFormat>
  <Paragraphs>595</Paragraphs>
  <Slides>66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DIN Next LT Pro</vt:lpstr>
      <vt:lpstr>Times New Roman</vt:lpstr>
      <vt:lpstr>Verdana</vt:lpstr>
      <vt:lpstr>Wingdings</vt:lpstr>
      <vt:lpstr>Theme1</vt:lpstr>
      <vt:lpstr>Unit V - PROJECT CONTROL AND PROCESS INSTRUMENTATION</vt:lpstr>
      <vt:lpstr>PROJECT CONTROL AND PROCESS INSTRUMENTATION</vt:lpstr>
      <vt:lpstr> Project Control and Process Instrumentation</vt:lpstr>
      <vt:lpstr>THE SEVEN CORE METRICS</vt:lpstr>
      <vt:lpstr>THE SEVEN CORE METRICS</vt:lpstr>
      <vt:lpstr>Seven Core Metrics Overview</vt:lpstr>
      <vt:lpstr>MANAGEMENT INDICATORS</vt:lpstr>
      <vt:lpstr>MANAGEMENT INDICATORS</vt:lpstr>
      <vt:lpstr>WORK AND PROGRESS - MANAGEMENT INDICATOR</vt:lpstr>
      <vt:lpstr>BUDGETED COST AND EXPENDITURES - MANAGEMENT INDICATOR</vt:lpstr>
      <vt:lpstr>BUDGETED COST AND EXPENDITURES - MANAGEMENT INDICATOR</vt:lpstr>
      <vt:lpstr>BUDGETED COST AND EXPENDITURES - MANAGEMENT INDICATOR</vt:lpstr>
      <vt:lpstr>STAFFING AND TEAM DYNAMICS - MANAGEMENT INDICATOR</vt:lpstr>
      <vt:lpstr>STAFFING AND TEAM DYNAMICS - MANAGEMENT INDICATOR</vt:lpstr>
      <vt:lpstr>STAFFING AND TEAM DYNAMICS - MANAGEMENT INDICATOR</vt:lpstr>
      <vt:lpstr>QUALITY INDICATORS</vt:lpstr>
      <vt:lpstr>QUALITY INDICATORS</vt:lpstr>
      <vt:lpstr>PowerPoint Presentation</vt:lpstr>
      <vt:lpstr>PowerPoint Presentation</vt:lpstr>
      <vt:lpstr>PowerPoint Presentation</vt:lpstr>
      <vt:lpstr>PowerPoint Presentation</vt:lpstr>
      <vt:lpstr>LIFE-CYCLE EXPECTATIONS</vt:lpstr>
      <vt:lpstr>Default pattern of life-cycle metrics evolution</vt:lpstr>
      <vt:lpstr>PRAGMATIC SOFTWARE METRICS</vt:lpstr>
      <vt:lpstr>PRAGMATIC SOFTWARE METRICS</vt:lpstr>
      <vt:lpstr>METRICS AUTOMATION</vt:lpstr>
      <vt:lpstr>METRICS AUTOMATION</vt:lpstr>
      <vt:lpstr>METRICS AUTOMATION</vt:lpstr>
      <vt:lpstr>METRICS AUTOMATION</vt:lpstr>
      <vt:lpstr>Tailoring the Process</vt:lpstr>
      <vt:lpstr>Process Discriminants</vt:lpstr>
      <vt:lpstr>Process Discriminants</vt:lpstr>
      <vt:lpstr>PowerPoint Presentation</vt:lpstr>
      <vt:lpstr>PowerPoint Presentation</vt:lpstr>
      <vt:lpstr>PowerPoint Presentation</vt:lpstr>
      <vt:lpstr>PowerPoint Presentation</vt:lpstr>
      <vt:lpstr>Table: Process discriminators that result from differences in project size</vt:lpstr>
      <vt:lpstr>2. STAKEHOLDER COHESION OR CONTENTION</vt:lpstr>
      <vt:lpstr>Table: Process discriminators that result from differences in stakeholder cohesion</vt:lpstr>
      <vt:lpstr>3. PROCESS FLEXIBILITY OR RIGOR</vt:lpstr>
      <vt:lpstr>Table: Process discriminators that result from differences in process flexibility</vt:lpstr>
      <vt:lpstr>4. PROCESS MATURITY</vt:lpstr>
      <vt:lpstr>Table: Process discriminators that result from differences in process maturity</vt:lpstr>
      <vt:lpstr>5. ARCHITECTURAL RISK</vt:lpstr>
      <vt:lpstr>6. DOMAIN EXPERIENCE</vt:lpstr>
      <vt:lpstr>Example: Small-Scale Project vs. Large-Scale Project</vt:lpstr>
      <vt:lpstr>Example: Small-Scale Project vs. Large-Scale Project</vt:lpstr>
      <vt:lpstr>Example: Small-Scale Project vs. Large-Scale Project</vt:lpstr>
      <vt:lpstr>Example: Small-Scale Project vs. Large-Scale Project</vt:lpstr>
      <vt:lpstr>Differences in artifacts between small and large projects</vt:lpstr>
      <vt:lpstr>Reference</vt:lpstr>
      <vt:lpstr>Looking Forward Table of Contents</vt:lpstr>
      <vt:lpstr>Modern Project Profiles Continuous Integration</vt:lpstr>
      <vt:lpstr>Modern Project Profiles Continuous Integration</vt:lpstr>
      <vt:lpstr>Modern Project Profiles Early Risk Resolution</vt:lpstr>
      <vt:lpstr>Modern Project Profiles Evolutionary Requirements</vt:lpstr>
      <vt:lpstr>Modern Project Profiles Teamwork among stakeholders</vt:lpstr>
      <vt:lpstr>Modern Project Profiles Top 10 Software Management Principles</vt:lpstr>
      <vt:lpstr>Modern Project Profiles Top 10 Software Management Principles</vt:lpstr>
      <vt:lpstr>Modern Project Profiles Software Management Best Practices</vt:lpstr>
      <vt:lpstr>Next-Generation Software Economics Next-Generation Cost Models</vt:lpstr>
      <vt:lpstr>Next-Generation Software Economics Next-Generation Cost Models</vt:lpstr>
      <vt:lpstr>Next-Generation Software Economics Modern Software Economics</vt:lpstr>
      <vt:lpstr>Next-Generation Software Economics Modern Software Economics</vt:lpstr>
      <vt:lpstr>Modern Process Transitions Culture Shifts</vt:lpstr>
      <vt:lpstr>Modern Process Transitions Denouement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Management Disciplines</dc:title>
  <dc:creator>mypc</dc:creator>
  <cp:lastModifiedBy>Ashu Abdul</cp:lastModifiedBy>
  <cp:revision>94</cp:revision>
  <dcterms:created xsi:type="dcterms:W3CDTF">2018-01-29T11:38:56Z</dcterms:created>
  <dcterms:modified xsi:type="dcterms:W3CDTF">2022-11-14T09:10:07Z</dcterms:modified>
</cp:coreProperties>
</file>