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9A9-1E3D-480B-8BB4-82D02296A00C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931C-413E-4AA8-8C09-1C00C527C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18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9A9-1E3D-480B-8BB4-82D02296A00C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931C-413E-4AA8-8C09-1C00C527C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2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9A9-1E3D-480B-8BB4-82D02296A00C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931C-413E-4AA8-8C09-1C00C527C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0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9A9-1E3D-480B-8BB4-82D02296A00C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931C-413E-4AA8-8C09-1C00C527C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76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9A9-1E3D-480B-8BB4-82D02296A00C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931C-413E-4AA8-8C09-1C00C527C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3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9A9-1E3D-480B-8BB4-82D02296A00C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931C-413E-4AA8-8C09-1C00C527C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42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9A9-1E3D-480B-8BB4-82D02296A00C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931C-413E-4AA8-8C09-1C00C527C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2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9A9-1E3D-480B-8BB4-82D02296A00C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931C-413E-4AA8-8C09-1C00C527C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7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9A9-1E3D-480B-8BB4-82D02296A00C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931C-413E-4AA8-8C09-1C00C527C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73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9A9-1E3D-480B-8BB4-82D02296A00C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931C-413E-4AA8-8C09-1C00C527C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1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9A9-1E3D-480B-8BB4-82D02296A00C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931C-413E-4AA8-8C09-1C00C527C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59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D39A9-1E3D-480B-8BB4-82D02296A00C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6931C-413E-4AA8-8C09-1C00C527C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82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.inquartik.com/cs/c/?cta_guid=75f35e4d-20de-4fd2-8ed4-ceffcfe04bf8&amp;signature=AAH58kETUsij9EAtWf5ucljKeF5CkXHLVQ&amp;placement_guid=da70e084-4e5c-47fc-95ac-8f04e7833ff6&amp;click=d57dbc12-fb35-4633-acef-613823e5e2bc&amp;hsutk=1dd52e8c0772f3b7e56a927fee4a42e4&amp;canon=https%3A%2F%2Fwww.inquartik.com%2Finq-intellectual-property-rights%2F&amp;portal_id=8381198&amp;redirect_url=APefjpGFq--eDJPiHMZxAsY6_4z8NqpvW7yilwMtZOkXHKHogCOXmtHgR1TJKnSM9dR_ZvBetgWGclthc-IyUweRt9cDlOKuM1hu4kOQloi-qozuA6PVfwBP9zLFnvoAUlZgKrhhUYYIt7JXKjpk5AFNFglCUtauiBL9ZvwEHhY5rkVce-5cTDY6nJEapNWyCP0er054ApFxczxhmgoT9h_QYpshCr-U79SlIc-ZrhlPhvjWVp9pSG7acbAfv1112W-CUHon7JecTV5fba_QL6D6bXZONJsbgIeB9FXMPjt2NSFlmUw4jtR8yhOLdg-mMSizCgr8h1-v&amp;__hstc=115685721.1dd52e8c0772f3b7e56a927fee4a42e4.1607311645085.1614037572206.1614043053547.151&amp;__hssc=115685721.13.1614043053547&amp;__hsfp=334616888" TargetMode="External"/><Relationship Id="rId2" Type="http://schemas.openxmlformats.org/officeDocument/2006/relationships/hyperlink" Target="https://page.inquartik.com/cs/c/?cta_guid=881f97ca-4b48-4128-a5e0-766ed0441340&amp;signature=AAH58kGzj2umCZ3Ly3GG7G_t9y3G_SknXg&amp;placement_guid=9c8faef5-0a0e-4260-af4b-634fd14115dc&amp;click=2e3f78e0-819d-4dcf-b228-531551d9673c&amp;hsutk=e61b8ee65204dc9e1e9386b52dcf803f&amp;canon=https%3A%2F%2Fwww.inquartik.com%2Finq-intellectual-property-rights%2F&amp;portal_id=8381198&amp;redirect_url=APefjpGmw8AgSbymtLS3cUCVto2wl-K_cEsYOi-vcixIFChuOxuIvyMWRAs3riLZo3Gu36FqTqXWgpag_Erq6bDmxw9OTALOctUzzjemJi7UtP_K_6bDALUeLzIXRle3jxQSFFHU9kyyjnzAqMt3tsIww5zWZ6u3GLoOCzifXXcwSnZ9HZn4spRZgDO1pj-FEH4vjOITDrHhtfYKn8b0txGbcYe2PkBNbqDYpF37KbQQ_Ce1L-1fsb8lie7KOvhCLVeyMgzVXdg_kdpgVvKKaT2YHIGPPE1dhD6JehOR8SOEna9xwCxYGqk&amp;__hstc=115685721.e61b8ee65204dc9e1e9386b52dcf803f.1611134052535.1612258903062.1612272364134.37&amp;__hssc=115685721.1.1612272364134&amp;__hsfp=130366043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ge.inquartik.com/cs/c/?cta_guid=d40f5cf4-bb59-4a24-a470-7658d1fc21b9&amp;signature=AAH58kE8TAoqBoFhkjpZDLh-w434acy4kw&amp;placement_guid=67fb436d-0445-45ea-92d9-414ebc58b9ee&amp;click=fd4fa277-30e7-4468-b126-056e3bb5f3ac&amp;hsutk=e61b8ee65204dc9e1e9386b52dcf803f&amp;canon=https%3A%2F%2Fwww.inquartik.com%2Finq-intellectual-property-rights%2F&amp;portal_id=8381198&amp;redirect_url=APefjpEP0ikEi1wWmcmY7mL9uCeZxpRM2J0yI9v2KQsjWH9u9cHNFHm2X-1gozx0Kpq3H1OrALprUJQkrb-A_gqSjtbjY7dAmyZyjblvt67_mSlo9ejUEDXG_aUoopU9OQKaJq42vRMRMOwORkDMDCW7zGDVCf3X9Krd6HtGgbxELJoCcXKaY_Ha10DX_abIB5DSpcffpsPISaUgBipieeYLUF88J5W5S7B_Vl28qVFb87WpT4ht_QbkytLF8aXbF7Ig9V6HV3fQ9EYMtkYg-PNtq4N9tGEuwA&amp;__hstc=115685721.e61b8ee65204dc9e1e9386b52dcf803f.1611134052535.1612258903062.1612272364134.37&amp;__hssc=115685721.1.1612272364134&amp;__hsfp=130366043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Intellectual Property Rights – </a:t>
            </a:r>
          </a:p>
          <a:p>
            <a:r>
              <a:rPr lang="en-IN" dirty="0" smtClean="0"/>
              <a:t>Copy right laws – </a:t>
            </a:r>
          </a:p>
          <a:p>
            <a:r>
              <a:rPr lang="en-IN" dirty="0" smtClean="0"/>
              <a:t>Patent rights.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0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823" y="283427"/>
            <a:ext cx="11321956" cy="6294793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rgbClr val="FF0000"/>
                </a:solidFill>
              </a:rPr>
              <a:t>Intellectual property rights</a:t>
            </a:r>
            <a:r>
              <a:rPr lang="en-IN" dirty="0"/>
              <a:t> are legal </a:t>
            </a:r>
            <a:r>
              <a:rPr lang="en-IN" b="1" dirty="0"/>
              <a:t>rights</a:t>
            </a:r>
            <a:r>
              <a:rPr lang="en-IN" dirty="0"/>
              <a:t> that provide creators </a:t>
            </a:r>
            <a:r>
              <a:rPr lang="en-IN" b="1" dirty="0"/>
              <a:t>protection</a:t>
            </a:r>
            <a:r>
              <a:rPr lang="en-IN" dirty="0"/>
              <a:t> for original works, inventions, or the appearance of products, artistic works, scientific developments, and so on. </a:t>
            </a:r>
            <a:endParaRPr lang="en-IN" dirty="0" smtClean="0"/>
          </a:p>
          <a:p>
            <a:pPr algn="just"/>
            <a:r>
              <a:rPr lang="en-IN" dirty="0" smtClean="0"/>
              <a:t>There </a:t>
            </a:r>
            <a:r>
              <a:rPr lang="en-IN" dirty="0"/>
              <a:t>are four types of </a:t>
            </a:r>
            <a:r>
              <a:rPr lang="en-IN" b="1" dirty="0"/>
              <a:t>intellectual property rights</a:t>
            </a:r>
            <a:r>
              <a:rPr lang="en-IN" dirty="0"/>
              <a:t> (IP): patents, trademarks, copyrights, and trade secrets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smtClean="0"/>
              <a:t>Patent: </a:t>
            </a:r>
            <a:r>
              <a:rPr lang="en-IN" dirty="0" smtClean="0"/>
              <a:t>A </a:t>
            </a:r>
            <a:r>
              <a:rPr lang="en-IN" dirty="0"/>
              <a:t>patent is used to prevent an invention from being created, sold, or used by another party without permission. </a:t>
            </a:r>
            <a:endParaRPr lang="en-IN" dirty="0" smtClean="0"/>
          </a:p>
          <a:p>
            <a:pPr algn="just"/>
            <a:r>
              <a:rPr lang="en-IN" dirty="0" smtClean="0"/>
              <a:t>Patents </a:t>
            </a:r>
            <a:r>
              <a:rPr lang="en-IN" dirty="0"/>
              <a:t>are the most common type of intellectual property rights that come to people’s minds when they think of intellectual property rights protection. </a:t>
            </a:r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dirty="0"/>
              <a:t>Patent Owner has every right to commercialize his/her/its patent, including buying and selling the patent or granting a license to the invention to any third party under mutually agreed terms.</a:t>
            </a:r>
          </a:p>
          <a:p>
            <a:pPr algn="just"/>
            <a:endParaRPr lang="en-IN" b="1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71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7" y="491319"/>
            <a:ext cx="11122926" cy="5991368"/>
          </a:xfrm>
        </p:spPr>
        <p:txBody>
          <a:bodyPr/>
          <a:lstStyle/>
          <a:p>
            <a:r>
              <a:rPr lang="en-IN" dirty="0"/>
              <a:t>There are three different categories that patents can fall under:</a:t>
            </a:r>
          </a:p>
          <a:p>
            <a:r>
              <a:rPr lang="en-IN" dirty="0"/>
              <a:t>Utility: A utility patent protects the creation of a new or improved product, process, composition of matter, or machine that is useful.</a:t>
            </a:r>
          </a:p>
          <a:p>
            <a:r>
              <a:rPr lang="en-IN" dirty="0"/>
              <a:t>An example of utility patent: Method for a driver assistance system of a vehicle </a:t>
            </a:r>
            <a:r>
              <a:rPr lang="en-IN" u="sng" dirty="0">
                <a:hlinkClick r:id="rId2" tooltip="US9772626B2"/>
              </a:rPr>
              <a:t>US9772626B2</a:t>
            </a:r>
            <a:endParaRPr lang="en-IN" dirty="0"/>
          </a:p>
          <a:p>
            <a:r>
              <a:rPr lang="en-IN" dirty="0"/>
              <a:t>Design: A design patent protects the ornamental design on a useful item.</a:t>
            </a:r>
          </a:p>
          <a:p>
            <a:r>
              <a:rPr lang="en-IN" dirty="0"/>
              <a:t>An example of design patent: Electric bicycle </a:t>
            </a:r>
            <a:r>
              <a:rPr lang="en-IN" u="sng" dirty="0">
                <a:hlinkClick r:id="rId3" tooltip="USD845178S1"/>
              </a:rPr>
              <a:t>USD845178S1</a:t>
            </a:r>
            <a:endParaRPr lang="en-IN" dirty="0"/>
          </a:p>
          <a:p>
            <a:r>
              <a:rPr lang="en-IN" dirty="0"/>
              <a:t>Plant: A plant patent protects new kinds of plants produced by cuttings or other nonsexual means.</a:t>
            </a:r>
          </a:p>
          <a:p>
            <a:r>
              <a:rPr lang="en-IN" dirty="0"/>
              <a:t>An example of plant patent: </a:t>
            </a:r>
            <a:r>
              <a:rPr lang="en-IN" dirty="0" err="1"/>
              <a:t>Crapemyrtle</a:t>
            </a:r>
            <a:r>
              <a:rPr lang="en-IN" dirty="0"/>
              <a:t> plant named ‘JM1’  </a:t>
            </a:r>
            <a:r>
              <a:rPr lang="en-IN" u="sng" dirty="0">
                <a:hlinkClick r:id="rId4" tooltip="USPP31585P2"/>
              </a:rPr>
              <a:t>USPP31585P2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68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450376"/>
            <a:ext cx="11109278" cy="5964072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Trademark</a:t>
            </a:r>
          </a:p>
          <a:p>
            <a:endParaRPr lang="en-IN" dirty="0"/>
          </a:p>
          <a:p>
            <a:endParaRPr lang="en-IN" dirty="0" smtClean="0"/>
          </a:p>
          <a:p>
            <a:pPr algn="just"/>
            <a:r>
              <a:rPr lang="en-IN" dirty="0"/>
              <a:t>Trademarks are another familiar type of intellectual property rights protection. </a:t>
            </a:r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dirty="0"/>
              <a:t>trademark is a distinctive sign which allows consumers to easily identify the particular goods or services that a company provides. </a:t>
            </a:r>
            <a:endParaRPr lang="en-IN" dirty="0" smtClean="0"/>
          </a:p>
          <a:p>
            <a:pPr algn="just"/>
            <a:r>
              <a:rPr lang="en-IN" dirty="0" smtClean="0"/>
              <a:t>Some </a:t>
            </a:r>
            <a:r>
              <a:rPr lang="en-IN" dirty="0"/>
              <a:t>examples include McDonald’s golden arch, the Facebook logo, and so on. </a:t>
            </a:r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dirty="0"/>
              <a:t>trademark can come in the form of text, a phrase, symbol, sound, smell, and/or </a:t>
            </a:r>
            <a:r>
              <a:rPr lang="en-IN" dirty="0" err="1"/>
              <a:t>color</a:t>
            </a:r>
            <a:r>
              <a:rPr lang="en-IN" dirty="0"/>
              <a:t> scheme. </a:t>
            </a:r>
            <a:endParaRPr lang="en-IN" dirty="0" smtClean="0"/>
          </a:p>
          <a:p>
            <a:pPr algn="just"/>
            <a:r>
              <a:rPr lang="en-IN" dirty="0" smtClean="0"/>
              <a:t>Unlike </a:t>
            </a:r>
            <a:r>
              <a:rPr lang="en-IN" dirty="0"/>
              <a:t>patents, a trademark can protect a set or class of products or services, instead of just one product or process.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548" y="223410"/>
            <a:ext cx="49434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1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450376"/>
            <a:ext cx="11081982" cy="5964072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Copyright</a:t>
            </a:r>
          </a:p>
          <a:p>
            <a:r>
              <a:rPr lang="en-IN" dirty="0"/>
              <a:t>Copyright does not protect ideas. </a:t>
            </a:r>
            <a:r>
              <a:rPr lang="en-IN" dirty="0" smtClean="0"/>
              <a:t>Rather</a:t>
            </a:r>
            <a:r>
              <a:rPr lang="en-IN" dirty="0"/>
              <a:t>, it only covers “tangible” forms of creations and original work</a:t>
            </a:r>
            <a:r>
              <a:rPr lang="en-IN" dirty="0" smtClean="0"/>
              <a:t>–</a:t>
            </a:r>
          </a:p>
          <a:p>
            <a:r>
              <a:rPr lang="en-IN" dirty="0" smtClean="0"/>
              <a:t>for </a:t>
            </a:r>
            <a:r>
              <a:rPr lang="en-IN" dirty="0"/>
              <a:t>example, art, music, architectural drawings, or even software codes.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copyright owner has the exclusive right to sell, publish, and/or reproduce any literary, musical, dramatic, artistic, or architectural work created by the author</a:t>
            </a:r>
            <a:r>
              <a:rPr lang="en-IN" dirty="0" smtClean="0"/>
              <a:t>.</a:t>
            </a:r>
          </a:p>
          <a:p>
            <a:r>
              <a:rPr lang="en-IN" b="1" dirty="0"/>
              <a:t>Trade Secret</a:t>
            </a:r>
          </a:p>
          <a:p>
            <a:pPr algn="just"/>
            <a:r>
              <a:rPr lang="en-IN" dirty="0"/>
              <a:t>Trade secrets are the secrets of a business. </a:t>
            </a:r>
            <a:endParaRPr lang="en-IN" dirty="0" smtClean="0"/>
          </a:p>
          <a:p>
            <a:pPr algn="just"/>
            <a:r>
              <a:rPr lang="en-IN" dirty="0" smtClean="0"/>
              <a:t>They </a:t>
            </a:r>
            <a:r>
              <a:rPr lang="en-IN" dirty="0"/>
              <a:t>are proprietary systems, formulas, strategies, or other information that is confidential and is not meant for unauthorized commercial use by others.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is a critical form of protection that can help businesses to gain a competitive advantage.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31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382136"/>
            <a:ext cx="11136574" cy="611419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Although intellectual property rights protection may seem to provide a minimum amount of protection, when they are utilized wisely, they can maximize the benefit and value of a creation and enable world-changing technology to be developed, protected, and monetized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/>
              <a:t>Intellectual property rights</a:t>
            </a:r>
            <a:r>
              <a:rPr lang="en-IN" dirty="0"/>
              <a:t> include patents, </a:t>
            </a:r>
            <a:r>
              <a:rPr lang="en-IN" b="1" dirty="0"/>
              <a:t>copyright</a:t>
            </a:r>
            <a:r>
              <a:rPr lang="en-IN" dirty="0"/>
              <a:t>, industrial design </a:t>
            </a:r>
            <a:r>
              <a:rPr lang="en-IN" b="1" dirty="0"/>
              <a:t>rights</a:t>
            </a:r>
            <a:r>
              <a:rPr lang="en-IN" dirty="0"/>
              <a:t>, trademarks, plant variety </a:t>
            </a:r>
            <a:r>
              <a:rPr lang="en-IN" b="1" dirty="0"/>
              <a:t>rights</a:t>
            </a:r>
            <a:r>
              <a:rPr lang="en-IN" dirty="0"/>
              <a:t>, trade dress, geographical indications, and in </a:t>
            </a:r>
            <a:r>
              <a:rPr lang="en-IN" b="1" dirty="0"/>
              <a:t>some</a:t>
            </a:r>
            <a:r>
              <a:rPr lang="en-IN" dirty="0"/>
              <a:t> jurisdictions trade secrets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Act VI of 1856 on protection of inventions based on the British Patent Law of 1852. Certain exclusive privileges granted to inventors of new manufacturers for a period of 14 years.</a:t>
            </a:r>
          </a:p>
          <a:p>
            <a:pPr algn="just" fontAlgn="base"/>
            <a:r>
              <a:rPr lang="en-IN" b="1" dirty="0" smtClean="0"/>
              <a:t>2005: </a:t>
            </a:r>
            <a:r>
              <a:rPr lang="en-IN" dirty="0" smtClean="0"/>
              <a:t>The </a:t>
            </a:r>
            <a:r>
              <a:rPr lang="en-IN" dirty="0"/>
              <a:t>Patents (Amendment) Act 2005 effective from 1</a:t>
            </a:r>
            <a:r>
              <a:rPr lang="en-IN" baseline="30000" dirty="0"/>
              <a:t>st</a:t>
            </a:r>
            <a:r>
              <a:rPr lang="en-IN" dirty="0"/>
              <a:t> </a:t>
            </a:r>
            <a:r>
              <a:rPr lang="en-IN" dirty="0" err="1"/>
              <a:t>january</a:t>
            </a:r>
            <a:r>
              <a:rPr lang="en-IN" dirty="0"/>
              <a:t> </a:t>
            </a:r>
            <a:r>
              <a:rPr lang="en-IN" dirty="0" smtClean="0"/>
              <a:t>2005</a:t>
            </a:r>
          </a:p>
          <a:p>
            <a:pPr algn="just" fontAlgn="base"/>
            <a:r>
              <a:rPr lang="en-IN" b="1" dirty="0"/>
              <a:t>Copyright</a:t>
            </a:r>
            <a:r>
              <a:rPr lang="en-IN" dirty="0"/>
              <a:t> is a bundle of rights given by the </a:t>
            </a:r>
            <a:r>
              <a:rPr lang="en-IN" b="1" dirty="0"/>
              <a:t>law</a:t>
            </a:r>
            <a:r>
              <a:rPr lang="en-IN" dirty="0"/>
              <a:t> to the creators of literary, dramatic, musical and artistic works and the producers of cinematograph films and sound recordings. ... </a:t>
            </a:r>
            <a:endParaRPr lang="en-IN" dirty="0" smtClean="0"/>
          </a:p>
          <a:p>
            <a:pPr algn="just" fontAlgn="base"/>
            <a:r>
              <a:rPr lang="en-IN" dirty="0" smtClean="0"/>
              <a:t>The </a:t>
            </a:r>
            <a:r>
              <a:rPr lang="en-IN" dirty="0"/>
              <a:t>scope and duration of protection provided under </a:t>
            </a:r>
            <a:r>
              <a:rPr lang="en-IN" b="1" dirty="0"/>
              <a:t>copyright law</a:t>
            </a:r>
            <a:r>
              <a:rPr lang="en-IN" dirty="0"/>
              <a:t> varies with the nature of the protected work.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86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354842"/>
            <a:ext cx="11273051" cy="6032310"/>
          </a:xfrm>
        </p:spPr>
        <p:txBody>
          <a:bodyPr/>
          <a:lstStyle/>
          <a:p>
            <a:r>
              <a:rPr lang="en-IN" dirty="0"/>
              <a:t>The Copyright Act 1957 (the Act), supported by the Copyright Rules 1958 (the Rules), is the governing law for copyright protection in India. 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51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360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sasank das</dc:creator>
  <cp:lastModifiedBy>g sasank das</cp:lastModifiedBy>
  <cp:revision>3</cp:revision>
  <dcterms:created xsi:type="dcterms:W3CDTF">2021-07-04T08:27:27Z</dcterms:created>
  <dcterms:modified xsi:type="dcterms:W3CDTF">2021-07-04T08:48:55Z</dcterms:modified>
</cp:coreProperties>
</file>