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57" r:id="rId6"/>
    <p:sldId id="259" r:id="rId7"/>
    <p:sldId id="260" r:id="rId8"/>
    <p:sldId id="261" r:id="rId9"/>
    <p:sldId id="262"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94A28A-648F-4611-92BA-554CA7220994}"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264319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94A28A-648F-4611-92BA-554CA7220994}"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2102236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94A28A-648F-4611-92BA-554CA7220994}"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132788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94A28A-648F-4611-92BA-554CA7220994}"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111254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94A28A-648F-4611-92BA-554CA7220994}" type="datetimeFigureOut">
              <a:rPr lang="en-IN" smtClean="0"/>
              <a:t>02-07-2021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355335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94A28A-648F-4611-92BA-554CA7220994}"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174248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94A28A-648F-4611-92BA-554CA7220994}" type="datetimeFigureOut">
              <a:rPr lang="en-IN" smtClean="0"/>
              <a:t>02-07-2021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237823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B94A28A-648F-4611-92BA-554CA7220994}" type="datetimeFigureOut">
              <a:rPr lang="en-IN" smtClean="0"/>
              <a:t>02-07-2021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253081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94A28A-648F-4611-92BA-554CA7220994}" type="datetimeFigureOut">
              <a:rPr lang="en-IN" smtClean="0"/>
              <a:t>02-07-2021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2660406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4A28A-648F-4611-92BA-554CA7220994}"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231276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94A28A-648F-4611-92BA-554CA7220994}" type="datetimeFigureOut">
              <a:rPr lang="en-IN" smtClean="0"/>
              <a:t>02-07-2021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B33B3E-E961-48C8-8E06-8E6FE25A4809}" type="slidenum">
              <a:rPr lang="en-IN" smtClean="0"/>
              <a:t>‹#›</a:t>
            </a:fld>
            <a:endParaRPr lang="en-IN"/>
          </a:p>
        </p:txBody>
      </p:sp>
    </p:spTree>
    <p:extLst>
      <p:ext uri="{BB962C8B-B14F-4D97-AF65-F5344CB8AC3E}">
        <p14:creationId xmlns:p14="http://schemas.microsoft.com/office/powerpoint/2010/main" val="3020634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94A28A-648F-4611-92BA-554CA7220994}" type="datetimeFigureOut">
              <a:rPr lang="en-IN" smtClean="0"/>
              <a:t>02-07-2021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33B3E-E961-48C8-8E06-8E6FE25A4809}" type="slidenum">
              <a:rPr lang="en-IN" smtClean="0"/>
              <a:t>‹#›</a:t>
            </a:fld>
            <a:endParaRPr lang="en-IN"/>
          </a:p>
        </p:txBody>
      </p:sp>
    </p:spTree>
    <p:extLst>
      <p:ext uri="{BB962C8B-B14F-4D97-AF65-F5344CB8AC3E}">
        <p14:creationId xmlns:p14="http://schemas.microsoft.com/office/powerpoint/2010/main" val="2267218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allstreetmojo.com/tax-benefit/" TargetMode="External"/><Relationship Id="rId2" Type="http://schemas.openxmlformats.org/officeDocument/2006/relationships/hyperlink" Target="https://www.wallstreetmojo.com/profitability/" TargetMode="External"/><Relationship Id="rId1" Type="http://schemas.openxmlformats.org/officeDocument/2006/relationships/slideLayout" Target="../slideLayouts/slideLayout2.xml"/><Relationship Id="rId6" Type="http://schemas.openxmlformats.org/officeDocument/2006/relationships/hyperlink" Target="https://www.wallstreetmojo.com/financial-risk/" TargetMode="External"/><Relationship Id="rId5" Type="http://schemas.openxmlformats.org/officeDocument/2006/relationships/hyperlink" Target="https://www.wallstreetmojo.com/operational-risks/" TargetMode="External"/><Relationship Id="rId4" Type="http://schemas.openxmlformats.org/officeDocument/2006/relationships/hyperlink" Target="https://www.wallstreetmojo.com/interest-rate-formula/"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wallstreetmojo.com/incurred-co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NASA" TargetMode="External"/><Relationship Id="rId2" Type="http://schemas.openxmlformats.org/officeDocument/2006/relationships/hyperlink" Target="https://en.wikipedia.org/wiki/Technology_maturity"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Technology_readiness_level" TargetMode="External"/><Relationship Id="rId2" Type="http://schemas.openxmlformats.org/officeDocument/2006/relationships/hyperlink" Target="https://en.wikipedia.org/wiki/United_States_Department_of_Defens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b/business-activities.asp" TargetMode="External"/><Relationship Id="rId2" Type="http://schemas.openxmlformats.org/officeDocument/2006/relationships/hyperlink" Target="https://www.investopedia.com/ask/answers/05/industrysector.asp" TargetMode="External"/><Relationship Id="rId1" Type="http://schemas.openxmlformats.org/officeDocument/2006/relationships/slideLayout" Target="../slideLayouts/slideLayout2.xml"/><Relationship Id="rId5" Type="http://schemas.openxmlformats.org/officeDocument/2006/relationships/hyperlink" Target="https://www.investopedia.com/terms/r/revenue.asp" TargetMode="External"/><Relationship Id="rId4" Type="http://schemas.openxmlformats.org/officeDocument/2006/relationships/hyperlink" Target="https://www.investopedia.com/terms/s/sector.asp"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terms/n/naics.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ilo.org/global/industries-and-sectors/financial-services-professional-services/lang--en/index.htm" TargetMode="External"/><Relationship Id="rId3" Type="http://schemas.openxmlformats.org/officeDocument/2006/relationships/hyperlink" Target="https://www.ilo.org/global/industries-and-sectors/basic-metal-production/lang--en/index.htm" TargetMode="External"/><Relationship Id="rId7" Type="http://schemas.openxmlformats.org/officeDocument/2006/relationships/hyperlink" Target="https://www.ilo.org/global/industries-and-sectors/education/lang--en/index.htm" TargetMode="External"/><Relationship Id="rId2" Type="http://schemas.openxmlformats.org/officeDocument/2006/relationships/hyperlink" Target="https://www.ilo.org/global/industries-and-sectors/agriculture-plantations-other-rural-sectors/lang--en/index.htm" TargetMode="External"/><Relationship Id="rId1" Type="http://schemas.openxmlformats.org/officeDocument/2006/relationships/slideLayout" Target="../slideLayouts/slideLayout2.xml"/><Relationship Id="rId6" Type="http://schemas.openxmlformats.org/officeDocument/2006/relationships/hyperlink" Target="https://www.ilo.org/global/industries-and-sectors/construction/lang--en/index.htm" TargetMode="External"/><Relationship Id="rId5" Type="http://schemas.openxmlformats.org/officeDocument/2006/relationships/hyperlink" Target="https://www.ilo.org/global/industries-and-sectors/commerce/lang--en/index.htm" TargetMode="External"/><Relationship Id="rId4" Type="http://schemas.openxmlformats.org/officeDocument/2006/relationships/hyperlink" Target="https://www.ilo.org/global/industries-and-sectors/chemical-industries/lang--en/index.htm" TargetMode="External"/><Relationship Id="rId9" Type="http://schemas.openxmlformats.org/officeDocument/2006/relationships/hyperlink" Target="https://www.ilo.org/global/industries-and-sectors/food-drink-tobacco/lang--en/index.ht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ilo.org/global/industries-and-sectors/postal-and-telecommunications-services/lang--en/index.htm" TargetMode="External"/><Relationship Id="rId3" Type="http://schemas.openxmlformats.org/officeDocument/2006/relationships/hyperlink" Target="https://www.ilo.org/global/industries-and-sectors/health-services/lang--en/index.htm" TargetMode="External"/><Relationship Id="rId7" Type="http://schemas.openxmlformats.org/officeDocument/2006/relationships/hyperlink" Target="https://www.ilo.org/global/industries-and-sectors/oil-and-gas-production-oil-refining/lang--en/index.htm" TargetMode="External"/><Relationship Id="rId2" Type="http://schemas.openxmlformats.org/officeDocument/2006/relationships/hyperlink" Target="https://www.ilo.org/global/industries-and-sectors/forestry-wood-pulp-and-paper/lang--en/index.htm" TargetMode="External"/><Relationship Id="rId1" Type="http://schemas.openxmlformats.org/officeDocument/2006/relationships/slideLayout" Target="../slideLayouts/slideLayout2.xml"/><Relationship Id="rId6" Type="http://schemas.openxmlformats.org/officeDocument/2006/relationships/hyperlink" Target="https://www.ilo.org/global/industries-and-sectors/media-culture-graphical/lang--en/index.htm" TargetMode="External"/><Relationship Id="rId11" Type="http://schemas.openxmlformats.org/officeDocument/2006/relationships/hyperlink" Target="https://www.ilo.org/global/industries-and-sectors/transport-including-civil-aviation-railways-road-transport/lang--en/index.htm" TargetMode="External"/><Relationship Id="rId5" Type="http://schemas.openxmlformats.org/officeDocument/2006/relationships/hyperlink" Target="https://www.ilo.org/global/industries-and-sectors/mechanical-and-electrical-engineering/lang--en/index.htm" TargetMode="External"/><Relationship Id="rId10" Type="http://schemas.openxmlformats.org/officeDocument/2006/relationships/hyperlink" Target="https://www.ilo.org/global/industries-and-sectors/textiles-clothing-leather-footwear/lang--en/index.htm" TargetMode="External"/><Relationship Id="rId4" Type="http://schemas.openxmlformats.org/officeDocument/2006/relationships/hyperlink" Target="https://www.ilo.org/global/industries-and-sectors/mining/lang--en/index.htm" TargetMode="External"/><Relationship Id="rId9" Type="http://schemas.openxmlformats.org/officeDocument/2006/relationships/hyperlink" Target="https://www.ilo.org/global/industries-and-sectors/shipping-ports-fisheries-inland-waterways/lang--en/index.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6453" y="430710"/>
            <a:ext cx="9144000" cy="770293"/>
          </a:xfrm>
        </p:spPr>
        <p:txBody>
          <a:bodyPr>
            <a:noAutofit/>
          </a:bodyPr>
          <a:lstStyle/>
          <a:p>
            <a:r>
              <a:rPr lang="en-IN" sz="3600" b="1" dirty="0" smtClean="0">
                <a:solidFill>
                  <a:srgbClr val="FF0000"/>
                </a:solidFill>
              </a:rPr>
              <a:t>INDUSTRY SECTOR TYPES OF INDUSTRY SECTOR </a:t>
            </a:r>
            <a:endParaRPr lang="en-IN" sz="3600" b="1" dirty="0">
              <a:solidFill>
                <a:srgbClr val="FF0000"/>
              </a:solidFill>
            </a:endParaRPr>
          </a:p>
        </p:txBody>
      </p:sp>
    </p:spTree>
    <p:extLst>
      <p:ext uri="{BB962C8B-B14F-4D97-AF65-F5344CB8AC3E}">
        <p14:creationId xmlns:p14="http://schemas.microsoft.com/office/powerpoint/2010/main" val="3531696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341194"/>
            <a:ext cx="11477767" cy="6318913"/>
          </a:xfrm>
        </p:spPr>
        <p:txBody>
          <a:bodyPr>
            <a:normAutofit lnSpcReduction="10000"/>
          </a:bodyPr>
          <a:lstStyle/>
          <a:p>
            <a:pPr marL="0" indent="0">
              <a:buNone/>
            </a:pPr>
            <a:r>
              <a:rPr lang="en-IN" b="1" dirty="0" smtClean="0">
                <a:solidFill>
                  <a:srgbClr val="FF0000"/>
                </a:solidFill>
              </a:rPr>
              <a:t>Industry</a:t>
            </a:r>
            <a:r>
              <a:rPr lang="en-IN" b="1" dirty="0">
                <a:solidFill>
                  <a:srgbClr val="FF0000"/>
                </a:solidFill>
              </a:rPr>
              <a:t>: Research and Development of </a:t>
            </a:r>
            <a:r>
              <a:rPr lang="en-IN" b="1" dirty="0" smtClean="0">
                <a:solidFill>
                  <a:srgbClr val="FF0000"/>
                </a:solidFill>
              </a:rPr>
              <a:t>Industries</a:t>
            </a:r>
          </a:p>
          <a:p>
            <a:pPr algn="just"/>
            <a:r>
              <a:rPr lang="en-IN" sz="2600" dirty="0"/>
              <a:t>Industry is directly affected by science and technology devel­opments. </a:t>
            </a:r>
            <a:r>
              <a:rPr lang="en-IN" sz="2600" dirty="0" smtClean="0"/>
              <a:t>The </a:t>
            </a:r>
            <a:r>
              <a:rPr lang="en-IN" sz="2600" dirty="0"/>
              <a:t>foremost concern of industry is to produce goods efficiently, saving on costs, time and energy.</a:t>
            </a:r>
            <a:endParaRPr lang="en-IN" sz="2600" b="1" dirty="0" smtClean="0"/>
          </a:p>
          <a:p>
            <a:pPr algn="just"/>
            <a:r>
              <a:rPr lang="en-IN" sz="2600" dirty="0"/>
              <a:t>S&amp;T research is thus indispensable to industrial development, discovering, as it does, </a:t>
            </a:r>
            <a:endParaRPr lang="en-IN" sz="2600" dirty="0" smtClean="0"/>
          </a:p>
          <a:p>
            <a:pPr lvl="1" algn="just"/>
            <a:r>
              <a:rPr lang="en-IN" sz="2600" dirty="0" smtClean="0">
                <a:solidFill>
                  <a:schemeClr val="accent6"/>
                </a:solidFill>
              </a:rPr>
              <a:t>new </a:t>
            </a:r>
            <a:r>
              <a:rPr lang="en-IN" sz="2600" dirty="0">
                <a:solidFill>
                  <a:schemeClr val="accent6"/>
                </a:solidFill>
              </a:rPr>
              <a:t>processes appropriate to local resources and requirements, </a:t>
            </a:r>
            <a:endParaRPr lang="en-IN" sz="2600" dirty="0" smtClean="0">
              <a:solidFill>
                <a:schemeClr val="accent6"/>
              </a:solidFill>
            </a:endParaRPr>
          </a:p>
          <a:p>
            <a:pPr lvl="1" algn="just"/>
            <a:r>
              <a:rPr lang="en-IN" sz="2600" dirty="0" smtClean="0">
                <a:solidFill>
                  <a:schemeClr val="accent6"/>
                </a:solidFill>
              </a:rPr>
              <a:t>adapting </a:t>
            </a:r>
            <a:r>
              <a:rPr lang="en-IN" sz="2600" dirty="0">
                <a:solidFill>
                  <a:schemeClr val="accent6"/>
                </a:solidFill>
              </a:rPr>
              <a:t>processes to changing conditions and needs, </a:t>
            </a:r>
            <a:endParaRPr lang="en-IN" sz="2600" dirty="0" smtClean="0">
              <a:solidFill>
                <a:schemeClr val="accent6"/>
              </a:solidFill>
            </a:endParaRPr>
          </a:p>
          <a:p>
            <a:pPr lvl="1" algn="just"/>
            <a:r>
              <a:rPr lang="en-IN" sz="2600" dirty="0" smtClean="0">
                <a:solidFill>
                  <a:schemeClr val="accent6"/>
                </a:solidFill>
              </a:rPr>
              <a:t>all </a:t>
            </a:r>
            <a:r>
              <a:rPr lang="en-IN" sz="2600" dirty="0">
                <a:solidFill>
                  <a:schemeClr val="accent6"/>
                </a:solidFill>
              </a:rPr>
              <a:t>directed towards better utilisation of resources</a:t>
            </a:r>
            <a:r>
              <a:rPr lang="en-IN" sz="2600" dirty="0" smtClean="0">
                <a:solidFill>
                  <a:srgbClr val="C00000"/>
                </a:solidFill>
              </a:rPr>
              <a:t>.</a:t>
            </a:r>
          </a:p>
          <a:p>
            <a:pPr algn="just"/>
            <a:r>
              <a:rPr lang="en-IN" sz="2600" dirty="0"/>
              <a:t>Industrial units of the defence group, which are in the public sector, spend maximum on R&amp;D, followed by electrical and electronics, metallurgical and </a:t>
            </a:r>
            <a:r>
              <a:rPr lang="en-IN" sz="2600" dirty="0" smtClean="0"/>
              <a:t>chemicals</a:t>
            </a:r>
          </a:p>
          <a:p>
            <a:pPr algn="just"/>
            <a:r>
              <a:rPr lang="en-IN" sz="2600" dirty="0"/>
              <a:t>Also, </a:t>
            </a:r>
            <a:r>
              <a:rPr lang="en-IN" sz="2600" dirty="0">
                <a:solidFill>
                  <a:srgbClr val="FF0000"/>
                </a:solidFill>
              </a:rPr>
              <a:t>expenditure per R&amp;D unit, has been more in public sector industries, compared to corresponding units in the private sector. </a:t>
            </a:r>
            <a:endParaRPr lang="en-IN" sz="2600" dirty="0" smtClean="0">
              <a:solidFill>
                <a:srgbClr val="FF0000"/>
              </a:solidFill>
            </a:endParaRPr>
          </a:p>
          <a:p>
            <a:pPr algn="just"/>
            <a:r>
              <a:rPr lang="en-IN" sz="2600" dirty="0" smtClean="0">
                <a:solidFill>
                  <a:srgbClr val="00B0F0"/>
                </a:solidFill>
              </a:rPr>
              <a:t>The </a:t>
            </a:r>
            <a:r>
              <a:rPr lang="en-IN" sz="2600" dirty="0">
                <a:solidFill>
                  <a:srgbClr val="00B0F0"/>
                </a:solidFill>
              </a:rPr>
              <a:t>number of R&amp;D personnel with engineering and technology background dominate in the industrial sector.</a:t>
            </a:r>
            <a:endParaRPr lang="en-IN" sz="2600" dirty="0">
              <a:solidFill>
                <a:srgbClr val="00B0F0"/>
              </a:solidFill>
            </a:endParaRPr>
          </a:p>
        </p:txBody>
      </p:sp>
    </p:spTree>
    <p:extLst>
      <p:ext uri="{BB962C8B-B14F-4D97-AF65-F5344CB8AC3E}">
        <p14:creationId xmlns:p14="http://schemas.microsoft.com/office/powerpoint/2010/main" val="3467818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1" y="409433"/>
            <a:ext cx="11232107" cy="5923128"/>
          </a:xfrm>
        </p:spPr>
        <p:txBody>
          <a:bodyPr>
            <a:normAutofit/>
          </a:bodyPr>
          <a:lstStyle/>
          <a:p>
            <a:pPr marL="0" indent="0">
              <a:buNone/>
            </a:pPr>
            <a:r>
              <a:rPr lang="en-IN" b="1" dirty="0"/>
              <a:t>Major R&amp;D Infrastructure:</a:t>
            </a:r>
          </a:p>
          <a:p>
            <a:pPr algn="just"/>
            <a:r>
              <a:rPr lang="en-IN" sz="2400" dirty="0">
                <a:solidFill>
                  <a:srgbClr val="FF0000"/>
                </a:solidFill>
              </a:rPr>
              <a:t>In a developing country like India, it is inevitable that R&amp;D activities be taken up on a large scale by the government. </a:t>
            </a:r>
            <a:endParaRPr lang="en-IN" sz="2400" dirty="0" smtClean="0">
              <a:solidFill>
                <a:srgbClr val="FF0000"/>
              </a:solidFill>
            </a:endParaRPr>
          </a:p>
          <a:p>
            <a:pPr algn="just"/>
            <a:r>
              <a:rPr lang="en-IN" sz="2400" dirty="0" smtClean="0">
                <a:solidFill>
                  <a:srgbClr val="FF0000"/>
                </a:solidFill>
              </a:rPr>
              <a:t>However</a:t>
            </a:r>
            <a:r>
              <a:rPr lang="en-IN" sz="2400" dirty="0">
                <a:solidFill>
                  <a:srgbClr val="FF0000"/>
                </a:solidFill>
              </a:rPr>
              <a:t>, the functioning of these organisations has been far from satisfactory. </a:t>
            </a:r>
            <a:endParaRPr lang="en-IN" sz="2400" dirty="0" smtClean="0">
              <a:solidFill>
                <a:srgbClr val="FF0000"/>
              </a:solidFill>
            </a:endParaRPr>
          </a:p>
          <a:p>
            <a:pPr algn="just"/>
            <a:r>
              <a:rPr lang="en-IN" sz="2400" dirty="0" smtClean="0"/>
              <a:t>A </a:t>
            </a:r>
            <a:r>
              <a:rPr lang="en-IN" sz="2400" dirty="0"/>
              <a:t>major reason for this has been the political system in which public sector R&amp;D organisations have had to function</a:t>
            </a:r>
            <a:r>
              <a:rPr lang="en-IN" sz="2400" dirty="0" smtClean="0"/>
              <a:t>.</a:t>
            </a:r>
          </a:p>
          <a:p>
            <a:pPr algn="just"/>
            <a:r>
              <a:rPr lang="en-IN" sz="2400" b="1" dirty="0"/>
              <a:t>Department of Scientific and Industrial </a:t>
            </a:r>
            <a:r>
              <a:rPr lang="en-IN" sz="2400" b="1" dirty="0" smtClean="0"/>
              <a:t>Research: </a:t>
            </a:r>
            <a:r>
              <a:rPr lang="en-IN" sz="2400" dirty="0" smtClean="0"/>
              <a:t>an </a:t>
            </a:r>
            <a:r>
              <a:rPr lang="en-IN" sz="2400" dirty="0"/>
              <a:t>important part of the Ministry of Science and Technology. </a:t>
            </a:r>
            <a:endParaRPr lang="en-IN" sz="2400" dirty="0" smtClean="0"/>
          </a:p>
          <a:p>
            <a:pPr algn="just"/>
            <a:r>
              <a:rPr lang="en-IN" sz="2400" dirty="0" smtClean="0"/>
              <a:t>It </a:t>
            </a:r>
            <a:r>
              <a:rPr lang="en-IN" sz="2400" dirty="0"/>
              <a:t>encompasses the activities of the </a:t>
            </a:r>
            <a:endParaRPr lang="en-IN" sz="2400" dirty="0" smtClean="0"/>
          </a:p>
          <a:p>
            <a:pPr algn="just"/>
            <a:r>
              <a:rPr lang="en-IN" sz="2400" dirty="0" smtClean="0"/>
              <a:t>Council </a:t>
            </a:r>
            <a:r>
              <a:rPr lang="en-IN" sz="2400" dirty="0"/>
              <a:t>of Scientific and Industrial Research (CSIR), </a:t>
            </a:r>
            <a:endParaRPr lang="en-IN" sz="2400" dirty="0" smtClean="0"/>
          </a:p>
          <a:p>
            <a:pPr algn="just"/>
            <a:r>
              <a:rPr lang="en-IN" sz="2400" dirty="0" smtClean="0"/>
              <a:t>National </a:t>
            </a:r>
            <a:r>
              <a:rPr lang="en-IN" sz="2400" dirty="0"/>
              <a:t>Research Development Corporation (NRDC), </a:t>
            </a:r>
            <a:endParaRPr lang="en-IN" sz="2400" dirty="0" smtClean="0"/>
          </a:p>
          <a:p>
            <a:pPr algn="just"/>
            <a:r>
              <a:rPr lang="en-IN" sz="2400" dirty="0" smtClean="0"/>
              <a:t>Central </a:t>
            </a:r>
            <a:r>
              <a:rPr lang="en-IN" sz="2400" dirty="0"/>
              <a:t>Electronic Limited (CEL) and </a:t>
            </a:r>
            <a:endParaRPr lang="en-IN" sz="2400" dirty="0" smtClean="0"/>
          </a:p>
          <a:p>
            <a:pPr algn="just"/>
            <a:r>
              <a:rPr lang="en-IN" sz="2400" dirty="0" smtClean="0"/>
              <a:t>National </a:t>
            </a:r>
            <a:r>
              <a:rPr lang="en-IN" sz="2400" dirty="0"/>
              <a:t>Information System for Science &amp; Technology (NISSAT</a:t>
            </a:r>
            <a:r>
              <a:rPr lang="en-IN" sz="2400" dirty="0" smtClean="0"/>
              <a:t>)</a:t>
            </a:r>
            <a:endParaRPr lang="en-IN" sz="2400" dirty="0"/>
          </a:p>
        </p:txBody>
      </p:sp>
    </p:spTree>
    <p:extLst>
      <p:ext uri="{BB962C8B-B14F-4D97-AF65-F5344CB8AC3E}">
        <p14:creationId xmlns:p14="http://schemas.microsoft.com/office/powerpoint/2010/main" val="1331216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080" y="504966"/>
            <a:ext cx="11068333" cy="5895833"/>
          </a:xfrm>
        </p:spPr>
        <p:txBody>
          <a:bodyPr>
            <a:normAutofit fontScale="85000" lnSpcReduction="20000"/>
          </a:bodyPr>
          <a:lstStyle/>
          <a:p>
            <a:r>
              <a:rPr lang="en-IN" dirty="0"/>
              <a:t>In the Tenth Five Year Plan, the ongoing schemes of the Ninth Plan, viz., Research and Development by Industry (RDI), Programme Aimed at Technological Self-reliance (PATSER) and Scheme to Enhance the Efficacy of Transfer of Technology (SEETOT), including Asian and Pacific Centre for Transfer of Technology (APCTT), were merged into a single scheme, viz., Technology Promotion, Development and Utilisation (TPDU) Programmes</a:t>
            </a:r>
            <a:r>
              <a:rPr lang="en-IN" dirty="0" smtClean="0">
                <a:solidFill>
                  <a:schemeClr val="accent1">
                    <a:lumMod val="50000"/>
                  </a:schemeClr>
                </a:solidFill>
              </a:rPr>
              <a:t>.</a:t>
            </a:r>
          </a:p>
          <a:p>
            <a:r>
              <a:rPr lang="en-IN" dirty="0"/>
              <a:t>The broad objectives of TPDU programmes </a:t>
            </a:r>
            <a:r>
              <a:rPr lang="en-IN" dirty="0" smtClean="0"/>
              <a:t>:</a:t>
            </a:r>
          </a:p>
          <a:p>
            <a:pPr lvl="1"/>
            <a:r>
              <a:rPr lang="en-IN" dirty="0" smtClean="0">
                <a:solidFill>
                  <a:srgbClr val="FF0000"/>
                </a:solidFill>
              </a:rPr>
              <a:t>to </a:t>
            </a:r>
            <a:r>
              <a:rPr lang="en-IN" dirty="0">
                <a:solidFill>
                  <a:srgbClr val="FF0000"/>
                </a:solidFill>
              </a:rPr>
              <a:t>promote and support industry efforts towards R&amp;D; </a:t>
            </a:r>
            <a:endParaRPr lang="en-IN" dirty="0" smtClean="0">
              <a:solidFill>
                <a:srgbClr val="FF0000"/>
              </a:solidFill>
            </a:endParaRPr>
          </a:p>
          <a:p>
            <a:pPr lvl="1"/>
            <a:r>
              <a:rPr lang="en-IN" dirty="0" smtClean="0">
                <a:solidFill>
                  <a:schemeClr val="accent1">
                    <a:lumMod val="50000"/>
                  </a:schemeClr>
                </a:solidFill>
              </a:rPr>
              <a:t>to </a:t>
            </a:r>
            <a:r>
              <a:rPr lang="en-IN" dirty="0">
                <a:solidFill>
                  <a:schemeClr val="accent1">
                    <a:lumMod val="50000"/>
                  </a:schemeClr>
                </a:solidFill>
              </a:rPr>
              <a:t>encourage R&amp;D system- industry cooperation; </a:t>
            </a:r>
            <a:endParaRPr lang="en-IN" dirty="0" smtClean="0">
              <a:solidFill>
                <a:schemeClr val="accent1">
                  <a:lumMod val="50000"/>
                </a:schemeClr>
              </a:solidFill>
            </a:endParaRPr>
          </a:p>
          <a:p>
            <a:pPr lvl="1"/>
            <a:r>
              <a:rPr lang="en-IN" dirty="0" smtClean="0">
                <a:solidFill>
                  <a:srgbClr val="FF0000"/>
                </a:solidFill>
              </a:rPr>
              <a:t>to </a:t>
            </a:r>
            <a:r>
              <a:rPr lang="en-IN" dirty="0">
                <a:solidFill>
                  <a:srgbClr val="FF0000"/>
                </a:solidFill>
              </a:rPr>
              <a:t>support industry for technology devel­opment, demonstration and absorption of imported technology; </a:t>
            </a:r>
            <a:endParaRPr lang="en-IN" dirty="0" smtClean="0">
              <a:solidFill>
                <a:srgbClr val="FF0000"/>
              </a:solidFill>
            </a:endParaRPr>
          </a:p>
          <a:p>
            <a:pPr lvl="1"/>
            <a:r>
              <a:rPr lang="en-IN" dirty="0" smtClean="0">
                <a:solidFill>
                  <a:schemeClr val="accent1">
                    <a:lumMod val="50000"/>
                  </a:schemeClr>
                </a:solidFill>
              </a:rPr>
              <a:t>to </a:t>
            </a:r>
            <a:r>
              <a:rPr lang="en-IN" dirty="0">
                <a:solidFill>
                  <a:schemeClr val="accent1">
                    <a:lumMod val="50000"/>
                  </a:schemeClr>
                </a:solidFill>
              </a:rPr>
              <a:t>build indigenous capabilities for development and commercialisation of con­temporary products and processes of high impact; </a:t>
            </a:r>
            <a:endParaRPr lang="en-IN" dirty="0" smtClean="0">
              <a:solidFill>
                <a:schemeClr val="accent1">
                  <a:lumMod val="50000"/>
                </a:schemeClr>
              </a:solidFill>
            </a:endParaRPr>
          </a:p>
          <a:p>
            <a:pPr lvl="1"/>
            <a:r>
              <a:rPr lang="en-IN" dirty="0" smtClean="0">
                <a:solidFill>
                  <a:srgbClr val="FF0000"/>
                </a:solidFill>
              </a:rPr>
              <a:t>to </a:t>
            </a:r>
            <a:r>
              <a:rPr lang="en-IN" dirty="0">
                <a:solidFill>
                  <a:srgbClr val="FF0000"/>
                </a:solidFill>
              </a:rPr>
              <a:t>evaluate the status and performance of technology in selected sectors/areas; to facilitate effective transfer and management of technology; </a:t>
            </a:r>
            <a:endParaRPr lang="en-IN" dirty="0" smtClean="0">
              <a:solidFill>
                <a:srgbClr val="FF0000"/>
              </a:solidFill>
            </a:endParaRPr>
          </a:p>
          <a:p>
            <a:pPr lvl="1"/>
            <a:r>
              <a:rPr lang="en-IN" dirty="0" smtClean="0">
                <a:solidFill>
                  <a:schemeClr val="accent1">
                    <a:lumMod val="50000"/>
                  </a:schemeClr>
                </a:solidFill>
              </a:rPr>
              <a:t>to </a:t>
            </a:r>
            <a:r>
              <a:rPr lang="en-IN" dirty="0">
                <a:solidFill>
                  <a:schemeClr val="accent1">
                    <a:lumMod val="50000"/>
                  </a:schemeClr>
                </a:solidFill>
              </a:rPr>
              <a:t>promote international technology trade including export of technology projects, services and technology-intensive products</a:t>
            </a:r>
            <a:r>
              <a:rPr lang="en-IN" dirty="0">
                <a:solidFill>
                  <a:srgbClr val="FF0000"/>
                </a:solidFill>
              </a:rPr>
              <a:t>; </a:t>
            </a:r>
            <a:endParaRPr lang="en-IN" dirty="0" smtClean="0">
              <a:solidFill>
                <a:srgbClr val="FF0000"/>
              </a:solidFill>
            </a:endParaRPr>
          </a:p>
          <a:p>
            <a:pPr lvl="1"/>
            <a:r>
              <a:rPr lang="en-IN" dirty="0" smtClean="0">
                <a:solidFill>
                  <a:srgbClr val="FF0000"/>
                </a:solidFill>
              </a:rPr>
              <a:t>to </a:t>
            </a:r>
            <a:r>
              <a:rPr lang="en-IN" dirty="0">
                <a:solidFill>
                  <a:srgbClr val="FF0000"/>
                </a:solidFill>
              </a:rPr>
              <a:t>promote and strengthen consultancy capabilities for domestic use and export requirements; </a:t>
            </a:r>
            <a:endParaRPr lang="en-IN" dirty="0" smtClean="0">
              <a:solidFill>
                <a:srgbClr val="FF0000"/>
              </a:solidFill>
            </a:endParaRPr>
          </a:p>
          <a:p>
            <a:pPr lvl="1"/>
            <a:r>
              <a:rPr lang="en-IN" dirty="0" smtClean="0">
                <a:solidFill>
                  <a:schemeClr val="accent1">
                    <a:lumMod val="50000"/>
                  </a:schemeClr>
                </a:solidFill>
              </a:rPr>
              <a:t>to </a:t>
            </a:r>
            <a:r>
              <a:rPr lang="en-IN" dirty="0">
                <a:solidFill>
                  <a:schemeClr val="accent1">
                    <a:lumMod val="50000"/>
                  </a:schemeClr>
                </a:solidFill>
              </a:rPr>
              <a:t>support and use mechanisms, both national and international, towards transfer of technol­ogy, both within and outside the country; </a:t>
            </a:r>
            <a:endParaRPr lang="en-IN" dirty="0" smtClean="0">
              <a:solidFill>
                <a:schemeClr val="accent1">
                  <a:lumMod val="50000"/>
                </a:schemeClr>
              </a:solidFill>
            </a:endParaRPr>
          </a:p>
          <a:p>
            <a:pPr lvl="1"/>
            <a:r>
              <a:rPr lang="en-IN" dirty="0" smtClean="0">
                <a:solidFill>
                  <a:srgbClr val="FF0000"/>
                </a:solidFill>
              </a:rPr>
              <a:t>and </a:t>
            </a:r>
            <a:r>
              <a:rPr lang="en-IN" dirty="0">
                <a:solidFill>
                  <a:srgbClr val="FF0000"/>
                </a:solidFill>
              </a:rPr>
              <a:t>to generate endogenous capacities for the development and utilisation of digital information resources for providing inputs to scientific and industrial research in the country.</a:t>
            </a:r>
            <a:endParaRPr lang="en-IN" dirty="0">
              <a:solidFill>
                <a:srgbClr val="FF0000"/>
              </a:solidFill>
            </a:endParaRPr>
          </a:p>
        </p:txBody>
      </p:sp>
    </p:spTree>
    <p:extLst>
      <p:ext uri="{BB962C8B-B14F-4D97-AF65-F5344CB8AC3E}">
        <p14:creationId xmlns:p14="http://schemas.microsoft.com/office/powerpoint/2010/main" val="849847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89" y="382137"/>
            <a:ext cx="11436823" cy="6086901"/>
          </a:xfrm>
        </p:spPr>
        <p:txBody>
          <a:bodyPr>
            <a:normAutofit lnSpcReduction="10000"/>
          </a:bodyPr>
          <a:lstStyle/>
          <a:p>
            <a:r>
              <a:rPr lang="en-IN" dirty="0" smtClean="0"/>
              <a:t>Types </a:t>
            </a:r>
            <a:r>
              <a:rPr lang="en-IN" dirty="0"/>
              <a:t>of </a:t>
            </a:r>
            <a:r>
              <a:rPr lang="en-IN" dirty="0" smtClean="0"/>
              <a:t>R&amp;D: </a:t>
            </a:r>
            <a:r>
              <a:rPr lang="en-IN" dirty="0"/>
              <a:t>There are three types of R&amp;D.</a:t>
            </a:r>
          </a:p>
          <a:p>
            <a:pPr algn="just"/>
            <a:r>
              <a:rPr lang="en-IN" b="1" dirty="0">
                <a:solidFill>
                  <a:srgbClr val="FF0000"/>
                </a:solidFill>
              </a:rPr>
              <a:t>#1 – Basic Research</a:t>
            </a:r>
          </a:p>
          <a:p>
            <a:pPr algn="just"/>
            <a:r>
              <a:rPr lang="en-IN" dirty="0">
                <a:solidFill>
                  <a:srgbClr val="FF0000"/>
                </a:solidFill>
              </a:rPr>
              <a:t>Research of this objective is to get complete knowledge and understanding of one special subject, not a practical situation. This research is also called as pure or fundamental research. Basic research is a theoretical approach to any subject.</a:t>
            </a:r>
          </a:p>
          <a:p>
            <a:pPr algn="just"/>
            <a:r>
              <a:rPr lang="en-IN" b="1" dirty="0">
                <a:solidFill>
                  <a:srgbClr val="0070C0"/>
                </a:solidFill>
              </a:rPr>
              <a:t>#2 – Applied Research</a:t>
            </a:r>
          </a:p>
          <a:p>
            <a:pPr algn="just"/>
            <a:r>
              <a:rPr lang="en-IN" dirty="0">
                <a:solidFill>
                  <a:srgbClr val="0070C0"/>
                </a:solidFill>
              </a:rPr>
              <a:t>Research of this objective is to get complete knowledge and understanding of one special subject in a practical situation. This research is an inverse of basic research. This research is formulated to solve a practical problem.</a:t>
            </a:r>
          </a:p>
          <a:p>
            <a:pPr algn="just"/>
            <a:r>
              <a:rPr lang="en-IN" b="1" dirty="0">
                <a:solidFill>
                  <a:srgbClr val="FF0000"/>
                </a:solidFill>
              </a:rPr>
              <a:t>#3 – Development Research</a:t>
            </a:r>
          </a:p>
          <a:p>
            <a:pPr algn="just"/>
            <a:r>
              <a:rPr lang="en-IN" dirty="0">
                <a:solidFill>
                  <a:srgbClr val="FF0000"/>
                </a:solidFill>
              </a:rPr>
              <a:t>This Research is a combination of applied and basic research. This research will be implemented after getting knowledge and understanding of a specific task/subject from the basic and applied research.</a:t>
            </a:r>
          </a:p>
          <a:p>
            <a:endParaRPr lang="en-IN" dirty="0" smtClean="0"/>
          </a:p>
          <a:p>
            <a:endParaRPr lang="en-IN" dirty="0" smtClean="0"/>
          </a:p>
        </p:txBody>
      </p:sp>
    </p:spTree>
    <p:extLst>
      <p:ext uri="{BB962C8B-B14F-4D97-AF65-F5344CB8AC3E}">
        <p14:creationId xmlns:p14="http://schemas.microsoft.com/office/powerpoint/2010/main" val="2730126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7" y="368490"/>
            <a:ext cx="11041039" cy="6059606"/>
          </a:xfrm>
          <a:solidFill>
            <a:srgbClr val="99CCFF"/>
          </a:solidFill>
        </p:spPr>
        <p:txBody>
          <a:bodyPr>
            <a:normAutofit fontScale="70000" lnSpcReduction="20000"/>
          </a:bodyPr>
          <a:lstStyle/>
          <a:p>
            <a:r>
              <a:rPr lang="en-IN" b="1" dirty="0"/>
              <a:t>Advantage</a:t>
            </a:r>
          </a:p>
          <a:p>
            <a:r>
              <a:rPr lang="en-IN" dirty="0"/>
              <a:t>R&amp;D has increased the productivity of goods and services manufactured/traded/supplied by an entity.</a:t>
            </a:r>
          </a:p>
          <a:p>
            <a:r>
              <a:rPr lang="en-IN" dirty="0"/>
              <a:t>It has increased the income or </a:t>
            </a:r>
            <a:r>
              <a:rPr lang="en-IN" b="1" u="sng" dirty="0">
                <a:hlinkClick r:id="rId2"/>
              </a:rPr>
              <a:t>profitability</a:t>
            </a:r>
            <a:r>
              <a:rPr lang="en-IN" dirty="0"/>
              <a:t> of an entity after analysis of costing such as manufacturing/selling/general expenses which expenses can be reduced to a certain level so that income or profitability can be increased.</a:t>
            </a:r>
          </a:p>
          <a:p>
            <a:r>
              <a:rPr lang="en-IN" dirty="0"/>
              <a:t>Governments of some countries motivate to industries/entities for Research and development of their goods and supplies and also provide </a:t>
            </a:r>
            <a:r>
              <a:rPr lang="en-IN" b="1" u="sng" dirty="0">
                <a:hlinkClick r:id="rId3"/>
              </a:rPr>
              <a:t>taxes benefits</a:t>
            </a:r>
            <a:r>
              <a:rPr lang="en-IN" dirty="0"/>
              <a:t>.</a:t>
            </a:r>
          </a:p>
          <a:p>
            <a:r>
              <a:rPr lang="en-IN" dirty="0"/>
              <a:t>Positive Research and development (R&amp;D) is increased the goodwill of an entity’s product and services.</a:t>
            </a:r>
          </a:p>
          <a:p>
            <a:r>
              <a:rPr lang="en-IN" dirty="0"/>
              <a:t>Gained new knowledge and understanding from research and development, an entity can start a new business plan and find some opportunity.</a:t>
            </a:r>
          </a:p>
          <a:p>
            <a:r>
              <a:rPr lang="en-IN" dirty="0"/>
              <a:t>The company can increase the business volumes in the market after research of the present market scenario basis what are the expecting customers from the goods and services provided by the company. This will increase the revenue and profitability of the company.</a:t>
            </a:r>
          </a:p>
          <a:p>
            <a:r>
              <a:rPr lang="en-IN" dirty="0"/>
              <a:t>If the company wants to borrow money then before providing documents to the lender, management should analysis the lender’s profile, future forecasting about changes in the </a:t>
            </a:r>
            <a:r>
              <a:rPr lang="en-IN" b="1" u="sng" dirty="0">
                <a:hlinkClick r:id="rId4"/>
              </a:rPr>
              <a:t>rate of interest</a:t>
            </a:r>
            <a:r>
              <a:rPr lang="en-IN" dirty="0"/>
              <a:t>, which country’s economy impacting to the lender’s business, etc. and after gained all the relevant knowledge and understanding.</a:t>
            </a:r>
          </a:p>
          <a:p>
            <a:r>
              <a:rPr lang="en-IN" dirty="0"/>
              <a:t>Positive R&amp;D outcomes can increase the long term benefits on investments of the entity.</a:t>
            </a:r>
          </a:p>
          <a:p>
            <a:r>
              <a:rPr lang="en-IN" dirty="0"/>
              <a:t>An entity can use available human resources at an optimum level.</a:t>
            </a:r>
          </a:p>
          <a:p>
            <a:r>
              <a:rPr lang="en-IN" dirty="0"/>
              <a:t>It can control the risk such as </a:t>
            </a:r>
            <a:r>
              <a:rPr lang="en-IN" b="1" u="sng" dirty="0">
                <a:hlinkClick r:id="rId5"/>
              </a:rPr>
              <a:t>Operational Risk</a:t>
            </a:r>
            <a:r>
              <a:rPr lang="en-IN" dirty="0"/>
              <a:t>, Management Risk, </a:t>
            </a:r>
            <a:r>
              <a:rPr lang="en-IN" b="1" u="sng" dirty="0">
                <a:hlinkClick r:id="rId6"/>
              </a:rPr>
              <a:t>Financial risk</a:t>
            </a:r>
            <a:r>
              <a:rPr lang="en-IN" dirty="0"/>
              <a:t> and investing risk after analysis of the relevant vertical scenario.</a:t>
            </a:r>
          </a:p>
          <a:p>
            <a:endParaRPr lang="en-IN" dirty="0"/>
          </a:p>
        </p:txBody>
      </p:sp>
    </p:spTree>
    <p:extLst>
      <p:ext uri="{BB962C8B-B14F-4D97-AF65-F5344CB8AC3E}">
        <p14:creationId xmlns:p14="http://schemas.microsoft.com/office/powerpoint/2010/main" val="1835624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785" y="286603"/>
            <a:ext cx="11327642" cy="6196084"/>
          </a:xfrm>
          <a:solidFill>
            <a:srgbClr val="99CCFF"/>
          </a:solidFill>
        </p:spPr>
        <p:txBody>
          <a:bodyPr>
            <a:normAutofit fontScale="70000" lnSpcReduction="20000"/>
          </a:bodyPr>
          <a:lstStyle/>
          <a:p>
            <a:pPr algn="just"/>
            <a:r>
              <a:rPr lang="en-IN" b="1" dirty="0"/>
              <a:t>Disadvantage</a:t>
            </a:r>
          </a:p>
          <a:p>
            <a:pPr algn="just"/>
            <a:r>
              <a:rPr lang="en-IN" dirty="0"/>
              <a:t>Research and development have increased the cost of the company. Its outcomes can be positive and negative.</a:t>
            </a:r>
          </a:p>
          <a:p>
            <a:pPr algn="just"/>
            <a:r>
              <a:rPr lang="en-IN" dirty="0"/>
              <a:t>Separate Manpower to be hired by the entity for doing R&amp;D and this will increase the cost of the company.</a:t>
            </a:r>
          </a:p>
          <a:p>
            <a:pPr algn="just"/>
            <a:r>
              <a:rPr lang="en-IN" dirty="0"/>
              <a:t>It is a very difficult process and highly experienced and well – qualified manpower is required to do the research and development (R&amp;D).</a:t>
            </a:r>
          </a:p>
          <a:p>
            <a:pPr algn="just"/>
            <a:r>
              <a:rPr lang="en-IN" dirty="0"/>
              <a:t>It can produce artificial outcomes.</a:t>
            </a:r>
          </a:p>
          <a:p>
            <a:pPr algn="just"/>
            <a:r>
              <a:rPr lang="en-IN" dirty="0"/>
              <a:t>Failure in R&amp;D will not be increased in sales volume and revenue as well.</a:t>
            </a:r>
          </a:p>
          <a:p>
            <a:pPr algn="just"/>
            <a:r>
              <a:rPr lang="en-IN" dirty="0"/>
              <a:t>Whether an Entity gets positive or negative outcomes Product cost to be increased by the R&amp;D cost and increases in product prices can be decreased in sales volume</a:t>
            </a:r>
            <a:r>
              <a:rPr lang="en-IN" dirty="0" smtClean="0"/>
              <a:t>.</a:t>
            </a:r>
          </a:p>
          <a:p>
            <a:r>
              <a:rPr lang="en-IN" b="1" dirty="0"/>
              <a:t>Limitation of Research and Development</a:t>
            </a:r>
          </a:p>
          <a:p>
            <a:r>
              <a:rPr lang="en-IN" dirty="0"/>
              <a:t>Outcomes/findings/results of research and development can be positive or negative and artificial too.</a:t>
            </a:r>
          </a:p>
          <a:p>
            <a:r>
              <a:rPr lang="en-IN" dirty="0"/>
              <a:t>Selection of the type of R&amp;D is very difficult until human resource can’t understand the current market scenario.</a:t>
            </a:r>
          </a:p>
          <a:p>
            <a:r>
              <a:rPr lang="en-IN" dirty="0"/>
              <a:t>Company </a:t>
            </a:r>
            <a:r>
              <a:rPr lang="en-IN" b="1" u="sng" dirty="0">
                <a:hlinkClick r:id="rId2"/>
              </a:rPr>
              <a:t>cost will be incurred</a:t>
            </a:r>
            <a:r>
              <a:rPr lang="en-IN" dirty="0"/>
              <a:t> on all type of R&amp;D whether its outcomes are positive or negative.</a:t>
            </a:r>
          </a:p>
          <a:p>
            <a:r>
              <a:rPr lang="en-IN" dirty="0"/>
              <a:t>The risk involved in these projects and the company should have sufficient budget to exposure the risk and timelines set by the team.</a:t>
            </a:r>
          </a:p>
          <a:p>
            <a:r>
              <a:rPr lang="en-IN" dirty="0"/>
              <a:t>Sometimes research and development can be terminated in the mid because of changes in the political scenario, new competitors in the market or declined in the prices</a:t>
            </a:r>
            <a:r>
              <a:rPr lang="en-IN" dirty="0" smtClean="0"/>
              <a:t>.</a:t>
            </a:r>
            <a:endParaRPr lang="en-IN" dirty="0"/>
          </a:p>
        </p:txBody>
      </p:sp>
    </p:spTree>
    <p:extLst>
      <p:ext uri="{BB962C8B-B14F-4D97-AF65-F5344CB8AC3E}">
        <p14:creationId xmlns:p14="http://schemas.microsoft.com/office/powerpoint/2010/main" val="786118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5" y="272955"/>
            <a:ext cx="10835185" cy="6359857"/>
          </a:xfrm>
        </p:spPr>
        <p:txBody>
          <a:bodyPr/>
          <a:lstStyle/>
          <a:p>
            <a:r>
              <a:rPr lang="en-IN" b="1" dirty="0"/>
              <a:t>Technology readiness levels</a:t>
            </a:r>
            <a:r>
              <a:rPr lang="en-IN" dirty="0"/>
              <a:t> (</a:t>
            </a:r>
            <a:r>
              <a:rPr lang="en-IN" b="1" dirty="0"/>
              <a:t>TRLs</a:t>
            </a:r>
            <a:r>
              <a:rPr lang="en-IN" dirty="0"/>
              <a:t>) are a method for estimating the </a:t>
            </a:r>
            <a:r>
              <a:rPr lang="en-IN" dirty="0">
                <a:hlinkClick r:id="rId2" tooltip="Technology maturity"/>
              </a:rPr>
              <a:t>maturity</a:t>
            </a:r>
            <a:r>
              <a:rPr lang="en-IN" dirty="0"/>
              <a:t> of technologies during the acquisition phase of a program, developed at </a:t>
            </a:r>
            <a:r>
              <a:rPr lang="en-IN" dirty="0">
                <a:hlinkClick r:id="rId3" tooltip="NASA"/>
              </a:rPr>
              <a:t>NASA</a:t>
            </a:r>
            <a:r>
              <a:rPr lang="en-IN" dirty="0"/>
              <a:t> during the </a:t>
            </a:r>
            <a:r>
              <a:rPr lang="en-IN" dirty="0" smtClean="0"/>
              <a:t>1970s.</a:t>
            </a:r>
          </a:p>
          <a:p>
            <a:endParaRPr lang="en-IN" dirty="0"/>
          </a:p>
        </p:txBody>
      </p:sp>
      <p:pic>
        <p:nvPicPr>
          <p:cNvPr id="2050" name="Picture 2" descr="https://upload.wikimedia.org/wikipedia/commons/4/4b/NASA_TRL_Met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2292" y="1278596"/>
            <a:ext cx="3312143" cy="53542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duotone>
              <a:prstClr val="black"/>
              <a:schemeClr val="accent5">
                <a:tint val="45000"/>
                <a:satMod val="400000"/>
              </a:schemeClr>
            </a:duotone>
          </a:blip>
          <a:stretch>
            <a:fillRect/>
          </a:stretch>
        </p:blipFill>
        <p:spPr>
          <a:xfrm>
            <a:off x="548469" y="1586715"/>
            <a:ext cx="6686550" cy="4737978"/>
          </a:xfrm>
          <a:prstGeom prst="rect">
            <a:avLst/>
          </a:prstGeom>
        </p:spPr>
      </p:pic>
    </p:spTree>
    <p:extLst>
      <p:ext uri="{BB962C8B-B14F-4D97-AF65-F5344CB8AC3E}">
        <p14:creationId xmlns:p14="http://schemas.microsoft.com/office/powerpoint/2010/main" val="2837553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122830"/>
            <a:ext cx="11737075" cy="6735170"/>
          </a:xfrm>
        </p:spPr>
        <p:txBody>
          <a:bodyPr>
            <a:noAutofit/>
          </a:bodyPr>
          <a:lstStyle/>
          <a:p>
            <a:pPr algn="just"/>
            <a:r>
              <a:rPr lang="en-IN" sz="2400" dirty="0">
                <a:solidFill>
                  <a:srgbClr val="FF0000"/>
                </a:solidFill>
              </a:rPr>
              <a:t>The </a:t>
            </a:r>
            <a:r>
              <a:rPr lang="en-IN" sz="2400" b="1" dirty="0">
                <a:solidFill>
                  <a:srgbClr val="FF0000"/>
                </a:solidFill>
              </a:rPr>
              <a:t>manufacturing readiness level</a:t>
            </a:r>
            <a:r>
              <a:rPr lang="en-IN" sz="2400" dirty="0">
                <a:solidFill>
                  <a:srgbClr val="FF0000"/>
                </a:solidFill>
              </a:rPr>
              <a:t> (</a:t>
            </a:r>
            <a:r>
              <a:rPr lang="en-IN" sz="2400" b="1" dirty="0">
                <a:solidFill>
                  <a:srgbClr val="FF0000"/>
                </a:solidFill>
              </a:rPr>
              <a:t>MRL</a:t>
            </a:r>
            <a:r>
              <a:rPr lang="en-IN" sz="2400" dirty="0">
                <a:solidFill>
                  <a:srgbClr val="FF0000"/>
                </a:solidFill>
              </a:rPr>
              <a:t>) is a measure developed by the </a:t>
            </a:r>
            <a:r>
              <a:rPr lang="en-IN" sz="2400" dirty="0">
                <a:solidFill>
                  <a:srgbClr val="FF0000"/>
                </a:solidFill>
                <a:hlinkClick r:id="rId2" tooltip="United States Department of Defense"/>
              </a:rPr>
              <a:t>United States Department of </a:t>
            </a:r>
            <a:r>
              <a:rPr lang="en-IN" sz="2400" dirty="0" err="1">
                <a:solidFill>
                  <a:srgbClr val="FF0000"/>
                </a:solidFill>
                <a:hlinkClick r:id="rId2" tooltip="United States Department of Defense"/>
              </a:rPr>
              <a:t>Defense</a:t>
            </a:r>
            <a:r>
              <a:rPr lang="en-IN" sz="2400" dirty="0">
                <a:solidFill>
                  <a:srgbClr val="FF0000"/>
                </a:solidFill>
              </a:rPr>
              <a:t> (DOD) to assess the maturity of manufacturing readiness, similar to how </a:t>
            </a:r>
            <a:r>
              <a:rPr lang="en-IN" sz="2400" dirty="0">
                <a:solidFill>
                  <a:srgbClr val="FF0000"/>
                </a:solidFill>
                <a:hlinkClick r:id="rId3" tooltip="Technology readiness level"/>
              </a:rPr>
              <a:t>technology readiness levels</a:t>
            </a:r>
            <a:r>
              <a:rPr lang="en-IN" sz="2400" dirty="0">
                <a:solidFill>
                  <a:srgbClr val="FF0000"/>
                </a:solidFill>
              </a:rPr>
              <a:t> (TRL) are used for technology readiness. </a:t>
            </a:r>
            <a:endParaRPr lang="en-IN" sz="2400" dirty="0" smtClean="0">
              <a:solidFill>
                <a:srgbClr val="FF0000"/>
              </a:solidFill>
            </a:endParaRPr>
          </a:p>
          <a:p>
            <a:pPr algn="just"/>
            <a:r>
              <a:rPr lang="en-IN" sz="2400" dirty="0">
                <a:solidFill>
                  <a:srgbClr val="00B0F0"/>
                </a:solidFill>
              </a:rPr>
              <a:t>MRLs are assessed to:</a:t>
            </a:r>
          </a:p>
          <a:p>
            <a:pPr lvl="1" algn="just"/>
            <a:r>
              <a:rPr lang="en-IN" dirty="0">
                <a:solidFill>
                  <a:srgbClr val="00B0F0"/>
                </a:solidFill>
              </a:rPr>
              <a:t>define the current level of manufacturing maturity</a:t>
            </a:r>
          </a:p>
          <a:p>
            <a:pPr lvl="1" algn="just"/>
            <a:r>
              <a:rPr lang="en-IN" dirty="0">
                <a:solidFill>
                  <a:srgbClr val="00B0F0"/>
                </a:solidFill>
              </a:rPr>
              <a:t>identify maturity shortfalls and associated costs and risks</a:t>
            </a:r>
          </a:p>
          <a:p>
            <a:pPr lvl="1" algn="just"/>
            <a:r>
              <a:rPr lang="en-IN" dirty="0">
                <a:solidFill>
                  <a:srgbClr val="00B0F0"/>
                </a:solidFill>
              </a:rPr>
              <a:t>provide the basis for manufacturing maturation and risk </a:t>
            </a:r>
            <a:r>
              <a:rPr lang="en-IN" dirty="0" smtClean="0">
                <a:solidFill>
                  <a:srgbClr val="00B0F0"/>
                </a:solidFill>
              </a:rPr>
              <a:t>management</a:t>
            </a:r>
          </a:p>
          <a:p>
            <a:pPr algn="just"/>
            <a:r>
              <a:rPr lang="en-IN" sz="2400" dirty="0">
                <a:solidFill>
                  <a:srgbClr val="FF0000"/>
                </a:solidFill>
              </a:rPr>
              <a:t>Immature manufacturing processes may lead to the following problems:</a:t>
            </a:r>
          </a:p>
          <a:p>
            <a:pPr lvl="1" algn="just"/>
            <a:r>
              <a:rPr lang="en-IN" dirty="0">
                <a:solidFill>
                  <a:srgbClr val="FF0000"/>
                </a:solidFill>
              </a:rPr>
              <a:t>Inattention to manufacturing during planning and design</a:t>
            </a:r>
          </a:p>
          <a:p>
            <a:pPr lvl="1" algn="just"/>
            <a:r>
              <a:rPr lang="en-IN" dirty="0">
                <a:solidFill>
                  <a:srgbClr val="FF0000"/>
                </a:solidFill>
              </a:rPr>
              <a:t>Poor supplier management planning</a:t>
            </a:r>
          </a:p>
          <a:p>
            <a:pPr lvl="1" algn="just"/>
            <a:r>
              <a:rPr lang="en-IN" dirty="0">
                <a:solidFill>
                  <a:srgbClr val="FF0000"/>
                </a:solidFill>
              </a:rPr>
              <a:t>Lack of workforce knowledge and </a:t>
            </a:r>
            <a:r>
              <a:rPr lang="en-IN" dirty="0" smtClean="0">
                <a:solidFill>
                  <a:srgbClr val="FF0000"/>
                </a:solidFill>
              </a:rPr>
              <a:t>skills</a:t>
            </a:r>
          </a:p>
          <a:p>
            <a:pPr algn="just"/>
            <a:r>
              <a:rPr lang="en-IN" sz="2400" dirty="0">
                <a:solidFill>
                  <a:srgbClr val="00B0F0"/>
                </a:solidFill>
              </a:rPr>
              <a:t>Assessing </a:t>
            </a:r>
            <a:r>
              <a:rPr lang="en-IN" sz="2400" dirty="0">
                <a:solidFill>
                  <a:srgbClr val="00B0F0"/>
                </a:solidFill>
                <a:hlinkClick r:id="rId3" tooltip="Technology readiness level"/>
              </a:rPr>
              <a:t>technology readiness levels</a:t>
            </a:r>
            <a:r>
              <a:rPr lang="en-IN" sz="2400" dirty="0">
                <a:solidFill>
                  <a:srgbClr val="00B0F0"/>
                </a:solidFill>
              </a:rPr>
              <a:t> does leave some major transition questions unanswered:</a:t>
            </a:r>
          </a:p>
          <a:p>
            <a:pPr lvl="1" algn="just"/>
            <a:r>
              <a:rPr lang="en-IN" dirty="0">
                <a:solidFill>
                  <a:srgbClr val="00B0F0"/>
                </a:solidFill>
              </a:rPr>
              <a:t>Is the level of performance reproducible?</a:t>
            </a:r>
          </a:p>
          <a:p>
            <a:pPr lvl="1" algn="just"/>
            <a:r>
              <a:rPr lang="en-IN" dirty="0">
                <a:solidFill>
                  <a:srgbClr val="00B0F0"/>
                </a:solidFill>
              </a:rPr>
              <a:t>What will these cost in production?</a:t>
            </a:r>
          </a:p>
          <a:p>
            <a:pPr lvl="1" algn="just"/>
            <a:r>
              <a:rPr lang="en-IN" dirty="0">
                <a:solidFill>
                  <a:srgbClr val="00B0F0"/>
                </a:solidFill>
              </a:rPr>
              <a:t>Can these be made in a production environment by someone without a PhD?</a:t>
            </a:r>
          </a:p>
          <a:p>
            <a:pPr lvl="1" algn="just"/>
            <a:r>
              <a:rPr lang="en-IN" dirty="0">
                <a:solidFill>
                  <a:srgbClr val="00B0F0"/>
                </a:solidFill>
              </a:rPr>
              <a:t>Are key materials and components available</a:t>
            </a:r>
            <a:r>
              <a:rPr lang="en-IN" dirty="0" smtClean="0">
                <a:solidFill>
                  <a:srgbClr val="00B0F0"/>
                </a:solidFill>
              </a:rPr>
              <a:t>?</a:t>
            </a:r>
            <a:endParaRPr lang="en-IN" dirty="0"/>
          </a:p>
        </p:txBody>
      </p:sp>
    </p:spTree>
    <p:extLst>
      <p:ext uri="{BB962C8B-B14F-4D97-AF65-F5344CB8AC3E}">
        <p14:creationId xmlns:p14="http://schemas.microsoft.com/office/powerpoint/2010/main" val="149392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duotone>
              <a:prstClr val="black"/>
              <a:schemeClr val="accent1">
                <a:tint val="45000"/>
                <a:satMod val="400000"/>
              </a:schemeClr>
            </a:duotone>
          </a:blip>
          <a:stretch>
            <a:fillRect/>
          </a:stretch>
        </p:blipFill>
        <p:spPr>
          <a:xfrm>
            <a:off x="387610" y="345102"/>
            <a:ext cx="11455786" cy="6301357"/>
          </a:xfrm>
          <a:prstGeom prst="rect">
            <a:avLst/>
          </a:prstGeom>
        </p:spPr>
      </p:pic>
    </p:spTree>
    <p:extLst>
      <p:ext uri="{BB962C8B-B14F-4D97-AF65-F5344CB8AC3E}">
        <p14:creationId xmlns:p14="http://schemas.microsoft.com/office/powerpoint/2010/main" val="279291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341194"/>
            <a:ext cx="11191164" cy="6100549"/>
          </a:xfrm>
        </p:spPr>
        <p:txBody>
          <a:bodyPr/>
          <a:lstStyle/>
          <a:p>
            <a:pPr algn="ctr"/>
            <a:r>
              <a:rPr lang="en-IN" sz="3200" dirty="0" smtClean="0">
                <a:solidFill>
                  <a:srgbClr val="00B0F0"/>
                </a:solidFill>
              </a:rPr>
              <a:t>Industry sector </a:t>
            </a:r>
          </a:p>
          <a:p>
            <a:pPr lvl="1" algn="just">
              <a:lnSpc>
                <a:spcPct val="200000"/>
              </a:lnSpc>
              <a:buFont typeface="Wingdings" panose="05000000000000000000" pitchFamily="2" charset="2"/>
              <a:buChar char="Ø"/>
            </a:pPr>
            <a:r>
              <a:rPr lang="en-IN" sz="2800" dirty="0" smtClean="0"/>
              <a:t>types of industry sector &amp; classification of industry, </a:t>
            </a:r>
          </a:p>
          <a:p>
            <a:pPr lvl="1" algn="just">
              <a:lnSpc>
                <a:spcPct val="200000"/>
              </a:lnSpc>
              <a:buFont typeface="Wingdings" panose="05000000000000000000" pitchFamily="2" charset="2"/>
              <a:buChar char="Ø"/>
            </a:pPr>
            <a:r>
              <a:rPr lang="en-IN" sz="2800" dirty="0" smtClean="0"/>
              <a:t>General concepts of industry, </a:t>
            </a:r>
          </a:p>
          <a:p>
            <a:pPr lvl="1" algn="just">
              <a:lnSpc>
                <a:spcPct val="200000"/>
              </a:lnSpc>
              <a:buFont typeface="Wingdings" panose="05000000000000000000" pitchFamily="2" charset="2"/>
              <a:buChar char="Ø"/>
            </a:pPr>
            <a:r>
              <a:rPr lang="en-IN" sz="2800" dirty="0" smtClean="0"/>
              <a:t>Research &amp; development in industry and types of R&amp;D. </a:t>
            </a:r>
          </a:p>
          <a:p>
            <a:pPr lvl="1" algn="just">
              <a:lnSpc>
                <a:spcPct val="200000"/>
              </a:lnSpc>
              <a:buFont typeface="Wingdings" panose="05000000000000000000" pitchFamily="2" charset="2"/>
              <a:buChar char="Ø"/>
            </a:pPr>
            <a:r>
              <a:rPr lang="en-IN" sz="2800" dirty="0" smtClean="0"/>
              <a:t>Industry and academic joint research – Bridging the gap. </a:t>
            </a:r>
          </a:p>
          <a:p>
            <a:pPr lvl="1" algn="just">
              <a:lnSpc>
                <a:spcPct val="200000"/>
              </a:lnSpc>
              <a:buFont typeface="Wingdings" panose="05000000000000000000" pitchFamily="2" charset="2"/>
              <a:buChar char="Ø"/>
            </a:pPr>
            <a:r>
              <a:rPr lang="en-IN" sz="2800" dirty="0" smtClean="0"/>
              <a:t>Technology Readiness levels (TRL) and </a:t>
            </a:r>
          </a:p>
          <a:p>
            <a:pPr lvl="1" algn="just">
              <a:lnSpc>
                <a:spcPct val="200000"/>
              </a:lnSpc>
              <a:buFont typeface="Wingdings" panose="05000000000000000000" pitchFamily="2" charset="2"/>
              <a:buChar char="Ø"/>
            </a:pPr>
            <a:r>
              <a:rPr lang="en-IN" sz="2800" dirty="0" smtClean="0"/>
              <a:t>Manufacturing Readiness levels (MRL). </a:t>
            </a:r>
          </a:p>
          <a:p>
            <a:endParaRPr lang="en-IN" dirty="0"/>
          </a:p>
        </p:txBody>
      </p:sp>
    </p:spTree>
    <p:extLst>
      <p:ext uri="{BB962C8B-B14F-4D97-AF65-F5344CB8AC3E}">
        <p14:creationId xmlns:p14="http://schemas.microsoft.com/office/powerpoint/2010/main" val="399056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573206"/>
            <a:ext cx="11136574" cy="5603757"/>
          </a:xfrm>
        </p:spPr>
        <p:txBody>
          <a:bodyPr>
            <a:normAutofit lnSpcReduction="10000"/>
          </a:bodyPr>
          <a:lstStyle/>
          <a:p>
            <a:r>
              <a:rPr lang="en-IN" dirty="0"/>
              <a:t>What Is an Industry?</a:t>
            </a:r>
          </a:p>
          <a:p>
            <a:pPr algn="just"/>
            <a:r>
              <a:rPr lang="en-IN" dirty="0">
                <a:solidFill>
                  <a:srgbClr val="FF0000"/>
                </a:solidFill>
              </a:rPr>
              <a:t>An </a:t>
            </a:r>
            <a:r>
              <a:rPr lang="en-IN" u="sng" dirty="0">
                <a:solidFill>
                  <a:srgbClr val="FF0000"/>
                </a:solidFill>
                <a:hlinkClick r:id="rId2"/>
              </a:rPr>
              <a:t>industry</a:t>
            </a:r>
            <a:r>
              <a:rPr lang="en-IN" dirty="0">
                <a:solidFill>
                  <a:srgbClr val="FF0000"/>
                </a:solidFill>
              </a:rPr>
              <a:t> is a group of companies that are related based on their primary </a:t>
            </a:r>
            <a:r>
              <a:rPr lang="en-IN" u="sng" dirty="0">
                <a:solidFill>
                  <a:srgbClr val="FF0000"/>
                </a:solidFill>
                <a:hlinkClick r:id="rId3"/>
              </a:rPr>
              <a:t>business activities</a:t>
            </a:r>
            <a:r>
              <a:rPr lang="en-IN" dirty="0">
                <a:solidFill>
                  <a:srgbClr val="FF0000"/>
                </a:solidFill>
              </a:rPr>
              <a:t>. </a:t>
            </a:r>
            <a:endParaRPr lang="en-IN" dirty="0" smtClean="0">
              <a:solidFill>
                <a:srgbClr val="FF0000"/>
              </a:solidFill>
            </a:endParaRPr>
          </a:p>
          <a:p>
            <a:pPr algn="just"/>
            <a:r>
              <a:rPr lang="en-IN" dirty="0" smtClean="0"/>
              <a:t>In </a:t>
            </a:r>
            <a:r>
              <a:rPr lang="en-IN" dirty="0"/>
              <a:t>modern economies, there are dozens of industry classifications. </a:t>
            </a:r>
            <a:endParaRPr lang="en-IN" dirty="0" smtClean="0"/>
          </a:p>
          <a:p>
            <a:pPr algn="just"/>
            <a:r>
              <a:rPr lang="en-IN" dirty="0" smtClean="0">
                <a:solidFill>
                  <a:srgbClr val="FF0000"/>
                </a:solidFill>
              </a:rPr>
              <a:t>Industry </a:t>
            </a:r>
            <a:r>
              <a:rPr lang="en-IN" dirty="0">
                <a:solidFill>
                  <a:srgbClr val="FF0000"/>
                </a:solidFill>
              </a:rPr>
              <a:t>classifications are typically grouped into larger categories called </a:t>
            </a:r>
            <a:r>
              <a:rPr lang="en-IN" u="sng" dirty="0">
                <a:solidFill>
                  <a:srgbClr val="FF0000"/>
                </a:solidFill>
                <a:hlinkClick r:id="rId4"/>
              </a:rPr>
              <a:t>sectors</a:t>
            </a:r>
            <a:r>
              <a:rPr lang="en-IN" dirty="0" smtClean="0">
                <a:solidFill>
                  <a:srgbClr val="FF0000"/>
                </a:solidFill>
              </a:rPr>
              <a:t>.</a:t>
            </a:r>
          </a:p>
          <a:p>
            <a:pPr algn="just"/>
            <a:r>
              <a:rPr lang="en-IN" dirty="0"/>
              <a:t>Individual companies are generally classified into an industry based on their largest sources of revenue. </a:t>
            </a:r>
            <a:endParaRPr lang="en-IN" dirty="0" smtClean="0"/>
          </a:p>
          <a:p>
            <a:pPr algn="just"/>
            <a:r>
              <a:rPr lang="en-IN" dirty="0" smtClean="0"/>
              <a:t>For </a:t>
            </a:r>
            <a:r>
              <a:rPr lang="en-IN" dirty="0"/>
              <a:t>example, while an automobile manufacturer might have a financing division that contributes 10% to the firm's overall </a:t>
            </a:r>
            <a:r>
              <a:rPr lang="en-IN" u="sng" dirty="0">
                <a:hlinkClick r:id="rId5"/>
              </a:rPr>
              <a:t>revenues</a:t>
            </a:r>
            <a:r>
              <a:rPr lang="en-IN" dirty="0"/>
              <a:t>, the company would be classified in the automaker industry by most classification systems</a:t>
            </a:r>
            <a:r>
              <a:rPr lang="en-IN" dirty="0" smtClean="0"/>
              <a:t>.</a:t>
            </a:r>
          </a:p>
          <a:p>
            <a:pPr algn="just"/>
            <a:r>
              <a:rPr lang="en-IN" dirty="0" smtClean="0"/>
              <a:t>Cine Industry, etc.</a:t>
            </a:r>
            <a:endParaRPr lang="en-IN" dirty="0"/>
          </a:p>
          <a:p>
            <a:endParaRPr lang="en-IN" dirty="0"/>
          </a:p>
        </p:txBody>
      </p:sp>
    </p:spTree>
    <p:extLst>
      <p:ext uri="{BB962C8B-B14F-4D97-AF65-F5344CB8AC3E}">
        <p14:creationId xmlns:p14="http://schemas.microsoft.com/office/powerpoint/2010/main" val="27628847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6979"/>
            <a:ext cx="10515600" cy="5439984"/>
          </a:xfrm>
        </p:spPr>
        <p:txBody>
          <a:bodyPr/>
          <a:lstStyle/>
          <a:p>
            <a:r>
              <a:rPr lang="en-IN" dirty="0"/>
              <a:t>Industries vs. Sectors</a:t>
            </a:r>
          </a:p>
          <a:p>
            <a:r>
              <a:rPr lang="en-IN" dirty="0"/>
              <a:t>While both sectors and industries are classification systems used to group similar types of business operations, sectors are broader than industries.</a:t>
            </a:r>
          </a:p>
          <a:p>
            <a:r>
              <a:rPr lang="en-IN" dirty="0"/>
              <a:t>For example, retail trade is a sector within the </a:t>
            </a:r>
            <a:r>
              <a:rPr lang="en-IN" u="sng" dirty="0">
                <a:hlinkClick r:id="rId2"/>
              </a:rPr>
              <a:t>North American Industry Classification System</a:t>
            </a:r>
            <a:r>
              <a:rPr lang="en-IN" dirty="0"/>
              <a:t> (NAICS), and within that sector are industries, such as health and personal care stores, clothing stores, and shoe stores. </a:t>
            </a:r>
            <a:endParaRPr lang="en-IN" dirty="0"/>
          </a:p>
        </p:txBody>
      </p:sp>
    </p:spTree>
    <p:extLst>
      <p:ext uri="{BB962C8B-B14F-4D97-AF65-F5344CB8AC3E}">
        <p14:creationId xmlns:p14="http://schemas.microsoft.com/office/powerpoint/2010/main" val="664601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74118" y="4435521"/>
            <a:ext cx="10879682" cy="1741441"/>
          </a:xfrm>
        </p:spPr>
        <p:txBody>
          <a:bodyPr>
            <a:normAutofit/>
          </a:bodyPr>
          <a:lstStyle/>
          <a:p>
            <a:r>
              <a:rPr lang="en-IN" dirty="0"/>
              <a:t>is that </a:t>
            </a:r>
            <a:r>
              <a:rPr lang="en-IN" b="1" dirty="0"/>
              <a:t>department</a:t>
            </a:r>
            <a:r>
              <a:rPr lang="en-IN" dirty="0"/>
              <a:t> is a part, portion, or subdivision while </a:t>
            </a:r>
            <a:r>
              <a:rPr lang="en-IN" b="1" dirty="0"/>
              <a:t>ministry</a:t>
            </a:r>
            <a:r>
              <a:rPr lang="en-IN" dirty="0"/>
              <a:t> is government </a:t>
            </a:r>
            <a:r>
              <a:rPr lang="en-IN" b="1" dirty="0"/>
              <a:t>department</a:t>
            </a:r>
            <a:r>
              <a:rPr lang="en-IN" dirty="0"/>
              <a:t>, at the administrative level normally headed by a </a:t>
            </a:r>
            <a:r>
              <a:rPr lang="en-IN" b="1" dirty="0"/>
              <a:t>minister</a:t>
            </a:r>
            <a:r>
              <a:rPr lang="en-IN" dirty="0"/>
              <a:t> (or equivalent rank, </a:t>
            </a:r>
            <a:r>
              <a:rPr lang="en-IN" dirty="0" err="1"/>
              <a:t>eg</a:t>
            </a:r>
            <a:r>
              <a:rPr lang="en-IN" dirty="0"/>
              <a:t> secretary of state), who holds it as portfolio, especially in a constitutional monarchy, but also as a polity.</a:t>
            </a:r>
            <a:endParaRPr lang="en-IN" dirty="0"/>
          </a:p>
        </p:txBody>
      </p:sp>
      <p:pic>
        <p:nvPicPr>
          <p:cNvPr id="6" name="Picture 5"/>
          <p:cNvPicPr>
            <a:picLocks noChangeAspect="1"/>
          </p:cNvPicPr>
          <p:nvPr/>
        </p:nvPicPr>
        <p:blipFill>
          <a:blip r:embed="rId2"/>
          <a:stretch>
            <a:fillRect/>
          </a:stretch>
        </p:blipFill>
        <p:spPr>
          <a:xfrm>
            <a:off x="3255555" y="799597"/>
            <a:ext cx="5316808" cy="2986885"/>
          </a:xfrm>
          <a:prstGeom prst="rect">
            <a:avLst/>
          </a:prstGeom>
        </p:spPr>
      </p:pic>
    </p:spTree>
    <p:extLst>
      <p:ext uri="{BB962C8B-B14F-4D97-AF65-F5344CB8AC3E}">
        <p14:creationId xmlns:p14="http://schemas.microsoft.com/office/powerpoint/2010/main" val="3930135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423080"/>
            <a:ext cx="11163869" cy="5964071"/>
          </a:xfrm>
        </p:spPr>
        <p:txBody>
          <a:bodyPr>
            <a:normAutofit lnSpcReduction="10000"/>
          </a:bodyPr>
          <a:lstStyle/>
          <a:p>
            <a:r>
              <a:rPr lang="en-IN" dirty="0"/>
              <a:t>The International Labour Organization (ILO) is devoted to promoting social justice and internationally recognized human and labour rights, pursuing its founding mission that social justice is essential to universal and lasting peace</a:t>
            </a:r>
            <a:r>
              <a:rPr lang="en-IN" dirty="0" smtClean="0"/>
              <a:t>.</a:t>
            </a:r>
          </a:p>
          <a:p>
            <a:r>
              <a:rPr lang="en-IN" b="1" dirty="0"/>
              <a:t>Industries and sectors</a:t>
            </a:r>
          </a:p>
          <a:p>
            <a:r>
              <a:rPr lang="en-IN" dirty="0">
                <a:hlinkClick r:id="rId2"/>
              </a:rPr>
              <a:t>Agriculture; </a:t>
            </a:r>
            <a:r>
              <a:rPr lang="en-IN" dirty="0" err="1">
                <a:hlinkClick r:id="rId2"/>
              </a:rPr>
              <a:t>plantations;other</a:t>
            </a:r>
            <a:r>
              <a:rPr lang="en-IN" dirty="0">
                <a:hlinkClick r:id="rId2"/>
              </a:rPr>
              <a:t> rural sectors </a:t>
            </a:r>
            <a:endParaRPr lang="en-IN" dirty="0"/>
          </a:p>
          <a:p>
            <a:r>
              <a:rPr lang="en-IN" dirty="0">
                <a:hlinkClick r:id="rId3"/>
              </a:rPr>
              <a:t>Basic Metal Production </a:t>
            </a:r>
            <a:endParaRPr lang="en-IN" dirty="0"/>
          </a:p>
          <a:p>
            <a:r>
              <a:rPr lang="en-IN" dirty="0" smtClean="0">
                <a:hlinkClick r:id="rId4"/>
              </a:rPr>
              <a:t>Chemical </a:t>
            </a:r>
            <a:r>
              <a:rPr lang="en-IN" dirty="0">
                <a:hlinkClick r:id="rId4"/>
              </a:rPr>
              <a:t>industries </a:t>
            </a:r>
            <a:endParaRPr lang="en-IN" dirty="0" smtClean="0"/>
          </a:p>
          <a:p>
            <a:r>
              <a:rPr lang="en-IN" dirty="0">
                <a:hlinkClick r:id="rId5"/>
              </a:rPr>
              <a:t>Commerce </a:t>
            </a:r>
            <a:endParaRPr lang="en-IN" dirty="0"/>
          </a:p>
          <a:p>
            <a:r>
              <a:rPr lang="en-IN" dirty="0">
                <a:hlinkClick r:id="rId6"/>
              </a:rPr>
              <a:t>Construction </a:t>
            </a:r>
            <a:endParaRPr lang="en-IN" dirty="0"/>
          </a:p>
          <a:p>
            <a:r>
              <a:rPr lang="en-IN" dirty="0">
                <a:hlinkClick r:id="rId7"/>
              </a:rPr>
              <a:t>Education </a:t>
            </a:r>
            <a:endParaRPr lang="en-IN" dirty="0"/>
          </a:p>
          <a:p>
            <a:r>
              <a:rPr lang="en-IN" dirty="0">
                <a:hlinkClick r:id="rId8"/>
              </a:rPr>
              <a:t>Financial services; professional services </a:t>
            </a:r>
            <a:endParaRPr lang="en-IN" dirty="0"/>
          </a:p>
          <a:p>
            <a:r>
              <a:rPr lang="en-IN" dirty="0">
                <a:hlinkClick r:id="rId9"/>
              </a:rPr>
              <a:t>Food; drink; tobacco </a:t>
            </a:r>
            <a:endParaRPr lang="en-IN" dirty="0"/>
          </a:p>
          <a:p>
            <a:endParaRPr lang="en-IN" dirty="0"/>
          </a:p>
          <a:p>
            <a:endParaRPr lang="en-IN" dirty="0"/>
          </a:p>
        </p:txBody>
      </p:sp>
    </p:spTree>
    <p:extLst>
      <p:ext uri="{BB962C8B-B14F-4D97-AF65-F5344CB8AC3E}">
        <p14:creationId xmlns:p14="http://schemas.microsoft.com/office/powerpoint/2010/main" val="4289219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354842"/>
            <a:ext cx="11122926" cy="6127845"/>
          </a:xfrm>
        </p:spPr>
        <p:txBody>
          <a:bodyPr/>
          <a:lstStyle/>
          <a:p>
            <a:r>
              <a:rPr lang="en-IN" dirty="0">
                <a:hlinkClick r:id="rId2"/>
              </a:rPr>
              <a:t>Forestry; wood; pulp and paper </a:t>
            </a:r>
            <a:endParaRPr lang="en-IN" dirty="0" smtClean="0"/>
          </a:p>
          <a:p>
            <a:r>
              <a:rPr lang="en-IN" dirty="0">
                <a:hlinkClick r:id="rId3"/>
              </a:rPr>
              <a:t>Health services </a:t>
            </a:r>
            <a:endParaRPr lang="en-IN" dirty="0"/>
          </a:p>
          <a:p>
            <a:r>
              <a:rPr lang="en-IN" dirty="0" smtClean="0"/>
              <a:t>Hotels</a:t>
            </a:r>
            <a:r>
              <a:rPr lang="en-IN" dirty="0"/>
              <a:t>; tourism; catering </a:t>
            </a:r>
            <a:endParaRPr lang="en-IN" dirty="0" smtClean="0"/>
          </a:p>
          <a:p>
            <a:r>
              <a:rPr lang="en-IN" dirty="0">
                <a:hlinkClick r:id="rId4"/>
              </a:rPr>
              <a:t>Mining (coal; other mining) </a:t>
            </a:r>
            <a:endParaRPr lang="en-IN" dirty="0"/>
          </a:p>
          <a:p>
            <a:r>
              <a:rPr lang="en-IN" dirty="0">
                <a:hlinkClick r:id="rId5"/>
              </a:rPr>
              <a:t>Mechanical and electrical engineering </a:t>
            </a:r>
            <a:endParaRPr lang="en-IN" dirty="0"/>
          </a:p>
          <a:p>
            <a:r>
              <a:rPr lang="en-IN" dirty="0">
                <a:hlinkClick r:id="rId6"/>
              </a:rPr>
              <a:t>Media; culture; graphical </a:t>
            </a:r>
            <a:endParaRPr lang="en-IN" dirty="0"/>
          </a:p>
          <a:p>
            <a:r>
              <a:rPr lang="en-IN" dirty="0">
                <a:hlinkClick r:id="rId7"/>
              </a:rPr>
              <a:t>Oil and gas production; oil refining </a:t>
            </a:r>
            <a:endParaRPr lang="en-IN" dirty="0"/>
          </a:p>
          <a:p>
            <a:r>
              <a:rPr lang="en-IN" dirty="0">
                <a:hlinkClick r:id="rId8"/>
              </a:rPr>
              <a:t>Postal and telecommunications services </a:t>
            </a:r>
            <a:endParaRPr lang="en-IN" dirty="0"/>
          </a:p>
          <a:p>
            <a:r>
              <a:rPr lang="en-IN" dirty="0" smtClean="0"/>
              <a:t>Public </a:t>
            </a:r>
            <a:r>
              <a:rPr lang="en-IN" dirty="0"/>
              <a:t>service </a:t>
            </a:r>
            <a:endParaRPr lang="en-IN" dirty="0" smtClean="0"/>
          </a:p>
          <a:p>
            <a:r>
              <a:rPr lang="en-IN" dirty="0">
                <a:hlinkClick r:id="rId9"/>
              </a:rPr>
              <a:t>Shipping; ports; fisheries; inland waterways </a:t>
            </a:r>
            <a:endParaRPr lang="en-IN" dirty="0"/>
          </a:p>
          <a:p>
            <a:r>
              <a:rPr lang="en-IN" dirty="0">
                <a:hlinkClick r:id="rId10"/>
              </a:rPr>
              <a:t>Textiles; clothing; leather; footwear </a:t>
            </a:r>
            <a:endParaRPr lang="en-IN" dirty="0"/>
          </a:p>
          <a:p>
            <a:r>
              <a:rPr lang="en-IN" dirty="0">
                <a:hlinkClick r:id="rId11"/>
              </a:rPr>
              <a:t>Transport (including civil aviation; railways; road transport) </a:t>
            </a:r>
            <a:endParaRPr lang="en-IN" dirty="0"/>
          </a:p>
          <a:p>
            <a:endParaRPr lang="en-IN" dirty="0" smtClean="0"/>
          </a:p>
          <a:p>
            <a:endParaRPr lang="en-IN" dirty="0" smtClean="0"/>
          </a:p>
          <a:p>
            <a:endParaRPr lang="en-IN" dirty="0"/>
          </a:p>
        </p:txBody>
      </p:sp>
    </p:spTree>
    <p:extLst>
      <p:ext uri="{BB962C8B-B14F-4D97-AF65-F5344CB8AC3E}">
        <p14:creationId xmlns:p14="http://schemas.microsoft.com/office/powerpoint/2010/main" val="2068126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477672"/>
            <a:ext cx="10903424" cy="5699291"/>
          </a:xfrm>
        </p:spPr>
        <p:txBody>
          <a:bodyPr/>
          <a:lstStyle/>
          <a:p>
            <a:r>
              <a:rPr lang="en-IN" dirty="0" smtClean="0"/>
              <a:t>Transport </a:t>
            </a:r>
            <a:r>
              <a:rPr lang="en-IN" dirty="0"/>
              <a:t>equipment manufacturing </a:t>
            </a:r>
            <a:endParaRPr lang="en-IN" dirty="0" smtClean="0"/>
          </a:p>
          <a:p>
            <a:r>
              <a:rPr lang="en-IN" dirty="0" smtClean="0"/>
              <a:t>Utilities </a:t>
            </a:r>
            <a:r>
              <a:rPr lang="en-IN" dirty="0"/>
              <a:t>(water; gas; electricity) </a:t>
            </a:r>
            <a:r>
              <a:rPr lang="en-IN" dirty="0" smtClean="0"/>
              <a:t>:</a:t>
            </a:r>
          </a:p>
          <a:p>
            <a:r>
              <a:rPr lang="en-IN" dirty="0">
                <a:solidFill>
                  <a:srgbClr val="FF0000"/>
                </a:solidFill>
              </a:rPr>
              <a:t>Utilities (water, electricity and gas) </a:t>
            </a:r>
            <a:r>
              <a:rPr lang="en-IN" dirty="0"/>
              <a:t>are essential services that play a vital role in economic and social development. </a:t>
            </a:r>
            <a:endParaRPr lang="en-IN" dirty="0" smtClean="0"/>
          </a:p>
          <a:p>
            <a:r>
              <a:rPr lang="en-IN" dirty="0" smtClean="0"/>
              <a:t>Quality </a:t>
            </a:r>
            <a:r>
              <a:rPr lang="en-IN" dirty="0"/>
              <a:t>utilities are a prerequisite for effective poverty </a:t>
            </a:r>
            <a:r>
              <a:rPr lang="en-IN" dirty="0" smtClean="0"/>
              <a:t>eradication</a:t>
            </a:r>
          </a:p>
          <a:p>
            <a:r>
              <a:rPr lang="en-IN" dirty="0" smtClean="0">
                <a:solidFill>
                  <a:srgbClr val="FF0000"/>
                </a:solidFill>
              </a:rPr>
              <a:t>Transport</a:t>
            </a:r>
            <a:r>
              <a:rPr lang="en-IN" dirty="0">
                <a:solidFill>
                  <a:srgbClr val="FF0000"/>
                </a:solidFill>
              </a:rPr>
              <a:t> </a:t>
            </a:r>
            <a:r>
              <a:rPr lang="en-IN" dirty="0" smtClean="0"/>
              <a:t>is </a:t>
            </a:r>
            <a:r>
              <a:rPr lang="en-IN" dirty="0"/>
              <a:t>a crucial driver of social and economic development. </a:t>
            </a:r>
            <a:endParaRPr lang="en-IN" dirty="0" smtClean="0"/>
          </a:p>
          <a:p>
            <a:r>
              <a:rPr lang="en-IN" dirty="0" smtClean="0"/>
              <a:t>Investments </a:t>
            </a:r>
            <a:r>
              <a:rPr lang="en-IN" dirty="0"/>
              <a:t>and gross domestic product expenditure in this sector are important, as it ensures mobility and trade. </a:t>
            </a:r>
            <a:endParaRPr lang="en-IN" dirty="0" smtClean="0"/>
          </a:p>
          <a:p>
            <a:r>
              <a:rPr lang="en-IN" dirty="0" smtClean="0"/>
              <a:t>Transport </a:t>
            </a:r>
            <a:r>
              <a:rPr lang="en-IN" dirty="0"/>
              <a:t>subsectors - road, railways and civil aviation - employ many workers in a wide range of job </a:t>
            </a:r>
            <a:r>
              <a:rPr lang="en-IN" dirty="0" smtClean="0"/>
              <a:t>categories</a:t>
            </a:r>
          </a:p>
          <a:p>
            <a:endParaRPr lang="en-IN" dirty="0"/>
          </a:p>
        </p:txBody>
      </p:sp>
    </p:spTree>
    <p:extLst>
      <p:ext uri="{BB962C8B-B14F-4D97-AF65-F5344CB8AC3E}">
        <p14:creationId xmlns:p14="http://schemas.microsoft.com/office/powerpoint/2010/main" val="1701495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p:spPr>
        <p:txBody>
          <a:bodyPr/>
          <a:lstStyle/>
          <a:p>
            <a:pPr marL="0" indent="0">
              <a:buNone/>
            </a:pPr>
            <a:r>
              <a:rPr lang="en-IN" b="1" dirty="0">
                <a:solidFill>
                  <a:srgbClr val="FF0000"/>
                </a:solidFill>
              </a:rPr>
              <a:t>Public service sector</a:t>
            </a:r>
          </a:p>
          <a:p>
            <a:r>
              <a:rPr lang="en-IN" dirty="0" smtClean="0"/>
              <a:t>The </a:t>
            </a:r>
            <a:r>
              <a:rPr lang="en-IN" dirty="0"/>
              <a:t>State is the largest or the single most important employer in almost all countries. </a:t>
            </a:r>
            <a:endParaRPr lang="en-IN" dirty="0" smtClean="0"/>
          </a:p>
          <a:p>
            <a:r>
              <a:rPr lang="en-IN" dirty="0" smtClean="0"/>
              <a:t>The </a:t>
            </a:r>
            <a:r>
              <a:rPr lang="en-IN" dirty="0"/>
              <a:t>public service personnel comprise persons employed by public authorities at central, regional and local levels and include both civil servants and public employees. </a:t>
            </a:r>
            <a:endParaRPr lang="en-IN" dirty="0" smtClean="0"/>
          </a:p>
          <a:p>
            <a:r>
              <a:rPr lang="en-IN" dirty="0" smtClean="0"/>
              <a:t>Public </a:t>
            </a:r>
            <a:r>
              <a:rPr lang="en-IN" dirty="0"/>
              <a:t>authorities must provide high-quality services to their citizens and decent work for their workers. </a:t>
            </a:r>
            <a:endParaRPr lang="en-IN" dirty="0" smtClean="0"/>
          </a:p>
          <a:p>
            <a:r>
              <a:rPr lang="en-IN" dirty="0" smtClean="0"/>
              <a:t>The </a:t>
            </a:r>
            <a:r>
              <a:rPr lang="en-IN" dirty="0"/>
              <a:t>optimal way to achieve sustainable national development and poverty alleviation is to promote good governance and transparency through effective social dialogue in the public service. </a:t>
            </a:r>
            <a:endParaRPr lang="en-IN" dirty="0"/>
          </a:p>
        </p:txBody>
      </p:sp>
    </p:spTree>
    <p:extLst>
      <p:ext uri="{BB962C8B-B14F-4D97-AF65-F5344CB8AC3E}">
        <p14:creationId xmlns:p14="http://schemas.microsoft.com/office/powerpoint/2010/main" val="1583270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1063</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INDUSTRY SECTOR TYPES OF INDUSTRY SECTOR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Research</dc:title>
  <dc:creator>g sasank das</dc:creator>
  <cp:lastModifiedBy>g sasank das</cp:lastModifiedBy>
  <cp:revision>20</cp:revision>
  <dcterms:created xsi:type="dcterms:W3CDTF">2021-07-01T04:37:49Z</dcterms:created>
  <dcterms:modified xsi:type="dcterms:W3CDTF">2021-07-01T20:19:09Z</dcterms:modified>
</cp:coreProperties>
</file>