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E3E1632-788D-4B97-88C4-8D89E75C20ED}"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1328973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3E1632-788D-4B97-88C4-8D89E75C20ED}"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304829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3E1632-788D-4B97-88C4-8D89E75C20ED}"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279223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3E1632-788D-4B97-88C4-8D89E75C20ED}"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280448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3E1632-788D-4B97-88C4-8D89E75C20ED}" type="datetimeFigureOut">
              <a:rPr lang="en-IN" smtClean="0"/>
              <a:t>04-07-2021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172106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E3E1632-788D-4B97-88C4-8D89E75C20ED}"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847911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E3E1632-788D-4B97-88C4-8D89E75C20ED}" type="datetimeFigureOut">
              <a:rPr lang="en-IN" smtClean="0"/>
              <a:t>04-07-2021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250738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3E1632-788D-4B97-88C4-8D89E75C20ED}" type="datetimeFigureOut">
              <a:rPr lang="en-IN" smtClean="0"/>
              <a:t>04-07-2021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269811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3E1632-788D-4B97-88C4-8D89E75C20ED}" type="datetimeFigureOut">
              <a:rPr lang="en-IN" smtClean="0"/>
              <a:t>04-07-2021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154049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E1632-788D-4B97-88C4-8D89E75C20ED}"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414931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3E1632-788D-4B97-88C4-8D89E75C20ED}" type="datetimeFigureOut">
              <a:rPr lang="en-IN" smtClean="0"/>
              <a:t>04-07-2021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58DC8-99B3-415C-8594-F7AC35746F21}" type="slidenum">
              <a:rPr lang="en-IN" smtClean="0"/>
              <a:t>‹#›</a:t>
            </a:fld>
            <a:endParaRPr lang="en-IN"/>
          </a:p>
        </p:txBody>
      </p:sp>
    </p:spTree>
    <p:extLst>
      <p:ext uri="{BB962C8B-B14F-4D97-AF65-F5344CB8AC3E}">
        <p14:creationId xmlns:p14="http://schemas.microsoft.com/office/powerpoint/2010/main" val="171250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E1632-788D-4B97-88C4-8D89E75C20ED}" type="datetimeFigureOut">
              <a:rPr lang="en-IN" smtClean="0"/>
              <a:t>04-07-2021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58DC8-99B3-415C-8594-F7AC35746F21}" type="slidenum">
              <a:rPr lang="en-IN" smtClean="0"/>
              <a:t>‹#›</a:t>
            </a:fld>
            <a:endParaRPr lang="en-IN"/>
          </a:p>
        </p:txBody>
      </p:sp>
    </p:spTree>
    <p:extLst>
      <p:ext uri="{BB962C8B-B14F-4D97-AF65-F5344CB8AC3E}">
        <p14:creationId xmlns:p14="http://schemas.microsoft.com/office/powerpoint/2010/main" val="1311539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tartupindia.gov.i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opmba.com/college/university-texas-austin-mccombs-school-business" TargetMode="External"/><Relationship Id="rId2" Type="http://schemas.openxmlformats.org/officeDocument/2006/relationships/hyperlink" Target="https://www.topmba.com/college/columbia-business-schoo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Start-Ups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2880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3" y="477672"/>
            <a:ext cx="11136573" cy="5950424"/>
          </a:xfrm>
        </p:spPr>
        <p:txBody>
          <a:bodyPr>
            <a:normAutofit fontScale="92500" lnSpcReduction="10000"/>
          </a:bodyPr>
          <a:lstStyle/>
          <a:p>
            <a:r>
              <a:rPr lang="en-IN" dirty="0"/>
              <a:t>This need for low-cost kitchen space has led to the development of shared commercial kitchens that can be rented for hourly or monthly rates. </a:t>
            </a:r>
            <a:endParaRPr lang="en-IN" dirty="0" smtClean="0"/>
          </a:p>
          <a:p>
            <a:r>
              <a:rPr lang="en-IN" dirty="0" smtClean="0"/>
              <a:t>But </a:t>
            </a:r>
            <a:r>
              <a:rPr lang="en-IN" dirty="0"/>
              <a:t>finding a place to make specialty food products is only the first step. </a:t>
            </a:r>
            <a:endParaRPr lang="en-IN" dirty="0" smtClean="0"/>
          </a:p>
          <a:p>
            <a:r>
              <a:rPr lang="en-IN" dirty="0" smtClean="0"/>
              <a:t>Entrepreneurs </a:t>
            </a:r>
            <a:r>
              <a:rPr lang="en-IN" dirty="0"/>
              <a:t>who want to make a profit have to successfully package, market, and sell their products, too and the food incubators provide help with all this</a:t>
            </a:r>
            <a:r>
              <a:rPr lang="en-IN" dirty="0" smtClean="0"/>
              <a:t>.</a:t>
            </a:r>
          </a:p>
          <a:p>
            <a:pPr fontAlgn="base"/>
            <a:r>
              <a:rPr lang="en-IN" b="1" dirty="0"/>
              <a:t>(iv)</a:t>
            </a:r>
            <a:r>
              <a:rPr lang="en-IN" b="1" i="1" dirty="0"/>
              <a:t> </a:t>
            </a:r>
            <a:r>
              <a:rPr lang="en-IN" b="1" dirty="0"/>
              <a:t>Public/Social Incubator:</a:t>
            </a:r>
            <a:endParaRPr lang="en-IN" dirty="0"/>
          </a:p>
          <a:p>
            <a:pPr fontAlgn="base"/>
            <a:r>
              <a:rPr lang="en-IN" dirty="0"/>
              <a:t>This is a business incubator focused on the public good. Social incubators aim to provide social entrepreneurs with the tools to expand their business. </a:t>
            </a:r>
            <a:endParaRPr lang="en-IN" dirty="0" smtClean="0"/>
          </a:p>
          <a:p>
            <a:pPr fontAlgn="base"/>
            <a:r>
              <a:rPr lang="en-IN" dirty="0" smtClean="0"/>
              <a:t>The </a:t>
            </a:r>
            <a:r>
              <a:rPr lang="en-IN" dirty="0"/>
              <a:t>challenging economic environment is changing the landscape of how we do business. </a:t>
            </a:r>
            <a:endParaRPr lang="en-IN" dirty="0" smtClean="0"/>
          </a:p>
          <a:p>
            <a:pPr fontAlgn="base"/>
            <a:r>
              <a:rPr lang="en-IN" dirty="0" smtClean="0"/>
              <a:t>At </a:t>
            </a:r>
            <a:r>
              <a:rPr lang="en-IN" dirty="0"/>
              <a:t>one end, some businesses avoid their social responsibility and, at the other, charities have to find ways to be more business savvy to survive. </a:t>
            </a:r>
            <a:endParaRPr lang="en-IN" dirty="0" smtClean="0"/>
          </a:p>
          <a:p>
            <a:pPr fontAlgn="base"/>
            <a:r>
              <a:rPr lang="en-IN" dirty="0" smtClean="0"/>
              <a:t>India </a:t>
            </a:r>
            <a:r>
              <a:rPr lang="en-IN" dirty="0"/>
              <a:t>has embraced the concept, with a twist, creating the idea of “social business”.</a:t>
            </a:r>
          </a:p>
          <a:p>
            <a:endParaRPr lang="en-IN" dirty="0" smtClean="0"/>
          </a:p>
          <a:p>
            <a:endParaRPr lang="en-IN" dirty="0"/>
          </a:p>
        </p:txBody>
      </p:sp>
    </p:spTree>
    <p:extLst>
      <p:ext uri="{BB962C8B-B14F-4D97-AF65-F5344CB8AC3E}">
        <p14:creationId xmlns:p14="http://schemas.microsoft.com/office/powerpoint/2010/main" val="261183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445" y="436727"/>
            <a:ext cx="11000095" cy="6018663"/>
          </a:xfrm>
        </p:spPr>
        <p:txBody>
          <a:bodyPr>
            <a:normAutofit lnSpcReduction="10000"/>
          </a:bodyPr>
          <a:lstStyle/>
          <a:p>
            <a:pPr algn="just" fontAlgn="base"/>
            <a:r>
              <a:rPr lang="en-IN" b="1" dirty="0"/>
              <a:t>(v) Seed Accelerator:</a:t>
            </a:r>
            <a:endParaRPr lang="en-IN" dirty="0"/>
          </a:p>
          <a:p>
            <a:pPr algn="just" fontAlgn="base"/>
            <a:r>
              <a:rPr lang="en-IN" dirty="0"/>
              <a:t>This is a business incubator focused on early </a:t>
            </a:r>
            <a:r>
              <a:rPr lang="en-IN" dirty="0" err="1"/>
              <a:t>startups</a:t>
            </a:r>
            <a:r>
              <a:rPr lang="en-IN" dirty="0"/>
              <a:t>. Seed accelerators, also known as </a:t>
            </a:r>
            <a:r>
              <a:rPr lang="en-IN" dirty="0" err="1"/>
              <a:t>startup</a:t>
            </a:r>
            <a:r>
              <a:rPr lang="en-IN" dirty="0"/>
              <a:t> accelerators, are fixed-term, cohort-based programs, that include mentorship and educational components and culminate in a public pitch event or demo day. </a:t>
            </a:r>
            <a:endParaRPr lang="en-IN" dirty="0" smtClean="0"/>
          </a:p>
          <a:p>
            <a:pPr algn="just" fontAlgn="base"/>
            <a:r>
              <a:rPr lang="en-IN" dirty="0" smtClean="0"/>
              <a:t>While </a:t>
            </a:r>
            <a:r>
              <a:rPr lang="en-IN" dirty="0"/>
              <a:t>traditional business incubators are often government-funded, generally take no equity, and focus on biotech, financial technology (“</a:t>
            </a:r>
            <a:r>
              <a:rPr lang="en-IN" dirty="0" err="1"/>
              <a:t>FinTech</a:t>
            </a:r>
            <a:r>
              <a:rPr lang="en-IN" dirty="0"/>
              <a:t>”), medical technology (“</a:t>
            </a:r>
            <a:r>
              <a:rPr lang="en-IN" dirty="0" err="1"/>
              <a:t>MedTech</a:t>
            </a:r>
            <a:r>
              <a:rPr lang="en-IN" dirty="0"/>
              <a:t>”), clean tech or product-centric companies, accelerators can be either privately or publicly funded and focus on a wide range of industries</a:t>
            </a:r>
            <a:r>
              <a:rPr lang="en-IN" dirty="0" smtClean="0"/>
              <a:t>.</a:t>
            </a:r>
          </a:p>
          <a:p>
            <a:pPr algn="just" fontAlgn="base"/>
            <a:r>
              <a:rPr lang="en-IN" dirty="0"/>
              <a:t>Unlike business incubators, the application process for seed accel­erators is open to anyone, but highly competitive. </a:t>
            </a:r>
            <a:endParaRPr lang="en-IN" dirty="0" smtClean="0"/>
          </a:p>
          <a:p>
            <a:pPr algn="just" fontAlgn="base"/>
            <a:r>
              <a:rPr lang="en-IN" dirty="0" smtClean="0"/>
              <a:t>There </a:t>
            </a:r>
            <a:r>
              <a:rPr lang="en-IN" dirty="0"/>
              <a:t>are specific types of seed accelerators, such as corporate accelerator, which are often subsidiaries or programs of larger corporations that act like seed accelerators.</a:t>
            </a:r>
          </a:p>
        </p:txBody>
      </p:sp>
    </p:spTree>
    <p:extLst>
      <p:ext uri="{BB962C8B-B14F-4D97-AF65-F5344CB8AC3E}">
        <p14:creationId xmlns:p14="http://schemas.microsoft.com/office/powerpoint/2010/main" val="408097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49" y="395784"/>
            <a:ext cx="11163869" cy="6018663"/>
          </a:xfrm>
        </p:spPr>
        <p:txBody>
          <a:bodyPr>
            <a:normAutofit lnSpcReduction="10000"/>
          </a:bodyPr>
          <a:lstStyle/>
          <a:p>
            <a:pPr algn="just" fontAlgn="base"/>
            <a:r>
              <a:rPr lang="en-IN" b="1" dirty="0"/>
              <a:t>(vi) Corporate Accelerator:</a:t>
            </a:r>
            <a:endParaRPr lang="en-IN" dirty="0"/>
          </a:p>
          <a:p>
            <a:pPr algn="just" fontAlgn="base"/>
            <a:r>
              <a:rPr lang="en-IN" dirty="0"/>
              <a:t>It is a program of a larger company that acts akin to a seed accelerator. </a:t>
            </a:r>
            <a:endParaRPr lang="en-IN" dirty="0" smtClean="0"/>
          </a:p>
          <a:p>
            <a:pPr algn="just" fontAlgn="base"/>
            <a:r>
              <a:rPr lang="en-IN" dirty="0" smtClean="0"/>
              <a:t>A </a:t>
            </a:r>
            <a:r>
              <a:rPr lang="en-IN" dirty="0"/>
              <a:t>corporate accelerator is a specif­ic form of seed accelerator which is sponsored by an established for-profit corporation. </a:t>
            </a:r>
            <a:endParaRPr lang="en-IN" dirty="0" smtClean="0"/>
          </a:p>
          <a:p>
            <a:pPr algn="just" fontAlgn="base"/>
            <a:r>
              <a:rPr lang="en-IN" dirty="0" smtClean="0"/>
              <a:t>Similar </a:t>
            </a:r>
            <a:r>
              <a:rPr lang="en-IN" dirty="0"/>
              <a:t>to seed accelerators they support early-stage </a:t>
            </a:r>
            <a:r>
              <a:rPr lang="en-IN" dirty="0" err="1"/>
              <a:t>startup</a:t>
            </a:r>
            <a:r>
              <a:rPr lang="en-IN" dirty="0"/>
              <a:t> companies through mentorship and often capital and office space. </a:t>
            </a:r>
            <a:endParaRPr lang="en-IN" dirty="0" smtClean="0"/>
          </a:p>
          <a:p>
            <a:pPr algn="just" fontAlgn="base"/>
            <a:r>
              <a:rPr lang="en-IN" dirty="0" smtClean="0"/>
              <a:t>In </a:t>
            </a:r>
            <a:r>
              <a:rPr lang="en-IN" dirty="0"/>
              <a:t>contrast to regular programs, though, corporate accelerators derive their objectives from the sponsoring organization. </a:t>
            </a:r>
            <a:endParaRPr lang="en-IN" dirty="0" smtClean="0"/>
          </a:p>
          <a:p>
            <a:pPr algn="just" fontAlgn="base"/>
            <a:r>
              <a:rPr lang="en-IN" dirty="0" smtClean="0"/>
              <a:t>These </a:t>
            </a:r>
            <a:r>
              <a:rPr lang="en-IN" dirty="0"/>
              <a:t>objectives can include the wish to stay close to emerging trends or to establish a funnel for corporate venture capital investments</a:t>
            </a:r>
            <a:r>
              <a:rPr lang="en-IN" dirty="0" smtClean="0"/>
              <a:t>.</a:t>
            </a:r>
          </a:p>
          <a:p>
            <a:pPr algn="just" fontAlgn="base"/>
            <a:r>
              <a:rPr lang="en-IN" dirty="0"/>
              <a:t>Corporate accelerators differ from Business incubators, which usually have a continuous intake, due to their fixed-term, cohort-based or­ganization (similar to seed accelerators) and are distinct to corporate venture capital which is a direct, targeted investment.</a:t>
            </a:r>
          </a:p>
        </p:txBody>
      </p:sp>
    </p:spTree>
    <p:extLst>
      <p:ext uri="{BB962C8B-B14F-4D97-AF65-F5344CB8AC3E}">
        <p14:creationId xmlns:p14="http://schemas.microsoft.com/office/powerpoint/2010/main" val="332384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05" y="504967"/>
            <a:ext cx="11054687" cy="5950424"/>
          </a:xfrm>
        </p:spPr>
        <p:txBody>
          <a:bodyPr>
            <a:normAutofit fontScale="92500" lnSpcReduction="10000"/>
          </a:bodyPr>
          <a:lstStyle/>
          <a:p>
            <a:pPr fontAlgn="base"/>
            <a:r>
              <a:rPr lang="en-IN" b="1" dirty="0"/>
              <a:t>(vii) </a:t>
            </a:r>
            <a:r>
              <a:rPr lang="en-IN" b="1" dirty="0" err="1"/>
              <a:t>Startup</a:t>
            </a:r>
            <a:r>
              <a:rPr lang="en-IN" b="1" dirty="0"/>
              <a:t> Studio:</a:t>
            </a:r>
            <a:endParaRPr lang="en-IN" dirty="0"/>
          </a:p>
          <a:p>
            <a:pPr algn="just" fontAlgn="base"/>
            <a:r>
              <a:rPr lang="en-IN" dirty="0"/>
              <a:t>This is a business incubator with interacting portfolio companies. </a:t>
            </a:r>
            <a:endParaRPr lang="en-IN" dirty="0" smtClean="0"/>
          </a:p>
          <a:p>
            <a:pPr algn="just" fontAlgn="base"/>
            <a:r>
              <a:rPr lang="en-IN" dirty="0" err="1" smtClean="0"/>
              <a:t>Startup</a:t>
            </a:r>
            <a:r>
              <a:rPr lang="en-IN" dirty="0" smtClean="0"/>
              <a:t> </a:t>
            </a:r>
            <a:r>
              <a:rPr lang="en-IN" dirty="0"/>
              <a:t>studio, also known as a </a:t>
            </a:r>
            <a:r>
              <a:rPr lang="en-IN" dirty="0" err="1"/>
              <a:t>startup</a:t>
            </a:r>
            <a:r>
              <a:rPr lang="en-IN" dirty="0"/>
              <a:t> factory, or a </a:t>
            </a:r>
            <a:r>
              <a:rPr lang="en-IN" dirty="0" err="1"/>
              <a:t>startup</a:t>
            </a:r>
            <a:r>
              <a:rPr lang="en-IN" dirty="0"/>
              <a:t> foundry, or a venture builder, is a studio-like company that aims at building several companies in succession. </a:t>
            </a:r>
            <a:r>
              <a:rPr lang="en-IN" dirty="0" smtClean="0"/>
              <a:t>This </a:t>
            </a:r>
            <a:r>
              <a:rPr lang="en-IN" dirty="0"/>
              <a:t>style of business building is referred to as “parallel entrepreneurship”.</a:t>
            </a:r>
          </a:p>
          <a:p>
            <a:pPr algn="just" fontAlgn="base"/>
            <a:r>
              <a:rPr lang="en-IN" dirty="0" err="1"/>
              <a:t>Idealab</a:t>
            </a:r>
            <a:r>
              <a:rPr lang="en-IN" dirty="0"/>
              <a:t>, founded by Bill Gross in 1996, was one of the first to introduce the ‘incubator industry’, and has started over 75 companies. </a:t>
            </a:r>
            <a:endParaRPr lang="en-IN" dirty="0" smtClean="0"/>
          </a:p>
          <a:p>
            <a:pPr algn="just" fontAlgn="base"/>
            <a:r>
              <a:rPr lang="en-IN" dirty="0" err="1" smtClean="0"/>
              <a:t>Idealab</a:t>
            </a:r>
            <a:r>
              <a:rPr lang="en-IN" dirty="0" smtClean="0"/>
              <a:t> </a:t>
            </a:r>
            <a:r>
              <a:rPr lang="en-IN" dirty="0"/>
              <a:t>was founded to test many ideas at once and turn the best of them into companies while also attracting the human and financial capital necessary to bring them to the market</a:t>
            </a:r>
            <a:r>
              <a:rPr lang="en-IN" dirty="0" smtClean="0"/>
              <a:t>.</a:t>
            </a:r>
          </a:p>
          <a:p>
            <a:pPr algn="just" fontAlgn="base"/>
            <a:r>
              <a:rPr lang="en-IN" dirty="0"/>
              <a:t>The </a:t>
            </a:r>
            <a:r>
              <a:rPr lang="en-IN" dirty="0" err="1"/>
              <a:t>startup</a:t>
            </a:r>
            <a:r>
              <a:rPr lang="en-IN" dirty="0"/>
              <a:t> studio trend had really begun to gain momentum around 2008. </a:t>
            </a:r>
            <a:r>
              <a:rPr lang="en-IN" dirty="0" err="1"/>
              <a:t>Betaworks</a:t>
            </a:r>
            <a:r>
              <a:rPr lang="en-IN" dirty="0"/>
              <a:t> is one of the pioneers of this model. </a:t>
            </a:r>
            <a:endParaRPr lang="en-IN" dirty="0" smtClean="0"/>
          </a:p>
          <a:p>
            <a:pPr algn="just" fontAlgn="base"/>
            <a:r>
              <a:rPr lang="en-IN" dirty="0" smtClean="0"/>
              <a:t>Today</a:t>
            </a:r>
            <a:r>
              <a:rPr lang="en-IN" dirty="0"/>
              <a:t>, there are over 65 </a:t>
            </a:r>
            <a:r>
              <a:rPr lang="en-IN" dirty="0" err="1"/>
              <a:t>startup</a:t>
            </a:r>
            <a:r>
              <a:rPr lang="en-IN" dirty="0"/>
              <a:t> studios across the world, of which 17 have been built since 2013.</a:t>
            </a:r>
          </a:p>
          <a:p>
            <a:endParaRPr lang="en-IN" dirty="0"/>
          </a:p>
        </p:txBody>
      </p:sp>
    </p:spTree>
    <p:extLst>
      <p:ext uri="{BB962C8B-B14F-4D97-AF65-F5344CB8AC3E}">
        <p14:creationId xmlns:p14="http://schemas.microsoft.com/office/powerpoint/2010/main" val="310517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464024"/>
            <a:ext cx="11068334" cy="5991367"/>
          </a:xfrm>
        </p:spPr>
        <p:txBody>
          <a:bodyPr/>
          <a:lstStyle/>
          <a:p>
            <a:pPr fontAlgn="base"/>
            <a:r>
              <a:rPr lang="en-IN" b="1" dirty="0"/>
              <a:t>(viii) Venture Builder:</a:t>
            </a:r>
            <a:endParaRPr lang="en-IN" dirty="0"/>
          </a:p>
          <a:p>
            <a:pPr fontAlgn="base"/>
            <a:r>
              <a:rPr lang="en-IN" dirty="0"/>
              <a:t>These are similar to a </a:t>
            </a:r>
            <a:r>
              <a:rPr lang="en-IN" dirty="0" err="1"/>
              <a:t>startup</a:t>
            </a:r>
            <a:r>
              <a:rPr lang="en-IN" dirty="0"/>
              <a:t> studio, but builds companies internally. Venture-builders are also called tech stu­dios, </a:t>
            </a:r>
            <a:r>
              <a:rPr lang="en-IN" dirty="0" err="1"/>
              <a:t>startup</a:t>
            </a:r>
            <a:r>
              <a:rPr lang="en-IN" dirty="0"/>
              <a:t> factories, or venture production studios: </a:t>
            </a:r>
            <a:endParaRPr lang="en-IN" dirty="0" smtClean="0"/>
          </a:p>
          <a:p>
            <a:pPr fontAlgn="base"/>
            <a:r>
              <a:rPr lang="en-IN" dirty="0" smtClean="0"/>
              <a:t>They </a:t>
            </a:r>
            <a:r>
              <a:rPr lang="en-IN" dirty="0"/>
              <a:t>are organizations that build companies using their own ideas and re­sources. Unlike incubators and accelerators, venture builders do not take any applications, nor do they run any sort of competitive program. </a:t>
            </a:r>
            <a:endParaRPr lang="en-IN" dirty="0" smtClean="0"/>
          </a:p>
          <a:p>
            <a:pPr fontAlgn="base"/>
            <a:r>
              <a:rPr lang="en-IN" dirty="0" smtClean="0"/>
              <a:t>Instead</a:t>
            </a:r>
            <a:r>
              <a:rPr lang="en-IN" dirty="0"/>
              <a:t>, they pull business ideas from within their own network of resources and assign internal teams to develop them such as Engineers, advisors, business developers, sales managers, etc.</a:t>
            </a:r>
          </a:p>
          <a:p>
            <a:r>
              <a:rPr lang="en-IN" dirty="0"/>
              <a:t>Venture builders develop many systems, models, or projects at once and then build separate companies around the most promising ones by assigning operational resources and capital to those portfolio companies.</a:t>
            </a:r>
          </a:p>
        </p:txBody>
      </p:sp>
    </p:spTree>
    <p:extLst>
      <p:ext uri="{BB962C8B-B14F-4D97-AF65-F5344CB8AC3E}">
        <p14:creationId xmlns:p14="http://schemas.microsoft.com/office/powerpoint/2010/main" val="287701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480927"/>
          </a:xfrm>
        </p:spPr>
        <p:txBody>
          <a:bodyPr/>
          <a:lstStyle/>
          <a:p>
            <a:pPr algn="just"/>
            <a:r>
              <a:rPr lang="en-IN" dirty="0"/>
              <a:t>In its most basic form, the venture-building company is a holding company that owns equity in the various corporate entities it helped created. </a:t>
            </a:r>
            <a:endParaRPr lang="en-IN" dirty="0" smtClean="0"/>
          </a:p>
          <a:p>
            <a:pPr algn="just"/>
            <a:r>
              <a:rPr lang="en-IN" dirty="0" smtClean="0"/>
              <a:t>The </a:t>
            </a:r>
            <a:r>
              <a:rPr lang="en-IN" dirty="0"/>
              <a:t>most successful venture builders are, however, much more operational and hands-on than holding companies- </a:t>
            </a:r>
            <a:endParaRPr lang="en-IN" dirty="0" smtClean="0"/>
          </a:p>
          <a:p>
            <a:pPr algn="just"/>
            <a:r>
              <a:rPr lang="en-IN" dirty="0" smtClean="0"/>
              <a:t>They </a:t>
            </a:r>
            <a:r>
              <a:rPr lang="en-IN" dirty="0"/>
              <a:t>raise capital, staff resources, host internal coding sessions, design business models, work with legal teams, build MVPs (minimum viable products), hire business development managers, and run very effective marketing campaigns during their ven­tures’ pre-and </a:t>
            </a:r>
            <a:r>
              <a:rPr lang="en-IN" dirty="0" smtClean="0"/>
              <a:t>post-launch phases.</a:t>
            </a:r>
          </a:p>
          <a:p>
            <a:pPr algn="just"/>
            <a:r>
              <a:rPr lang="en-IN" b="1" dirty="0"/>
              <a:t>50+ </a:t>
            </a:r>
            <a:r>
              <a:rPr lang="en-IN" b="1" dirty="0" err="1"/>
              <a:t>Startup</a:t>
            </a:r>
            <a:r>
              <a:rPr lang="en-IN" b="1" dirty="0"/>
              <a:t> Schemes By The Indian Government That </a:t>
            </a:r>
            <a:r>
              <a:rPr lang="en-IN" b="1" dirty="0" err="1"/>
              <a:t>Startups</a:t>
            </a:r>
            <a:r>
              <a:rPr lang="en-IN" b="1" dirty="0"/>
              <a:t> Should Know About</a:t>
            </a:r>
          </a:p>
          <a:p>
            <a:pPr algn="just"/>
            <a:endParaRPr lang="en-IN" dirty="0"/>
          </a:p>
        </p:txBody>
      </p:sp>
    </p:spTree>
    <p:extLst>
      <p:ext uri="{BB962C8B-B14F-4D97-AF65-F5344CB8AC3E}">
        <p14:creationId xmlns:p14="http://schemas.microsoft.com/office/powerpoint/2010/main" val="356375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10034" y="613176"/>
            <a:ext cx="7128759" cy="4248340"/>
          </a:xfrm>
          <a:prstGeom prst="rect">
            <a:avLst/>
          </a:prstGeom>
        </p:spPr>
      </p:pic>
      <p:sp>
        <p:nvSpPr>
          <p:cNvPr id="5" name="Rectangle 4"/>
          <p:cNvSpPr/>
          <p:nvPr/>
        </p:nvSpPr>
        <p:spPr>
          <a:xfrm>
            <a:off x="2392422" y="5344068"/>
            <a:ext cx="6096000" cy="646331"/>
          </a:xfrm>
          <a:prstGeom prst="rect">
            <a:avLst/>
          </a:prstGeom>
        </p:spPr>
        <p:txBody>
          <a:bodyPr>
            <a:spAutoFit/>
          </a:bodyPr>
          <a:lstStyle/>
          <a:p>
            <a:r>
              <a:rPr lang="en-IN" dirty="0" smtClean="0"/>
              <a:t>https://inc42.com/buzz/startup-scheme-indian-government-startups/</a:t>
            </a:r>
            <a:endParaRPr lang="en-IN" dirty="0"/>
          </a:p>
        </p:txBody>
      </p:sp>
    </p:spTree>
    <p:extLst>
      <p:ext uri="{BB962C8B-B14F-4D97-AF65-F5344CB8AC3E}">
        <p14:creationId xmlns:p14="http://schemas.microsoft.com/office/powerpoint/2010/main" val="254821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05719" y="253193"/>
            <a:ext cx="6338532" cy="6418429"/>
          </a:xfrm>
          <a:prstGeom prst="rect">
            <a:avLst/>
          </a:prstGeom>
        </p:spPr>
      </p:pic>
    </p:spTree>
    <p:extLst>
      <p:ext uri="{BB962C8B-B14F-4D97-AF65-F5344CB8AC3E}">
        <p14:creationId xmlns:p14="http://schemas.microsoft.com/office/powerpoint/2010/main" val="2994663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423081"/>
            <a:ext cx="11081982" cy="5753882"/>
          </a:xfrm>
        </p:spPr>
        <p:txBody>
          <a:bodyPr>
            <a:normAutofit/>
          </a:bodyPr>
          <a:lstStyle/>
          <a:p>
            <a:r>
              <a:rPr lang="en-IN" dirty="0"/>
              <a:t>A </a:t>
            </a:r>
            <a:r>
              <a:rPr lang="en-IN" b="1" dirty="0" err="1"/>
              <a:t>startup</a:t>
            </a:r>
            <a:r>
              <a:rPr lang="en-IN" b="1" dirty="0"/>
              <a:t> ecosystem</a:t>
            </a:r>
            <a:r>
              <a:rPr lang="en-IN" dirty="0"/>
              <a:t> is formed by people, </a:t>
            </a:r>
            <a:r>
              <a:rPr lang="en-IN" dirty="0" err="1"/>
              <a:t>startups</a:t>
            </a:r>
            <a:r>
              <a:rPr lang="en-IN" dirty="0"/>
              <a:t> in their various stages and various types of organizations in a location (physical or virtual), interacting as a system to create and scale new </a:t>
            </a:r>
            <a:r>
              <a:rPr lang="en-IN" b="1" dirty="0" err="1"/>
              <a:t>startup</a:t>
            </a:r>
            <a:r>
              <a:rPr lang="en-IN" dirty="0"/>
              <a:t> companies</a:t>
            </a:r>
            <a:r>
              <a:rPr lang="en-IN" dirty="0" smtClean="0"/>
              <a:t>.</a:t>
            </a:r>
          </a:p>
          <a:p>
            <a:r>
              <a:rPr lang="en-IN" dirty="0"/>
              <a:t>These organizations can be further divided into categories: universities, funding organizations, support organizations (like incubators, accelerators, co-working spaces etc.), research organizations, service provider organizations (like legal, financial services etc.) and large corporations. </a:t>
            </a:r>
            <a:endParaRPr lang="en-IN" dirty="0" smtClean="0"/>
          </a:p>
          <a:p>
            <a:r>
              <a:rPr lang="en-IN" dirty="0" smtClean="0"/>
              <a:t>Different </a:t>
            </a:r>
            <a:r>
              <a:rPr lang="en-IN" dirty="0"/>
              <a:t>organizations typically focus on specific parts of the ecosystem function and/or </a:t>
            </a:r>
            <a:r>
              <a:rPr lang="en-IN" dirty="0" err="1"/>
              <a:t>startups</a:t>
            </a:r>
            <a:r>
              <a:rPr lang="en-IN" dirty="0"/>
              <a:t> at their specific development stage(s).</a:t>
            </a:r>
          </a:p>
        </p:txBody>
      </p:sp>
    </p:spTree>
    <p:extLst>
      <p:ext uri="{BB962C8B-B14F-4D97-AF65-F5344CB8AC3E}">
        <p14:creationId xmlns:p14="http://schemas.microsoft.com/office/powerpoint/2010/main" val="1046406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1"/>
          </p:nvPr>
        </p:nvSpPr>
        <p:spPr>
          <a:xfrm>
            <a:off x="450376" y="272954"/>
            <a:ext cx="5569424" cy="6469039"/>
          </a:xfrm>
        </p:spPr>
        <p:txBody>
          <a:bodyPr>
            <a:normAutofit fontScale="85000" lnSpcReduction="20000"/>
          </a:bodyPr>
          <a:lstStyle/>
          <a:p>
            <a:r>
              <a:rPr lang="en-IN" b="1" dirty="0"/>
              <a:t>Elements Of </a:t>
            </a:r>
            <a:r>
              <a:rPr lang="en-IN" b="1" dirty="0" err="1"/>
              <a:t>Startup</a:t>
            </a:r>
            <a:r>
              <a:rPr lang="en-IN" b="1" dirty="0"/>
              <a:t> </a:t>
            </a:r>
            <a:r>
              <a:rPr lang="en-IN" b="1" dirty="0" smtClean="0"/>
              <a:t>ecosystem</a:t>
            </a:r>
          </a:p>
          <a:p>
            <a:r>
              <a:rPr lang="en-IN" dirty="0" smtClean="0"/>
              <a:t>ideas</a:t>
            </a:r>
            <a:r>
              <a:rPr lang="en-IN" dirty="0"/>
              <a:t>, inventions and researches</a:t>
            </a:r>
          </a:p>
          <a:p>
            <a:r>
              <a:rPr lang="en-IN" dirty="0"/>
              <a:t>start-ups at various stages</a:t>
            </a:r>
            <a:br>
              <a:rPr lang="en-IN" dirty="0"/>
            </a:br>
            <a:r>
              <a:rPr lang="en-IN" dirty="0" smtClean="0"/>
              <a:t>entrepreneurs</a:t>
            </a:r>
            <a:endParaRPr lang="en-IN" dirty="0"/>
          </a:p>
          <a:p>
            <a:r>
              <a:rPr lang="en-IN" dirty="0"/>
              <a:t>start-up team members</a:t>
            </a:r>
          </a:p>
          <a:p>
            <a:r>
              <a:rPr lang="en-IN" dirty="0"/>
              <a:t>angel investors</a:t>
            </a:r>
          </a:p>
          <a:p>
            <a:r>
              <a:rPr lang="en-IN" dirty="0"/>
              <a:t>start-up mentors</a:t>
            </a:r>
          </a:p>
          <a:p>
            <a:r>
              <a:rPr lang="en-IN" dirty="0"/>
              <a:t>start-up advisors</a:t>
            </a:r>
          </a:p>
          <a:p>
            <a:r>
              <a:rPr lang="en-IN" dirty="0"/>
              <a:t>other entrepreneurial minded people</a:t>
            </a:r>
          </a:p>
          <a:p>
            <a:r>
              <a:rPr lang="en-IN" dirty="0"/>
              <a:t>third people from other organizations with start-up activities</a:t>
            </a:r>
          </a:p>
          <a:p>
            <a:endParaRPr lang="en-IN" dirty="0"/>
          </a:p>
        </p:txBody>
      </p:sp>
      <p:sp>
        <p:nvSpPr>
          <p:cNvPr id="11" name="Content Placeholder 10"/>
          <p:cNvSpPr>
            <a:spLocks noGrp="1"/>
          </p:cNvSpPr>
          <p:nvPr>
            <p:ph sz="half" idx="2"/>
          </p:nvPr>
        </p:nvSpPr>
        <p:spPr>
          <a:xfrm>
            <a:off x="6172199" y="272954"/>
            <a:ext cx="5755943" cy="6469039"/>
          </a:xfrm>
        </p:spPr>
        <p:txBody>
          <a:bodyPr>
            <a:normAutofit fontScale="85000" lnSpcReduction="20000"/>
          </a:bodyPr>
          <a:lstStyle/>
          <a:p>
            <a:r>
              <a:rPr lang="en-IN" b="1" dirty="0"/>
              <a:t>Organizations and activities with start-up </a:t>
            </a:r>
            <a:r>
              <a:rPr lang="en-IN" b="1" dirty="0" smtClean="0"/>
              <a:t>activities</a:t>
            </a:r>
          </a:p>
          <a:p>
            <a:r>
              <a:rPr lang="en-IN" dirty="0" smtClean="0"/>
              <a:t>universities</a:t>
            </a:r>
            <a:endParaRPr lang="en-IN" dirty="0"/>
          </a:p>
          <a:p>
            <a:r>
              <a:rPr lang="en-IN" dirty="0" smtClean="0"/>
              <a:t>advisory &amp; mentoring organizations</a:t>
            </a:r>
          </a:p>
          <a:p>
            <a:r>
              <a:rPr lang="en-IN" dirty="0" err="1" smtClean="0"/>
              <a:t>startup</a:t>
            </a:r>
            <a:r>
              <a:rPr lang="en-IN" dirty="0" smtClean="0"/>
              <a:t> incubators</a:t>
            </a:r>
            <a:endParaRPr lang="en-IN" dirty="0"/>
          </a:p>
          <a:p>
            <a:r>
              <a:rPr lang="en-IN" dirty="0" err="1"/>
              <a:t>startup</a:t>
            </a:r>
            <a:r>
              <a:rPr lang="en-IN" dirty="0"/>
              <a:t> accelerators</a:t>
            </a:r>
          </a:p>
          <a:p>
            <a:r>
              <a:rPr lang="en-IN" dirty="0" err="1"/>
              <a:t>coworking</a:t>
            </a:r>
            <a:r>
              <a:rPr lang="en-IN" dirty="0"/>
              <a:t> spaces</a:t>
            </a:r>
          </a:p>
          <a:p>
            <a:r>
              <a:rPr lang="en-IN" dirty="0"/>
              <a:t>service providers (consulting, accounting, legal, etc.)</a:t>
            </a:r>
          </a:p>
          <a:p>
            <a:r>
              <a:rPr lang="en-IN" dirty="0"/>
              <a:t>event organizers</a:t>
            </a:r>
          </a:p>
          <a:p>
            <a:r>
              <a:rPr lang="en-IN" dirty="0"/>
              <a:t>start-up competitions</a:t>
            </a:r>
          </a:p>
          <a:p>
            <a:r>
              <a:rPr lang="en-IN" dirty="0"/>
              <a:t>investor networks</a:t>
            </a:r>
          </a:p>
          <a:p>
            <a:r>
              <a:rPr lang="en-IN" dirty="0"/>
              <a:t>venture capital companies</a:t>
            </a:r>
          </a:p>
          <a:p>
            <a:r>
              <a:rPr lang="en-IN" dirty="0"/>
              <a:t>crowdfunding portals</a:t>
            </a:r>
          </a:p>
          <a:p>
            <a:r>
              <a:rPr lang="en-IN" dirty="0"/>
              <a:t>other funding providers (loans, grants etc.)</a:t>
            </a:r>
          </a:p>
          <a:p>
            <a:r>
              <a:rPr lang="en-IN" dirty="0"/>
              <a:t>start-up blogs &amp; other business media</a:t>
            </a:r>
          </a:p>
          <a:p>
            <a:r>
              <a:rPr lang="en-IN" dirty="0"/>
              <a:t>other </a:t>
            </a:r>
            <a:r>
              <a:rPr lang="en-IN" dirty="0" smtClean="0"/>
              <a:t>facilitators</a:t>
            </a:r>
            <a:endParaRPr lang="en-IN" dirty="0"/>
          </a:p>
        </p:txBody>
      </p:sp>
    </p:spTree>
    <p:extLst>
      <p:ext uri="{BB962C8B-B14F-4D97-AF65-F5344CB8AC3E}">
        <p14:creationId xmlns:p14="http://schemas.microsoft.com/office/powerpoint/2010/main" val="374072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Start-up Incubators - Concepts – </a:t>
            </a:r>
          </a:p>
          <a:p>
            <a:r>
              <a:rPr lang="en-IN" dirty="0" smtClean="0"/>
              <a:t>start-up ecosystem- </a:t>
            </a:r>
          </a:p>
          <a:p>
            <a:r>
              <a:rPr lang="en-IN" dirty="0" smtClean="0"/>
              <a:t>government start-up initiatives</a:t>
            </a:r>
            <a:endParaRPr lang="en-IN" dirty="0"/>
          </a:p>
        </p:txBody>
      </p:sp>
    </p:spTree>
    <p:extLst>
      <p:ext uri="{BB962C8B-B14F-4D97-AF65-F5344CB8AC3E}">
        <p14:creationId xmlns:p14="http://schemas.microsoft.com/office/powerpoint/2010/main" val="260929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14149" y="395784"/>
            <a:ext cx="11177517" cy="6114197"/>
          </a:xfrm>
        </p:spPr>
        <p:txBody>
          <a:bodyPr/>
          <a:lstStyle/>
          <a:p>
            <a:r>
              <a:rPr lang="en-IN" dirty="0"/>
              <a:t>The Prime Minister of India launched the </a:t>
            </a:r>
            <a:r>
              <a:rPr lang="en-IN" b="1" dirty="0" err="1"/>
              <a:t>Startup</a:t>
            </a:r>
            <a:r>
              <a:rPr lang="en-IN" dirty="0"/>
              <a:t> India </a:t>
            </a:r>
            <a:r>
              <a:rPr lang="en-IN" b="1" dirty="0"/>
              <a:t>Initiative</a:t>
            </a:r>
            <a:r>
              <a:rPr lang="en-IN" dirty="0"/>
              <a:t> in the year 2016. </a:t>
            </a:r>
            <a:endParaRPr lang="en-IN" dirty="0" smtClean="0"/>
          </a:p>
          <a:p>
            <a:r>
              <a:rPr lang="en-IN" dirty="0" smtClean="0"/>
              <a:t>The </a:t>
            </a:r>
            <a:r>
              <a:rPr lang="en-IN" dirty="0"/>
              <a:t>idea is to increase wealth and employability by giving wings to entrepreneurial spirits. </a:t>
            </a:r>
            <a:endParaRPr lang="en-IN" dirty="0" smtClean="0"/>
          </a:p>
          <a:p>
            <a:r>
              <a:rPr lang="en-IN" dirty="0" smtClean="0"/>
              <a:t>The</a:t>
            </a:r>
            <a:r>
              <a:rPr lang="en-IN" dirty="0"/>
              <a:t> </a:t>
            </a:r>
            <a:r>
              <a:rPr lang="en-IN" b="1" dirty="0"/>
              <a:t>government</a:t>
            </a:r>
            <a:r>
              <a:rPr lang="en-IN" dirty="0"/>
              <a:t> gives tax benefits to </a:t>
            </a:r>
            <a:r>
              <a:rPr lang="en-IN" dirty="0" err="1"/>
              <a:t>startups</a:t>
            </a:r>
            <a:r>
              <a:rPr lang="en-IN" dirty="0"/>
              <a:t> under this scheme and 798 applicants have </a:t>
            </a:r>
            <a:r>
              <a:rPr lang="en-IN" dirty="0" smtClean="0"/>
              <a:t>made </a:t>
            </a:r>
            <a:r>
              <a:rPr lang="en-IN" dirty="0"/>
              <a:t>use of this scheme to date</a:t>
            </a:r>
            <a:r>
              <a:rPr lang="en-IN" dirty="0" smtClean="0"/>
              <a:t>.</a:t>
            </a:r>
          </a:p>
          <a:p>
            <a:r>
              <a:rPr lang="en-IN" dirty="0" smtClean="0">
                <a:hlinkClick r:id="rId2"/>
              </a:rPr>
              <a:t>https://www.startupindia.gov.in/</a:t>
            </a:r>
            <a:endParaRPr lang="en-IN" dirty="0" smtClean="0"/>
          </a:p>
          <a:p>
            <a:r>
              <a:rPr lang="en-IN" b="1" dirty="0"/>
              <a:t>States’ </a:t>
            </a:r>
            <a:r>
              <a:rPr lang="en-IN" b="1" dirty="0" err="1"/>
              <a:t>Startup</a:t>
            </a:r>
            <a:r>
              <a:rPr lang="en-IN" b="1" dirty="0"/>
              <a:t> Ranking Framework </a:t>
            </a:r>
            <a:endParaRPr lang="en-IN" b="1" dirty="0" smtClean="0"/>
          </a:p>
          <a:p>
            <a:r>
              <a:rPr lang="en-IN" b="1" dirty="0"/>
              <a:t>National </a:t>
            </a:r>
            <a:r>
              <a:rPr lang="en-IN" b="1" dirty="0" err="1"/>
              <a:t>Startup</a:t>
            </a:r>
            <a:r>
              <a:rPr lang="en-IN" b="1" dirty="0"/>
              <a:t> Awards </a:t>
            </a:r>
            <a:r>
              <a:rPr lang="en-IN" b="1" dirty="0" smtClean="0"/>
              <a:t>2021</a:t>
            </a:r>
          </a:p>
          <a:p>
            <a:r>
              <a:rPr lang="en-IN" b="1" dirty="0" err="1"/>
              <a:t>Startup</a:t>
            </a:r>
            <a:r>
              <a:rPr lang="en-IN" b="1" dirty="0"/>
              <a:t> India Seed Fund Scheme Launch</a:t>
            </a:r>
          </a:p>
          <a:p>
            <a:r>
              <a:rPr lang="en-IN" b="1" dirty="0" err="1"/>
              <a:t>Startup</a:t>
            </a:r>
            <a:r>
              <a:rPr lang="en-IN" b="1" dirty="0"/>
              <a:t> India Showcase</a:t>
            </a:r>
          </a:p>
          <a:p>
            <a:endParaRPr lang="en-IN" dirty="0" smtClean="0"/>
          </a:p>
          <a:p>
            <a:endParaRPr lang="en-IN" dirty="0" smtClean="0"/>
          </a:p>
          <a:p>
            <a:endParaRPr lang="en-IN" dirty="0"/>
          </a:p>
        </p:txBody>
      </p:sp>
    </p:spTree>
    <p:extLst>
      <p:ext uri="{BB962C8B-B14F-4D97-AF65-F5344CB8AC3E}">
        <p14:creationId xmlns:p14="http://schemas.microsoft.com/office/powerpoint/2010/main" val="2490259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354842"/>
            <a:ext cx="11232108" cy="6086901"/>
          </a:xfrm>
        </p:spPr>
        <p:txBody>
          <a:bodyPr>
            <a:normAutofit lnSpcReduction="10000"/>
          </a:bodyPr>
          <a:lstStyle/>
          <a:p>
            <a:r>
              <a:rPr lang="en-IN" dirty="0" smtClean="0"/>
              <a:t>Action Plan: Proposed </a:t>
            </a:r>
            <a:r>
              <a:rPr lang="en-IN" dirty="0" err="1" smtClean="0"/>
              <a:t>Sc</a:t>
            </a:r>
            <a:endParaRPr lang="en-IN" dirty="0" smtClean="0"/>
          </a:p>
          <a:p>
            <a:r>
              <a:rPr lang="en-IN" dirty="0" smtClean="0"/>
              <a:t>Simplification and Handholding </a:t>
            </a:r>
          </a:p>
          <a:p>
            <a:pPr lvl="1"/>
            <a:r>
              <a:rPr lang="en-IN" dirty="0" smtClean="0"/>
              <a:t>1. Compliance Regime based on Self-certification </a:t>
            </a:r>
          </a:p>
          <a:p>
            <a:pPr lvl="1"/>
            <a:r>
              <a:rPr lang="en-IN" dirty="0" smtClean="0"/>
              <a:t>2. </a:t>
            </a:r>
            <a:r>
              <a:rPr lang="en-IN" dirty="0" err="1" smtClean="0"/>
              <a:t>Startup</a:t>
            </a:r>
            <a:r>
              <a:rPr lang="en-IN" dirty="0" smtClean="0"/>
              <a:t> India Hub </a:t>
            </a:r>
          </a:p>
          <a:p>
            <a:pPr lvl="1"/>
            <a:r>
              <a:rPr lang="en-IN" dirty="0" smtClean="0"/>
              <a:t>3. Rolling out of Mobile App and Portal </a:t>
            </a:r>
          </a:p>
          <a:p>
            <a:pPr lvl="1"/>
            <a:r>
              <a:rPr lang="en-IN" dirty="0" smtClean="0"/>
              <a:t>4. Legal Support and Fast-tracking Patent Examination at Lower Costs </a:t>
            </a:r>
          </a:p>
          <a:p>
            <a:pPr lvl="1"/>
            <a:r>
              <a:rPr lang="en-IN" dirty="0" smtClean="0"/>
              <a:t>5. Relaxed Norms of Public Procurement for </a:t>
            </a:r>
            <a:r>
              <a:rPr lang="en-IN" dirty="0" err="1" smtClean="0"/>
              <a:t>Startups</a:t>
            </a:r>
            <a:r>
              <a:rPr lang="en-IN" dirty="0" smtClean="0"/>
              <a:t> </a:t>
            </a:r>
          </a:p>
          <a:p>
            <a:pPr lvl="1"/>
            <a:r>
              <a:rPr lang="en-IN" dirty="0" smtClean="0"/>
              <a:t>6. Faster Exit for </a:t>
            </a:r>
            <a:r>
              <a:rPr lang="en-IN" dirty="0" err="1" smtClean="0"/>
              <a:t>Startupshemes</a:t>
            </a:r>
            <a:r>
              <a:rPr lang="en-IN" dirty="0" smtClean="0"/>
              <a:t> and Incentives </a:t>
            </a:r>
          </a:p>
          <a:p>
            <a:r>
              <a:rPr lang="en-IN" dirty="0" smtClean="0"/>
              <a:t>Funding Support and Incentives </a:t>
            </a:r>
          </a:p>
          <a:p>
            <a:pPr lvl="1"/>
            <a:r>
              <a:rPr lang="en-IN" dirty="0" smtClean="0"/>
              <a:t>7. Providing Funding Support through a Fund of Funds with a Corpus of INR 10,000 crore </a:t>
            </a:r>
          </a:p>
          <a:p>
            <a:pPr lvl="1"/>
            <a:r>
              <a:rPr lang="en-IN" dirty="0" smtClean="0"/>
              <a:t>8. Credit Guarantee Fund for </a:t>
            </a:r>
            <a:r>
              <a:rPr lang="en-IN" dirty="0" err="1" smtClean="0"/>
              <a:t>Startups</a:t>
            </a:r>
            <a:r>
              <a:rPr lang="en-IN" dirty="0" smtClean="0"/>
              <a:t> </a:t>
            </a:r>
          </a:p>
          <a:p>
            <a:pPr lvl="1"/>
            <a:r>
              <a:rPr lang="en-IN" dirty="0" smtClean="0"/>
              <a:t>9. Tax Exemption on Capital Gains </a:t>
            </a:r>
          </a:p>
          <a:p>
            <a:pPr lvl="1"/>
            <a:r>
              <a:rPr lang="en-IN" dirty="0" smtClean="0"/>
              <a:t>10. Tax Exemption to </a:t>
            </a:r>
            <a:r>
              <a:rPr lang="en-IN" dirty="0" err="1" smtClean="0"/>
              <a:t>Startups</a:t>
            </a:r>
            <a:r>
              <a:rPr lang="en-IN" dirty="0" smtClean="0"/>
              <a:t> for 3 years </a:t>
            </a:r>
          </a:p>
          <a:p>
            <a:pPr lvl="1"/>
            <a:r>
              <a:rPr lang="en-IN" dirty="0" smtClean="0"/>
              <a:t>11. Tax Exemption on Investments above Fair Market Value</a:t>
            </a:r>
            <a:endParaRPr lang="en-IN" dirty="0"/>
          </a:p>
        </p:txBody>
      </p:sp>
    </p:spTree>
    <p:extLst>
      <p:ext uri="{BB962C8B-B14F-4D97-AF65-F5344CB8AC3E}">
        <p14:creationId xmlns:p14="http://schemas.microsoft.com/office/powerpoint/2010/main" val="3275693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709" y="300250"/>
            <a:ext cx="11349251" cy="5890360"/>
          </a:xfrm>
        </p:spPr>
        <p:txBody>
          <a:bodyPr/>
          <a:lstStyle/>
          <a:p>
            <a:r>
              <a:rPr lang="en-IN" dirty="0" smtClean="0"/>
              <a:t>Industry-Academia Partnership and Incubation </a:t>
            </a:r>
          </a:p>
          <a:p>
            <a:r>
              <a:rPr lang="en-IN" dirty="0" smtClean="0"/>
              <a:t>12. Organizing </a:t>
            </a:r>
            <a:r>
              <a:rPr lang="en-IN" dirty="0" err="1" smtClean="0"/>
              <a:t>Startup</a:t>
            </a:r>
            <a:r>
              <a:rPr lang="en-IN" dirty="0" smtClean="0"/>
              <a:t> Fests for Showcasing Innovation and Providing a Collaboration Platform </a:t>
            </a:r>
          </a:p>
          <a:p>
            <a:r>
              <a:rPr lang="en-IN" dirty="0" smtClean="0"/>
              <a:t>13. Launch of Atal Innovation Mission (AIM) with Self-Employment and Talent Utilization (SETU) Program </a:t>
            </a:r>
          </a:p>
          <a:p>
            <a:r>
              <a:rPr lang="en-IN" dirty="0" smtClean="0"/>
              <a:t>14. Harnessing Private Sector Expertise for Incubator Setup </a:t>
            </a:r>
          </a:p>
          <a:p>
            <a:r>
              <a:rPr lang="en-IN" dirty="0" smtClean="0"/>
              <a:t>15. Building Innovation Centres at National Institutes </a:t>
            </a:r>
          </a:p>
          <a:p>
            <a:r>
              <a:rPr lang="en-IN" dirty="0" smtClean="0"/>
              <a:t>16. Setting up of 7 New Research Parks </a:t>
            </a:r>
            <a:r>
              <a:rPr lang="en-IN" dirty="0" err="1" smtClean="0"/>
              <a:t>Modeled</a:t>
            </a:r>
            <a:r>
              <a:rPr lang="en-IN" dirty="0" smtClean="0"/>
              <a:t> on the Research Park Setup at IIT Madras </a:t>
            </a:r>
          </a:p>
          <a:p>
            <a:r>
              <a:rPr lang="en-IN" dirty="0" smtClean="0"/>
              <a:t>17. Promoting </a:t>
            </a:r>
            <a:r>
              <a:rPr lang="en-IN" dirty="0" err="1" smtClean="0"/>
              <a:t>Startups</a:t>
            </a:r>
            <a:r>
              <a:rPr lang="en-IN" dirty="0" smtClean="0"/>
              <a:t> in the Biotechnology Sector </a:t>
            </a:r>
          </a:p>
          <a:p>
            <a:r>
              <a:rPr lang="en-IN" dirty="0" smtClean="0"/>
              <a:t>18. Launching of Innovation Focused Programs for Students </a:t>
            </a:r>
          </a:p>
          <a:p>
            <a:r>
              <a:rPr lang="en-IN" dirty="0" smtClean="0"/>
              <a:t>19. Annual Incubator Grand Challenge</a:t>
            </a:r>
            <a:endParaRPr lang="en-IN" dirty="0"/>
          </a:p>
        </p:txBody>
      </p:sp>
    </p:spTree>
    <p:extLst>
      <p:ext uri="{BB962C8B-B14F-4D97-AF65-F5344CB8AC3E}">
        <p14:creationId xmlns:p14="http://schemas.microsoft.com/office/powerpoint/2010/main" val="3155632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86820" y="0"/>
            <a:ext cx="9362648" cy="6734536"/>
          </a:xfrm>
          <a:prstGeom prst="rect">
            <a:avLst/>
          </a:prstGeom>
        </p:spPr>
      </p:pic>
    </p:spTree>
    <p:extLst>
      <p:ext uri="{BB962C8B-B14F-4D97-AF65-F5344CB8AC3E}">
        <p14:creationId xmlns:p14="http://schemas.microsoft.com/office/powerpoint/2010/main" val="3819628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1080" y="150125"/>
            <a:ext cx="11115466" cy="6265673"/>
          </a:xfrm>
          <a:prstGeom prst="rect">
            <a:avLst/>
          </a:prstGeom>
        </p:spPr>
      </p:pic>
      <p:sp>
        <p:nvSpPr>
          <p:cNvPr id="3" name="Rectangle 2"/>
          <p:cNvSpPr/>
          <p:nvPr/>
        </p:nvSpPr>
        <p:spPr>
          <a:xfrm>
            <a:off x="3652672" y="6488668"/>
            <a:ext cx="3276218" cy="369332"/>
          </a:xfrm>
          <a:prstGeom prst="rect">
            <a:avLst/>
          </a:prstGeom>
        </p:spPr>
        <p:txBody>
          <a:bodyPr wrap="none">
            <a:spAutoFit/>
          </a:bodyPr>
          <a:lstStyle/>
          <a:p>
            <a:r>
              <a:rPr lang="en-IN" dirty="0"/>
              <a:t>https://www.startupindia.gov.in/</a:t>
            </a:r>
          </a:p>
        </p:txBody>
      </p:sp>
    </p:spTree>
    <p:extLst>
      <p:ext uri="{BB962C8B-B14F-4D97-AF65-F5344CB8AC3E}">
        <p14:creationId xmlns:p14="http://schemas.microsoft.com/office/powerpoint/2010/main" val="1994216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409433"/>
            <a:ext cx="11204812" cy="6182436"/>
          </a:xfrm>
        </p:spPr>
        <p:txBody>
          <a:bodyPr>
            <a:normAutofit/>
          </a:bodyPr>
          <a:lstStyle/>
          <a:p>
            <a:pPr algn="just"/>
            <a:r>
              <a:rPr lang="en-IN" b="1" dirty="0" smtClean="0"/>
              <a:t>Definition of </a:t>
            </a:r>
            <a:r>
              <a:rPr lang="en-IN" b="1" dirty="0" err="1" smtClean="0"/>
              <a:t>Startup</a:t>
            </a:r>
            <a:r>
              <a:rPr lang="en-IN" b="1" dirty="0" smtClean="0"/>
              <a:t> (only for the purpose of Government schemes)</a:t>
            </a:r>
            <a:r>
              <a:rPr lang="en-IN" dirty="0" smtClean="0"/>
              <a:t> </a:t>
            </a:r>
          </a:p>
          <a:p>
            <a:pPr algn="just"/>
            <a:r>
              <a:rPr lang="en-IN" dirty="0" err="1" smtClean="0"/>
              <a:t>Startup</a:t>
            </a:r>
            <a:r>
              <a:rPr lang="en-IN" dirty="0" smtClean="0"/>
              <a:t> means an entity, incorporated or registered in India not prior to five years, with annual turnover not exceeding INR 25 crore in any preceding financial year, working towards innovation, development, deployment or commercialization of new products, processes or services driven by technology or intellectual property. </a:t>
            </a:r>
          </a:p>
          <a:p>
            <a:pPr algn="just"/>
            <a:r>
              <a:rPr lang="en-IN" dirty="0" smtClean="0"/>
              <a:t>Provided that such entity is not formed by splitting up, or reconstruction, of a business already in existence. </a:t>
            </a:r>
          </a:p>
          <a:p>
            <a:pPr algn="just"/>
            <a:r>
              <a:rPr lang="en-IN" dirty="0" smtClean="0"/>
              <a:t>Provided also that an entity shall cease to be a </a:t>
            </a:r>
            <a:r>
              <a:rPr lang="en-IN" dirty="0" err="1" smtClean="0"/>
              <a:t>Startup</a:t>
            </a:r>
            <a:r>
              <a:rPr lang="en-IN" dirty="0" smtClean="0"/>
              <a:t> if its turnover for the previous financial years has exceeded INR 25 crore or it has completed 5 years from the date of incorporation/ registration. </a:t>
            </a:r>
          </a:p>
          <a:p>
            <a:pPr algn="just"/>
            <a:r>
              <a:rPr lang="en-IN" dirty="0" smtClean="0"/>
              <a:t>Provided further that a </a:t>
            </a:r>
            <a:r>
              <a:rPr lang="en-IN" dirty="0" err="1" smtClean="0"/>
              <a:t>Startup</a:t>
            </a:r>
            <a:r>
              <a:rPr lang="en-IN" dirty="0" smtClean="0"/>
              <a:t> shall be eligible for tax benefits only after it has obtained certification from the Inter-Ministerial Board, setup for such purpose.</a:t>
            </a:r>
            <a:endParaRPr lang="en-IN" dirty="0"/>
          </a:p>
        </p:txBody>
      </p:sp>
    </p:spTree>
    <p:extLst>
      <p:ext uri="{BB962C8B-B14F-4D97-AF65-F5344CB8AC3E}">
        <p14:creationId xmlns:p14="http://schemas.microsoft.com/office/powerpoint/2010/main" val="162092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477672"/>
            <a:ext cx="11136574" cy="6073253"/>
          </a:xfrm>
        </p:spPr>
        <p:txBody>
          <a:bodyPr>
            <a:normAutofit lnSpcReduction="10000"/>
          </a:bodyPr>
          <a:lstStyle/>
          <a:p>
            <a:r>
              <a:rPr lang="en-IN" dirty="0"/>
              <a:t>Meaning of Business </a:t>
            </a:r>
            <a:r>
              <a:rPr lang="en-IN" b="1" dirty="0"/>
              <a:t>Incubators</a:t>
            </a:r>
            <a:r>
              <a:rPr lang="en-IN" dirty="0"/>
              <a:t>:</a:t>
            </a:r>
          </a:p>
          <a:p>
            <a:r>
              <a:rPr lang="en-IN" dirty="0"/>
              <a:t>A business </a:t>
            </a:r>
            <a:r>
              <a:rPr lang="en-IN" b="1" dirty="0"/>
              <a:t>incubator</a:t>
            </a:r>
            <a:r>
              <a:rPr lang="en-IN" dirty="0"/>
              <a:t> is a company that helps new </a:t>
            </a:r>
            <a:r>
              <a:rPr lang="en-IN" dirty="0" smtClean="0"/>
              <a:t>and</a:t>
            </a:r>
            <a:r>
              <a:rPr lang="en-IN" dirty="0"/>
              <a:t> </a:t>
            </a:r>
            <a:r>
              <a:rPr lang="en-IN" b="1" dirty="0" err="1"/>
              <a:t>startup</a:t>
            </a:r>
            <a:r>
              <a:rPr lang="en-IN" dirty="0"/>
              <a:t> companies to develop by providing services such as management training or office space. </a:t>
            </a:r>
            <a:endParaRPr lang="en-IN" dirty="0" smtClean="0"/>
          </a:p>
          <a:p>
            <a:r>
              <a:rPr lang="en-IN" dirty="0" smtClean="0"/>
              <a:t>This </a:t>
            </a:r>
            <a:r>
              <a:rPr lang="en-IN" dirty="0"/>
              <a:t>is also Facility established to nurture young (</a:t>
            </a:r>
            <a:r>
              <a:rPr lang="en-IN" b="1" dirty="0" err="1"/>
              <a:t>startup</a:t>
            </a:r>
            <a:r>
              <a:rPr lang="en-IN" dirty="0"/>
              <a:t>) firms during their early months or years</a:t>
            </a:r>
            <a:r>
              <a:rPr lang="en-IN" dirty="0" smtClean="0"/>
              <a:t>.</a:t>
            </a:r>
          </a:p>
          <a:p>
            <a:r>
              <a:rPr lang="en-IN" dirty="0"/>
              <a:t>A </a:t>
            </a:r>
            <a:r>
              <a:rPr lang="en-IN" b="1" dirty="0" err="1"/>
              <a:t>startup</a:t>
            </a:r>
            <a:r>
              <a:rPr lang="en-IN" b="1" dirty="0"/>
              <a:t> incubator</a:t>
            </a:r>
            <a:r>
              <a:rPr lang="en-IN" dirty="0"/>
              <a:t> is a collaborative program designed to help new </a:t>
            </a:r>
            <a:r>
              <a:rPr lang="en-IN" dirty="0" err="1"/>
              <a:t>startups</a:t>
            </a:r>
            <a:r>
              <a:rPr lang="en-IN" dirty="0"/>
              <a:t> succeed. </a:t>
            </a:r>
            <a:endParaRPr lang="en-IN" dirty="0" smtClean="0"/>
          </a:p>
          <a:p>
            <a:r>
              <a:rPr lang="en-IN" dirty="0" smtClean="0"/>
              <a:t>Incubators </a:t>
            </a:r>
            <a:r>
              <a:rPr lang="en-IN" dirty="0"/>
              <a:t>help entrepreneurs solve some of the problems commonly associated with running a </a:t>
            </a:r>
            <a:r>
              <a:rPr lang="en-IN" dirty="0" err="1"/>
              <a:t>startup</a:t>
            </a:r>
            <a:r>
              <a:rPr lang="en-IN" dirty="0"/>
              <a:t> by providing workspace, seed funding, mentoring, and training (see list below for a </a:t>
            </a:r>
            <a:r>
              <a:rPr lang="en-IN" dirty="0" err="1"/>
              <a:t>a</a:t>
            </a:r>
            <a:r>
              <a:rPr lang="en-IN" dirty="0"/>
              <a:t> more extensive list of common incubator services). </a:t>
            </a:r>
            <a:endParaRPr lang="en-IN" dirty="0" smtClean="0"/>
          </a:p>
          <a:p>
            <a:r>
              <a:rPr lang="en-IN" dirty="0" smtClean="0"/>
              <a:t>The </a:t>
            </a:r>
            <a:r>
              <a:rPr lang="en-IN" dirty="0"/>
              <a:t>sole purpose of a </a:t>
            </a:r>
            <a:r>
              <a:rPr lang="en-IN" dirty="0" err="1"/>
              <a:t>startup</a:t>
            </a:r>
            <a:r>
              <a:rPr lang="en-IN" dirty="0"/>
              <a:t> incubator is to help entrepreneurs grow their business.</a:t>
            </a:r>
            <a:endParaRPr lang="en-IN" dirty="0" smtClean="0"/>
          </a:p>
          <a:p>
            <a:endParaRPr lang="en-IN" dirty="0"/>
          </a:p>
        </p:txBody>
      </p:sp>
    </p:spTree>
    <p:extLst>
      <p:ext uri="{BB962C8B-B14F-4D97-AF65-F5344CB8AC3E}">
        <p14:creationId xmlns:p14="http://schemas.microsoft.com/office/powerpoint/2010/main" val="239892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7797" y="559558"/>
            <a:ext cx="10904561" cy="5882185"/>
          </a:xfrm>
        </p:spPr>
        <p:txBody>
          <a:bodyPr>
            <a:normAutofit/>
          </a:bodyPr>
          <a:lstStyle/>
          <a:p>
            <a:r>
              <a:rPr lang="en-IN" dirty="0" err="1"/>
              <a:t>Startup</a:t>
            </a:r>
            <a:r>
              <a:rPr lang="en-IN" dirty="0"/>
              <a:t> incubators are usually non-profit organizations, which are usually run by both public and private entities. </a:t>
            </a:r>
            <a:endParaRPr lang="en-IN" dirty="0" smtClean="0"/>
          </a:p>
          <a:p>
            <a:r>
              <a:rPr lang="en-IN" dirty="0" smtClean="0"/>
              <a:t>Incubators </a:t>
            </a:r>
            <a:r>
              <a:rPr lang="en-IN" dirty="0"/>
              <a:t>are often associated with universities, and some business schools (such as </a:t>
            </a:r>
            <a:r>
              <a:rPr lang="en-IN" dirty="0">
                <a:hlinkClick r:id="rId2"/>
              </a:rPr>
              <a:t>Columbia</a:t>
            </a:r>
            <a:r>
              <a:rPr lang="en-IN" dirty="0"/>
              <a:t> or </a:t>
            </a:r>
            <a:r>
              <a:rPr lang="en-IN" dirty="0">
                <a:hlinkClick r:id="rId3"/>
              </a:rPr>
              <a:t>McCombs</a:t>
            </a:r>
            <a:r>
              <a:rPr lang="en-IN" dirty="0"/>
              <a:t>) allow their students and alumni to </a:t>
            </a:r>
            <a:r>
              <a:rPr lang="en-IN" dirty="0" smtClean="0"/>
              <a:t>take part in these programs.</a:t>
            </a:r>
          </a:p>
          <a:p>
            <a:r>
              <a:rPr lang="en-IN" b="1" dirty="0"/>
              <a:t>What are the Most Common </a:t>
            </a:r>
            <a:r>
              <a:rPr lang="en-IN" b="1" dirty="0" err="1"/>
              <a:t>Startup</a:t>
            </a:r>
            <a:r>
              <a:rPr lang="en-IN" b="1" dirty="0"/>
              <a:t> Incubator Services? </a:t>
            </a:r>
          </a:p>
          <a:p>
            <a:pPr lvl="1"/>
            <a:r>
              <a:rPr lang="en-IN" dirty="0" smtClean="0"/>
              <a:t>Help </a:t>
            </a:r>
            <a:r>
              <a:rPr lang="en-IN" dirty="0"/>
              <a:t>with business basics</a:t>
            </a:r>
          </a:p>
          <a:p>
            <a:pPr lvl="1"/>
            <a:r>
              <a:rPr lang="en-IN" dirty="0"/>
              <a:t>Networking opportunities</a:t>
            </a:r>
          </a:p>
          <a:p>
            <a:pPr lvl="1"/>
            <a:r>
              <a:rPr lang="en-IN" dirty="0"/>
              <a:t>Marketing assistance</a:t>
            </a:r>
          </a:p>
          <a:p>
            <a:pPr lvl="1"/>
            <a:r>
              <a:rPr lang="en-IN" dirty="0"/>
              <a:t>High-speed Internet access</a:t>
            </a:r>
          </a:p>
          <a:p>
            <a:pPr lvl="1"/>
            <a:r>
              <a:rPr lang="en-IN" dirty="0" smtClean="0"/>
              <a:t>Accounting/financial </a:t>
            </a:r>
            <a:r>
              <a:rPr lang="en-IN" dirty="0"/>
              <a:t>management assistance</a:t>
            </a:r>
          </a:p>
          <a:p>
            <a:pPr lvl="1"/>
            <a:r>
              <a:rPr lang="en-IN" dirty="0"/>
              <a:t>Access to bank loans, loan funds and guarantee programs</a:t>
            </a:r>
          </a:p>
          <a:p>
            <a:pPr lvl="1"/>
            <a:r>
              <a:rPr lang="en-IN" dirty="0"/>
              <a:t>Help with presentation skills</a:t>
            </a:r>
          </a:p>
          <a:p>
            <a:pPr lvl="1"/>
            <a:r>
              <a:rPr lang="en-IN" dirty="0"/>
              <a:t>Connections to higher education resources</a:t>
            </a:r>
          </a:p>
          <a:p>
            <a:pPr lvl="1"/>
            <a:endParaRPr lang="en-IN" dirty="0"/>
          </a:p>
        </p:txBody>
      </p:sp>
    </p:spTree>
    <p:extLst>
      <p:ext uri="{BB962C8B-B14F-4D97-AF65-F5344CB8AC3E}">
        <p14:creationId xmlns:p14="http://schemas.microsoft.com/office/powerpoint/2010/main" val="4074952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09" y="272954"/>
            <a:ext cx="11150221" cy="6223379"/>
          </a:xfrm>
        </p:spPr>
        <p:txBody>
          <a:bodyPr/>
          <a:lstStyle/>
          <a:p>
            <a:pPr lvl="1"/>
            <a:r>
              <a:rPr lang="en-IN" dirty="0" smtClean="0"/>
              <a:t>Connections </a:t>
            </a:r>
            <a:r>
              <a:rPr lang="en-IN" dirty="0"/>
              <a:t>to strategic partners</a:t>
            </a:r>
          </a:p>
          <a:p>
            <a:pPr lvl="1"/>
            <a:r>
              <a:rPr lang="en-IN" dirty="0"/>
              <a:t>Access to angel investors or venture capital</a:t>
            </a:r>
          </a:p>
          <a:p>
            <a:pPr lvl="1"/>
            <a:r>
              <a:rPr lang="en-IN" dirty="0"/>
              <a:t>Comprehensive business training programs</a:t>
            </a:r>
          </a:p>
          <a:p>
            <a:pPr lvl="1"/>
            <a:r>
              <a:rPr lang="en-IN" dirty="0"/>
              <a:t>Advisory boards and mentors</a:t>
            </a:r>
          </a:p>
          <a:p>
            <a:pPr lvl="1"/>
            <a:r>
              <a:rPr lang="en-IN" dirty="0"/>
              <a:t>Management team </a:t>
            </a:r>
            <a:r>
              <a:rPr lang="en-IN" dirty="0" smtClean="0"/>
              <a:t>identification</a:t>
            </a:r>
          </a:p>
          <a:p>
            <a:pPr lvl="1"/>
            <a:r>
              <a:rPr lang="en-IN" dirty="0" smtClean="0"/>
              <a:t>Help </a:t>
            </a:r>
            <a:r>
              <a:rPr lang="en-IN" dirty="0"/>
              <a:t>with business etiquette</a:t>
            </a:r>
          </a:p>
          <a:p>
            <a:pPr lvl="1"/>
            <a:r>
              <a:rPr lang="en-IN" dirty="0"/>
              <a:t>Technology commercialization assistance</a:t>
            </a:r>
          </a:p>
          <a:p>
            <a:pPr lvl="1"/>
            <a:r>
              <a:rPr lang="en-IN" dirty="0"/>
              <a:t>Help with regulatory compliance</a:t>
            </a:r>
          </a:p>
          <a:p>
            <a:pPr lvl="1"/>
            <a:r>
              <a:rPr lang="en-IN" dirty="0"/>
              <a:t>Intellectual property management and legal counsel</a:t>
            </a:r>
          </a:p>
          <a:p>
            <a:pPr lvl="1"/>
            <a:endParaRPr lang="en-IN" dirty="0"/>
          </a:p>
          <a:p>
            <a:pPr lvl="1"/>
            <a:endParaRPr lang="en-IN" dirty="0"/>
          </a:p>
        </p:txBody>
      </p:sp>
    </p:spTree>
    <p:extLst>
      <p:ext uri="{BB962C8B-B14F-4D97-AF65-F5344CB8AC3E}">
        <p14:creationId xmlns:p14="http://schemas.microsoft.com/office/powerpoint/2010/main" val="1380509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0162" y="530699"/>
            <a:ext cx="11082196" cy="6170352"/>
          </a:xfrm>
          <a:prstGeom prst="rect">
            <a:avLst/>
          </a:prstGeom>
        </p:spPr>
      </p:pic>
    </p:spTree>
    <p:extLst>
      <p:ext uri="{BB962C8B-B14F-4D97-AF65-F5344CB8AC3E}">
        <p14:creationId xmlns:p14="http://schemas.microsoft.com/office/powerpoint/2010/main" val="113628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149" y="450376"/>
            <a:ext cx="10972800" cy="6045958"/>
          </a:xfrm>
        </p:spPr>
        <p:txBody>
          <a:bodyPr>
            <a:normAutofit fontScale="92500"/>
          </a:bodyPr>
          <a:lstStyle/>
          <a:p>
            <a:r>
              <a:rPr lang="en-IN" b="1" dirty="0"/>
              <a:t>Three Stages of Business Incubation Development</a:t>
            </a:r>
            <a:r>
              <a:rPr lang="en-IN" b="1" dirty="0" smtClean="0"/>
              <a:t>:</a:t>
            </a:r>
          </a:p>
          <a:p>
            <a:pPr fontAlgn="base"/>
            <a:r>
              <a:rPr lang="en-IN" dirty="0"/>
              <a:t>(</a:t>
            </a:r>
            <a:r>
              <a:rPr lang="en-IN" dirty="0" err="1"/>
              <a:t>i</a:t>
            </a:r>
            <a:r>
              <a:rPr lang="en-IN" dirty="0"/>
              <a:t>) Physical facility support – Business incubation provided within physical facility</a:t>
            </a:r>
          </a:p>
          <a:p>
            <a:pPr fontAlgn="base"/>
            <a:r>
              <a:rPr lang="en-IN" dirty="0"/>
              <a:t>(ii) Support service – Business incubation as business support service</a:t>
            </a:r>
          </a:p>
          <a:p>
            <a:r>
              <a:rPr lang="en-IN" dirty="0"/>
              <a:t>(iii) Networking facilities -Business incubators provide networking facilities to the members</a:t>
            </a:r>
            <a:r>
              <a:rPr lang="en-IN" dirty="0" smtClean="0"/>
              <a:t>.</a:t>
            </a:r>
          </a:p>
          <a:p>
            <a:pPr fontAlgn="base"/>
            <a:r>
              <a:rPr lang="en-IN" b="1" dirty="0"/>
              <a:t>Types of Incubators:</a:t>
            </a:r>
            <a:endParaRPr lang="en-IN" dirty="0"/>
          </a:p>
          <a:p>
            <a:pPr fontAlgn="base"/>
            <a:r>
              <a:rPr lang="en-IN" dirty="0"/>
              <a:t>There are a number of business incubators that have focused on particular industries or on a particular business model, earning them their own name.</a:t>
            </a:r>
          </a:p>
          <a:p>
            <a:pPr fontAlgn="base"/>
            <a:r>
              <a:rPr lang="en-IN" b="1" dirty="0" smtClean="0"/>
              <a:t>(</a:t>
            </a:r>
            <a:r>
              <a:rPr lang="en-IN" b="1" dirty="0" err="1" smtClean="0"/>
              <a:t>i</a:t>
            </a:r>
            <a:r>
              <a:rPr lang="en-IN" b="1" dirty="0"/>
              <a:t>) Virtual Business </a:t>
            </a:r>
            <a:r>
              <a:rPr lang="en-IN" b="1" dirty="0" smtClean="0"/>
              <a:t>Incubators: </a:t>
            </a:r>
            <a:r>
              <a:rPr lang="en-IN" dirty="0" smtClean="0"/>
              <a:t>These </a:t>
            </a:r>
            <a:r>
              <a:rPr lang="en-IN" dirty="0"/>
              <a:t>are also known as online business incubators</a:t>
            </a:r>
            <a:r>
              <a:rPr lang="en-IN" dirty="0" smtClean="0"/>
              <a:t>.</a:t>
            </a:r>
          </a:p>
          <a:p>
            <a:pPr fontAlgn="base"/>
            <a:r>
              <a:rPr lang="en-IN" dirty="0"/>
              <a:t>Business incubators began in the 1950s and took off in the late 1990s as support for </a:t>
            </a:r>
            <a:r>
              <a:rPr lang="en-IN" dirty="0" err="1"/>
              <a:t>startup</a:t>
            </a:r>
            <a:r>
              <a:rPr lang="en-IN" dirty="0"/>
              <a:t> companies who need advice and venture capital to get their ideas off the ground.</a:t>
            </a:r>
          </a:p>
          <a:p>
            <a:endParaRPr lang="en-IN" dirty="0"/>
          </a:p>
        </p:txBody>
      </p:sp>
    </p:spTree>
    <p:extLst>
      <p:ext uri="{BB962C8B-B14F-4D97-AF65-F5344CB8AC3E}">
        <p14:creationId xmlns:p14="http://schemas.microsoft.com/office/powerpoint/2010/main" val="402182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853" y="327546"/>
            <a:ext cx="11000095" cy="6059606"/>
          </a:xfrm>
        </p:spPr>
        <p:txBody>
          <a:bodyPr/>
          <a:lstStyle/>
          <a:p>
            <a:r>
              <a:rPr lang="en-IN" dirty="0"/>
              <a:t>As the dot-com bubble burst, many high-tech business incubators did so too. Now the model of a business incubator is changing</a:t>
            </a:r>
            <a:r>
              <a:rPr lang="en-IN" dirty="0" smtClean="0"/>
              <a:t>.</a:t>
            </a:r>
          </a:p>
          <a:p>
            <a:r>
              <a:rPr lang="en-IN" dirty="0"/>
              <a:t>Several of the incubator companies who survived the dot-com bubble switched to a virtual model. </a:t>
            </a:r>
            <a:endParaRPr lang="en-IN" dirty="0" smtClean="0"/>
          </a:p>
          <a:p>
            <a:r>
              <a:rPr lang="en-IN" dirty="0" smtClean="0"/>
              <a:t>The </a:t>
            </a:r>
            <a:r>
              <a:rPr lang="en-IN" dirty="0"/>
              <a:t>old incubator model required a </a:t>
            </a:r>
            <a:r>
              <a:rPr lang="en-IN" dirty="0" err="1"/>
              <a:t>startup</a:t>
            </a:r>
            <a:r>
              <a:rPr lang="en-IN" dirty="0"/>
              <a:t> venture to set up shop at the incubator’s site</a:t>
            </a:r>
            <a:r>
              <a:rPr lang="en-IN" dirty="0" smtClean="0"/>
              <a:t>.</a:t>
            </a:r>
          </a:p>
          <a:p>
            <a:r>
              <a:rPr lang="en-IN" dirty="0"/>
              <a:t>The virtual model, on the other hand, allows a company to garner the advice of an incubator without actually being located at the incubator site</a:t>
            </a:r>
            <a:r>
              <a:rPr lang="en-IN" dirty="0" smtClean="0"/>
              <a:t>.</a:t>
            </a:r>
          </a:p>
          <a:p>
            <a:r>
              <a:rPr lang="en-IN" dirty="0"/>
              <a:t>This new model suits those entrepreneurs who need the advice an incubator offers but still want to maintain their own offices, warehouses, etc.</a:t>
            </a:r>
          </a:p>
        </p:txBody>
      </p:sp>
    </p:spTree>
    <p:extLst>
      <p:ext uri="{BB962C8B-B14F-4D97-AF65-F5344CB8AC3E}">
        <p14:creationId xmlns:p14="http://schemas.microsoft.com/office/powerpoint/2010/main" val="236430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2" y="450376"/>
            <a:ext cx="11354937" cy="5841242"/>
          </a:xfrm>
        </p:spPr>
        <p:txBody>
          <a:bodyPr>
            <a:normAutofit lnSpcReduction="10000"/>
          </a:bodyPr>
          <a:lstStyle/>
          <a:p>
            <a:pPr fontAlgn="base"/>
            <a:r>
              <a:rPr lang="en-IN" b="1" dirty="0"/>
              <a:t>(ii) Medical Incubator:</a:t>
            </a:r>
            <a:endParaRPr lang="en-IN" dirty="0"/>
          </a:p>
          <a:p>
            <a:pPr fontAlgn="base"/>
            <a:r>
              <a:rPr lang="en-IN" dirty="0"/>
              <a:t>This is a business incubator focused on medical devices &amp; biomaterials. </a:t>
            </a:r>
            <a:endParaRPr lang="en-IN" dirty="0" smtClean="0"/>
          </a:p>
          <a:p>
            <a:pPr fontAlgn="base"/>
            <a:r>
              <a:rPr lang="en-IN" dirty="0" smtClean="0"/>
              <a:t>For </a:t>
            </a:r>
            <a:r>
              <a:rPr lang="en-IN" dirty="0"/>
              <a:t>encouraging innovation and entrepreneurship in medical </a:t>
            </a:r>
            <a:r>
              <a:rPr lang="en-IN" dirty="0" smtClean="0"/>
              <a:t>Technologies</a:t>
            </a:r>
            <a:r>
              <a:rPr lang="en-IN" dirty="0"/>
              <a:t>, through technology, busi­ness incubation support is given to innovators, start-ups and industry</a:t>
            </a:r>
            <a:r>
              <a:rPr lang="en-IN" dirty="0" smtClean="0"/>
              <a:t>.</a:t>
            </a:r>
          </a:p>
          <a:p>
            <a:pPr fontAlgn="base"/>
            <a:r>
              <a:rPr lang="en-IN" b="1" dirty="0"/>
              <a:t>(iii)</a:t>
            </a:r>
            <a:r>
              <a:rPr lang="en-IN" b="1" i="1" dirty="0"/>
              <a:t> </a:t>
            </a:r>
            <a:r>
              <a:rPr lang="en-IN" b="1" dirty="0"/>
              <a:t>Kitchen Incubator:</a:t>
            </a:r>
            <a:endParaRPr lang="en-IN" dirty="0"/>
          </a:p>
          <a:p>
            <a:pPr fontAlgn="base"/>
            <a:r>
              <a:rPr lang="en-IN" dirty="0"/>
              <a:t>It is a business incubator focused on the food industry. </a:t>
            </a:r>
            <a:endParaRPr lang="en-IN" dirty="0" smtClean="0"/>
          </a:p>
          <a:p>
            <a:pPr fontAlgn="base"/>
            <a:r>
              <a:rPr lang="en-IN" dirty="0" smtClean="0"/>
              <a:t>Specialty </a:t>
            </a:r>
            <a:r>
              <a:rPr lang="en-IN" dirty="0"/>
              <a:t>foods are typically high-value and, at least in the beginning, low production. </a:t>
            </a:r>
            <a:endParaRPr lang="en-IN" dirty="0" smtClean="0"/>
          </a:p>
          <a:p>
            <a:pPr fontAlgn="base"/>
            <a:r>
              <a:rPr lang="en-IN" dirty="0" smtClean="0"/>
              <a:t>Starting </a:t>
            </a:r>
            <a:r>
              <a:rPr lang="en-IN" dirty="0"/>
              <a:t>a commercial kitchen from scratch can cost a huge amount of investment. </a:t>
            </a:r>
            <a:endParaRPr lang="en-IN" dirty="0" smtClean="0"/>
          </a:p>
          <a:p>
            <a:pPr fontAlgn="base"/>
            <a:r>
              <a:rPr lang="en-IN" dirty="0" smtClean="0"/>
              <a:t>The </a:t>
            </a:r>
            <a:r>
              <a:rPr lang="en-IN" dirty="0"/>
              <a:t>average food entrepreneur has to spend plenty before even making their first batch of food item.</a:t>
            </a:r>
          </a:p>
          <a:p>
            <a:pPr fontAlgn="base"/>
            <a:endParaRPr lang="en-IN" dirty="0"/>
          </a:p>
          <a:p>
            <a:endParaRPr lang="en-IN" dirty="0"/>
          </a:p>
        </p:txBody>
      </p:sp>
    </p:spTree>
    <p:extLst>
      <p:ext uri="{BB962C8B-B14F-4D97-AF65-F5344CB8AC3E}">
        <p14:creationId xmlns:p14="http://schemas.microsoft.com/office/powerpoint/2010/main" val="42265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1574</Words>
  <Application>Microsoft Office PowerPoint</Application>
  <PresentationFormat>Widescreen</PresentationFormat>
  <Paragraphs>153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Start-Ups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sasank das</dc:creator>
  <cp:lastModifiedBy>g sasank das</cp:lastModifiedBy>
  <cp:revision>14</cp:revision>
  <dcterms:created xsi:type="dcterms:W3CDTF">2021-07-04T07:07:08Z</dcterms:created>
  <dcterms:modified xsi:type="dcterms:W3CDTF">2021-07-04T08:29:59Z</dcterms:modified>
</cp:coreProperties>
</file>