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2EE060-05FD-4352-A04E-D127A8DC6D7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149528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2EE060-05FD-4352-A04E-D127A8DC6D7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6473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2EE060-05FD-4352-A04E-D127A8DC6D7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247187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2EE060-05FD-4352-A04E-D127A8DC6D7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186196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EE060-05FD-4352-A04E-D127A8DC6D7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134476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2EE060-05FD-4352-A04E-D127A8DC6D77}"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271970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2EE060-05FD-4352-A04E-D127A8DC6D77}" type="datetimeFigureOut">
              <a:rPr lang="en-IN" smtClean="0"/>
              <a:t>01-07-2021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411082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2EE060-05FD-4352-A04E-D127A8DC6D77}" type="datetimeFigureOut">
              <a:rPr lang="en-IN" smtClean="0"/>
              <a:t>01-07-2021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47325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EE060-05FD-4352-A04E-D127A8DC6D77}" type="datetimeFigureOut">
              <a:rPr lang="en-IN" smtClean="0"/>
              <a:t>01-07-2021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225652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EE060-05FD-4352-A04E-D127A8DC6D77}"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72795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EE060-05FD-4352-A04E-D127A8DC6D77}"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FB9105-87FF-4C92-B6A0-A9E31D301B41}" type="slidenum">
              <a:rPr lang="en-IN" smtClean="0"/>
              <a:t>‹#›</a:t>
            </a:fld>
            <a:endParaRPr lang="en-IN"/>
          </a:p>
        </p:txBody>
      </p:sp>
    </p:spTree>
    <p:extLst>
      <p:ext uri="{BB962C8B-B14F-4D97-AF65-F5344CB8AC3E}">
        <p14:creationId xmlns:p14="http://schemas.microsoft.com/office/powerpoint/2010/main" val="374938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EE060-05FD-4352-A04E-D127A8DC6D77}" type="datetimeFigureOut">
              <a:rPr lang="en-IN" smtClean="0"/>
              <a:t>01-07-2021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B9105-87FF-4C92-B6A0-A9E31D301B41}" type="slidenum">
              <a:rPr lang="en-IN" smtClean="0"/>
              <a:t>‹#›</a:t>
            </a:fld>
            <a:endParaRPr lang="en-IN"/>
          </a:p>
        </p:txBody>
      </p:sp>
    </p:spTree>
    <p:extLst>
      <p:ext uri="{BB962C8B-B14F-4D97-AF65-F5344CB8AC3E}">
        <p14:creationId xmlns:p14="http://schemas.microsoft.com/office/powerpoint/2010/main" val="321471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edunote.com/research-definition-characteristics-goals-approach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215" y="928048"/>
            <a:ext cx="9144000" cy="1408208"/>
          </a:xfrm>
        </p:spPr>
        <p:txBody>
          <a:bodyPr/>
          <a:lstStyle/>
          <a:p>
            <a:r>
              <a:rPr lang="en-IN" dirty="0" smtClean="0"/>
              <a:t>Translational Research</a:t>
            </a:r>
            <a:endParaRPr lang="en-IN" dirty="0"/>
          </a:p>
        </p:txBody>
      </p:sp>
      <p:pic>
        <p:nvPicPr>
          <p:cNvPr id="1028" name="Picture 4" descr="Translational Research - Bronfenbrenner Center for Translational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241" y="2336256"/>
            <a:ext cx="4394698" cy="4251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06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4105" y="218008"/>
            <a:ext cx="7931340" cy="6495206"/>
          </a:xfrm>
          <a:prstGeom prst="rect">
            <a:avLst/>
          </a:prstGeom>
        </p:spPr>
      </p:pic>
    </p:spTree>
    <p:extLst>
      <p:ext uri="{BB962C8B-B14F-4D97-AF65-F5344CB8AC3E}">
        <p14:creationId xmlns:p14="http://schemas.microsoft.com/office/powerpoint/2010/main" val="3130937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0002" y="582446"/>
            <a:ext cx="9414184" cy="5250539"/>
          </a:xfrm>
          <a:prstGeom prst="rect">
            <a:avLst/>
          </a:prstGeom>
        </p:spPr>
      </p:pic>
    </p:spTree>
    <p:extLst>
      <p:ext uri="{BB962C8B-B14F-4D97-AF65-F5344CB8AC3E}">
        <p14:creationId xmlns:p14="http://schemas.microsoft.com/office/powerpoint/2010/main" val="258456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464024"/>
            <a:ext cx="11204812" cy="6100549"/>
          </a:xfrm>
        </p:spPr>
        <p:txBody>
          <a:bodyPr>
            <a:normAutofit fontScale="92500" lnSpcReduction="10000"/>
          </a:bodyPr>
          <a:lstStyle/>
          <a:p>
            <a:pPr marL="0" indent="0">
              <a:buNone/>
            </a:pPr>
            <a:r>
              <a:rPr lang="en-IN" dirty="0" smtClean="0">
                <a:solidFill>
                  <a:srgbClr val="00B0F0"/>
                </a:solidFill>
              </a:rPr>
              <a:t>Necessity</a:t>
            </a:r>
          </a:p>
          <a:p>
            <a:r>
              <a:rPr lang="en-IN" sz="2600" dirty="0" smtClean="0"/>
              <a:t>Applied </a:t>
            </a:r>
            <a:r>
              <a:rPr lang="en-IN" sz="2600" dirty="0"/>
              <a:t>research refers to scientific study and research that seeks to solve practical </a:t>
            </a:r>
            <a:r>
              <a:rPr lang="en-IN" sz="2600" dirty="0" smtClean="0"/>
              <a:t>problems.</a:t>
            </a:r>
          </a:p>
          <a:p>
            <a:r>
              <a:rPr lang="en-IN" sz="2600" dirty="0"/>
              <a:t>This type of research plays an important role in solving everyday problems that often have an impact on life, work, health, and overall well-being</a:t>
            </a:r>
            <a:r>
              <a:rPr lang="en-IN" sz="2600" dirty="0" smtClean="0"/>
              <a:t>.</a:t>
            </a:r>
          </a:p>
          <a:p>
            <a:r>
              <a:rPr lang="en-IN" sz="2600" dirty="0"/>
              <a:t>This type of research can be used in a variety of ways. </a:t>
            </a:r>
            <a:endParaRPr lang="en-IN" sz="2600" dirty="0" smtClean="0"/>
          </a:p>
          <a:p>
            <a:r>
              <a:rPr lang="en-IN" sz="2600" dirty="0" smtClean="0"/>
              <a:t>For </a:t>
            </a:r>
            <a:r>
              <a:rPr lang="en-IN" sz="2600" dirty="0"/>
              <a:t>example, it is used to find solutions to everyday problems, cure illness, and develop innovative technologies</a:t>
            </a:r>
            <a:r>
              <a:rPr lang="en-IN" sz="2600" dirty="0" smtClean="0"/>
              <a:t>.</a:t>
            </a:r>
          </a:p>
          <a:p>
            <a:r>
              <a:rPr lang="en-IN" sz="2600" dirty="0"/>
              <a:t>There are many different types of psychologists who perform applied research. Psychologists working </a:t>
            </a:r>
            <a:r>
              <a:rPr lang="en-IN" sz="2600" dirty="0" smtClean="0"/>
              <a:t>in human factors or industrial/organizational fields</a:t>
            </a:r>
            <a:r>
              <a:rPr lang="en-IN" sz="2600" dirty="0"/>
              <a:t>, </a:t>
            </a:r>
            <a:r>
              <a:rPr lang="en-IN" sz="2600" dirty="0">
                <a:solidFill>
                  <a:srgbClr val="FF0000"/>
                </a:solidFill>
              </a:rPr>
              <a:t>for example, often do this type of research</a:t>
            </a:r>
            <a:r>
              <a:rPr lang="en-IN" sz="2600" dirty="0" smtClean="0">
                <a:solidFill>
                  <a:srgbClr val="FF0000"/>
                </a:solidFill>
              </a:rPr>
              <a:t>.</a:t>
            </a:r>
          </a:p>
          <a:p>
            <a:pPr lvl="1" fontAlgn="base"/>
            <a:r>
              <a:rPr lang="en-IN" sz="2600" dirty="0" err="1"/>
              <a:t>Analyzing</a:t>
            </a:r>
            <a:r>
              <a:rPr lang="en-IN" sz="2600" dirty="0"/>
              <a:t> what type of prompts will inspire people to volunteer their time to charities</a:t>
            </a:r>
          </a:p>
          <a:p>
            <a:pPr lvl="1" fontAlgn="base"/>
            <a:r>
              <a:rPr lang="en-IN" sz="2600" dirty="0"/>
              <a:t>Investigating if background music in a work environment can contribute to greater productivity</a:t>
            </a:r>
          </a:p>
          <a:p>
            <a:pPr lvl="1" fontAlgn="base"/>
            <a:r>
              <a:rPr lang="en-IN" sz="2600" dirty="0"/>
              <a:t>Investigating which treatment approach is the most effective for reducing anxiety</a:t>
            </a:r>
          </a:p>
          <a:p>
            <a:pPr lvl="1" fontAlgn="base"/>
            <a:r>
              <a:rPr lang="en-IN" sz="2600" dirty="0"/>
              <a:t>Researching which strategies work best to motivate workers</a:t>
            </a:r>
          </a:p>
          <a:p>
            <a:endParaRPr lang="en-IN" dirty="0"/>
          </a:p>
        </p:txBody>
      </p:sp>
    </p:spTree>
    <p:extLst>
      <p:ext uri="{BB962C8B-B14F-4D97-AF65-F5344CB8AC3E}">
        <p14:creationId xmlns:p14="http://schemas.microsoft.com/office/powerpoint/2010/main" val="1995886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1247" y="234002"/>
            <a:ext cx="8772525" cy="63627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307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6603"/>
            <a:ext cx="12191999" cy="6141492"/>
          </a:xfrm>
        </p:spPr>
        <p:txBody>
          <a:bodyPr>
            <a:normAutofit fontScale="85000" lnSpcReduction="20000"/>
          </a:bodyPr>
          <a:lstStyle/>
          <a:p>
            <a:pPr marL="0" indent="0" algn="ctr">
              <a:buNone/>
            </a:pPr>
            <a:r>
              <a:rPr lang="en-IN" sz="3300" b="1" u="sng" dirty="0" smtClean="0">
                <a:solidFill>
                  <a:srgbClr val="FF0000"/>
                </a:solidFill>
              </a:rPr>
              <a:t>Syllabus</a:t>
            </a:r>
          </a:p>
          <a:p>
            <a:pPr algn="ctr"/>
            <a:r>
              <a:rPr lang="en-IN" dirty="0" smtClean="0">
                <a:solidFill>
                  <a:srgbClr val="00B0F0"/>
                </a:solidFill>
              </a:rPr>
              <a:t>Applied research</a:t>
            </a:r>
          </a:p>
          <a:p>
            <a:pPr lvl="1">
              <a:buFont typeface="Wingdings" panose="05000000000000000000" pitchFamily="2" charset="2"/>
              <a:buChar char="q"/>
            </a:pPr>
            <a:r>
              <a:rPr lang="en-IN" dirty="0" smtClean="0"/>
              <a:t>Difference </a:t>
            </a:r>
            <a:r>
              <a:rPr lang="en-IN" dirty="0"/>
              <a:t>between applied and basic research, </a:t>
            </a:r>
            <a:endParaRPr lang="en-IN" dirty="0" smtClean="0"/>
          </a:p>
          <a:p>
            <a:pPr lvl="1">
              <a:buFont typeface="Wingdings" panose="05000000000000000000" pitchFamily="2" charset="2"/>
              <a:buChar char="q"/>
            </a:pPr>
            <a:r>
              <a:rPr lang="en-IN" dirty="0" smtClean="0"/>
              <a:t>necessity</a:t>
            </a:r>
            <a:r>
              <a:rPr lang="en-IN" dirty="0"/>
              <a:t>, </a:t>
            </a:r>
            <a:endParaRPr lang="en-IN" dirty="0" smtClean="0"/>
          </a:p>
          <a:p>
            <a:pPr lvl="1">
              <a:buFont typeface="Wingdings" panose="05000000000000000000" pitchFamily="2" charset="2"/>
              <a:buChar char="q"/>
            </a:pPr>
            <a:r>
              <a:rPr lang="en-IN" dirty="0" smtClean="0"/>
              <a:t>examples </a:t>
            </a:r>
            <a:r>
              <a:rPr lang="en-IN" dirty="0"/>
              <a:t>of applied research, </a:t>
            </a:r>
            <a:endParaRPr lang="en-IN" dirty="0" smtClean="0"/>
          </a:p>
          <a:p>
            <a:pPr lvl="1">
              <a:buFont typeface="Wingdings" panose="05000000000000000000" pitchFamily="2" charset="2"/>
              <a:buChar char="q"/>
            </a:pPr>
            <a:r>
              <a:rPr lang="en-IN" dirty="0" smtClean="0"/>
              <a:t>Advantages </a:t>
            </a:r>
            <a:r>
              <a:rPr lang="en-IN" dirty="0"/>
              <a:t>of applied research. </a:t>
            </a:r>
            <a:endParaRPr lang="en-IN" dirty="0" smtClean="0"/>
          </a:p>
          <a:p>
            <a:pPr algn="ctr"/>
            <a:r>
              <a:rPr lang="en-IN" dirty="0" smtClean="0">
                <a:solidFill>
                  <a:srgbClr val="00B0F0"/>
                </a:solidFill>
              </a:rPr>
              <a:t>Industry </a:t>
            </a:r>
            <a:r>
              <a:rPr lang="en-IN" dirty="0">
                <a:solidFill>
                  <a:srgbClr val="00B0F0"/>
                </a:solidFill>
              </a:rPr>
              <a:t>sector </a:t>
            </a:r>
            <a:endParaRPr lang="en-IN" dirty="0" smtClean="0">
              <a:solidFill>
                <a:srgbClr val="00B0F0"/>
              </a:solidFill>
            </a:endParaRPr>
          </a:p>
          <a:p>
            <a:pPr lvl="1" algn="just">
              <a:buFont typeface="Wingdings" panose="05000000000000000000" pitchFamily="2" charset="2"/>
              <a:buChar char="v"/>
            </a:pPr>
            <a:r>
              <a:rPr lang="en-IN" sz="2100" dirty="0" smtClean="0"/>
              <a:t>types </a:t>
            </a:r>
            <a:r>
              <a:rPr lang="en-IN" sz="2100" dirty="0"/>
              <a:t>of industry sector &amp; classification of industry, </a:t>
            </a:r>
            <a:endParaRPr lang="en-IN" sz="2100" dirty="0" smtClean="0"/>
          </a:p>
          <a:p>
            <a:pPr lvl="1" algn="just">
              <a:buFont typeface="Wingdings" panose="05000000000000000000" pitchFamily="2" charset="2"/>
              <a:buChar char="v"/>
            </a:pPr>
            <a:r>
              <a:rPr lang="en-IN" sz="2100" dirty="0" smtClean="0"/>
              <a:t>General </a:t>
            </a:r>
            <a:r>
              <a:rPr lang="en-IN" sz="2100" dirty="0"/>
              <a:t>concepts of industry, </a:t>
            </a:r>
            <a:endParaRPr lang="en-IN" sz="2100" dirty="0" smtClean="0"/>
          </a:p>
          <a:p>
            <a:pPr lvl="1" algn="just">
              <a:buFont typeface="Wingdings" panose="05000000000000000000" pitchFamily="2" charset="2"/>
              <a:buChar char="q"/>
            </a:pPr>
            <a:r>
              <a:rPr lang="en-IN" sz="2100" dirty="0" smtClean="0"/>
              <a:t>Research </a:t>
            </a:r>
            <a:r>
              <a:rPr lang="en-IN" sz="2100" dirty="0"/>
              <a:t>&amp; development in industry and types of R&amp;D. </a:t>
            </a:r>
            <a:endParaRPr lang="en-IN" sz="2100" dirty="0" smtClean="0"/>
          </a:p>
          <a:p>
            <a:pPr lvl="1" algn="just">
              <a:buFont typeface="Wingdings" panose="05000000000000000000" pitchFamily="2" charset="2"/>
              <a:buChar char="q"/>
            </a:pPr>
            <a:r>
              <a:rPr lang="en-IN" sz="2100" dirty="0" smtClean="0"/>
              <a:t>Industry </a:t>
            </a:r>
            <a:r>
              <a:rPr lang="en-IN" sz="2100" dirty="0"/>
              <a:t>and academic joint research – Bridging the gap. </a:t>
            </a:r>
            <a:endParaRPr lang="en-IN" sz="2100" dirty="0" smtClean="0"/>
          </a:p>
          <a:p>
            <a:pPr lvl="1" algn="just">
              <a:buFont typeface="Wingdings" panose="05000000000000000000" pitchFamily="2" charset="2"/>
              <a:buChar char="q"/>
            </a:pPr>
            <a:r>
              <a:rPr lang="en-IN" sz="2100" dirty="0" smtClean="0"/>
              <a:t>Technology </a:t>
            </a:r>
            <a:r>
              <a:rPr lang="en-IN" sz="2100" dirty="0"/>
              <a:t>Readiness levels (TRL) and </a:t>
            </a:r>
            <a:endParaRPr lang="en-IN" sz="2100" dirty="0" smtClean="0"/>
          </a:p>
          <a:p>
            <a:pPr lvl="1" algn="just">
              <a:buFont typeface="Wingdings" panose="05000000000000000000" pitchFamily="2" charset="2"/>
              <a:buChar char="q"/>
            </a:pPr>
            <a:r>
              <a:rPr lang="en-IN" sz="2100" dirty="0" smtClean="0"/>
              <a:t>Manufacturing </a:t>
            </a:r>
            <a:r>
              <a:rPr lang="en-IN" sz="2100" dirty="0"/>
              <a:t>Readiness levels (MRL). </a:t>
            </a:r>
            <a:endParaRPr lang="en-IN" sz="2100" dirty="0" smtClean="0"/>
          </a:p>
          <a:p>
            <a:pPr algn="ctr"/>
            <a:r>
              <a:rPr lang="en-IN" dirty="0" smtClean="0">
                <a:solidFill>
                  <a:srgbClr val="00B0F0"/>
                </a:solidFill>
              </a:rPr>
              <a:t>Start-up </a:t>
            </a:r>
            <a:r>
              <a:rPr lang="en-IN" dirty="0">
                <a:solidFill>
                  <a:srgbClr val="00B0F0"/>
                </a:solidFill>
              </a:rPr>
              <a:t>Incubators </a:t>
            </a:r>
            <a:r>
              <a:rPr lang="en-IN" dirty="0" smtClean="0">
                <a:solidFill>
                  <a:srgbClr val="00B0F0"/>
                </a:solidFill>
              </a:rPr>
              <a:t>- </a:t>
            </a:r>
            <a:r>
              <a:rPr lang="en-IN" dirty="0">
                <a:solidFill>
                  <a:srgbClr val="00B0F0"/>
                </a:solidFill>
              </a:rPr>
              <a:t>Concepts </a:t>
            </a:r>
            <a:endParaRPr lang="en-IN" dirty="0" smtClean="0">
              <a:solidFill>
                <a:srgbClr val="00B0F0"/>
              </a:solidFill>
            </a:endParaRPr>
          </a:p>
          <a:p>
            <a:pPr lvl="1">
              <a:buFont typeface="Wingdings" panose="05000000000000000000" pitchFamily="2" charset="2"/>
              <a:buChar char="q"/>
            </a:pPr>
            <a:r>
              <a:rPr lang="en-IN" dirty="0" smtClean="0"/>
              <a:t>start-up </a:t>
            </a:r>
            <a:r>
              <a:rPr lang="en-IN" dirty="0"/>
              <a:t>ecosystem- </a:t>
            </a:r>
            <a:endParaRPr lang="en-IN" dirty="0" smtClean="0"/>
          </a:p>
          <a:p>
            <a:pPr lvl="1">
              <a:buFont typeface="Wingdings" panose="05000000000000000000" pitchFamily="2" charset="2"/>
              <a:buChar char="q"/>
            </a:pPr>
            <a:r>
              <a:rPr lang="en-IN" dirty="0" smtClean="0"/>
              <a:t>government </a:t>
            </a:r>
            <a:r>
              <a:rPr lang="en-IN" dirty="0"/>
              <a:t>start-up initiatives </a:t>
            </a:r>
            <a:endParaRPr lang="en-IN" dirty="0" smtClean="0"/>
          </a:p>
          <a:p>
            <a:pPr algn="ctr"/>
            <a:r>
              <a:rPr lang="en-IN" dirty="0" smtClean="0">
                <a:solidFill>
                  <a:srgbClr val="00B0F0"/>
                </a:solidFill>
              </a:rPr>
              <a:t>Intellectual </a:t>
            </a:r>
            <a:r>
              <a:rPr lang="en-IN" dirty="0">
                <a:solidFill>
                  <a:srgbClr val="00B0F0"/>
                </a:solidFill>
              </a:rPr>
              <a:t>Property </a:t>
            </a:r>
            <a:r>
              <a:rPr lang="en-IN" dirty="0" smtClean="0">
                <a:solidFill>
                  <a:srgbClr val="00B0F0"/>
                </a:solidFill>
              </a:rPr>
              <a:t>Rights</a:t>
            </a:r>
          </a:p>
          <a:p>
            <a:pPr lvl="1">
              <a:buFont typeface="Wingdings" panose="05000000000000000000" pitchFamily="2" charset="2"/>
              <a:buChar char="q"/>
            </a:pPr>
            <a:r>
              <a:rPr lang="en-IN" dirty="0" smtClean="0"/>
              <a:t>Copy </a:t>
            </a:r>
            <a:r>
              <a:rPr lang="en-IN" dirty="0"/>
              <a:t>right laws – </a:t>
            </a:r>
            <a:endParaRPr lang="en-IN" dirty="0" smtClean="0"/>
          </a:p>
          <a:p>
            <a:pPr lvl="1">
              <a:buFont typeface="Wingdings" panose="05000000000000000000" pitchFamily="2" charset="2"/>
              <a:buChar char="q"/>
            </a:pPr>
            <a:r>
              <a:rPr lang="en-IN" dirty="0" smtClean="0"/>
              <a:t>Patent </a:t>
            </a:r>
            <a:r>
              <a:rPr lang="en-IN" dirty="0"/>
              <a:t>rights.</a:t>
            </a:r>
          </a:p>
        </p:txBody>
      </p:sp>
    </p:spTree>
    <p:extLst>
      <p:ext uri="{BB962C8B-B14F-4D97-AF65-F5344CB8AC3E}">
        <p14:creationId xmlns:p14="http://schemas.microsoft.com/office/powerpoint/2010/main" val="4199844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6" y="136477"/>
            <a:ext cx="11627892" cy="6346209"/>
          </a:xfrm>
        </p:spPr>
        <p:txBody>
          <a:bodyPr/>
          <a:lstStyle/>
          <a:p>
            <a:pPr marL="0" indent="0" algn="ctr">
              <a:buNone/>
            </a:pPr>
            <a:r>
              <a:rPr lang="en-IN" b="1" dirty="0" smtClean="0"/>
              <a:t>Translational research?</a:t>
            </a:r>
            <a:endParaRPr lang="en-IN" b="1" dirty="0"/>
          </a:p>
          <a:p>
            <a:pPr algn="just">
              <a:buFont typeface="Wingdings" panose="05000000000000000000" pitchFamily="2" charset="2"/>
              <a:buChar char="Ø"/>
            </a:pPr>
            <a:r>
              <a:rPr lang="en-IN" sz="2000" dirty="0" smtClean="0"/>
              <a:t>It is aimed at solving particular problems.</a:t>
            </a:r>
          </a:p>
          <a:p>
            <a:pPr algn="just">
              <a:buFont typeface="Wingdings" panose="05000000000000000000" pitchFamily="2" charset="2"/>
              <a:buChar char="Ø"/>
            </a:pPr>
            <a:r>
              <a:rPr lang="en-IN" sz="2000" dirty="0" smtClean="0"/>
              <a:t>It involves the application of knowledge gained through basic research to studies that could support the development of new products.</a:t>
            </a:r>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smtClean="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smtClean="0"/>
          </a:p>
          <a:p>
            <a:pPr algn="just">
              <a:buFont typeface="Wingdings" panose="05000000000000000000" pitchFamily="2" charset="2"/>
              <a:buChar char="Ø"/>
            </a:pPr>
            <a:endParaRPr lang="en-IN" dirty="0" smtClean="0"/>
          </a:p>
          <a:p>
            <a:pPr algn="just">
              <a:buFont typeface="Wingdings" panose="05000000000000000000" pitchFamily="2" charset="2"/>
              <a:buChar char="Ø"/>
            </a:pPr>
            <a:endParaRPr lang="en-IN" sz="2000" dirty="0" smtClean="0"/>
          </a:p>
          <a:p>
            <a:pPr algn="just">
              <a:buFont typeface="Wingdings" panose="05000000000000000000" pitchFamily="2" charset="2"/>
              <a:buChar char="Ø"/>
            </a:pPr>
            <a:endParaRPr lang="en-IN" sz="2000" dirty="0" smtClean="0"/>
          </a:p>
          <a:p>
            <a:pPr algn="just">
              <a:buFont typeface="Wingdings" panose="05000000000000000000" pitchFamily="2" charset="2"/>
              <a:buChar char="Ø"/>
            </a:pPr>
            <a:endParaRPr lang="en-IN" sz="2000" dirty="0" smtClean="0"/>
          </a:p>
          <a:p>
            <a:pPr algn="just">
              <a:buFont typeface="Wingdings" panose="05000000000000000000" pitchFamily="2" charset="2"/>
              <a:buChar char="Ø"/>
            </a:pPr>
            <a:r>
              <a:rPr lang="en-IN" sz="2000" dirty="0" err="1" smtClean="0"/>
              <a:t>Eg</a:t>
            </a:r>
            <a:r>
              <a:rPr lang="en-IN" sz="2000" dirty="0" smtClean="0"/>
              <a:t>: In </a:t>
            </a:r>
            <a:r>
              <a:rPr lang="en-IN" sz="2000" dirty="0"/>
              <a:t>the field of medicine may involve using knowledge of the biology of a disease to identify and evaluate chemical compounds in disease models, with a view to selecting potential candidate drugs to advance into clinical trials.</a:t>
            </a:r>
          </a:p>
        </p:txBody>
      </p:sp>
      <p:pic>
        <p:nvPicPr>
          <p:cNvPr id="4" name="Picture 3"/>
          <p:cNvPicPr>
            <a:picLocks noChangeAspect="1"/>
          </p:cNvPicPr>
          <p:nvPr/>
        </p:nvPicPr>
        <p:blipFill>
          <a:blip r:embed="rId2"/>
          <a:stretch>
            <a:fillRect/>
          </a:stretch>
        </p:blipFill>
        <p:spPr>
          <a:xfrm>
            <a:off x="2582270" y="1707611"/>
            <a:ext cx="5838399" cy="34785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0580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354842"/>
            <a:ext cx="11395880" cy="6127845"/>
          </a:xfrm>
        </p:spPr>
        <p:txBody>
          <a:bodyPr>
            <a:normAutofit lnSpcReduction="10000"/>
          </a:bodyPr>
          <a:lstStyle/>
          <a:p>
            <a:pPr marL="0" indent="0" algn="just">
              <a:buNone/>
            </a:pPr>
            <a:r>
              <a:rPr lang="en-IN" b="1" dirty="0" smtClean="0">
                <a:solidFill>
                  <a:srgbClr val="00B0F0"/>
                </a:solidFill>
              </a:rPr>
              <a:t>Applied </a:t>
            </a:r>
            <a:r>
              <a:rPr lang="en-IN" b="1" dirty="0">
                <a:solidFill>
                  <a:srgbClr val="00B0F0"/>
                </a:solidFill>
              </a:rPr>
              <a:t>research</a:t>
            </a:r>
          </a:p>
          <a:p>
            <a:pPr lvl="1" algn="just"/>
            <a:r>
              <a:rPr lang="en-IN" dirty="0"/>
              <a:t>The pursuit of information that can be directly applied to practice is </a:t>
            </a:r>
            <a:r>
              <a:rPr lang="en-IN" i="1" dirty="0"/>
              <a:t>aptly </a:t>
            </a:r>
            <a:r>
              <a:rPr lang="en-IN" dirty="0"/>
              <a:t>known as </a:t>
            </a:r>
            <a:r>
              <a:rPr lang="en-IN" b="1" dirty="0"/>
              <a:t>applied research. </a:t>
            </a:r>
            <a:endParaRPr lang="en-IN" b="1" dirty="0" smtClean="0"/>
          </a:p>
          <a:p>
            <a:pPr lvl="1" algn="just"/>
            <a:r>
              <a:rPr lang="en-IN" dirty="0" smtClean="0"/>
              <a:t>The </a:t>
            </a:r>
            <a:r>
              <a:rPr lang="en-IN" dirty="0"/>
              <a:t>goal of this research is to determine the applicability of theory and principles by testing hypotheses within specific </a:t>
            </a:r>
            <a:r>
              <a:rPr lang="en-IN" dirty="0" smtClean="0"/>
              <a:t>settings.</a:t>
            </a:r>
          </a:p>
          <a:p>
            <a:pPr lvl="1" algn="just"/>
            <a:r>
              <a:rPr lang="en-IN" i="1" dirty="0" smtClean="0"/>
              <a:t>Aptly=</a:t>
            </a:r>
            <a:r>
              <a:rPr lang="en-IN" dirty="0"/>
              <a:t> in a manner that is appropriate or suitable in the circumstances</a:t>
            </a:r>
            <a:r>
              <a:rPr lang="en-IN" dirty="0" smtClean="0"/>
              <a:t>.</a:t>
            </a:r>
          </a:p>
          <a:p>
            <a:pPr marL="0" indent="0" algn="just">
              <a:buNone/>
            </a:pPr>
            <a:r>
              <a:rPr lang="en-IN" b="1" dirty="0">
                <a:solidFill>
                  <a:srgbClr val="00B0F0"/>
                </a:solidFill>
              </a:rPr>
              <a:t>What is Applied Research?</a:t>
            </a:r>
          </a:p>
          <a:p>
            <a:pPr lvl="1" algn="just"/>
            <a:r>
              <a:rPr lang="en-IN" dirty="0"/>
              <a:t>Researchers in this field try to find immediate solutions to existing problems facing a society or an industrial or business organization</a:t>
            </a:r>
            <a:r>
              <a:rPr lang="en-IN" dirty="0" smtClean="0"/>
              <a:t>.</a:t>
            </a:r>
          </a:p>
          <a:p>
            <a:pPr lvl="1" algn="just"/>
            <a:r>
              <a:rPr lang="en-IN" dirty="0"/>
              <a:t>The approach is much more useful as it strives to find information that will directly influence practice</a:t>
            </a:r>
            <a:r>
              <a:rPr lang="en-IN" dirty="0" smtClean="0"/>
              <a:t>.</a:t>
            </a:r>
          </a:p>
          <a:p>
            <a:pPr lvl="1" algn="just"/>
            <a:r>
              <a:rPr lang="en-IN" dirty="0" smtClean="0"/>
              <a:t>Strives= make </a:t>
            </a:r>
            <a:r>
              <a:rPr lang="en-IN" dirty="0"/>
              <a:t>great efforts to achieve or obtain something</a:t>
            </a:r>
            <a:r>
              <a:rPr lang="en-IN" dirty="0" smtClean="0"/>
              <a:t>.</a:t>
            </a:r>
          </a:p>
          <a:p>
            <a:pPr lvl="1" algn="just"/>
            <a:r>
              <a:rPr lang="en-IN" dirty="0"/>
              <a:t>People cannot foresee the future well enough to predict what is going to develop from basic research. If we only did apply research, we would still be making better spears</a:t>
            </a:r>
            <a:r>
              <a:rPr lang="en-IN" dirty="0" smtClean="0"/>
              <a:t>.</a:t>
            </a:r>
          </a:p>
          <a:p>
            <a:pPr lvl="1" algn="just"/>
            <a:r>
              <a:rPr lang="en-IN" dirty="0"/>
              <a:t>The needs of social action inspire applied research. It aims at finding a practical solution for an immediate problem of the society making optimal use of the available resources.</a:t>
            </a:r>
          </a:p>
        </p:txBody>
      </p:sp>
    </p:spTree>
    <p:extLst>
      <p:ext uri="{BB962C8B-B14F-4D97-AF65-F5344CB8AC3E}">
        <p14:creationId xmlns:p14="http://schemas.microsoft.com/office/powerpoint/2010/main" val="153884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464024"/>
            <a:ext cx="11218460" cy="6045958"/>
          </a:xfrm>
        </p:spPr>
        <p:txBody>
          <a:bodyPr>
            <a:normAutofit/>
          </a:bodyPr>
          <a:lstStyle/>
          <a:p>
            <a:pPr algn="just"/>
            <a:r>
              <a:rPr lang="en-IN" sz="2400" dirty="0"/>
              <a:t>The problem-solving nature of applied research means it is conducted to reveal answers to specific questions related to action, performance, or policy needs</a:t>
            </a:r>
            <a:r>
              <a:rPr lang="en-IN" sz="2400" dirty="0" smtClean="0"/>
              <a:t>.</a:t>
            </a:r>
          </a:p>
          <a:p>
            <a:pPr algn="just"/>
            <a:r>
              <a:rPr lang="en-IN" sz="2400" dirty="0"/>
              <a:t>In contrast to pure research, applied research entails large-scale studies with subsequent data collection problems</a:t>
            </a:r>
            <a:r>
              <a:rPr lang="en-IN" sz="2400" dirty="0" smtClean="0"/>
              <a:t>.</a:t>
            </a:r>
          </a:p>
          <a:p>
            <a:pPr algn="just"/>
            <a:r>
              <a:rPr lang="en-IN" sz="2400" dirty="0"/>
              <a:t>Applied research is designed to solve practical problems of the modern world, rather than to acquire knowledge for knowledge’s sake</a:t>
            </a:r>
            <a:r>
              <a:rPr lang="en-IN" sz="2400" dirty="0" smtClean="0"/>
              <a:t>.</a:t>
            </a:r>
          </a:p>
          <a:p>
            <a:pPr algn="just"/>
            <a:r>
              <a:rPr lang="en-IN" sz="2400" dirty="0" smtClean="0"/>
              <a:t>One </a:t>
            </a:r>
            <a:r>
              <a:rPr lang="en-IN" sz="2400" dirty="0"/>
              <a:t>might </a:t>
            </a:r>
            <a:r>
              <a:rPr lang="en-IN" sz="2400" i="1" dirty="0"/>
              <a:t>legitimately</a:t>
            </a:r>
            <a:r>
              <a:rPr lang="en-IN" sz="2400" dirty="0"/>
              <a:t> say that the goal of applied research is to improve human conditions. </a:t>
            </a:r>
            <a:endParaRPr lang="en-IN" sz="2400" dirty="0" smtClean="0"/>
          </a:p>
          <a:p>
            <a:pPr algn="just"/>
            <a:r>
              <a:rPr lang="en-IN" sz="2400" dirty="0"/>
              <a:t>legitimately </a:t>
            </a:r>
            <a:r>
              <a:rPr lang="en-IN" sz="2400" dirty="0" smtClean="0"/>
              <a:t>= In </a:t>
            </a:r>
            <a:r>
              <a:rPr lang="en-IN" sz="2400" dirty="0"/>
              <a:t>a way that can be defended with logic or justification; fairly</a:t>
            </a:r>
            <a:endParaRPr lang="en-IN" sz="2400" dirty="0" smtClean="0"/>
          </a:p>
          <a:p>
            <a:pPr algn="just"/>
            <a:r>
              <a:rPr lang="en-IN" sz="2400" dirty="0" smtClean="0">
                <a:solidFill>
                  <a:srgbClr val="FF0000"/>
                </a:solidFill>
              </a:rPr>
              <a:t>For </a:t>
            </a:r>
            <a:r>
              <a:rPr lang="en-IN" sz="2400" dirty="0">
                <a:solidFill>
                  <a:srgbClr val="FF0000"/>
                </a:solidFill>
              </a:rPr>
              <a:t>example, </a:t>
            </a:r>
            <a:r>
              <a:rPr lang="en-IN" sz="2400" dirty="0"/>
              <a:t>applied researchers may investigate ways and means to</a:t>
            </a:r>
            <a:r>
              <a:rPr lang="en-IN" sz="2400" dirty="0" smtClean="0"/>
              <a:t>:</a:t>
            </a:r>
          </a:p>
          <a:p>
            <a:pPr lvl="1" algn="just"/>
            <a:r>
              <a:rPr lang="en-IN" dirty="0">
                <a:solidFill>
                  <a:srgbClr val="FF0000"/>
                </a:solidFill>
              </a:rPr>
              <a:t>Improve agricultural crop production;</a:t>
            </a:r>
          </a:p>
          <a:p>
            <a:pPr lvl="1" algn="just"/>
            <a:r>
              <a:rPr lang="en-IN" dirty="0">
                <a:solidFill>
                  <a:srgbClr val="FF0000"/>
                </a:solidFill>
              </a:rPr>
              <a:t>Treat or cure a specific disease;</a:t>
            </a:r>
          </a:p>
          <a:p>
            <a:pPr lvl="1" algn="just"/>
            <a:r>
              <a:rPr lang="en-IN" dirty="0">
                <a:solidFill>
                  <a:srgbClr val="FF0000"/>
                </a:solidFill>
              </a:rPr>
              <a:t>Improve the energy efficiency of homes, offices, or modes of transportation;</a:t>
            </a:r>
          </a:p>
          <a:p>
            <a:pPr lvl="1" algn="just"/>
            <a:r>
              <a:rPr lang="en-IN" dirty="0">
                <a:solidFill>
                  <a:srgbClr val="FF0000"/>
                </a:solidFill>
              </a:rPr>
              <a:t>Suggest innovative and modified methods of measurement in any specific investigation.</a:t>
            </a:r>
          </a:p>
          <a:p>
            <a:endParaRPr lang="en-IN" dirty="0"/>
          </a:p>
        </p:txBody>
      </p:sp>
    </p:spTree>
    <p:extLst>
      <p:ext uri="{BB962C8B-B14F-4D97-AF65-F5344CB8AC3E}">
        <p14:creationId xmlns:p14="http://schemas.microsoft.com/office/powerpoint/2010/main" val="2673933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5" y="327546"/>
            <a:ext cx="11259403" cy="6277970"/>
          </a:xfrm>
        </p:spPr>
        <p:txBody>
          <a:bodyPr>
            <a:normAutofit/>
          </a:bodyPr>
          <a:lstStyle/>
          <a:p>
            <a:pPr algn="just"/>
            <a:r>
              <a:rPr lang="en-IN" sz="2400" dirty="0" err="1"/>
              <a:t>ome</a:t>
            </a:r>
            <a:r>
              <a:rPr lang="en-IN" sz="2400" dirty="0"/>
              <a:t> scientists feel that the time has come for a shift in emphasis away from purely basic research toward applied research for the sake of the human population.</a:t>
            </a:r>
          </a:p>
          <a:p>
            <a:pPr algn="just"/>
            <a:r>
              <a:rPr lang="en-IN" sz="2400" dirty="0"/>
              <a:t>This trend, they feel, is necessitated by the problems resulting from global overpopulation, pollution, and the overuse of the earth’s natural resources</a:t>
            </a:r>
            <a:r>
              <a:rPr lang="en-IN" sz="2400" dirty="0" smtClean="0"/>
              <a:t>.</a:t>
            </a:r>
          </a:p>
          <a:p>
            <a:pPr algn="just"/>
            <a:r>
              <a:rPr lang="en-IN" sz="2400" dirty="0" smtClean="0"/>
              <a:t>In </a:t>
            </a:r>
            <a:r>
              <a:rPr lang="en-IN" sz="2400" dirty="0"/>
              <a:t>recent years, applied research, under the banner of operations research, has extensive applications in health and family planning programs to identifying problems and designing and evaluating policies and programs that will deliver the most significant benefit at an affordable cost</a:t>
            </a:r>
            <a:r>
              <a:rPr lang="en-IN" sz="2400" dirty="0" smtClean="0"/>
              <a:t>.</a:t>
            </a:r>
          </a:p>
          <a:p>
            <a:pPr algn="just"/>
            <a:r>
              <a:rPr lang="en-IN" sz="2400" dirty="0"/>
              <a:t>In social sciences, </a:t>
            </a:r>
            <a:r>
              <a:rPr lang="en-IN" sz="2400" b="1" dirty="0">
                <a:hlinkClick r:id="rId2"/>
              </a:rPr>
              <a:t>research is often a mixture of both basic and applied</a:t>
            </a:r>
            <a:r>
              <a:rPr lang="en-IN" sz="2400" dirty="0"/>
              <a:t>; some stages of a study may have a basic </a:t>
            </a:r>
            <a:r>
              <a:rPr lang="en-IN" sz="2400" dirty="0" err="1"/>
              <a:t>flavor</a:t>
            </a:r>
            <a:r>
              <a:rPr lang="en-IN" sz="2400" dirty="0"/>
              <a:t>, while other stages may be more applied</a:t>
            </a:r>
            <a:r>
              <a:rPr lang="en-IN" sz="2400" dirty="0" smtClean="0"/>
              <a:t>.</a:t>
            </a:r>
          </a:p>
          <a:p>
            <a:pPr algn="just"/>
            <a:endParaRPr lang="en-IN" sz="2400" dirty="0"/>
          </a:p>
        </p:txBody>
      </p:sp>
    </p:spTree>
    <p:extLst>
      <p:ext uri="{BB962C8B-B14F-4D97-AF65-F5344CB8AC3E}">
        <p14:creationId xmlns:p14="http://schemas.microsoft.com/office/powerpoint/2010/main" val="683354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5" y="300251"/>
            <a:ext cx="11122925" cy="6073253"/>
          </a:xfrm>
        </p:spPr>
        <p:txBody>
          <a:bodyPr>
            <a:normAutofit lnSpcReduction="10000"/>
          </a:bodyPr>
          <a:lstStyle/>
          <a:p>
            <a:pPr marL="0" indent="0">
              <a:buNone/>
            </a:pPr>
            <a:r>
              <a:rPr lang="en-IN" sz="2200" b="1" dirty="0">
                <a:solidFill>
                  <a:srgbClr val="FF0000"/>
                </a:solidFill>
              </a:rPr>
              <a:t>Examples of Applied </a:t>
            </a:r>
            <a:r>
              <a:rPr lang="en-IN" sz="2200" b="1" dirty="0" smtClean="0">
                <a:solidFill>
                  <a:srgbClr val="FF0000"/>
                </a:solidFill>
              </a:rPr>
              <a:t>Research-Case study</a:t>
            </a:r>
            <a:endParaRPr lang="en-IN" sz="2200" b="1" dirty="0">
              <a:solidFill>
                <a:srgbClr val="FF0000"/>
              </a:solidFill>
            </a:endParaRPr>
          </a:p>
          <a:p>
            <a:pPr marL="0" indent="0">
              <a:buNone/>
            </a:pPr>
            <a:r>
              <a:rPr lang="en-IN" sz="2200" b="1" dirty="0">
                <a:solidFill>
                  <a:srgbClr val="FF0000"/>
                </a:solidFill>
              </a:rPr>
              <a:t>Example #1</a:t>
            </a:r>
            <a:endParaRPr lang="en-IN" sz="2200" dirty="0">
              <a:solidFill>
                <a:srgbClr val="FF0000"/>
              </a:solidFill>
            </a:endParaRPr>
          </a:p>
          <a:p>
            <a:pPr lvl="1" algn="just"/>
            <a:r>
              <a:rPr lang="en-IN" sz="2200" dirty="0"/>
              <a:t>Eclampsia is a major cause of maternal mortality in Bangladesh.</a:t>
            </a:r>
          </a:p>
          <a:p>
            <a:pPr lvl="1" algn="just"/>
            <a:r>
              <a:rPr lang="en-IN" sz="2200" dirty="0"/>
              <a:t>From the clinical observations in Bangladesh and elsewhere, it is observed that the early </a:t>
            </a:r>
            <a:r>
              <a:rPr lang="en-IN" sz="2200" dirty="0" err="1"/>
              <a:t>cesarean</a:t>
            </a:r>
            <a:r>
              <a:rPr lang="en-IN" sz="2200" dirty="0"/>
              <a:t> section may nullify the violent effect of this grave disease.</a:t>
            </a:r>
          </a:p>
          <a:p>
            <a:pPr lvl="1" algn="just"/>
            <a:r>
              <a:rPr lang="en-IN" sz="2200" dirty="0"/>
              <a:t>To date, no such study has been undertaken in our country. It is proposed that a comparative study between Caesarean section and Vaginal delivery in </a:t>
            </a:r>
            <a:r>
              <a:rPr lang="en-IN" sz="2200" dirty="0" err="1"/>
              <a:t>Eclamsia</a:t>
            </a:r>
            <a:r>
              <a:rPr lang="en-IN" sz="2200" dirty="0"/>
              <a:t> be undertaken.</a:t>
            </a:r>
          </a:p>
          <a:p>
            <a:pPr lvl="1" algn="just"/>
            <a:r>
              <a:rPr lang="en-IN" sz="2200" dirty="0"/>
              <a:t>The study will help to reduce the maternal and prenatal mortality considerably and thus improve our health </a:t>
            </a:r>
            <a:r>
              <a:rPr lang="en-IN" sz="2200" dirty="0" smtClean="0"/>
              <a:t>status.</a:t>
            </a:r>
          </a:p>
          <a:p>
            <a:pPr marL="0" indent="0" algn="just">
              <a:buNone/>
            </a:pPr>
            <a:r>
              <a:rPr lang="en-IN" sz="2200" b="1" dirty="0" smtClean="0"/>
              <a:t>Eclampsia</a:t>
            </a:r>
            <a:r>
              <a:rPr lang="en-IN" sz="2200" dirty="0" smtClean="0"/>
              <a:t> is a severe complication of preeclampsia. It's a rare but serious condition where high blood pressure results in seizures during pregnancy. Seizures are periods of disturbed brain activity that can cause episodes of staring, decreased alertness, and convulsions (violent shaking).</a:t>
            </a:r>
          </a:p>
          <a:p>
            <a:pPr marL="0" indent="0">
              <a:buNone/>
            </a:pPr>
            <a:r>
              <a:rPr lang="en-IN" sz="2200" b="1" dirty="0" smtClean="0">
                <a:solidFill>
                  <a:srgbClr val="FF0000"/>
                </a:solidFill>
              </a:rPr>
              <a:t>Example </a:t>
            </a:r>
            <a:r>
              <a:rPr lang="en-IN" sz="2200" b="1" dirty="0">
                <a:solidFill>
                  <a:srgbClr val="FF0000"/>
                </a:solidFill>
              </a:rPr>
              <a:t>#2</a:t>
            </a:r>
            <a:endParaRPr lang="en-IN" sz="2200" dirty="0">
              <a:solidFill>
                <a:srgbClr val="FF0000"/>
              </a:solidFill>
            </a:endParaRPr>
          </a:p>
          <a:p>
            <a:pPr lvl="1" algn="just"/>
            <a:r>
              <a:rPr lang="en-IN" sz="2200" dirty="0"/>
              <a:t>It has been observed that in Bangladesh, the proportion of women who are delivered through Caesarean section is very high.</a:t>
            </a:r>
          </a:p>
          <a:p>
            <a:pPr lvl="1" algn="just"/>
            <a:r>
              <a:rPr lang="en-IN" sz="2200" dirty="0"/>
              <a:t>It is suspected that a small height is one of the risk factors for difficult deliveries. A study may, therefore, be conducted to verify if this proposition is true.</a:t>
            </a:r>
          </a:p>
          <a:p>
            <a:endParaRPr lang="en-IN" dirty="0"/>
          </a:p>
          <a:p>
            <a:endParaRPr lang="en-IN" dirty="0"/>
          </a:p>
        </p:txBody>
      </p:sp>
    </p:spTree>
    <p:extLst>
      <p:ext uri="{BB962C8B-B14F-4D97-AF65-F5344CB8AC3E}">
        <p14:creationId xmlns:p14="http://schemas.microsoft.com/office/powerpoint/2010/main" val="1458844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436728"/>
            <a:ext cx="11122926" cy="6059606"/>
          </a:xfrm>
        </p:spPr>
        <p:txBody>
          <a:bodyPr>
            <a:normAutofit/>
          </a:bodyPr>
          <a:lstStyle/>
          <a:p>
            <a:r>
              <a:rPr lang="en-IN" b="1" dirty="0">
                <a:solidFill>
                  <a:srgbClr val="FF0000"/>
                </a:solidFill>
              </a:rPr>
              <a:t>Example </a:t>
            </a:r>
            <a:r>
              <a:rPr lang="en-IN" b="1" dirty="0" smtClean="0">
                <a:solidFill>
                  <a:srgbClr val="FF0000"/>
                </a:solidFill>
              </a:rPr>
              <a:t>#</a:t>
            </a:r>
            <a:r>
              <a:rPr lang="en-IN" b="1" dirty="0">
                <a:solidFill>
                  <a:srgbClr val="FF0000"/>
                </a:solidFill>
              </a:rPr>
              <a:t>3</a:t>
            </a:r>
            <a:endParaRPr lang="en-IN" dirty="0" smtClean="0"/>
          </a:p>
          <a:p>
            <a:pPr lvl="1"/>
            <a:r>
              <a:rPr lang="en-IN" dirty="0" smtClean="0"/>
              <a:t>Based on Hakim </a:t>
            </a:r>
            <a:r>
              <a:rPr lang="en-IN" dirty="0"/>
              <a:t>(1994)</a:t>
            </a:r>
            <a:r>
              <a:rPr lang="en-IN" dirty="0" smtClean="0"/>
              <a:t> study </a:t>
            </a:r>
            <a:r>
              <a:rPr lang="en-IN" dirty="0"/>
              <a:t>findings, </a:t>
            </a:r>
            <a:r>
              <a:rPr lang="en-IN" dirty="0" smtClean="0"/>
              <a:t>that </a:t>
            </a:r>
            <a:r>
              <a:rPr lang="en-IN" dirty="0"/>
              <a:t>Bangladeshi ethnic entrepreneurs were not sufficiently aware of the advisory services and assistance provided by different organizations.</a:t>
            </a:r>
          </a:p>
          <a:p>
            <a:pPr lvl="1"/>
            <a:r>
              <a:rPr lang="en-IN" dirty="0"/>
              <a:t>Those who were aware they did not fully utilize these services. </a:t>
            </a:r>
            <a:endParaRPr lang="en-IN" dirty="0" smtClean="0"/>
          </a:p>
          <a:p>
            <a:r>
              <a:rPr lang="en-IN" b="1" dirty="0">
                <a:solidFill>
                  <a:srgbClr val="FF0000"/>
                </a:solidFill>
              </a:rPr>
              <a:t>Different Kinds of Research</a:t>
            </a:r>
          </a:p>
          <a:p>
            <a:pPr lvl="1"/>
            <a:r>
              <a:rPr lang="en-IN" b="1" dirty="0" smtClean="0">
                <a:solidFill>
                  <a:srgbClr val="00B0F0"/>
                </a:solidFill>
              </a:rPr>
              <a:t>Applied </a:t>
            </a:r>
            <a:r>
              <a:rPr lang="en-IN" b="1" dirty="0">
                <a:solidFill>
                  <a:srgbClr val="00B0F0"/>
                </a:solidFill>
              </a:rPr>
              <a:t>research</a:t>
            </a:r>
            <a:r>
              <a:rPr lang="en-IN" dirty="0"/>
              <a:t> is one type of research that is used to answer a specific question that has direct applications to the world. This is the type of research that solves a problem. We will look at an example later.</a:t>
            </a:r>
          </a:p>
          <a:p>
            <a:pPr lvl="1"/>
            <a:r>
              <a:rPr lang="en-IN" b="1" dirty="0">
                <a:solidFill>
                  <a:srgbClr val="00B0F0"/>
                </a:solidFill>
              </a:rPr>
              <a:t>Basic research</a:t>
            </a:r>
            <a:r>
              <a:rPr lang="en-IN" dirty="0"/>
              <a:t> is another type of research, and it is driven purely by curiosity and a desire to expand our knowledge. This type of research tends not to be directly applicable to the real world in a direct way, but enhances our understanding of the world around us. So, the real difference between the two types of research is what they will be used for. Will the research be used to help us understand a real world problem and solve it, or will the research further our general information?</a:t>
            </a:r>
          </a:p>
          <a:p>
            <a:endParaRPr lang="en-IN" dirty="0"/>
          </a:p>
          <a:p>
            <a:endParaRPr lang="en-IN" dirty="0"/>
          </a:p>
        </p:txBody>
      </p:sp>
    </p:spTree>
    <p:extLst>
      <p:ext uri="{BB962C8B-B14F-4D97-AF65-F5344CB8AC3E}">
        <p14:creationId xmlns:p14="http://schemas.microsoft.com/office/powerpoint/2010/main" val="951091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79046" y="232012"/>
            <a:ext cx="7310863" cy="6384096"/>
          </a:xfrm>
          <a:prstGeom prst="rect">
            <a:avLst/>
          </a:prstGeom>
        </p:spPr>
      </p:pic>
    </p:spTree>
    <p:extLst>
      <p:ext uri="{BB962C8B-B14F-4D97-AF65-F5344CB8AC3E}">
        <p14:creationId xmlns:p14="http://schemas.microsoft.com/office/powerpoint/2010/main" val="1465023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705</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Translational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Translational Research</dc:title>
  <dc:creator>g sasank das</dc:creator>
  <cp:lastModifiedBy>g sasank das</cp:lastModifiedBy>
  <cp:revision>21</cp:revision>
  <dcterms:created xsi:type="dcterms:W3CDTF">2021-06-30T06:48:40Z</dcterms:created>
  <dcterms:modified xsi:type="dcterms:W3CDTF">2021-07-01T05:44:48Z</dcterms:modified>
</cp:coreProperties>
</file>