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1031-C003-4A60-8FF6-F2EA2A28A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49E47A-92E6-4D1D-9481-979BC8D45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5B1B56-6DCA-4E75-91B7-32CD887F72EE}"/>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D3D818D0-CC35-46C7-8F7A-63F9F15E8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BDE8A-8AF1-4C48-B3C6-AF06F708065E}"/>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56643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AC80-3FDE-4251-9FD9-5B7F4F8429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6B9FBE-D5FA-42FF-BDAF-85B12DBEA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597EA-8C8D-4EC5-8197-184045A6C0DC}"/>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9426DA13-4ACA-4A4D-9D87-184DE5456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33F82-D9C5-4691-87C0-7D3C99C07CF5}"/>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420781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73FA7-B9B7-45C4-9CE0-AF9FCB2083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B379D6-5C2B-46C4-ACA6-C6B85B7BB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F4783-955B-4D99-8AE7-FB399C56C7D5}"/>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9EBB91D5-ABE6-4B07-AEFE-70E083FEB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992AD-A9E8-4A5F-9BB2-792F17D07A92}"/>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194710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C008-4B55-4E1A-831E-4A5B39B209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99E54-4C99-49E3-919E-F59A6578B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DFFFE-F1DB-420E-ABCB-5B1B84376D32}"/>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975875F7-2D8E-4E33-A5BD-A53663C9A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01AB-0A45-4336-8A09-3F0482B0B947}"/>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367901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BE72-0B44-4724-855A-13B25DB06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1772-BB15-4BA0-AC02-F4A1E312B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9065A-DA1F-4DE9-B9AC-B26C0366FD16}"/>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F94AD8E0-44F0-419D-A4D8-6B70C581B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E26FA-CE85-470B-BEBC-18F6A1BEA94B}"/>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91277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7799-A8A4-4ACF-BE8B-F0C040FFF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2D0BE-C473-498F-83C8-8573B3F93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C226F5-8473-45BF-8138-E3A7608FE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B3CD82-0EEC-42E3-907C-15A218F6A670}"/>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6" name="Footer Placeholder 5">
            <a:extLst>
              <a:ext uri="{FF2B5EF4-FFF2-40B4-BE49-F238E27FC236}">
                <a16:creationId xmlns:a16="http://schemas.microsoft.com/office/drawing/2014/main" id="{AEB36B2E-3059-4FF0-8417-0BC1544502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BB6886-7FDF-48F8-A87E-53C1531B3107}"/>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300756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0345-34E8-4289-A08C-04F1EFD6A9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B9FFD0-7CF4-4C88-BFD9-CA076D619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3A932-101A-4211-8BBD-665636F15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384A12-E0FA-4B77-9E1C-3CCA54A7D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B1E75-0BCE-4F9F-959B-27640104C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2ADC9B-0D40-4B4B-9FD0-DC571E841440}"/>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8" name="Footer Placeholder 7">
            <a:extLst>
              <a:ext uri="{FF2B5EF4-FFF2-40B4-BE49-F238E27FC236}">
                <a16:creationId xmlns:a16="http://schemas.microsoft.com/office/drawing/2014/main" id="{9BC577ED-32DC-4C58-B859-1ABC14B36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547973-96D1-4091-AE21-AFCCD8D649BF}"/>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55478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BD32-27CC-4FE7-9BB9-767FED0B71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28F4CB-8AB7-4001-A067-723C039F4803}"/>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4" name="Footer Placeholder 3">
            <a:extLst>
              <a:ext uri="{FF2B5EF4-FFF2-40B4-BE49-F238E27FC236}">
                <a16:creationId xmlns:a16="http://schemas.microsoft.com/office/drawing/2014/main" id="{5BFA33BF-4C80-41E2-B6A7-44DCD32E63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3C2727-1C04-446C-B225-64ECF8625F3A}"/>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278430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90F06-C375-4C1A-A17C-7278EA7E5DB8}"/>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3" name="Footer Placeholder 2">
            <a:extLst>
              <a:ext uri="{FF2B5EF4-FFF2-40B4-BE49-F238E27FC236}">
                <a16:creationId xmlns:a16="http://schemas.microsoft.com/office/drawing/2014/main" id="{9B881BAD-BA0E-41EE-A409-C132EEF160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A8525F-CCE3-41A4-BB94-DDB03DE22FE5}"/>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281957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4254-B5B8-4F90-81AB-511E04C8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DA372-A776-49DD-8F1F-1DBC0BF00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42FE29-11E7-484C-BF2F-1E6FC19B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E7E58-F08E-460E-AA3C-7BF7D2105FA7}"/>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6" name="Footer Placeholder 5">
            <a:extLst>
              <a:ext uri="{FF2B5EF4-FFF2-40B4-BE49-F238E27FC236}">
                <a16:creationId xmlns:a16="http://schemas.microsoft.com/office/drawing/2014/main" id="{22E05CF9-9B50-4B58-8AF4-51A84D25D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393559-7074-4885-8F72-B4765F6A4D48}"/>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44063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3947-0211-41E4-9F21-A1C465915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25FBF9-5B74-4948-9653-7B8252163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C43AB7-489F-48CA-9029-39A6EECC8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FD3BC-CE6F-40DF-9017-6ED97C155FB7}"/>
              </a:ext>
            </a:extLst>
          </p:cNvPr>
          <p:cNvSpPr>
            <a:spLocks noGrp="1"/>
          </p:cNvSpPr>
          <p:nvPr>
            <p:ph type="dt" sz="half" idx="10"/>
          </p:nvPr>
        </p:nvSpPr>
        <p:spPr/>
        <p:txBody>
          <a:bodyPr/>
          <a:lstStyle/>
          <a:p>
            <a:fld id="{D2F133E1-2A76-43B7-A64C-68DFA992A47A}" type="datetimeFigureOut">
              <a:rPr lang="en-IN" smtClean="0"/>
              <a:t>09-04-2021</a:t>
            </a:fld>
            <a:endParaRPr lang="en-IN"/>
          </a:p>
        </p:txBody>
      </p:sp>
      <p:sp>
        <p:nvSpPr>
          <p:cNvPr id="6" name="Footer Placeholder 5">
            <a:extLst>
              <a:ext uri="{FF2B5EF4-FFF2-40B4-BE49-F238E27FC236}">
                <a16:creationId xmlns:a16="http://schemas.microsoft.com/office/drawing/2014/main" id="{9B236197-2A4C-475F-83EE-2FCA03298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CA433-A244-4B7B-8553-8635B9094884}"/>
              </a:ext>
            </a:extLst>
          </p:cNvPr>
          <p:cNvSpPr>
            <a:spLocks noGrp="1"/>
          </p:cNvSpPr>
          <p:nvPr>
            <p:ph type="sldNum" sz="quarter" idx="12"/>
          </p:nvPr>
        </p:nvSpPr>
        <p:spPr/>
        <p:txBody>
          <a:bodyPr/>
          <a:lstStyle/>
          <a:p>
            <a:fld id="{95907CDD-6BFD-44DE-8575-3DD9F1FFCB4B}" type="slidenum">
              <a:rPr lang="en-IN" smtClean="0"/>
              <a:t>‹#›</a:t>
            </a:fld>
            <a:endParaRPr lang="en-IN"/>
          </a:p>
        </p:txBody>
      </p:sp>
    </p:spTree>
    <p:extLst>
      <p:ext uri="{BB962C8B-B14F-4D97-AF65-F5344CB8AC3E}">
        <p14:creationId xmlns:p14="http://schemas.microsoft.com/office/powerpoint/2010/main" val="226082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E5E76-A92F-48DC-847E-8EA553009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8E8A9B-1C32-49FD-A965-917580F42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1CBE0-9DFF-40F9-BA52-E72FFB66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133E1-2A76-43B7-A64C-68DFA992A47A}" type="datetimeFigureOut">
              <a:rPr lang="en-IN" smtClean="0"/>
              <a:t>09-04-2021</a:t>
            </a:fld>
            <a:endParaRPr lang="en-IN"/>
          </a:p>
        </p:txBody>
      </p:sp>
      <p:sp>
        <p:nvSpPr>
          <p:cNvPr id="5" name="Footer Placeholder 4">
            <a:extLst>
              <a:ext uri="{FF2B5EF4-FFF2-40B4-BE49-F238E27FC236}">
                <a16:creationId xmlns:a16="http://schemas.microsoft.com/office/drawing/2014/main" id="{61F43C4F-85A7-43DD-8B94-D63146F69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EF088-580A-4434-9304-58F1B6EFA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07CDD-6BFD-44DE-8575-3DD9F1FFCB4B}" type="slidenum">
              <a:rPr lang="en-IN" smtClean="0"/>
              <a:t>‹#›</a:t>
            </a:fld>
            <a:endParaRPr lang="en-IN"/>
          </a:p>
        </p:txBody>
      </p:sp>
    </p:spTree>
    <p:extLst>
      <p:ext uri="{BB962C8B-B14F-4D97-AF65-F5344CB8AC3E}">
        <p14:creationId xmlns:p14="http://schemas.microsoft.com/office/powerpoint/2010/main" val="3159480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1146-A1F7-42D7-B3D8-ED73D6E90148}"/>
              </a:ext>
            </a:extLst>
          </p:cNvPr>
          <p:cNvSpPr>
            <a:spLocks noGrp="1"/>
          </p:cNvSpPr>
          <p:nvPr>
            <p:ph type="ctrTitle"/>
          </p:nvPr>
        </p:nvSpPr>
        <p:spPr/>
        <p:txBody>
          <a:bodyPr/>
          <a:lstStyle/>
          <a:p>
            <a:r>
              <a:rPr lang="en-IN" dirty="0"/>
              <a:t>RPE Unit IV Ethics</a:t>
            </a:r>
          </a:p>
        </p:txBody>
      </p:sp>
      <p:sp>
        <p:nvSpPr>
          <p:cNvPr id="3" name="Subtitle 2">
            <a:extLst>
              <a:ext uri="{FF2B5EF4-FFF2-40B4-BE49-F238E27FC236}">
                <a16:creationId xmlns:a16="http://schemas.microsoft.com/office/drawing/2014/main" id="{C9EC8A6A-9C88-40E4-B83A-F683F66FE976}"/>
              </a:ext>
            </a:extLst>
          </p:cNvPr>
          <p:cNvSpPr>
            <a:spLocks noGrp="1"/>
          </p:cNvSpPr>
          <p:nvPr>
            <p:ph type="subTitle" idx="1"/>
          </p:nvPr>
        </p:nvSpPr>
        <p:spPr/>
        <p:txBody>
          <a:bodyPr/>
          <a:lstStyle/>
          <a:p>
            <a:r>
              <a:rPr lang="en-IN" dirty="0"/>
              <a:t>9-4-21</a:t>
            </a:r>
          </a:p>
          <a:p>
            <a:r>
              <a:rPr lang="en-IN" dirty="0"/>
              <a:t>V. Kannan </a:t>
            </a:r>
          </a:p>
        </p:txBody>
      </p:sp>
    </p:spTree>
    <p:extLst>
      <p:ext uri="{BB962C8B-B14F-4D97-AF65-F5344CB8AC3E}">
        <p14:creationId xmlns:p14="http://schemas.microsoft.com/office/powerpoint/2010/main" val="26312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19DC-7F55-42F0-8C09-D7354A87FF90}"/>
              </a:ext>
            </a:extLst>
          </p:cNvPr>
          <p:cNvSpPr>
            <a:spLocks noGrp="1"/>
          </p:cNvSpPr>
          <p:nvPr>
            <p:ph type="title"/>
          </p:nvPr>
        </p:nvSpPr>
        <p:spPr/>
        <p:txBody>
          <a:bodyPr/>
          <a:lstStyle/>
          <a:p>
            <a:r>
              <a:rPr lang="en-IN" dirty="0"/>
              <a:t>7. Falsification of data</a:t>
            </a:r>
          </a:p>
        </p:txBody>
      </p:sp>
      <p:sp>
        <p:nvSpPr>
          <p:cNvPr id="3" name="Content Placeholder 2">
            <a:extLst>
              <a:ext uri="{FF2B5EF4-FFF2-40B4-BE49-F238E27FC236}">
                <a16:creationId xmlns:a16="http://schemas.microsoft.com/office/drawing/2014/main" id="{472FFD84-8D68-4B0A-A520-4DEEE185520D}"/>
              </a:ext>
            </a:extLst>
          </p:cNvPr>
          <p:cNvSpPr>
            <a:spLocks noGrp="1"/>
          </p:cNvSpPr>
          <p:nvPr>
            <p:ph sz="half" idx="1"/>
          </p:nvPr>
        </p:nvSpPr>
        <p:spPr/>
        <p:txBody>
          <a:bodyPr/>
          <a:lstStyle/>
          <a:p>
            <a:r>
              <a:rPr lang="en-IN" dirty="0"/>
              <a:t>This is nowadays becoming more and more common. </a:t>
            </a:r>
          </a:p>
          <a:p>
            <a:endParaRPr lang="en-IN" dirty="0"/>
          </a:p>
          <a:p>
            <a:r>
              <a:rPr lang="en-IN" dirty="0"/>
              <a:t>The researcher falsifies the data, in order to arrive at the desired results. </a:t>
            </a:r>
          </a:p>
          <a:p>
            <a:endParaRPr lang="en-IN" dirty="0"/>
          </a:p>
          <a:p>
            <a:r>
              <a:rPr lang="en-IN" dirty="0"/>
              <a:t>This defeats the very purpose of doing research. </a:t>
            </a:r>
          </a:p>
        </p:txBody>
      </p:sp>
      <p:sp>
        <p:nvSpPr>
          <p:cNvPr id="4" name="Content Placeholder 3">
            <a:extLst>
              <a:ext uri="{FF2B5EF4-FFF2-40B4-BE49-F238E27FC236}">
                <a16:creationId xmlns:a16="http://schemas.microsoft.com/office/drawing/2014/main" id="{4E74608A-8BF4-43BB-9B1B-647F2277B4BF}"/>
              </a:ext>
            </a:extLst>
          </p:cNvPr>
          <p:cNvSpPr>
            <a:spLocks noGrp="1"/>
          </p:cNvSpPr>
          <p:nvPr>
            <p:ph sz="half" idx="2"/>
          </p:nvPr>
        </p:nvSpPr>
        <p:spPr/>
        <p:txBody>
          <a:bodyPr/>
          <a:lstStyle/>
          <a:p>
            <a:r>
              <a:rPr lang="en-IN" dirty="0"/>
              <a:t>If the genuine data are kept without manipulation, then it is easy to find that the final results are different.</a:t>
            </a:r>
          </a:p>
          <a:p>
            <a:endParaRPr lang="en-IN" dirty="0"/>
          </a:p>
          <a:p>
            <a:r>
              <a:rPr lang="en-IN" dirty="0"/>
              <a:t>Therefore, a fraudster falsifies the data also. </a:t>
            </a:r>
          </a:p>
        </p:txBody>
      </p:sp>
    </p:spTree>
    <p:extLst>
      <p:ext uri="{BB962C8B-B14F-4D97-AF65-F5344CB8AC3E}">
        <p14:creationId xmlns:p14="http://schemas.microsoft.com/office/powerpoint/2010/main" val="133097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4350-BED8-4FA4-8203-E482DE1828F6}"/>
              </a:ext>
            </a:extLst>
          </p:cNvPr>
          <p:cNvSpPr>
            <a:spLocks noGrp="1"/>
          </p:cNvSpPr>
          <p:nvPr>
            <p:ph type="title"/>
          </p:nvPr>
        </p:nvSpPr>
        <p:spPr/>
        <p:txBody>
          <a:bodyPr/>
          <a:lstStyle/>
          <a:p>
            <a:r>
              <a:rPr lang="en-IN" dirty="0"/>
              <a:t>8. Denial of credits to others</a:t>
            </a:r>
          </a:p>
        </p:txBody>
      </p:sp>
      <p:sp>
        <p:nvSpPr>
          <p:cNvPr id="3" name="Content Placeholder 2">
            <a:extLst>
              <a:ext uri="{FF2B5EF4-FFF2-40B4-BE49-F238E27FC236}">
                <a16:creationId xmlns:a16="http://schemas.microsoft.com/office/drawing/2014/main" id="{FDD67053-E8E3-43B8-AE63-6590295CD1B6}"/>
              </a:ext>
            </a:extLst>
          </p:cNvPr>
          <p:cNvSpPr>
            <a:spLocks noGrp="1"/>
          </p:cNvSpPr>
          <p:nvPr>
            <p:ph sz="half" idx="1"/>
          </p:nvPr>
        </p:nvSpPr>
        <p:spPr/>
        <p:txBody>
          <a:bodyPr/>
          <a:lstStyle/>
          <a:p>
            <a:r>
              <a:rPr lang="en-IN" dirty="0"/>
              <a:t>To other co-authors</a:t>
            </a:r>
          </a:p>
          <a:p>
            <a:r>
              <a:rPr lang="en-IN" dirty="0"/>
              <a:t>To the previous workers in the same area.</a:t>
            </a:r>
          </a:p>
          <a:p>
            <a:r>
              <a:rPr lang="en-IN" dirty="0"/>
              <a:t>To others who indirectly helped in this research. </a:t>
            </a:r>
          </a:p>
        </p:txBody>
      </p:sp>
      <p:sp>
        <p:nvSpPr>
          <p:cNvPr id="4" name="Content Placeholder 3">
            <a:extLst>
              <a:ext uri="{FF2B5EF4-FFF2-40B4-BE49-F238E27FC236}">
                <a16:creationId xmlns:a16="http://schemas.microsoft.com/office/drawing/2014/main" id="{555AE337-9CB9-4C7F-91AB-60786C3E4FC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04832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4286-10EB-4978-9250-4E2B094F2C5D}"/>
              </a:ext>
            </a:extLst>
          </p:cNvPr>
          <p:cNvSpPr>
            <a:spLocks noGrp="1"/>
          </p:cNvSpPr>
          <p:nvPr>
            <p:ph type="title"/>
          </p:nvPr>
        </p:nvSpPr>
        <p:spPr/>
        <p:txBody>
          <a:bodyPr/>
          <a:lstStyle/>
          <a:p>
            <a:r>
              <a:rPr lang="en-IN" dirty="0"/>
              <a:t>Books followed</a:t>
            </a:r>
          </a:p>
        </p:txBody>
      </p:sp>
      <p:pic>
        <p:nvPicPr>
          <p:cNvPr id="1026" name="Picture 2" descr="Ethics in Science: Ethical Misconduct in Scientific Research, Second E">
            <a:extLst>
              <a:ext uri="{FF2B5EF4-FFF2-40B4-BE49-F238E27FC236}">
                <a16:creationId xmlns:a16="http://schemas.microsoft.com/office/drawing/2014/main" id="{217ECCB9-49BF-4F5B-ACC8-7E06C288422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8160" y="1825625"/>
            <a:ext cx="288168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entific Integrity and Research Ethics: An Approach from the Ethos of  Science (SpringerBriefs in Ethics) eBook: Koepsell, David: Amazon.in:  Kindle Store">
            <a:extLst>
              <a:ext uri="{FF2B5EF4-FFF2-40B4-BE49-F238E27FC236}">
                <a16:creationId xmlns:a16="http://schemas.microsoft.com/office/drawing/2014/main" id="{CCBCA9AD-6BC8-4CC5-9F38-F24218845B5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62824" y="1881981"/>
            <a:ext cx="399097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8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E14F-57B8-4388-B426-F35C7F56B919}"/>
              </a:ext>
            </a:extLst>
          </p:cNvPr>
          <p:cNvSpPr>
            <a:spLocks noGrp="1"/>
          </p:cNvSpPr>
          <p:nvPr>
            <p:ph type="title"/>
          </p:nvPr>
        </p:nvSpPr>
        <p:spPr/>
        <p:txBody>
          <a:bodyPr/>
          <a:lstStyle/>
          <a:p>
            <a:r>
              <a:rPr lang="en-IN" dirty="0"/>
              <a:t>10 types of research misconduct</a:t>
            </a:r>
          </a:p>
        </p:txBody>
      </p:sp>
      <p:sp>
        <p:nvSpPr>
          <p:cNvPr id="3" name="Content Placeholder 2">
            <a:extLst>
              <a:ext uri="{FF2B5EF4-FFF2-40B4-BE49-F238E27FC236}">
                <a16:creationId xmlns:a16="http://schemas.microsoft.com/office/drawing/2014/main" id="{416A7940-CF7A-41E7-A540-B53195A33F9D}"/>
              </a:ext>
            </a:extLst>
          </p:cNvPr>
          <p:cNvSpPr>
            <a:spLocks noGrp="1"/>
          </p:cNvSpPr>
          <p:nvPr>
            <p:ph sz="half" idx="1"/>
          </p:nvPr>
        </p:nvSpPr>
        <p:spPr/>
        <p:txBody>
          <a:bodyPr/>
          <a:lstStyle/>
          <a:p>
            <a:r>
              <a:rPr lang="en-IN" dirty="0"/>
              <a:t>Misappropriation of ideas</a:t>
            </a:r>
          </a:p>
          <a:p>
            <a:r>
              <a:rPr lang="en-IN" dirty="0"/>
              <a:t>Plagiarism</a:t>
            </a:r>
          </a:p>
          <a:p>
            <a:r>
              <a:rPr lang="en-IN" dirty="0"/>
              <a:t>Self-plagiarism</a:t>
            </a:r>
          </a:p>
          <a:p>
            <a:r>
              <a:rPr lang="en-IN" dirty="0"/>
              <a:t>Claiming undeserved authorship</a:t>
            </a:r>
          </a:p>
          <a:p>
            <a:r>
              <a:rPr lang="en-IN" dirty="0"/>
              <a:t>Misuse of research funds</a:t>
            </a:r>
          </a:p>
          <a:p>
            <a:endParaRPr lang="en-IN" dirty="0"/>
          </a:p>
        </p:txBody>
      </p:sp>
      <p:sp>
        <p:nvSpPr>
          <p:cNvPr id="4" name="Content Placeholder 3">
            <a:extLst>
              <a:ext uri="{FF2B5EF4-FFF2-40B4-BE49-F238E27FC236}">
                <a16:creationId xmlns:a16="http://schemas.microsoft.com/office/drawing/2014/main" id="{184946F1-A851-47FA-8ED1-CF1D3EB4BE61}"/>
              </a:ext>
            </a:extLst>
          </p:cNvPr>
          <p:cNvSpPr>
            <a:spLocks noGrp="1"/>
          </p:cNvSpPr>
          <p:nvPr>
            <p:ph sz="half" idx="2"/>
          </p:nvPr>
        </p:nvSpPr>
        <p:spPr/>
        <p:txBody>
          <a:bodyPr/>
          <a:lstStyle/>
          <a:p>
            <a:r>
              <a:rPr lang="en-IN" dirty="0"/>
              <a:t>Deceptive generation of preferred results</a:t>
            </a:r>
          </a:p>
          <a:p>
            <a:r>
              <a:rPr lang="en-IN" dirty="0"/>
              <a:t>Falsification of data</a:t>
            </a:r>
          </a:p>
          <a:p>
            <a:r>
              <a:rPr lang="en-IN" dirty="0"/>
              <a:t>Denial of credits to others.</a:t>
            </a:r>
          </a:p>
          <a:p>
            <a:r>
              <a:rPr lang="en-IN" dirty="0"/>
              <a:t>Repeated publication of too similar results.</a:t>
            </a:r>
          </a:p>
          <a:p>
            <a:r>
              <a:rPr lang="en-IN" dirty="0"/>
              <a:t>Mis-representation of others’ results. </a:t>
            </a:r>
          </a:p>
          <a:p>
            <a:endParaRPr lang="en-IN" dirty="0"/>
          </a:p>
        </p:txBody>
      </p:sp>
    </p:spTree>
    <p:extLst>
      <p:ext uri="{BB962C8B-B14F-4D97-AF65-F5344CB8AC3E}">
        <p14:creationId xmlns:p14="http://schemas.microsoft.com/office/powerpoint/2010/main" val="45159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4FE6-4D0A-4DAC-9E85-75094E234BF3}"/>
              </a:ext>
            </a:extLst>
          </p:cNvPr>
          <p:cNvSpPr>
            <a:spLocks noGrp="1"/>
          </p:cNvSpPr>
          <p:nvPr>
            <p:ph type="title"/>
          </p:nvPr>
        </p:nvSpPr>
        <p:spPr/>
        <p:txBody>
          <a:bodyPr/>
          <a:lstStyle/>
          <a:p>
            <a:r>
              <a:rPr lang="en-IN" dirty="0"/>
              <a:t>1. Mis-appropriation of ideas</a:t>
            </a:r>
          </a:p>
        </p:txBody>
      </p:sp>
      <p:sp>
        <p:nvSpPr>
          <p:cNvPr id="3" name="Content Placeholder 2">
            <a:extLst>
              <a:ext uri="{FF2B5EF4-FFF2-40B4-BE49-F238E27FC236}">
                <a16:creationId xmlns:a16="http://schemas.microsoft.com/office/drawing/2014/main" id="{54390D22-864C-4DB9-A20D-3001E5A27F55}"/>
              </a:ext>
            </a:extLst>
          </p:cNvPr>
          <p:cNvSpPr>
            <a:spLocks noGrp="1"/>
          </p:cNvSpPr>
          <p:nvPr>
            <p:ph sz="half" idx="1"/>
          </p:nvPr>
        </p:nvSpPr>
        <p:spPr/>
        <p:txBody>
          <a:bodyPr>
            <a:normAutofit lnSpcReduction="10000"/>
          </a:bodyPr>
          <a:lstStyle/>
          <a:p>
            <a:r>
              <a:rPr lang="en-IN" dirty="0"/>
              <a:t>Good research thrives on fresh ideas. </a:t>
            </a:r>
          </a:p>
          <a:p>
            <a:r>
              <a:rPr lang="en-IN" dirty="0"/>
              <a:t>Sometimes we have to share our ideas with others, when they are in a nascent stage. </a:t>
            </a:r>
          </a:p>
          <a:p>
            <a:r>
              <a:rPr lang="en-IN" dirty="0"/>
              <a:t>For example when we write preliminary reports, or when we make announcements, or even during conference-presentations, we disclose new ideas. </a:t>
            </a:r>
          </a:p>
        </p:txBody>
      </p:sp>
      <p:sp>
        <p:nvSpPr>
          <p:cNvPr id="4" name="Content Placeholder 3">
            <a:extLst>
              <a:ext uri="{FF2B5EF4-FFF2-40B4-BE49-F238E27FC236}">
                <a16:creationId xmlns:a16="http://schemas.microsoft.com/office/drawing/2014/main" id="{03DE21F7-6D51-40F2-BA1F-4A0C31F76532}"/>
              </a:ext>
            </a:extLst>
          </p:cNvPr>
          <p:cNvSpPr>
            <a:spLocks noGrp="1"/>
          </p:cNvSpPr>
          <p:nvPr>
            <p:ph sz="half" idx="2"/>
          </p:nvPr>
        </p:nvSpPr>
        <p:spPr/>
        <p:txBody>
          <a:bodyPr>
            <a:normAutofit lnSpcReduction="10000"/>
          </a:bodyPr>
          <a:lstStyle/>
          <a:p>
            <a:r>
              <a:rPr lang="en-IN" dirty="0"/>
              <a:t>A clever person can easily steal our ideas, refine them or reformulate them, and with a little effort, exploit that idea to one’s own benefit.</a:t>
            </a:r>
          </a:p>
          <a:p>
            <a:endParaRPr lang="en-IN" dirty="0"/>
          </a:p>
          <a:p>
            <a:r>
              <a:rPr lang="en-IN" dirty="0"/>
              <a:t>The saying that “education cannot be stolen” is only partially true. </a:t>
            </a:r>
          </a:p>
          <a:p>
            <a:r>
              <a:rPr lang="en-IN" dirty="0"/>
              <a:t>This “stealth” is sometimes appreciated by others!</a:t>
            </a:r>
          </a:p>
        </p:txBody>
      </p:sp>
    </p:spTree>
    <p:extLst>
      <p:ext uri="{BB962C8B-B14F-4D97-AF65-F5344CB8AC3E}">
        <p14:creationId xmlns:p14="http://schemas.microsoft.com/office/powerpoint/2010/main" val="70759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3BAF-8D11-4728-9E8E-4CF5D132D750}"/>
              </a:ext>
            </a:extLst>
          </p:cNvPr>
          <p:cNvSpPr>
            <a:spLocks noGrp="1"/>
          </p:cNvSpPr>
          <p:nvPr>
            <p:ph type="title"/>
          </p:nvPr>
        </p:nvSpPr>
        <p:spPr/>
        <p:txBody>
          <a:bodyPr/>
          <a:lstStyle/>
          <a:p>
            <a:r>
              <a:rPr lang="en-IN" dirty="0"/>
              <a:t>2. Plagiarism</a:t>
            </a:r>
          </a:p>
        </p:txBody>
      </p:sp>
      <p:sp>
        <p:nvSpPr>
          <p:cNvPr id="3" name="Content Placeholder 2">
            <a:extLst>
              <a:ext uri="{FF2B5EF4-FFF2-40B4-BE49-F238E27FC236}">
                <a16:creationId xmlns:a16="http://schemas.microsoft.com/office/drawing/2014/main" id="{AC8A49FA-25F7-4B7D-8F82-8192308552EF}"/>
              </a:ext>
            </a:extLst>
          </p:cNvPr>
          <p:cNvSpPr>
            <a:spLocks noGrp="1"/>
          </p:cNvSpPr>
          <p:nvPr>
            <p:ph sz="half" idx="1"/>
          </p:nvPr>
        </p:nvSpPr>
        <p:spPr/>
        <p:txBody>
          <a:bodyPr/>
          <a:lstStyle/>
          <a:p>
            <a:r>
              <a:rPr lang="en-IN" dirty="0"/>
              <a:t>Presenting some one else’s work as one’s own.</a:t>
            </a:r>
          </a:p>
          <a:p>
            <a:endParaRPr lang="en-IN" dirty="0"/>
          </a:p>
          <a:p>
            <a:r>
              <a:rPr lang="en-IN" dirty="0"/>
              <a:t>This is a gross ethical violation.</a:t>
            </a:r>
          </a:p>
          <a:p>
            <a:endParaRPr lang="en-IN" dirty="0"/>
          </a:p>
          <a:p>
            <a:r>
              <a:rPr lang="en-IN" dirty="0"/>
              <a:t>If the previous misconduct 1 is compared to “pick-pocket”, the present one (plagiarism) is like a “highway robbery”. </a:t>
            </a:r>
          </a:p>
        </p:txBody>
      </p:sp>
      <p:sp>
        <p:nvSpPr>
          <p:cNvPr id="4" name="Content Placeholder 3">
            <a:extLst>
              <a:ext uri="{FF2B5EF4-FFF2-40B4-BE49-F238E27FC236}">
                <a16:creationId xmlns:a16="http://schemas.microsoft.com/office/drawing/2014/main" id="{891ECFFB-A658-4972-A060-921507D97DA9}"/>
              </a:ext>
            </a:extLst>
          </p:cNvPr>
          <p:cNvSpPr>
            <a:spLocks noGrp="1"/>
          </p:cNvSpPr>
          <p:nvPr>
            <p:ph sz="half" idx="2"/>
          </p:nvPr>
        </p:nvSpPr>
        <p:spPr/>
        <p:txBody>
          <a:bodyPr/>
          <a:lstStyle/>
          <a:p>
            <a:r>
              <a:rPr lang="en-IN" dirty="0"/>
              <a:t>There are several levels of plagiarism, from a harmless one to a full-fledged one. </a:t>
            </a:r>
          </a:p>
          <a:p>
            <a:endParaRPr lang="en-IN" dirty="0"/>
          </a:p>
          <a:p>
            <a:r>
              <a:rPr lang="en-IN" dirty="0"/>
              <a:t>There have been instances of “full research papers” being republished by different authors. </a:t>
            </a:r>
          </a:p>
          <a:p>
            <a:endParaRPr lang="en-IN" dirty="0"/>
          </a:p>
          <a:p>
            <a:r>
              <a:rPr lang="en-IN" dirty="0"/>
              <a:t>Often, they get published again!</a:t>
            </a:r>
          </a:p>
        </p:txBody>
      </p:sp>
    </p:spTree>
    <p:extLst>
      <p:ext uri="{BB962C8B-B14F-4D97-AF65-F5344CB8AC3E}">
        <p14:creationId xmlns:p14="http://schemas.microsoft.com/office/powerpoint/2010/main" val="182842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C515-35FC-4D79-BB5E-AF75CFE2C89D}"/>
              </a:ext>
            </a:extLst>
          </p:cNvPr>
          <p:cNvSpPr>
            <a:spLocks noGrp="1"/>
          </p:cNvSpPr>
          <p:nvPr>
            <p:ph type="title"/>
          </p:nvPr>
        </p:nvSpPr>
        <p:spPr/>
        <p:txBody>
          <a:bodyPr/>
          <a:lstStyle/>
          <a:p>
            <a:r>
              <a:rPr lang="en-IN" dirty="0"/>
              <a:t>3. Self-plagiarism</a:t>
            </a:r>
          </a:p>
        </p:txBody>
      </p:sp>
      <p:sp>
        <p:nvSpPr>
          <p:cNvPr id="3" name="Content Placeholder 2">
            <a:extLst>
              <a:ext uri="{FF2B5EF4-FFF2-40B4-BE49-F238E27FC236}">
                <a16:creationId xmlns:a16="http://schemas.microsoft.com/office/drawing/2014/main" id="{9CD1B3B7-DE74-47D3-8487-76270ED35780}"/>
              </a:ext>
            </a:extLst>
          </p:cNvPr>
          <p:cNvSpPr>
            <a:spLocks noGrp="1"/>
          </p:cNvSpPr>
          <p:nvPr>
            <p:ph sz="half" idx="1"/>
          </p:nvPr>
        </p:nvSpPr>
        <p:spPr/>
        <p:txBody>
          <a:bodyPr/>
          <a:lstStyle/>
          <a:p>
            <a:r>
              <a:rPr lang="en-IN" dirty="0"/>
              <a:t>How can one steal one’s own money? </a:t>
            </a:r>
          </a:p>
          <a:p>
            <a:r>
              <a:rPr lang="en-IN" dirty="0"/>
              <a:t>There are instances when one generates new “papers” from his/her own old papers, with minimal changes here and there. </a:t>
            </a:r>
          </a:p>
          <a:p>
            <a:endParaRPr lang="en-IN" dirty="0"/>
          </a:p>
          <a:p>
            <a:r>
              <a:rPr lang="en-IN" dirty="0"/>
              <a:t>These authors suppress the fact that most of it is already known.  </a:t>
            </a:r>
          </a:p>
        </p:txBody>
      </p:sp>
      <p:sp>
        <p:nvSpPr>
          <p:cNvPr id="4" name="Content Placeholder 3">
            <a:extLst>
              <a:ext uri="{FF2B5EF4-FFF2-40B4-BE49-F238E27FC236}">
                <a16:creationId xmlns:a16="http://schemas.microsoft.com/office/drawing/2014/main" id="{E75845DE-4704-4EA9-8D8A-EF98A37301C1}"/>
              </a:ext>
            </a:extLst>
          </p:cNvPr>
          <p:cNvSpPr>
            <a:spLocks noGrp="1"/>
          </p:cNvSpPr>
          <p:nvPr>
            <p:ph sz="half" idx="2"/>
          </p:nvPr>
        </p:nvSpPr>
        <p:spPr/>
        <p:txBody>
          <a:bodyPr/>
          <a:lstStyle/>
          <a:p>
            <a:r>
              <a:rPr lang="en-IN" dirty="0"/>
              <a:t>They want to earn multiple credits for a single achievement. </a:t>
            </a:r>
          </a:p>
          <a:p>
            <a:r>
              <a:rPr lang="en-IN" dirty="0"/>
              <a:t>They do not consider this as too unethical.</a:t>
            </a:r>
          </a:p>
          <a:p>
            <a:endParaRPr lang="en-IN" dirty="0"/>
          </a:p>
          <a:p>
            <a:r>
              <a:rPr lang="en-IN" dirty="0"/>
              <a:t>Still, it is a breach of professional trust.</a:t>
            </a:r>
          </a:p>
        </p:txBody>
      </p:sp>
    </p:spTree>
    <p:extLst>
      <p:ext uri="{BB962C8B-B14F-4D97-AF65-F5344CB8AC3E}">
        <p14:creationId xmlns:p14="http://schemas.microsoft.com/office/powerpoint/2010/main" val="124383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7A1F-768A-467D-8D33-8813E01C0FAA}"/>
              </a:ext>
            </a:extLst>
          </p:cNvPr>
          <p:cNvSpPr>
            <a:spLocks noGrp="1"/>
          </p:cNvSpPr>
          <p:nvPr>
            <p:ph type="title"/>
          </p:nvPr>
        </p:nvSpPr>
        <p:spPr/>
        <p:txBody>
          <a:bodyPr/>
          <a:lstStyle/>
          <a:p>
            <a:r>
              <a:rPr lang="en-IN" dirty="0"/>
              <a:t>4. Claiming undeserved authorship</a:t>
            </a:r>
          </a:p>
        </p:txBody>
      </p:sp>
      <p:sp>
        <p:nvSpPr>
          <p:cNvPr id="3" name="Content Placeholder 2">
            <a:extLst>
              <a:ext uri="{FF2B5EF4-FFF2-40B4-BE49-F238E27FC236}">
                <a16:creationId xmlns:a16="http://schemas.microsoft.com/office/drawing/2014/main" id="{83C1E848-C5C3-4F30-81D5-E1FEDC2966CF}"/>
              </a:ext>
            </a:extLst>
          </p:cNvPr>
          <p:cNvSpPr>
            <a:spLocks noGrp="1"/>
          </p:cNvSpPr>
          <p:nvPr>
            <p:ph sz="half" idx="1"/>
          </p:nvPr>
        </p:nvSpPr>
        <p:spPr/>
        <p:txBody>
          <a:bodyPr/>
          <a:lstStyle/>
          <a:p>
            <a:r>
              <a:rPr lang="en-IN" dirty="0"/>
              <a:t>One should not claim a co-authorship in a paper, if one’s own contribution to that paper is negligible.</a:t>
            </a:r>
          </a:p>
          <a:p>
            <a:r>
              <a:rPr lang="en-IN" dirty="0"/>
              <a:t>But it very often happens that the academic heads or the senior researchers insist on their names being added among the authors, even when they have marginally (or nil) contributed.  </a:t>
            </a:r>
          </a:p>
        </p:txBody>
      </p:sp>
      <p:sp>
        <p:nvSpPr>
          <p:cNvPr id="4" name="Content Placeholder 3">
            <a:extLst>
              <a:ext uri="{FF2B5EF4-FFF2-40B4-BE49-F238E27FC236}">
                <a16:creationId xmlns:a16="http://schemas.microsoft.com/office/drawing/2014/main" id="{D6278AC9-697B-4291-A6A0-E8415C5468D6}"/>
              </a:ext>
            </a:extLst>
          </p:cNvPr>
          <p:cNvSpPr>
            <a:spLocks noGrp="1"/>
          </p:cNvSpPr>
          <p:nvPr>
            <p:ph sz="half" idx="2"/>
          </p:nvPr>
        </p:nvSpPr>
        <p:spPr/>
        <p:txBody>
          <a:bodyPr/>
          <a:lstStyle/>
          <a:p>
            <a:r>
              <a:rPr lang="en-IN" dirty="0"/>
              <a:t>They are exploiting the system in their favour in an undue manner. </a:t>
            </a:r>
          </a:p>
          <a:p>
            <a:endParaRPr lang="en-IN" dirty="0"/>
          </a:p>
          <a:p>
            <a:r>
              <a:rPr lang="en-IN" dirty="0"/>
              <a:t>One should not agree to be credited with authorship, when one is really not. </a:t>
            </a:r>
          </a:p>
        </p:txBody>
      </p:sp>
    </p:spTree>
    <p:extLst>
      <p:ext uri="{BB962C8B-B14F-4D97-AF65-F5344CB8AC3E}">
        <p14:creationId xmlns:p14="http://schemas.microsoft.com/office/powerpoint/2010/main" val="300120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CC80-106A-4DF7-9CAD-2A9797F885EF}"/>
              </a:ext>
            </a:extLst>
          </p:cNvPr>
          <p:cNvSpPr>
            <a:spLocks noGrp="1"/>
          </p:cNvSpPr>
          <p:nvPr>
            <p:ph type="title"/>
          </p:nvPr>
        </p:nvSpPr>
        <p:spPr/>
        <p:txBody>
          <a:bodyPr/>
          <a:lstStyle/>
          <a:p>
            <a:r>
              <a:rPr lang="en-IN" dirty="0"/>
              <a:t>5. Misuse of research funds</a:t>
            </a:r>
          </a:p>
        </p:txBody>
      </p:sp>
      <p:sp>
        <p:nvSpPr>
          <p:cNvPr id="3" name="Content Placeholder 2">
            <a:extLst>
              <a:ext uri="{FF2B5EF4-FFF2-40B4-BE49-F238E27FC236}">
                <a16:creationId xmlns:a16="http://schemas.microsoft.com/office/drawing/2014/main" id="{444EF035-B868-458A-98C0-D8AC1C6F6320}"/>
              </a:ext>
            </a:extLst>
          </p:cNvPr>
          <p:cNvSpPr>
            <a:spLocks noGrp="1"/>
          </p:cNvSpPr>
          <p:nvPr>
            <p:ph sz="half" idx="1"/>
          </p:nvPr>
        </p:nvSpPr>
        <p:spPr/>
        <p:txBody>
          <a:bodyPr>
            <a:normAutofit fontScale="92500" lnSpcReduction="10000"/>
          </a:bodyPr>
          <a:lstStyle/>
          <a:p>
            <a:r>
              <a:rPr lang="en-IN" dirty="0"/>
              <a:t>Does this come under Research ethics?</a:t>
            </a:r>
          </a:p>
          <a:p>
            <a:r>
              <a:rPr lang="en-IN" dirty="0"/>
              <a:t>Yes.</a:t>
            </a:r>
          </a:p>
          <a:p>
            <a:r>
              <a:rPr lang="en-IN" dirty="0"/>
              <a:t>The funds have to be used for the same purposes for which they are granted.</a:t>
            </a:r>
          </a:p>
          <a:p>
            <a:r>
              <a:rPr lang="en-IN" dirty="0"/>
              <a:t>If they are used for related research (though not for the one for which they are granted), it is acceptable by the community of researchers, though not by the funding agency.</a:t>
            </a:r>
          </a:p>
        </p:txBody>
      </p:sp>
      <p:sp>
        <p:nvSpPr>
          <p:cNvPr id="4" name="Content Placeholder 3">
            <a:extLst>
              <a:ext uri="{FF2B5EF4-FFF2-40B4-BE49-F238E27FC236}">
                <a16:creationId xmlns:a16="http://schemas.microsoft.com/office/drawing/2014/main" id="{CFA5DD1F-577C-4883-ADFC-439C76AEC94A}"/>
              </a:ext>
            </a:extLst>
          </p:cNvPr>
          <p:cNvSpPr>
            <a:spLocks noGrp="1"/>
          </p:cNvSpPr>
          <p:nvPr>
            <p:ph sz="half" idx="2"/>
          </p:nvPr>
        </p:nvSpPr>
        <p:spPr/>
        <p:txBody>
          <a:bodyPr>
            <a:normAutofit fontScale="92500" lnSpcReduction="10000"/>
          </a:bodyPr>
          <a:lstStyle/>
          <a:p>
            <a:r>
              <a:rPr lang="en-IN" dirty="0"/>
              <a:t>A serious misuse is when the funds are diverted to other purposes away from the present research. </a:t>
            </a:r>
          </a:p>
          <a:p>
            <a:endParaRPr lang="en-IN" dirty="0"/>
          </a:p>
          <a:p>
            <a:r>
              <a:rPr lang="en-IN" dirty="0"/>
              <a:t>Very often this kind of misuse happens to some extent. </a:t>
            </a:r>
          </a:p>
        </p:txBody>
      </p:sp>
    </p:spTree>
    <p:extLst>
      <p:ext uri="{BB962C8B-B14F-4D97-AF65-F5344CB8AC3E}">
        <p14:creationId xmlns:p14="http://schemas.microsoft.com/office/powerpoint/2010/main" val="114745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4B9-2E23-40C5-9767-E83204B38CD5}"/>
              </a:ext>
            </a:extLst>
          </p:cNvPr>
          <p:cNvSpPr>
            <a:spLocks noGrp="1"/>
          </p:cNvSpPr>
          <p:nvPr>
            <p:ph type="title"/>
          </p:nvPr>
        </p:nvSpPr>
        <p:spPr/>
        <p:txBody>
          <a:bodyPr/>
          <a:lstStyle/>
          <a:p>
            <a:r>
              <a:rPr lang="en-IN" dirty="0"/>
              <a:t>6. Cooking up results</a:t>
            </a:r>
          </a:p>
        </p:txBody>
      </p:sp>
      <p:sp>
        <p:nvSpPr>
          <p:cNvPr id="3" name="Content Placeholder 2">
            <a:extLst>
              <a:ext uri="{FF2B5EF4-FFF2-40B4-BE49-F238E27FC236}">
                <a16:creationId xmlns:a16="http://schemas.microsoft.com/office/drawing/2014/main" id="{2F7C48B6-EFD3-4C4D-BF27-926FB65CC005}"/>
              </a:ext>
            </a:extLst>
          </p:cNvPr>
          <p:cNvSpPr>
            <a:spLocks noGrp="1"/>
          </p:cNvSpPr>
          <p:nvPr>
            <p:ph sz="half" idx="1"/>
          </p:nvPr>
        </p:nvSpPr>
        <p:spPr/>
        <p:txBody>
          <a:bodyPr/>
          <a:lstStyle/>
          <a:p>
            <a:r>
              <a:rPr lang="en-IN" dirty="0"/>
              <a:t>This can happen in two ways. One is this. Instead of “finding” the result, some researchers pre-decide the final result and accordingly, “set” their experiments. This is more common in social sciences than in sciences.  </a:t>
            </a:r>
          </a:p>
        </p:txBody>
      </p:sp>
      <p:sp>
        <p:nvSpPr>
          <p:cNvPr id="4" name="Content Placeholder 3">
            <a:extLst>
              <a:ext uri="{FF2B5EF4-FFF2-40B4-BE49-F238E27FC236}">
                <a16:creationId xmlns:a16="http://schemas.microsoft.com/office/drawing/2014/main" id="{3E91140C-C2DE-4FBD-8E9D-B94C3C3ED02E}"/>
              </a:ext>
            </a:extLst>
          </p:cNvPr>
          <p:cNvSpPr>
            <a:spLocks noGrp="1"/>
          </p:cNvSpPr>
          <p:nvPr>
            <p:ph sz="half" idx="2"/>
          </p:nvPr>
        </p:nvSpPr>
        <p:spPr/>
        <p:txBody>
          <a:bodyPr/>
          <a:lstStyle/>
          <a:p>
            <a:r>
              <a:rPr lang="en-IN" dirty="0"/>
              <a:t>But this “deceptive generation of results as desired”, is occasionally resorted to in science subjects also, when the researcher is “conditioned” by his desire to be in conformity with other researchers. </a:t>
            </a:r>
          </a:p>
        </p:txBody>
      </p:sp>
    </p:spTree>
    <p:extLst>
      <p:ext uri="{BB962C8B-B14F-4D97-AF65-F5344CB8AC3E}">
        <p14:creationId xmlns:p14="http://schemas.microsoft.com/office/powerpoint/2010/main" val="52911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689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RPE Unit IV Ethics</vt:lpstr>
      <vt:lpstr>Books followed</vt:lpstr>
      <vt:lpstr>10 types of research misconduct</vt:lpstr>
      <vt:lpstr>1. Mis-appropriation of ideas</vt:lpstr>
      <vt:lpstr>2. Plagiarism</vt:lpstr>
      <vt:lpstr>3. Self-plagiarism</vt:lpstr>
      <vt:lpstr>4. Claiming undeserved authorship</vt:lpstr>
      <vt:lpstr>5. Misuse of research funds</vt:lpstr>
      <vt:lpstr>6. Cooking up results</vt:lpstr>
      <vt:lpstr>7. Falsification of data</vt:lpstr>
      <vt:lpstr>8. Denial of credits to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RPE Unit IV Ethics</dc:title>
  <dc:creator>officeuser15</dc:creator>
  <cp:lastModifiedBy>officeuser15</cp:lastModifiedBy>
  <cp:revision>17</cp:revision>
  <dcterms:created xsi:type="dcterms:W3CDTF">2021-04-09T06:15:34Z</dcterms:created>
  <dcterms:modified xsi:type="dcterms:W3CDTF">2021-04-09T10:49:39Z</dcterms:modified>
</cp:coreProperties>
</file>