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F07D-A0A7-4FCE-94FD-F3ED7AD73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C2785-78B1-4EDB-BD0D-E103AAB3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E795-7B8E-4C2F-98A6-0F446074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2DF0-5DF7-46D4-B96C-2DB9BE22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2A4D-E8F4-4D0F-B944-DBC9826E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EC9F-CB40-40E8-A32A-F59B7FF8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A547B-5A3C-41C4-BAF8-30A16736E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5576-8056-4278-A95A-557E50ED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E446-BA68-45E9-99B8-17CC456A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C93C-3B37-482D-864C-49402D04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3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B4F31-3BC4-4B07-BB55-165577100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05BA-7C14-4937-A8F4-957A883B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7B9C-3D91-4D92-B623-FAC49A1F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5461-D26D-49E8-B734-9C489DC0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4D59-6CDE-4EB6-8F5C-1E12E823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2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DAF0-FACC-4BBE-8E55-CF7A38F0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0DB-057C-4536-A922-DB630E04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824D-A4D7-4392-AEF9-EA5A7A57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F376-1170-4B96-BEAB-894CD5F9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9C68-54DC-4C06-8A3B-7474235C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1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4780-8591-45CC-A014-96525EE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CE5AA-F926-443B-8D35-43C7EF1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AD286-8A98-4D1C-A5B8-82ECC22A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3521-01C4-4502-ABC1-7C3C7915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9CCB-20B3-468F-BAA1-F0B08A12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893-3106-4BC5-B78E-4F80140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3C3C-E435-4A8B-83B9-947E9628C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A37B8-039D-4184-B521-D2AD33FB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F78F-E490-48B0-8630-4664F2BE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17E99-1F58-4087-A4D5-BA2ADB78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A4E2-2E7F-4D7F-8381-6547C027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7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F3A8-E96A-4B71-83DD-E8C4B3E2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08DB6-8DA8-46F5-BA95-9E268D70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4072E-332C-451C-92B5-B58B45A9E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9901-079D-4A1A-9B8D-CE0384514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47EB-E2F6-4C81-8E8E-7EEFBBB2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562B5-051F-4DC4-B6C3-D23A29A5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74688-0245-49B8-9F35-7FF70EA6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8F297-38D6-4DE7-B4C2-09367D96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6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3CC8-DEFB-4B32-B599-23B8B212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A0807-F4A5-4A8B-AB6C-E4B959A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7EF50-1EF3-4BD4-8E6E-89D0355B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14E73-91FD-4310-ACF7-4CF6A8B7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0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28B99-FD46-4534-B0C9-B05F721B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B3435-4407-430D-A06C-366EEE18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C65D-7CA7-4662-AA14-100C369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7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DD02-5E63-4B3D-B825-276D35BE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0A1B-0A96-407E-96B5-92659E13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6A5AC-934D-4EE1-B658-F0C65F097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5CCE-BC47-4BE2-B914-AB8341B0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D35E-21C0-426E-B19D-A5635096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CC296-2D02-4735-9635-139FF817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5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8B-4E32-42F7-BF8B-7D44D0DD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57C1B-48CA-4D40-BA6C-D5CA5403E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B11F8-CE55-416E-A82B-72EC9262A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29843-5131-4D8B-A949-35563EC5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9E760-93AE-4153-8F33-6477743F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BFB11-7EB3-45DD-B20A-B0B2ABA5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1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701DA-4132-4CE6-8A22-044020DA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C5897-E5CF-44DB-B64A-80F862B5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37D59-E647-487F-91BB-0D0A3E2F3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ED98-664E-4E37-9CA7-FD392BC0C47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64C1-7987-4A23-89BB-4511ED190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6349-BA27-4E1F-A49B-C0E7ABEA3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FE60-1249-416A-839A-C04823ED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F045-844B-452C-A318-2C2B7C93D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RPE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C11CF-AB8F-4DF2-8C7A-0918F3B9F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11-6-21</a:t>
            </a:r>
          </a:p>
          <a:p>
            <a:r>
              <a:rPr lang="en-IN" dirty="0"/>
              <a:t>Duties of an author</a:t>
            </a:r>
          </a:p>
        </p:txBody>
      </p:sp>
    </p:spTree>
    <p:extLst>
      <p:ext uri="{BB962C8B-B14F-4D97-AF65-F5344CB8AC3E}">
        <p14:creationId xmlns:p14="http://schemas.microsoft.com/office/powerpoint/2010/main" val="398048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0C4D-31ED-4CCF-8679-D9DB1E1F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10E3-CDC5-4905-83C9-6A82E936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Never republish a part of any previously published work, without citing the references, even if it is your own work.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38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6719-C3DA-414F-9718-AC02552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B6CB-89C8-425C-977E-6917FA26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Authorship cannot be traded or bartered. </a:t>
            </a:r>
          </a:p>
        </p:txBody>
      </p:sp>
    </p:spTree>
    <p:extLst>
      <p:ext uri="{BB962C8B-B14F-4D97-AF65-F5344CB8AC3E}">
        <p14:creationId xmlns:p14="http://schemas.microsoft.com/office/powerpoint/2010/main" val="345344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86FA-C0DE-4534-AF45-79C5A290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5F85-C4E7-48C0-B9BB-B90F74F6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not resort to “Salami slicing” by splitting a paper into shorter papers, unless each piece looks complete, by itself. </a:t>
            </a:r>
          </a:p>
        </p:txBody>
      </p:sp>
    </p:spTree>
    <p:extLst>
      <p:ext uri="{BB962C8B-B14F-4D97-AF65-F5344CB8AC3E}">
        <p14:creationId xmlns:p14="http://schemas.microsoft.com/office/powerpoint/2010/main" val="315280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6D93-53C4-4B73-AF6A-35DF9B5B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Summary: Ten 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5F2A-2488-4EAC-9376-11AB201C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Don’t manipulate with the data; don’t suppress the data deliberately.</a:t>
            </a:r>
          </a:p>
          <a:p>
            <a:r>
              <a:rPr lang="en-IN" dirty="0"/>
              <a:t>Don’t write in an obscure language that is difficult to understand.</a:t>
            </a:r>
          </a:p>
          <a:p>
            <a:r>
              <a:rPr lang="en-IN" dirty="0"/>
              <a:t>Don’t shirk your responsibility when errors are found.</a:t>
            </a:r>
          </a:p>
          <a:p>
            <a:r>
              <a:rPr lang="en-IN" dirty="0"/>
              <a:t>Don’t accept co-authorship, without actual contribution either to the ideas or to their expression.</a:t>
            </a:r>
          </a:p>
          <a:p>
            <a:r>
              <a:rPr lang="en-IN" dirty="0"/>
              <a:t>Don’t reproduce from others’ works without proper acknowledgement.</a:t>
            </a:r>
          </a:p>
          <a:p>
            <a:r>
              <a:rPr lang="en-IN" dirty="0"/>
              <a:t>Don’t republish parts of your previous work as a part of a new work. </a:t>
            </a:r>
          </a:p>
          <a:p>
            <a:r>
              <a:rPr lang="en-IN" dirty="0"/>
              <a:t>Don’t split the papers unless it is worthwhile to do so.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12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94F9-9BFA-4B3E-867E-C5B185E5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C141-6792-4F3D-B539-6D3C621A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Don’t sell your authorship for money; don’t buy it either.</a:t>
            </a:r>
          </a:p>
          <a:p>
            <a:r>
              <a:rPr lang="en-IN" dirty="0"/>
              <a:t>Don’t impose your authorship on the papers of your subordinates.</a:t>
            </a:r>
          </a:p>
          <a:p>
            <a:r>
              <a:rPr lang="en-IN" dirty="0"/>
              <a:t>Don’t under-estimate the importance of methods and expressions (in comparison with the conclusions).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4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990A-BD05-4D88-B99E-8EAB2661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more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E3BE-5601-4DF0-9C06-7D614E6F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Don’t work merely for h-index and the like.  Work for your subject, your community, your peers, and also for the general public.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8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A110-9F3C-4D94-9FD5-B67A285F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0058-40D9-4AB4-BA94-4B9EB48D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the author’s duty to see to it that the data reported are same as the data observed. </a:t>
            </a:r>
          </a:p>
          <a:p>
            <a:r>
              <a:rPr lang="en-IN" dirty="0"/>
              <a:t>Partial disclosure of data, or deliberate suppression of a part of data, may mislead the readers.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3EE0-D1A0-4543-8FF8-C3AC48A8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337E-3730-47DA-BEC5-FFDD0F3B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truth demands the transparency, not merely of data, but also, of language. </a:t>
            </a:r>
          </a:p>
          <a:p>
            <a:r>
              <a:rPr lang="en-IN" dirty="0"/>
              <a:t>The paper should be written in such a way that it is easily understood by others. </a:t>
            </a:r>
          </a:p>
          <a:p>
            <a:r>
              <a:rPr lang="en-IN" dirty="0"/>
              <a:t>Communicating the truth understandably is as important as disclosing the correct data. </a:t>
            </a:r>
          </a:p>
        </p:txBody>
      </p:sp>
    </p:spTree>
    <p:extLst>
      <p:ext uri="{BB962C8B-B14F-4D97-AF65-F5344CB8AC3E}">
        <p14:creationId xmlns:p14="http://schemas.microsoft.com/office/powerpoint/2010/main" val="398387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B44-BE33-48FD-8B4C-9EBDDD17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C2CD-BB30-4B5B-9143-024010F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authors should take the responsibility for the contents of the paper.</a:t>
            </a:r>
          </a:p>
          <a:p>
            <a:r>
              <a:rPr lang="en-IN" dirty="0"/>
              <a:t>When criticized, they cannot shirk away. </a:t>
            </a:r>
          </a:p>
          <a:p>
            <a:r>
              <a:rPr lang="en-IN" dirty="0"/>
              <a:t>The rewards afforded by authorship are accompanied by accountability. </a:t>
            </a:r>
          </a:p>
          <a:p>
            <a:r>
              <a:rPr lang="en-IN" dirty="0"/>
              <a:t>Never claim the benefit of co-authorship, without also taking the responsibility it implies.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8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32F8-C7D3-49D3-A2FF-4540E400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851C-50E0-4B27-84A6-88C525C28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not accept a co-authorship, without reading the paper fully, and without contributing to a part of it. </a:t>
            </a:r>
          </a:p>
        </p:txBody>
      </p:sp>
    </p:spTree>
    <p:extLst>
      <p:ext uri="{BB962C8B-B14F-4D97-AF65-F5344CB8AC3E}">
        <p14:creationId xmlns:p14="http://schemas.microsoft.com/office/powerpoint/2010/main" val="23950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023E-C9CB-44AD-85CC-5923B3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5E59-759D-40CF-BAF3-25758F62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Authorship should not be earned by virtue of position and authority; it should be earned by actual contribution to the work. </a:t>
            </a:r>
          </a:p>
          <a:p>
            <a:r>
              <a:rPr lang="en-IN" dirty="0"/>
              <a:t>Simply being in charge of those who write a paper, is insufficient to warrant the claim of authorship. </a:t>
            </a:r>
          </a:p>
          <a:p>
            <a:r>
              <a:rPr lang="en-IN" dirty="0"/>
              <a:t>Providing lab space or equipment, or allocation of resources, does not equal authorship.</a:t>
            </a:r>
          </a:p>
        </p:txBody>
      </p:sp>
    </p:spTree>
    <p:extLst>
      <p:ext uri="{BB962C8B-B14F-4D97-AF65-F5344CB8AC3E}">
        <p14:creationId xmlns:p14="http://schemas.microsoft.com/office/powerpoint/2010/main" val="116682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535E-73CD-4673-8924-3DF1BC5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17EA-A95D-4C49-A0D5-82FDF7B1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Never accept a co-authorship, unless you are ready to sign an undertaking declaring that you are responsible for those contents. </a:t>
            </a:r>
          </a:p>
        </p:txBody>
      </p:sp>
    </p:spTree>
    <p:extLst>
      <p:ext uri="{BB962C8B-B14F-4D97-AF65-F5344CB8AC3E}">
        <p14:creationId xmlns:p14="http://schemas.microsoft.com/office/powerpoint/2010/main" val="18959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1CFE-2D7A-4CDC-A688-03AB32BE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93-0FDC-4B4D-BBF2-047A1BD5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author is answerable to the readers, on the methods, conclusions, the study and the expression. </a:t>
            </a:r>
          </a:p>
        </p:txBody>
      </p:sp>
    </p:spTree>
    <p:extLst>
      <p:ext uri="{BB962C8B-B14F-4D97-AF65-F5344CB8AC3E}">
        <p14:creationId xmlns:p14="http://schemas.microsoft.com/office/powerpoint/2010/main" val="26512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38AE-D20B-4043-BF1E-8297A5FE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AA1C-4543-468F-AEB4-7DAF5513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Never fail to provide appropriate sources. </a:t>
            </a:r>
          </a:p>
          <a:p>
            <a:r>
              <a:rPr lang="en-IN" dirty="0"/>
              <a:t>Whenever one uses six or more words written by another person, one has a moral duty to attribute the source. </a:t>
            </a:r>
          </a:p>
          <a:p>
            <a:r>
              <a:rPr lang="en-IN" dirty="0"/>
              <a:t>Otherwise it becomes a case of plagiarism. </a:t>
            </a:r>
          </a:p>
          <a:p>
            <a:r>
              <a:rPr lang="en-IN" dirty="0"/>
              <a:t>Never pretend to have done a work, not done by you (but done by others).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73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538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RPE 10</vt:lpstr>
      <vt:lpstr>1</vt:lpstr>
      <vt:lpstr>2</vt:lpstr>
      <vt:lpstr>3</vt:lpstr>
      <vt:lpstr>4</vt:lpstr>
      <vt:lpstr>5</vt:lpstr>
      <vt:lpstr>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Ten don’ts</vt:lpstr>
      <vt:lpstr>Summary contd.</vt:lpstr>
      <vt:lpstr>One more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RPE 10</dc:title>
  <dc:creator>officeuser15</dc:creator>
  <cp:lastModifiedBy>officeuser15</cp:lastModifiedBy>
  <cp:revision>14</cp:revision>
  <dcterms:created xsi:type="dcterms:W3CDTF">2021-06-11T06:37:41Z</dcterms:created>
  <dcterms:modified xsi:type="dcterms:W3CDTF">2021-06-11T10:58:40Z</dcterms:modified>
</cp:coreProperties>
</file>