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F285-18BE-46AB-AA24-C0333EB1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60B6-D2CC-49EF-84F5-0686D72E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8266-1E5B-4E7C-87E6-AD4F90C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D286-89FE-4E21-8C30-60B433EB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B9B2-135E-4FFC-8EE7-07D26C14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F36D-4772-4F84-87D0-5991405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F657-C604-4C85-9D54-AB80BD440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B913-421D-4A2B-A2B1-99C8E19A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4B46-60F0-4F88-9A74-529A4426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AF3E-95C2-4901-8E23-84CC95C7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28856-B850-4F26-8D37-CD82A4249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B5092-F3B9-44E1-96B5-B16AB66E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293-CF93-42EE-B47E-EF0FB4DF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9AEC-9158-4AF1-91D6-D16DD67B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D462-DE3B-467A-8E78-B9DAE03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7B3-1669-4AF5-81A0-CE5D51B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07F7-D27E-45AF-9D98-41A766F5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12A1-2EFB-4F0E-A525-228472E8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4EEE-57FF-4E15-B8F5-4B485CC3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2CA7-4420-4906-BD5C-1555248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9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AA39-9A25-40E4-A9A2-F1DCAE06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9E37-B2C2-4863-A2CC-60BD11AB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B385-E669-472A-BC5F-059F1715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C81A-CCE7-4B50-AC8D-DFFED0BD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4ED1-8412-4E6E-955B-FFCF8500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49B-FF25-4F2F-A2C8-0EDBDC56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65C2-6707-4B36-BA02-3FB579B3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30CE-575B-419A-9490-24A3F2D1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3E21-DAB9-4855-9E81-5319D6F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7793-FAA2-4094-96D8-DC1DFC60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977AC-4760-4B75-ADD0-5AC3BDA7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C911-C87A-4714-B61C-C92ADF2D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EF4E-C483-4F0D-9731-BD8E7B1F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F2BEC-F737-4F39-B0FD-8C130C5E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B73B-B68A-4110-85B8-8B9F371C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E5CDC-4A7E-4100-A722-5739E00CB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9ED3-50F1-4943-BE5C-CD4F1B08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94F1B-D085-4CB7-805F-0C1A526B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52792-8AF6-4A23-BC49-A66ADAF8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4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1CF1-D7B4-4F57-9A91-66B7364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8014-EA4F-41FD-83F0-1F426CE5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0BF33-E556-4CC7-9AB2-39BDCC62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EF66E-F5AC-4D42-A818-C93554FD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8DC5B-8D9A-4E2B-95D4-649969D3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FFDC-871E-464F-9C68-3337457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68C8-EFA2-46F0-BD94-87B894B2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4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14B5-9C52-42B3-9ADF-D3C9FB77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9191-8D25-4A6A-B113-FD9271D9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C709-EEE4-428A-B967-E09811FA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91A0-BEA9-44F1-B516-589FFED0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E0D5-CFE9-43A8-A480-F105F813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EE1F-48C9-4A6C-A037-BA897703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0A27-5B12-4B00-A6C2-EAAF51A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A2CB3-71C0-42F6-B040-F2FA749D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37D89-815C-4157-B3FC-D59C4644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F3C1-B941-4E63-B750-EC33A2AE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F100-C65B-4986-BEF1-6D0B2CC6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7F7F-BA00-4616-A2D3-8F572FF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4D502-E35F-4877-8837-D2B916BD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5551-B46C-4F9F-8AC8-0174A742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B156-31EF-4AE0-95D7-52F5A8D3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C48D-AADF-4FD7-9CB6-54C942BD1BF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3A57-3DC2-4471-AA45-0C0938ECB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1F14-26DB-4E49-AE90-2961C6C61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9419-65A3-478E-A8CE-24091DB7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2AB0-3208-46E9-B89A-2CC8CE63A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RPE11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58AD-231F-4DEF-9C34-B080AE577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16-6-21</a:t>
            </a:r>
          </a:p>
          <a:p>
            <a:r>
              <a:rPr lang="en-IN" dirty="0"/>
              <a:t>An unethical patent </a:t>
            </a:r>
          </a:p>
        </p:txBody>
      </p:sp>
    </p:spTree>
    <p:extLst>
      <p:ext uri="{BB962C8B-B14F-4D97-AF65-F5344CB8AC3E}">
        <p14:creationId xmlns:p14="http://schemas.microsoft.com/office/powerpoint/2010/main" val="184572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AC2B-0A54-42CC-BAFC-E1D0B5FC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Dear Research scholars,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F6E5-B81F-4004-BB4A-7300D87E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the next class (on Friday) be a seminar class by one of you?</a:t>
            </a:r>
          </a:p>
          <a:p>
            <a:r>
              <a:rPr lang="en-IN" dirty="0"/>
              <a:t>There is no compulsion.</a:t>
            </a:r>
          </a:p>
          <a:p>
            <a:r>
              <a:rPr lang="en-IN" dirty="0"/>
              <a:t>If there is a volunteer, please inform me through email.</a:t>
            </a:r>
          </a:p>
          <a:p>
            <a:r>
              <a:rPr lang="en-IN" dirty="0"/>
              <a:t>Topic: Any subsection from one of </a:t>
            </a:r>
            <a:r>
              <a:rPr lang="en-IN"/>
              <a:t>these two books. </a:t>
            </a:r>
          </a:p>
        </p:txBody>
      </p:sp>
    </p:spTree>
    <p:extLst>
      <p:ext uri="{BB962C8B-B14F-4D97-AF65-F5344CB8AC3E}">
        <p14:creationId xmlns:p14="http://schemas.microsoft.com/office/powerpoint/2010/main" val="38252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36AA-5372-49F6-AAFF-A5F19008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patent dispute: The story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754B-692F-42B1-8A7A-6CC6FFE3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joint work was done in 1983.</a:t>
            </a:r>
          </a:p>
          <a:p>
            <a:r>
              <a:rPr lang="en-IN" dirty="0"/>
              <a:t>The patent was filed in 1992.</a:t>
            </a:r>
          </a:p>
          <a:p>
            <a:r>
              <a:rPr lang="en-IN" dirty="0"/>
              <a:t>The patent was rejected in 2000.</a:t>
            </a:r>
          </a:p>
          <a:p>
            <a:endParaRPr lang="en-IN" dirty="0"/>
          </a:p>
          <a:p>
            <a:r>
              <a:rPr lang="en-IN" dirty="0"/>
              <a:t>The authors were: </a:t>
            </a:r>
            <a:r>
              <a:rPr lang="en-IN" dirty="0" err="1"/>
              <a:t>Rangaswamy</a:t>
            </a:r>
            <a:r>
              <a:rPr lang="en-IN" dirty="0"/>
              <a:t> Srinivasan and </a:t>
            </a:r>
            <a:r>
              <a:rPr lang="en-IN" dirty="0" err="1"/>
              <a:t>Trokel</a:t>
            </a:r>
            <a:r>
              <a:rPr lang="en-IN" dirty="0"/>
              <a:t>.</a:t>
            </a:r>
          </a:p>
          <a:p>
            <a:r>
              <a:rPr lang="en-IN" dirty="0"/>
              <a:t>The first author was a research scientist at IBM (Now he has retired).</a:t>
            </a:r>
          </a:p>
          <a:p>
            <a:r>
              <a:rPr lang="en-IN" dirty="0"/>
              <a:t>The second author was an ophthalmologist at Columbia University.</a:t>
            </a:r>
          </a:p>
          <a:p>
            <a:r>
              <a:rPr lang="en-IN" dirty="0"/>
              <a:t>The two collaborated. Both were specializing in eye and vision-care.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2A67-AF2F-4C24-9C14-A4D3B1C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story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6B39-6452-4A44-A68D-488DA019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Stephen L. </a:t>
            </a:r>
            <a:r>
              <a:rPr lang="en-IN" dirty="0" err="1"/>
              <a:t>Trokel</a:t>
            </a:r>
            <a:r>
              <a:rPr lang="en-IN" dirty="0"/>
              <a:t> and R Srinivasan developed a technique, that would later become a corrective surgery, using lasers. </a:t>
            </a:r>
          </a:p>
          <a:p>
            <a:r>
              <a:rPr lang="en-IN" dirty="0"/>
              <a:t>They published a joint paper in the journal “American Journal of Ophthalmology”.</a:t>
            </a:r>
          </a:p>
          <a:p>
            <a:r>
              <a:rPr lang="en-IN" dirty="0" err="1"/>
              <a:t>Trokel</a:t>
            </a:r>
            <a:r>
              <a:rPr lang="en-IN" dirty="0"/>
              <a:t> was “the corresponding author”. </a:t>
            </a:r>
          </a:p>
          <a:p>
            <a:r>
              <a:rPr lang="en-IN" dirty="0"/>
              <a:t>He resorted to some minor un-ethical practices. </a:t>
            </a:r>
          </a:p>
          <a:p>
            <a:r>
              <a:rPr lang="en-IN" dirty="0"/>
              <a:t>We will see them later.</a:t>
            </a:r>
          </a:p>
          <a:p>
            <a:r>
              <a:rPr lang="en-IN" dirty="0"/>
              <a:t>We are now in a hurry to move to the interesting part of this story.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6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A3C-9FD0-438D-92AD-6F3B5544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story: main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EE22-59A3-4C1E-9C0B-EEE6CAAA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Srinivasan did nothing further. </a:t>
            </a:r>
          </a:p>
          <a:p>
            <a:r>
              <a:rPr lang="en-IN" dirty="0"/>
              <a:t>Their collaboration came to an end. </a:t>
            </a:r>
          </a:p>
          <a:p>
            <a:r>
              <a:rPr lang="en-IN" dirty="0"/>
              <a:t>A few years passed.</a:t>
            </a:r>
          </a:p>
          <a:p>
            <a:r>
              <a:rPr lang="en-IN" dirty="0" err="1"/>
              <a:t>Trokel</a:t>
            </a:r>
            <a:r>
              <a:rPr lang="en-IN" dirty="0"/>
              <a:t> was smarter.</a:t>
            </a:r>
          </a:p>
          <a:p>
            <a:r>
              <a:rPr lang="en-IN" dirty="0"/>
              <a:t>He realized that their research has far-reaching consequences.</a:t>
            </a:r>
          </a:p>
          <a:p>
            <a:r>
              <a:rPr lang="en-IN" dirty="0"/>
              <a:t>He wanted to take advantage of it.</a:t>
            </a:r>
          </a:p>
          <a:p>
            <a:r>
              <a:rPr lang="en-IN" dirty="0"/>
              <a:t>In the year 1992, he filed a patent. </a:t>
            </a:r>
          </a:p>
          <a:p>
            <a:r>
              <a:rPr lang="en-IN" dirty="0"/>
              <a:t>Srinivasan had no knowledge of it. </a:t>
            </a:r>
          </a:p>
        </p:txBody>
      </p:sp>
    </p:spTree>
    <p:extLst>
      <p:ext uri="{BB962C8B-B14F-4D97-AF65-F5344CB8AC3E}">
        <p14:creationId xmlns:p14="http://schemas.microsoft.com/office/powerpoint/2010/main" val="233321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3D7-190B-47DD-8BB0-E0C8585A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unethical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3F9B-EF2F-4CE7-A823-7838185C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patent was filed by one of the two authors, omitting the name of the other author. </a:t>
            </a:r>
          </a:p>
          <a:p>
            <a:r>
              <a:rPr lang="en-IN" dirty="0" err="1"/>
              <a:t>Rangaswamy</a:t>
            </a:r>
            <a:r>
              <a:rPr lang="en-IN" dirty="0"/>
              <a:t> Srinivasan did not object in the beginning. Because he could not foresee the monetary potential. </a:t>
            </a:r>
          </a:p>
          <a:p>
            <a:r>
              <a:rPr lang="en-IN" dirty="0" err="1"/>
              <a:t>Trokel</a:t>
            </a:r>
            <a:r>
              <a:rPr lang="en-IN" dirty="0"/>
              <a:t> listed himself as the sole inventor. </a:t>
            </a:r>
          </a:p>
          <a:p>
            <a:r>
              <a:rPr lang="en-IN" dirty="0"/>
              <a:t>Srinivasan has not reportedly seen any of the financial benefits from his work. </a:t>
            </a:r>
          </a:p>
          <a:p>
            <a:r>
              <a:rPr lang="en-IN" dirty="0"/>
              <a:t>He was neither aware of this filing, nor was interested. </a:t>
            </a:r>
          </a:p>
          <a:p>
            <a:r>
              <a:rPr lang="en-IN" dirty="0" err="1"/>
              <a:t>Trokel</a:t>
            </a:r>
            <a:r>
              <a:rPr lang="en-IN" dirty="0"/>
              <a:t> resorted to the breach of collaborative ethics. A serious breach indeed.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1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07E1-5FE6-4298-A1D2-522332A3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AB19-4E7A-4991-B750-32E43801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eight years, in the year 2000, the patent was declared invalid. </a:t>
            </a:r>
          </a:p>
          <a:p>
            <a:r>
              <a:rPr lang="en-IN" dirty="0"/>
              <a:t>International Trade Commission, while ruling so, made some points.</a:t>
            </a:r>
          </a:p>
          <a:p>
            <a:r>
              <a:rPr lang="en-IN" dirty="0"/>
              <a:t>Srinivasan should have been named a co-author. </a:t>
            </a:r>
          </a:p>
          <a:p>
            <a:r>
              <a:rPr lang="en-IN" dirty="0"/>
              <a:t>The ITC ruling goes on to state that </a:t>
            </a:r>
            <a:r>
              <a:rPr lang="en-IN" dirty="0" err="1"/>
              <a:t>Trokel</a:t>
            </a:r>
            <a:r>
              <a:rPr lang="en-IN" dirty="0"/>
              <a:t> knowingly and deliberately acted with deceit while submitting the patent. </a:t>
            </a:r>
          </a:p>
          <a:p>
            <a:r>
              <a:rPr lang="en-IN" dirty="0"/>
              <a:t>The deceit was in the form of suppressing his co-author’s name, in the desire of taking the full credit. </a:t>
            </a:r>
          </a:p>
          <a:p>
            <a:r>
              <a:rPr lang="en-IN" dirty="0"/>
              <a:t>Laser-surgery did become popular in later years, but </a:t>
            </a:r>
            <a:r>
              <a:rPr lang="en-IN" dirty="0" err="1"/>
              <a:t>Trokel</a:t>
            </a:r>
            <a:r>
              <a:rPr lang="en-IN" dirty="0"/>
              <a:t> could not derive any benefit.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9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5193-9B44-4C25-BA6C-D18556FE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appendix to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D0EA-A2B6-4F1E-A8E0-551ED9FA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law-suits have been brought against </a:t>
            </a:r>
            <a:r>
              <a:rPr lang="en-IN" dirty="0" err="1"/>
              <a:t>Trokel</a:t>
            </a:r>
            <a:r>
              <a:rPr lang="en-IN" dirty="0"/>
              <a:t> and his company. VISX was the company where </a:t>
            </a:r>
            <a:r>
              <a:rPr lang="en-IN" dirty="0" err="1"/>
              <a:t>Trokel</a:t>
            </a:r>
            <a:r>
              <a:rPr lang="en-IN" dirty="0"/>
              <a:t> was a major stakeholder.</a:t>
            </a:r>
          </a:p>
          <a:p>
            <a:r>
              <a:rPr lang="en-IN" dirty="0"/>
              <a:t>Stockholders have sued against the company claiming that they had been misled by fraudulent patents. </a:t>
            </a:r>
          </a:p>
          <a:p>
            <a:r>
              <a:rPr lang="en-IN" dirty="0"/>
              <a:t>Srinivasan has served in expert-witness capacity in several law-suits against VISX and </a:t>
            </a:r>
            <a:r>
              <a:rPr lang="en-IN" dirty="0" err="1"/>
              <a:t>Trokel</a:t>
            </a:r>
            <a:r>
              <a:rPr lang="en-IN" dirty="0"/>
              <a:t>. </a:t>
            </a:r>
          </a:p>
          <a:p>
            <a:r>
              <a:rPr lang="en-IN" dirty="0"/>
              <a:t>For his part, he only hopes that some day, due credit will be given to him, for his contribution.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04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7356-7E04-46E2-B1E3-00B41B22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appendix to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F95B-AB86-4B06-A87B-A316B566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There were other issues too, from the earlier days of collaboration.</a:t>
            </a:r>
          </a:p>
          <a:p>
            <a:r>
              <a:rPr lang="en-IN" dirty="0"/>
              <a:t>These would have caused a more cynical collaborator to walk away. </a:t>
            </a:r>
          </a:p>
          <a:p>
            <a:r>
              <a:rPr lang="en-IN" dirty="0"/>
              <a:t>But Srinivasan did not do so. </a:t>
            </a:r>
          </a:p>
          <a:p>
            <a:r>
              <a:rPr lang="en-IN" dirty="0"/>
              <a:t>Here is an example. </a:t>
            </a:r>
          </a:p>
          <a:p>
            <a:r>
              <a:rPr lang="en-IN" dirty="0"/>
              <a:t>In a paper authored by this paper, Srinivasan later found some errors. </a:t>
            </a:r>
          </a:p>
          <a:p>
            <a:r>
              <a:rPr lang="en-IN" dirty="0" err="1"/>
              <a:t>Trokel</a:t>
            </a:r>
            <a:r>
              <a:rPr lang="en-IN" dirty="0"/>
              <a:t> had made some corrections on the suggestions from the editors. </a:t>
            </a:r>
          </a:p>
          <a:p>
            <a:r>
              <a:rPr lang="en-IN" dirty="0"/>
              <a:t>There was a misuse of at least one reference. </a:t>
            </a:r>
          </a:p>
          <a:p>
            <a:r>
              <a:rPr lang="en-IN" dirty="0"/>
              <a:t>Some papers of Srinivasan that were already published, were shown to be “ in press” or as “unpublished”. </a:t>
            </a:r>
          </a:p>
        </p:txBody>
      </p:sp>
    </p:spTree>
    <p:extLst>
      <p:ext uri="{BB962C8B-B14F-4D97-AF65-F5344CB8AC3E}">
        <p14:creationId xmlns:p14="http://schemas.microsoft.com/office/powerpoint/2010/main" val="31640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C85E-8ADB-4AAB-BC98-721F2189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7AB9-3461-4F46-A001-AE90ACAD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important to note. </a:t>
            </a:r>
          </a:p>
          <a:p>
            <a:r>
              <a:rPr lang="en-IN" dirty="0"/>
              <a:t>The timing of a report can be used to establish the inventorship. </a:t>
            </a:r>
          </a:p>
          <a:p>
            <a:r>
              <a:rPr lang="en-IN" dirty="0"/>
              <a:t>The phenomenon that was critical to the success of the eye surgery method, was described, without any reference to the contribution of Srinivasan and others in IBM lab. </a:t>
            </a:r>
          </a:p>
          <a:p>
            <a:endParaRPr lang="en-IN" dirty="0"/>
          </a:p>
          <a:p>
            <a:r>
              <a:rPr lang="en-IN" dirty="0"/>
              <a:t>It is for us to ponder over many questions:</a:t>
            </a:r>
          </a:p>
          <a:p>
            <a:r>
              <a:rPr lang="en-IN" dirty="0"/>
              <a:t>Is it not Srinivasan’s fault also? Why was he not more vigilant? Why did he not pursue his case further? </a:t>
            </a:r>
          </a:p>
        </p:txBody>
      </p:sp>
    </p:spTree>
    <p:extLst>
      <p:ext uri="{BB962C8B-B14F-4D97-AF65-F5344CB8AC3E}">
        <p14:creationId xmlns:p14="http://schemas.microsoft.com/office/powerpoint/2010/main" val="25910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719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RPE11</vt:lpstr>
      <vt:lpstr>A patent dispute: The story begins</vt:lpstr>
      <vt:lpstr>The story continues</vt:lpstr>
      <vt:lpstr>The story: main part</vt:lpstr>
      <vt:lpstr>What is unethical about it?</vt:lpstr>
      <vt:lpstr>The end of the story</vt:lpstr>
      <vt:lpstr>First appendix to the story</vt:lpstr>
      <vt:lpstr>Second appendix to the story</vt:lpstr>
      <vt:lpstr>Contd.</vt:lpstr>
      <vt:lpstr>Dear Research scholars,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RPE11</dc:title>
  <dc:creator>officeuser15</dc:creator>
  <cp:lastModifiedBy>officeuser15</cp:lastModifiedBy>
  <cp:revision>13</cp:revision>
  <dcterms:created xsi:type="dcterms:W3CDTF">2021-06-16T07:32:46Z</dcterms:created>
  <dcterms:modified xsi:type="dcterms:W3CDTF">2021-06-16T09:32:25Z</dcterms:modified>
</cp:coreProperties>
</file>