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0DC-66A7-438F-BEE8-E6BAE5538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7004-A2DD-48C9-AD9A-619AE1F3D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396C-369F-4229-9BE5-4CAA96A6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4510-F073-4C38-AFA0-4DD44942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38C4-5CFD-4444-A755-49B2ED4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204E-9741-42FF-ADCB-903B59E8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89EAF-4BCD-43DE-902A-787B5C48C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3A47-2FF0-4434-821E-A1BC1E0E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863B-5CDB-4583-B360-0A7DEEE3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A8D2-0872-4DCA-8A81-23DA937A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40BE0-A675-44AA-AB89-4E6D80FE4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C59-A420-45A0-9159-1DA6BC6F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A51A-C9A3-470A-B503-4F1DFEDF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83D1-BE85-4C43-ABAB-425B7DDA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C3A5-CD27-4CED-9A47-A7754A9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5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8725-702F-47A8-82FE-77289B9E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8E80-3AE6-476B-B71C-B3AEF49F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53FB-ABD0-4A18-BBC4-472F3305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5AAA-C8CF-49DF-BF4A-133BAAD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892D-88FC-47D0-A662-056680A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6D59-6D2E-42E5-B572-90F8EC91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B368-3875-4FB7-A086-EEF293F3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40E2-398E-41E2-AE66-B114855F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E293-CF00-4D63-B06B-40BC5F8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2FA8-B05C-4589-ADF8-A90AF1B1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8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6669-3BA5-4B40-BC85-4C721935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6430-656D-45C9-ABA6-FBDB6893D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55FA-B3DF-4E15-A3D9-2196E12C0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6F2C1-59FD-4652-821E-CAD1A858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9B4F-F88A-4837-B868-EE0EB80E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8BD5-4CE0-4736-A056-E266873A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2AAD-73A9-4761-BCA3-AC7E0F28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32CF-2034-4D18-91DE-42BDFB1D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1083E-F409-4A82-8DE9-F3E817A7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3A3BC-6746-4586-A858-65953CD29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5050F-CE4C-41C2-878D-1631CE451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179FE-02D3-4317-B38D-CEC5AB83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F7C9E-368A-4A61-8F9A-9DB33305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EB2C3-3AFB-4E78-839D-9A7BFBB1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3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355D-9678-4A0F-8445-881FC84D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6569A-DB06-4449-8BDE-EF91113B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4F21E-E29F-4B4D-B75D-66ACE78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91FEE-E0F5-47A3-9640-A280737E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2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95648-ABB4-44BD-9883-DED7F09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1E659-4AD6-4335-8411-20EE1F1B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A72D-29BC-4F03-9B0D-42670513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4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8714-E13C-45FF-8868-4B176216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CFFA-AFCC-4D34-9DF3-C385F6F4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13D09-3E10-4A33-BF36-3B39469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B9C5-DF30-48BE-B05C-B995FB44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9D78-B31A-416E-AAA6-7D00CF4C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A039-283A-4E2A-A005-FA824BCF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0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FBA3-19D7-4D80-BD4C-963C0BB4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A86C3-10BB-4B37-B83D-C45315AE4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5E2D-952D-4B4A-9318-073A2354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D2DE-AE1B-44B1-ADA6-FF2B1707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5078-FB07-4716-8400-2386798C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9F882-AB45-43AB-BEAB-D7C73AA3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F94FA-0365-4FB7-81BB-2FC5EED8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7F37-E248-420F-BEF3-E084DE8E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DA0E2-BB8E-4563-A1EB-306300534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A1EA-4BAA-4EFB-A5B8-EB16CFEB21E0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1256-CCA1-4134-B00C-ED530B635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60E4-59AC-4953-ADE7-BF6E2FAE5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F8B-18EC-4D73-ACB6-C183ACB93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7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8383-63BD-40E4-8D3D-B4DD3FE68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RPE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25046-1256-4BB5-BC52-E3D3020A3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18-6-21</a:t>
            </a:r>
          </a:p>
          <a:p>
            <a:r>
              <a:rPr lang="en-IN" dirty="0"/>
              <a:t>Equipoise = Absence of experimenter bias</a:t>
            </a:r>
          </a:p>
        </p:txBody>
      </p:sp>
    </p:spTree>
    <p:extLst>
      <p:ext uri="{BB962C8B-B14F-4D97-AF65-F5344CB8AC3E}">
        <p14:creationId xmlns:p14="http://schemas.microsoft.com/office/powerpoint/2010/main" val="239837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9DA5-656E-44DC-A946-4A47E737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Compare with: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8770-AEC4-46F4-B87E-6112DF18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“Repeat a lie often enough; it will become the truth. – Goebbels</a:t>
            </a:r>
          </a:p>
          <a:p>
            <a:endParaRPr lang="en-IN" dirty="0"/>
          </a:p>
          <a:p>
            <a:r>
              <a:rPr lang="en-IN" dirty="0"/>
              <a:t>Believe something very strongly; it will become the truth.</a:t>
            </a:r>
          </a:p>
          <a:p>
            <a:endParaRPr lang="en-IN" dirty="0"/>
          </a:p>
          <a:p>
            <a:r>
              <a:rPr lang="en-IN" dirty="0"/>
              <a:t>This is what the N-rays-debacle teaches us. </a:t>
            </a:r>
          </a:p>
          <a:p>
            <a:endParaRPr lang="en-IN" dirty="0"/>
          </a:p>
          <a:p>
            <a:r>
              <a:rPr lang="en-IN" dirty="0"/>
              <a:t>Propaganda and advertisement companies flourish on this. </a:t>
            </a:r>
          </a:p>
        </p:txBody>
      </p:sp>
    </p:spTree>
    <p:extLst>
      <p:ext uri="{BB962C8B-B14F-4D97-AF65-F5344CB8AC3E}">
        <p14:creationId xmlns:p14="http://schemas.microsoft.com/office/powerpoint/2010/main" val="21341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A614-4FDF-441F-B995-BEE6C4FA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Duty of a researcher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897B-5469-41A8-B11B-97285BBA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study should be conducted without any assumption about its outcome. </a:t>
            </a:r>
          </a:p>
          <a:p>
            <a:r>
              <a:rPr lang="en-IN" dirty="0"/>
              <a:t>But it is very common that the researchers erroneously interpret their data so as to suit (and to be more favourable to) their own expectations. </a:t>
            </a:r>
          </a:p>
          <a:p>
            <a:r>
              <a:rPr lang="en-IN" dirty="0"/>
              <a:t>For many of us this (failure of equipoise) happens without any bad intention. It can occur rather innocently, spurred by natural human emotions. </a:t>
            </a:r>
          </a:p>
          <a:p>
            <a:r>
              <a:rPr lang="en-IN" dirty="0"/>
              <a:t>It need not be nefarious. Still it is against the ethos of science.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5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7EBA-E61B-4395-AF8E-C0E9B96D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power of the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79F8-A86F-4BFB-9DF7-BF170083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expect some results, unknowingly we see those results even where they do not exist. </a:t>
            </a:r>
          </a:p>
          <a:p>
            <a:r>
              <a:rPr lang="en-IN" dirty="0"/>
              <a:t>Example: For a frightened person, a ghost is visible in every dark place. </a:t>
            </a:r>
          </a:p>
          <a:p>
            <a:r>
              <a:rPr lang="en-IN" dirty="0"/>
              <a:t>We see a concrete instance in science in the next few slides.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3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7287-56E5-401C-9891-DB1AB3F2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N-rays : The story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EFE3-7255-430E-9BF7-407C4BBD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about a controversy in the late 19</a:t>
            </a:r>
            <a:r>
              <a:rPr lang="en-IN" baseline="30000" dirty="0"/>
              <a:t>th</a:t>
            </a:r>
            <a:r>
              <a:rPr lang="en-IN" dirty="0"/>
              <a:t> century.</a:t>
            </a:r>
          </a:p>
          <a:p>
            <a:r>
              <a:rPr lang="en-IN" dirty="0"/>
              <a:t>Shortly after the discovery of X-rays, many were conducting experiments to know more. </a:t>
            </a:r>
          </a:p>
          <a:p>
            <a:r>
              <a:rPr lang="en-IN" dirty="0"/>
              <a:t>One of them was Prosper-Rene </a:t>
            </a:r>
            <a:r>
              <a:rPr lang="en-IN" dirty="0" err="1"/>
              <a:t>Blondlot</a:t>
            </a:r>
            <a:r>
              <a:rPr lang="en-IN" dirty="0"/>
              <a:t>, working on electromagnetic radiation. He was attempting to observe polarised X-rays. He noticed apparently changes in the brightness in photographed sparks in an X-ray beam. He was unable to account for this change in the brightness, according to the current knowledge about X-rays. He proposed that there was a new form of radiation. He called them N-rays. </a:t>
            </a:r>
          </a:p>
        </p:txBody>
      </p:sp>
    </p:spTree>
    <p:extLst>
      <p:ext uri="{BB962C8B-B14F-4D97-AF65-F5344CB8AC3E}">
        <p14:creationId xmlns:p14="http://schemas.microsoft.com/office/powerpoint/2010/main" val="13108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FB87-802F-4A41-852B-3A86C3F2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story </a:t>
            </a:r>
            <a:r>
              <a:rPr lang="en-IN" dirty="0" err="1"/>
              <a:t>developes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F03B-2A29-4E40-92FB-7F2D2B1D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some “detectors” made of a dim phosphorescent material, scientists across the world perceived the N-rays. </a:t>
            </a:r>
          </a:p>
          <a:p>
            <a:r>
              <a:rPr lang="en-IN" dirty="0"/>
              <a:t>These researchers converged to an opinion: The unexpected increases in the luminosity observed by them, were corroboration of a new kind of radiation.</a:t>
            </a:r>
          </a:p>
          <a:p>
            <a:r>
              <a:rPr lang="en-IN" dirty="0"/>
              <a:t>Within a few years 300 papers were published on the subject. </a:t>
            </a:r>
          </a:p>
        </p:txBody>
      </p:sp>
    </p:spTree>
    <p:extLst>
      <p:ext uri="{BB962C8B-B14F-4D97-AF65-F5344CB8AC3E}">
        <p14:creationId xmlns:p14="http://schemas.microsoft.com/office/powerpoint/2010/main" val="39419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C155-450C-4600-AC7B-F0A3B851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story takes a 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C517-9955-4A68-830B-BF5B0855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But some notable scientists including Lord </a:t>
            </a:r>
            <a:r>
              <a:rPr lang="en-IN" dirty="0" err="1"/>
              <a:t>Kelwin</a:t>
            </a:r>
            <a:r>
              <a:rPr lang="en-IN" dirty="0"/>
              <a:t>, were unable to reproduce the results.</a:t>
            </a:r>
          </a:p>
          <a:p>
            <a:r>
              <a:rPr lang="en-IN" dirty="0"/>
              <a:t>The doubt about the existence of N-rays began to grow.</a:t>
            </a:r>
          </a:p>
          <a:p>
            <a:r>
              <a:rPr lang="en-IN" dirty="0"/>
              <a:t>Then Robert Woods visited </a:t>
            </a:r>
            <a:r>
              <a:rPr lang="en-IN" dirty="0" err="1"/>
              <a:t>Blondlot’s</a:t>
            </a:r>
            <a:r>
              <a:rPr lang="en-IN" dirty="0"/>
              <a:t> lab. He surreptitiously replaced a part of the apparatus and the testing materials. Still (not knowing the mischief) </a:t>
            </a:r>
            <a:r>
              <a:rPr lang="en-IN" dirty="0" err="1"/>
              <a:t>Blondlot</a:t>
            </a:r>
            <a:r>
              <a:rPr lang="en-IN" dirty="0"/>
              <a:t> continued to detect the N-rays.</a:t>
            </a:r>
          </a:p>
          <a:p>
            <a:r>
              <a:rPr lang="en-IN" dirty="0"/>
              <a:t>It then became clear that the N-rays are coming from the thoughts, as it were!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24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B89D-9AE3-4E94-8898-BB61B5B8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story concludes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84AB-67A2-4890-826E-9D522004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N-rays do not actually exist. </a:t>
            </a:r>
          </a:p>
          <a:p>
            <a:r>
              <a:rPr lang="en-IN" dirty="0"/>
              <a:t>But several researchers were able to see them, because they believed that they exist!</a:t>
            </a:r>
          </a:p>
          <a:p>
            <a:r>
              <a:rPr lang="en-IN" dirty="0"/>
              <a:t>We enter the realm of philosophy. Is it so?</a:t>
            </a:r>
          </a:p>
          <a:p>
            <a:r>
              <a:rPr lang="en-IN" dirty="0"/>
              <a:t>The human mind is so powerful that our beliefs become actuals.</a:t>
            </a:r>
          </a:p>
          <a:p>
            <a:r>
              <a:rPr lang="en-IN" dirty="0"/>
              <a:t>They lacked equipoise. </a:t>
            </a:r>
          </a:p>
          <a:p>
            <a:r>
              <a:rPr lang="en-IN" dirty="0"/>
              <a:t>Equipoise is already fragile.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67F7-7B27-4DA9-9D2B-7FFA1277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methods to overcome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13C0-0B03-4810-9030-FF633570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experiments, “double-blind” method may be introduced. One who observes and records the results, will not know what the test material is. </a:t>
            </a:r>
          </a:p>
          <a:p>
            <a:r>
              <a:rPr lang="en-IN" dirty="0"/>
              <a:t>The “null hypothesis” should be the default expectation. (No causal connection between two observed phenomena). </a:t>
            </a:r>
          </a:p>
          <a:p>
            <a:r>
              <a:rPr lang="en-IN" dirty="0"/>
              <a:t>The growth of science has to be very slow, perhaps frustratingly for the researchers, their supporters and the funders.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3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0687-6D7A-4BA3-A20B-E2C4685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Moral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7FA6-9DCC-4A57-8C94-762E2333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easily fool ourselves, even when we don’t have pre-formed interests. </a:t>
            </a:r>
          </a:p>
          <a:p>
            <a:r>
              <a:rPr lang="en-IN" dirty="0"/>
              <a:t>Actually we have other interests such as </a:t>
            </a:r>
          </a:p>
          <a:p>
            <a:r>
              <a:rPr lang="en-IN" dirty="0"/>
              <a:t>1. pleasing the funder</a:t>
            </a:r>
          </a:p>
          <a:p>
            <a:r>
              <a:rPr lang="en-IN" dirty="0"/>
              <a:t>2. job security</a:t>
            </a:r>
          </a:p>
          <a:p>
            <a:r>
              <a:rPr lang="en-IN" dirty="0"/>
              <a:t>3. continued support</a:t>
            </a:r>
          </a:p>
          <a:p>
            <a:r>
              <a:rPr lang="en-IN" dirty="0"/>
              <a:t>4. fame. </a:t>
            </a:r>
          </a:p>
          <a:p>
            <a:r>
              <a:rPr lang="en-IN" dirty="0"/>
              <a:t>In the long run, the experimental bias will be more harmful to the institution of science. </a:t>
            </a:r>
          </a:p>
        </p:txBody>
      </p:sp>
    </p:spTree>
    <p:extLst>
      <p:ext uri="{BB962C8B-B14F-4D97-AF65-F5344CB8AC3E}">
        <p14:creationId xmlns:p14="http://schemas.microsoft.com/office/powerpoint/2010/main" val="11770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RPE 12</vt:lpstr>
      <vt:lpstr>Duty of a researcher</vt:lpstr>
      <vt:lpstr>The power of the mind</vt:lpstr>
      <vt:lpstr>N-rays : The story begins</vt:lpstr>
      <vt:lpstr>The story developes</vt:lpstr>
      <vt:lpstr>The story takes a beat</vt:lpstr>
      <vt:lpstr>The story concludes</vt:lpstr>
      <vt:lpstr>Some methods to overcome this</vt:lpstr>
      <vt:lpstr>Moral of the story</vt:lpstr>
      <vt:lpstr>Compare with: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RPE 12</dc:title>
  <dc:creator>officeuser15</dc:creator>
  <cp:lastModifiedBy>officeuser15</cp:lastModifiedBy>
  <cp:revision>9</cp:revision>
  <dcterms:created xsi:type="dcterms:W3CDTF">2021-06-18T06:27:40Z</dcterms:created>
  <dcterms:modified xsi:type="dcterms:W3CDTF">2021-06-18T07:32:54Z</dcterms:modified>
</cp:coreProperties>
</file>