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1F84-9BD1-4C46-8270-01856C1DC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C01E6F-DEA2-4FFA-A214-91113D88A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2564E8-80E0-4A90-9861-E47454E3F453}"/>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D86CCA5F-ACC5-4C8F-8417-0BC567A41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959FC-0B66-492D-90E8-F03204166D9A}"/>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83185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05E-0570-4D33-AE8B-6DF2668813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E6EA5-63C8-4DBB-A0E5-30BE646EF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46BF7-C47C-4739-A25B-F7B2C9F8824D}"/>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C32EB3D9-98F9-461A-A6E7-F6DC822B3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E67D1-1FCD-4638-8D8E-11ECE8E8F0B7}"/>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3317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2AFD-9AA4-4FDF-B46B-6C8310D000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51D7B-B4D3-4308-BE9C-363114B7C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04CA5-3A5C-4139-91D6-BECC41497427}"/>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9F716A24-9B91-4984-A9F3-D3E2AEBA5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B50E2-0B16-41E4-968D-2FB8315A61B0}"/>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99106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80BD-5363-4F7D-A08D-03AE88ED5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8EEFBF-37E8-4E39-A139-F06D63934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B3C92-D6AF-4366-A577-AD51037798EC}"/>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DC725A4D-2425-4E46-B9C8-AECC56AE7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DE499-F2CF-4DC9-9E37-11F62746BD5F}"/>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161607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D7B3-A3B0-4B19-A07D-4B4C39F9D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1A38F9-06DE-4729-B921-40619ED8D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B9347-286E-4A43-84CA-EAC5D77F8C42}"/>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B9E4F8FD-6139-455B-8C8A-E51C6F0BB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6D1CE-7796-4814-84AB-4B8EEFD32BD3}"/>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109941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C0F0-327C-4D63-B8AB-3824DAA51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0CAE7-39D6-439B-867A-323EA3453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440F0-D380-470F-9EDE-E8A0C98D2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F75ADD-6DA4-40D4-A1D9-E70C93594C86}"/>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6" name="Footer Placeholder 5">
            <a:extLst>
              <a:ext uri="{FF2B5EF4-FFF2-40B4-BE49-F238E27FC236}">
                <a16:creationId xmlns:a16="http://schemas.microsoft.com/office/drawing/2014/main" id="{BC8E4280-7BB5-4FAD-82C1-BEDC906F0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7625E-7AC0-4583-91D7-BDDDE358E67F}"/>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9774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4B4A-3F98-4F0D-A417-D93940DE48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B26E2-57A6-4306-9C59-D78D89127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364C0-97CF-4E50-8361-31BEA00B8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A5964-876E-4240-805C-78A86C3D8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A84F2-8AAB-4321-AEF7-187303E26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2FF9A7-9294-4DB1-A531-0905219F585D}"/>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8" name="Footer Placeholder 7">
            <a:extLst>
              <a:ext uri="{FF2B5EF4-FFF2-40B4-BE49-F238E27FC236}">
                <a16:creationId xmlns:a16="http://schemas.microsoft.com/office/drawing/2014/main" id="{C013CB14-38EB-4063-B50F-75DFE24B56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D1D6A-9B4F-4F6B-A31E-96A0E81A0571}"/>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248561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2278-1EB5-4E55-8701-9FA0D7D901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0EA1F0-1738-456F-9E6D-38B50CB8BF03}"/>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4" name="Footer Placeholder 3">
            <a:extLst>
              <a:ext uri="{FF2B5EF4-FFF2-40B4-BE49-F238E27FC236}">
                <a16:creationId xmlns:a16="http://schemas.microsoft.com/office/drawing/2014/main" id="{9B64290A-A8D2-4F49-8531-6483328A87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A9A2A5-71A7-4648-8205-E0EFFC22512B}"/>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40718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B98F-638B-49CC-AF0E-4FDF3CE2FC8C}"/>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3" name="Footer Placeholder 2">
            <a:extLst>
              <a:ext uri="{FF2B5EF4-FFF2-40B4-BE49-F238E27FC236}">
                <a16:creationId xmlns:a16="http://schemas.microsoft.com/office/drawing/2014/main" id="{0F8D96EB-C4C9-4940-8766-95201889FF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967DE-E509-473A-8734-1FA42623BD29}"/>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281388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E65C-97C7-4522-B0F2-28EA16127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878688-016B-4DA4-9B35-252259D6F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EEF358-E2B3-462A-B6B6-8664A482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CEA71-2FB8-4509-805F-89DEC3607320}"/>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6" name="Footer Placeholder 5">
            <a:extLst>
              <a:ext uri="{FF2B5EF4-FFF2-40B4-BE49-F238E27FC236}">
                <a16:creationId xmlns:a16="http://schemas.microsoft.com/office/drawing/2014/main" id="{43168355-6F13-4D72-A330-495C7527B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AEF5CC-69FE-4C91-A64C-9741EC6ED768}"/>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33422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5DA6-C6B0-442C-B2A9-F5EAE0439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D55AD3-48BD-45F6-BABF-CFA9AE785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C56BB0-8FC8-401B-AD79-53A04C38B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DDF3F-52A5-453C-AEE2-F3C9E408634D}"/>
              </a:ext>
            </a:extLst>
          </p:cNvPr>
          <p:cNvSpPr>
            <a:spLocks noGrp="1"/>
          </p:cNvSpPr>
          <p:nvPr>
            <p:ph type="dt" sz="half" idx="10"/>
          </p:nvPr>
        </p:nvSpPr>
        <p:spPr/>
        <p:txBody>
          <a:bodyPr/>
          <a:lstStyle/>
          <a:p>
            <a:fld id="{129267AB-87F4-4443-8CFC-9730D3818381}" type="datetimeFigureOut">
              <a:rPr lang="en-IN" smtClean="0"/>
              <a:t>16-04-2021</a:t>
            </a:fld>
            <a:endParaRPr lang="en-IN"/>
          </a:p>
        </p:txBody>
      </p:sp>
      <p:sp>
        <p:nvSpPr>
          <p:cNvPr id="6" name="Footer Placeholder 5">
            <a:extLst>
              <a:ext uri="{FF2B5EF4-FFF2-40B4-BE49-F238E27FC236}">
                <a16:creationId xmlns:a16="http://schemas.microsoft.com/office/drawing/2014/main" id="{0A111D25-60AD-4172-9F84-28DAEAABA1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69E4B-B02A-4273-B474-416846B4F8A8}"/>
              </a:ext>
            </a:extLst>
          </p:cNvPr>
          <p:cNvSpPr>
            <a:spLocks noGrp="1"/>
          </p:cNvSpPr>
          <p:nvPr>
            <p:ph type="sldNum" sz="quarter" idx="12"/>
          </p:nvPr>
        </p:nvSpPr>
        <p:spPr/>
        <p:txBody>
          <a:bodyPr/>
          <a:lstStyle/>
          <a:p>
            <a:fld id="{E3F4456E-5597-4EC2-917D-D87592101C2E}" type="slidenum">
              <a:rPr lang="en-IN" smtClean="0"/>
              <a:t>‹#›</a:t>
            </a:fld>
            <a:endParaRPr lang="en-IN"/>
          </a:p>
        </p:txBody>
      </p:sp>
    </p:spTree>
    <p:extLst>
      <p:ext uri="{BB962C8B-B14F-4D97-AF65-F5344CB8AC3E}">
        <p14:creationId xmlns:p14="http://schemas.microsoft.com/office/powerpoint/2010/main" val="19743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3B548-2249-4C7D-8F73-3C37BF05A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04A0E-D900-4642-B298-39A18FAB9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B9FF8-278C-4B8D-9E8E-3AEC46533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267AB-87F4-4443-8CFC-9730D3818381}" type="datetimeFigureOut">
              <a:rPr lang="en-IN" smtClean="0"/>
              <a:t>16-04-2021</a:t>
            </a:fld>
            <a:endParaRPr lang="en-IN"/>
          </a:p>
        </p:txBody>
      </p:sp>
      <p:sp>
        <p:nvSpPr>
          <p:cNvPr id="5" name="Footer Placeholder 4">
            <a:extLst>
              <a:ext uri="{FF2B5EF4-FFF2-40B4-BE49-F238E27FC236}">
                <a16:creationId xmlns:a16="http://schemas.microsoft.com/office/drawing/2014/main" id="{1E0422A0-1BA9-4290-91E8-571CA7331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CEA984-F1AD-4CC8-83C3-ADE1DD725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4456E-5597-4EC2-917D-D87592101C2E}" type="slidenum">
              <a:rPr lang="en-IN" smtClean="0"/>
              <a:t>‹#›</a:t>
            </a:fld>
            <a:endParaRPr lang="en-IN"/>
          </a:p>
        </p:txBody>
      </p:sp>
    </p:spTree>
    <p:extLst>
      <p:ext uri="{BB962C8B-B14F-4D97-AF65-F5344CB8AC3E}">
        <p14:creationId xmlns:p14="http://schemas.microsoft.com/office/powerpoint/2010/main" val="308725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BBBF-BABC-4859-863B-AF96AA69FAE2}"/>
              </a:ext>
            </a:extLst>
          </p:cNvPr>
          <p:cNvSpPr>
            <a:spLocks noGrp="1"/>
          </p:cNvSpPr>
          <p:nvPr>
            <p:ph type="ctrTitle"/>
          </p:nvPr>
        </p:nvSpPr>
        <p:spPr/>
        <p:txBody>
          <a:bodyPr/>
          <a:lstStyle/>
          <a:p>
            <a:r>
              <a:rPr lang="en-IN" dirty="0"/>
              <a:t>Research Ethics 2</a:t>
            </a:r>
          </a:p>
        </p:txBody>
      </p:sp>
      <p:sp>
        <p:nvSpPr>
          <p:cNvPr id="3" name="Subtitle 2">
            <a:extLst>
              <a:ext uri="{FF2B5EF4-FFF2-40B4-BE49-F238E27FC236}">
                <a16:creationId xmlns:a16="http://schemas.microsoft.com/office/drawing/2014/main" id="{CB105447-5154-47B4-B61C-8DF47DAC1BEA}"/>
              </a:ext>
            </a:extLst>
          </p:cNvPr>
          <p:cNvSpPr>
            <a:spLocks noGrp="1"/>
          </p:cNvSpPr>
          <p:nvPr>
            <p:ph type="subTitle" idx="1"/>
          </p:nvPr>
        </p:nvSpPr>
        <p:spPr/>
        <p:txBody>
          <a:bodyPr/>
          <a:lstStyle/>
          <a:p>
            <a:r>
              <a:rPr lang="en-IN" dirty="0"/>
              <a:t>16-4-21</a:t>
            </a:r>
          </a:p>
          <a:p>
            <a:r>
              <a:rPr lang="en-IN" dirty="0"/>
              <a:t>Methods to prevent misconduct</a:t>
            </a:r>
          </a:p>
        </p:txBody>
      </p:sp>
    </p:spTree>
    <p:extLst>
      <p:ext uri="{BB962C8B-B14F-4D97-AF65-F5344CB8AC3E}">
        <p14:creationId xmlns:p14="http://schemas.microsoft.com/office/powerpoint/2010/main" val="80136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197A-1D49-4772-BA7D-690C6C37901C}"/>
              </a:ext>
            </a:extLst>
          </p:cNvPr>
          <p:cNvSpPr>
            <a:spLocks noGrp="1"/>
          </p:cNvSpPr>
          <p:nvPr>
            <p:ph type="title"/>
          </p:nvPr>
        </p:nvSpPr>
        <p:spPr/>
        <p:txBody>
          <a:bodyPr/>
          <a:lstStyle/>
          <a:p>
            <a:r>
              <a:rPr lang="en-IN" dirty="0"/>
              <a:t>Some others are post-publication-steps:</a:t>
            </a:r>
          </a:p>
        </p:txBody>
      </p:sp>
      <p:sp>
        <p:nvSpPr>
          <p:cNvPr id="3" name="Content Placeholder 2">
            <a:extLst>
              <a:ext uri="{FF2B5EF4-FFF2-40B4-BE49-F238E27FC236}">
                <a16:creationId xmlns:a16="http://schemas.microsoft.com/office/drawing/2014/main" id="{2922B88C-97CC-48FF-AEA7-491B8EE8D457}"/>
              </a:ext>
            </a:extLst>
          </p:cNvPr>
          <p:cNvSpPr>
            <a:spLocks noGrp="1"/>
          </p:cNvSpPr>
          <p:nvPr>
            <p:ph idx="1"/>
          </p:nvPr>
        </p:nvSpPr>
        <p:spPr/>
        <p:txBody>
          <a:bodyPr/>
          <a:lstStyle/>
          <a:p>
            <a:r>
              <a:rPr lang="en-IN" dirty="0"/>
              <a:t>Critical reviews of published articles.</a:t>
            </a:r>
          </a:p>
          <a:p>
            <a:r>
              <a:rPr lang="en-IN" dirty="0"/>
              <a:t>Black-listing.</a:t>
            </a:r>
          </a:p>
          <a:p>
            <a:r>
              <a:rPr lang="en-IN" dirty="0"/>
              <a:t>Punishment at the institution. (It may even cost one’s job). </a:t>
            </a:r>
          </a:p>
        </p:txBody>
      </p:sp>
    </p:spTree>
    <p:extLst>
      <p:ext uri="{BB962C8B-B14F-4D97-AF65-F5344CB8AC3E}">
        <p14:creationId xmlns:p14="http://schemas.microsoft.com/office/powerpoint/2010/main" val="2804048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90AB-9AAF-4FCA-9F7A-D6F38FCA924E}"/>
              </a:ext>
            </a:extLst>
          </p:cNvPr>
          <p:cNvSpPr>
            <a:spLocks noGrp="1"/>
          </p:cNvSpPr>
          <p:nvPr>
            <p:ph type="title"/>
          </p:nvPr>
        </p:nvSpPr>
        <p:spPr/>
        <p:txBody>
          <a:bodyPr/>
          <a:lstStyle/>
          <a:p>
            <a:r>
              <a:rPr lang="en-IN" dirty="0"/>
              <a:t>1’. More about peer review process</a:t>
            </a:r>
          </a:p>
        </p:txBody>
      </p:sp>
      <p:sp>
        <p:nvSpPr>
          <p:cNvPr id="3" name="Content Placeholder 2">
            <a:extLst>
              <a:ext uri="{FF2B5EF4-FFF2-40B4-BE49-F238E27FC236}">
                <a16:creationId xmlns:a16="http://schemas.microsoft.com/office/drawing/2014/main" id="{E591B39C-52CA-4B0C-B94E-112D932135A0}"/>
              </a:ext>
            </a:extLst>
          </p:cNvPr>
          <p:cNvSpPr>
            <a:spLocks noGrp="1"/>
          </p:cNvSpPr>
          <p:nvPr>
            <p:ph idx="1"/>
          </p:nvPr>
        </p:nvSpPr>
        <p:spPr/>
        <p:txBody>
          <a:bodyPr>
            <a:normAutofit fontScale="92500" lnSpcReduction="10000"/>
          </a:bodyPr>
          <a:lstStyle/>
          <a:p>
            <a:r>
              <a:rPr lang="en-IN" dirty="0"/>
              <a:t>The referees sometimes suggest the following kinds of revision of the paper:</a:t>
            </a:r>
          </a:p>
          <a:p>
            <a:r>
              <a:rPr lang="en-IN" dirty="0"/>
              <a:t>Specific references have to be cited. (They may even give a list).</a:t>
            </a:r>
          </a:p>
          <a:p>
            <a:r>
              <a:rPr lang="en-IN" dirty="0"/>
              <a:t>They provide the details of a previously published paper and suggest that the authors have to revise their paper after going through that. </a:t>
            </a:r>
          </a:p>
          <a:p>
            <a:r>
              <a:rPr lang="en-IN" dirty="0"/>
              <a:t>There are internal inconsistencies that call for corrections or further explanations. Often they clearly describe these inconsistencies. (It may be that the data collected do not tally with the conclusion; or it may be that an argument is invalid). </a:t>
            </a:r>
          </a:p>
          <a:p>
            <a:r>
              <a:rPr lang="en-IN" dirty="0"/>
              <a:t>They point out “mis-representation of others’ works” and “failure to acknowledge some known work”.  </a:t>
            </a:r>
          </a:p>
          <a:p>
            <a:endParaRPr lang="en-IN" dirty="0"/>
          </a:p>
          <a:p>
            <a:endParaRPr lang="en-IN" dirty="0"/>
          </a:p>
        </p:txBody>
      </p:sp>
    </p:spTree>
    <p:extLst>
      <p:ext uri="{BB962C8B-B14F-4D97-AF65-F5344CB8AC3E}">
        <p14:creationId xmlns:p14="http://schemas.microsoft.com/office/powerpoint/2010/main" val="251375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C408-FB47-49DC-B586-665A359F151F}"/>
              </a:ext>
            </a:extLst>
          </p:cNvPr>
          <p:cNvSpPr>
            <a:spLocks noGrp="1"/>
          </p:cNvSpPr>
          <p:nvPr>
            <p:ph type="title"/>
          </p:nvPr>
        </p:nvSpPr>
        <p:spPr/>
        <p:txBody>
          <a:bodyPr/>
          <a:lstStyle/>
          <a:p>
            <a:r>
              <a:rPr lang="en-IN" dirty="0"/>
              <a:t>2’ More on the use of technology </a:t>
            </a:r>
          </a:p>
        </p:txBody>
      </p:sp>
      <p:sp>
        <p:nvSpPr>
          <p:cNvPr id="3" name="Content Placeholder 2">
            <a:extLst>
              <a:ext uri="{FF2B5EF4-FFF2-40B4-BE49-F238E27FC236}">
                <a16:creationId xmlns:a16="http://schemas.microsoft.com/office/drawing/2014/main" id="{A257C16B-AB36-4F01-9EC0-EEC2A55A6119}"/>
              </a:ext>
            </a:extLst>
          </p:cNvPr>
          <p:cNvSpPr>
            <a:spLocks noGrp="1"/>
          </p:cNvSpPr>
          <p:nvPr>
            <p:ph idx="1"/>
          </p:nvPr>
        </p:nvSpPr>
        <p:spPr/>
        <p:txBody>
          <a:bodyPr/>
          <a:lstStyle/>
          <a:p>
            <a:r>
              <a:rPr lang="en-IN" dirty="0"/>
              <a:t>The advancing technology can be used for the good and the bad. </a:t>
            </a:r>
          </a:p>
          <a:p>
            <a:r>
              <a:rPr lang="en-IN" dirty="0"/>
              <a:t>Just as it can be used to prevent unethical practices in research, it can also be used in generating further unethical practices in research. </a:t>
            </a:r>
          </a:p>
          <a:p>
            <a:r>
              <a:rPr lang="en-IN" dirty="0"/>
              <a:t>In today’s class, we confine to the positive uses of technology.</a:t>
            </a:r>
          </a:p>
          <a:p>
            <a:r>
              <a:rPr lang="en-IN" dirty="0"/>
              <a:t>Here is an instance.</a:t>
            </a:r>
          </a:p>
          <a:p>
            <a:r>
              <a:rPr lang="en-IN" dirty="0"/>
              <a:t>If a researcher has deliberately tampered with the data to draw wrong conclusions, a machine can point out the discrepancy and its location. </a:t>
            </a:r>
          </a:p>
          <a:p>
            <a:pPr marL="0" indent="0">
              <a:buNone/>
            </a:pPr>
            <a:endParaRPr lang="en-IN" dirty="0"/>
          </a:p>
          <a:p>
            <a:endParaRPr lang="en-IN" dirty="0"/>
          </a:p>
        </p:txBody>
      </p:sp>
    </p:spTree>
    <p:extLst>
      <p:ext uri="{BB962C8B-B14F-4D97-AF65-F5344CB8AC3E}">
        <p14:creationId xmlns:p14="http://schemas.microsoft.com/office/powerpoint/2010/main" val="333682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297-8DD1-4C9E-A06B-2709B89501C8}"/>
              </a:ext>
            </a:extLst>
          </p:cNvPr>
          <p:cNvSpPr>
            <a:spLocks noGrp="1"/>
          </p:cNvSpPr>
          <p:nvPr>
            <p:ph type="title"/>
          </p:nvPr>
        </p:nvSpPr>
        <p:spPr/>
        <p:txBody>
          <a:bodyPr/>
          <a:lstStyle/>
          <a:p>
            <a:r>
              <a:rPr lang="en-IN" dirty="0"/>
              <a:t>3’. More on Software</a:t>
            </a:r>
          </a:p>
        </p:txBody>
      </p:sp>
      <p:sp>
        <p:nvSpPr>
          <p:cNvPr id="3" name="Content Placeholder 2">
            <a:extLst>
              <a:ext uri="{FF2B5EF4-FFF2-40B4-BE49-F238E27FC236}">
                <a16:creationId xmlns:a16="http://schemas.microsoft.com/office/drawing/2014/main" id="{E3DAAB5A-6D47-47CC-9041-622A3397D9CB}"/>
              </a:ext>
            </a:extLst>
          </p:cNvPr>
          <p:cNvSpPr>
            <a:spLocks noGrp="1"/>
          </p:cNvSpPr>
          <p:nvPr>
            <p:ph idx="1"/>
          </p:nvPr>
        </p:nvSpPr>
        <p:spPr/>
        <p:txBody>
          <a:bodyPr/>
          <a:lstStyle/>
          <a:p>
            <a:pPr algn="l"/>
            <a:r>
              <a:rPr lang="en-US" sz="1800" b="0" i="0" dirty="0">
                <a:solidFill>
                  <a:srgbClr val="000000"/>
                </a:solidFill>
                <a:effectLst/>
                <a:latin typeface="times new roman" panose="02020603050405020304" pitchFamily="18" charset="0"/>
              </a:rPr>
              <a:t>Agenda : </a:t>
            </a:r>
            <a:endParaRPr lang="en-US" b="0" i="0" dirty="0">
              <a:solidFill>
                <a:srgbClr val="000000"/>
              </a:solidFill>
              <a:effectLst/>
              <a:latin typeface="Segoe UI" panose="020B0502040204020203" pitchFamily="34" charset="0"/>
            </a:endParaRPr>
          </a:p>
          <a:p>
            <a:pPr algn="l"/>
            <a:r>
              <a:rPr lang="en-US" sz="1800" b="0" i="0" dirty="0">
                <a:solidFill>
                  <a:srgbClr val="000000"/>
                </a:solidFill>
                <a:effectLst/>
                <a:latin typeface="times new roman" panose="02020603050405020304" pitchFamily="18" charset="0"/>
              </a:rPr>
              <a:t>• Why Turnitin similarity check report.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Instructor Management/ Student Management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Creation of Class and Assignment.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Interpreting of Similarity Reports in Turnitin.</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Reviewing student Submission with a similarity report.</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Feedback to students.</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Similarity Report download.</a:t>
            </a:r>
            <a:endParaRPr lang="en-US" b="0" i="0" dirty="0">
              <a:solidFill>
                <a:srgbClr val="000000"/>
              </a:solidFill>
              <a:effectLst/>
              <a:latin typeface="Segoe UI" panose="020B0502040204020203" pitchFamily="34" charset="0"/>
            </a:endParaRPr>
          </a:p>
          <a:p>
            <a:br>
              <a:rPr lang="en-US" dirty="0"/>
            </a:br>
            <a:r>
              <a:rPr lang="en-US" dirty="0"/>
              <a:t>Webinar on Turnitin</a:t>
            </a:r>
            <a:endParaRPr lang="en-IN" dirty="0"/>
          </a:p>
        </p:txBody>
      </p:sp>
    </p:spTree>
    <p:extLst>
      <p:ext uri="{BB962C8B-B14F-4D97-AF65-F5344CB8AC3E}">
        <p14:creationId xmlns:p14="http://schemas.microsoft.com/office/powerpoint/2010/main" val="34236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24B-C648-4D03-8683-E3E1B98724A8}"/>
              </a:ext>
            </a:extLst>
          </p:cNvPr>
          <p:cNvSpPr>
            <a:spLocks noGrp="1"/>
          </p:cNvSpPr>
          <p:nvPr>
            <p:ph type="title"/>
          </p:nvPr>
        </p:nvSpPr>
        <p:spPr/>
        <p:txBody>
          <a:bodyPr/>
          <a:lstStyle/>
          <a:p>
            <a:r>
              <a:rPr lang="en-IN" dirty="0"/>
              <a:t>4’ More on Pre-publication-care</a:t>
            </a:r>
          </a:p>
        </p:txBody>
      </p:sp>
      <p:sp>
        <p:nvSpPr>
          <p:cNvPr id="3" name="Content Placeholder 2">
            <a:extLst>
              <a:ext uri="{FF2B5EF4-FFF2-40B4-BE49-F238E27FC236}">
                <a16:creationId xmlns:a16="http://schemas.microsoft.com/office/drawing/2014/main" id="{24FF35C5-236E-4E50-B75E-6CA43BFA527E}"/>
              </a:ext>
            </a:extLst>
          </p:cNvPr>
          <p:cNvSpPr>
            <a:spLocks noGrp="1"/>
          </p:cNvSpPr>
          <p:nvPr>
            <p:ph idx="1"/>
          </p:nvPr>
        </p:nvSpPr>
        <p:spPr/>
        <p:txBody>
          <a:bodyPr/>
          <a:lstStyle/>
          <a:p>
            <a:r>
              <a:rPr lang="en-IN" dirty="0"/>
              <a:t>The editors provide a checklist to be filled by the authors.</a:t>
            </a:r>
          </a:p>
          <a:p>
            <a:r>
              <a:rPr lang="en-IN" dirty="0"/>
              <a:t>The editors take the consent of all the co-authors.</a:t>
            </a:r>
          </a:p>
          <a:p>
            <a:r>
              <a:rPr lang="en-IN" dirty="0"/>
              <a:t>The pre-reviewers ensure that the arguments are valid.</a:t>
            </a:r>
          </a:p>
          <a:p>
            <a:r>
              <a:rPr lang="en-IN" dirty="0"/>
              <a:t>The specialized proof-readers see that there are no unnecessary repetitions or syntactic mistakes. </a:t>
            </a:r>
          </a:p>
        </p:txBody>
      </p:sp>
    </p:spTree>
    <p:extLst>
      <p:ext uri="{BB962C8B-B14F-4D97-AF65-F5344CB8AC3E}">
        <p14:creationId xmlns:p14="http://schemas.microsoft.com/office/powerpoint/2010/main" val="339117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4286-10EB-4978-9250-4E2B094F2C5D}"/>
              </a:ext>
            </a:extLst>
          </p:cNvPr>
          <p:cNvSpPr>
            <a:spLocks noGrp="1"/>
          </p:cNvSpPr>
          <p:nvPr>
            <p:ph type="title"/>
          </p:nvPr>
        </p:nvSpPr>
        <p:spPr/>
        <p:txBody>
          <a:bodyPr/>
          <a:lstStyle/>
          <a:p>
            <a:r>
              <a:rPr lang="en-IN" dirty="0"/>
              <a:t>Books followed</a:t>
            </a:r>
          </a:p>
        </p:txBody>
      </p:sp>
      <p:pic>
        <p:nvPicPr>
          <p:cNvPr id="1026" name="Picture 2" descr="Ethics in Science: Ethical Misconduct in Scientific Research, Second E">
            <a:extLst>
              <a:ext uri="{FF2B5EF4-FFF2-40B4-BE49-F238E27FC236}">
                <a16:creationId xmlns:a16="http://schemas.microsoft.com/office/drawing/2014/main" id="{217ECCB9-49BF-4F5B-ACC8-7E06C288422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8160" y="1825625"/>
            <a:ext cx="288168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entific Integrity and Research Ethics: An Approach from the Ethos of  Science (SpringerBriefs in Ethics) eBook: Koepsell, David: Amazon.in:  Kindle Store">
            <a:extLst>
              <a:ext uri="{FF2B5EF4-FFF2-40B4-BE49-F238E27FC236}">
                <a16:creationId xmlns:a16="http://schemas.microsoft.com/office/drawing/2014/main" id="{CCBCA9AD-6BC8-4CC5-9F38-F24218845B5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62824" y="1881981"/>
            <a:ext cx="3990975"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8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E14F-57B8-4388-B426-F35C7F56B919}"/>
              </a:ext>
            </a:extLst>
          </p:cNvPr>
          <p:cNvSpPr>
            <a:spLocks noGrp="1"/>
          </p:cNvSpPr>
          <p:nvPr>
            <p:ph type="title"/>
          </p:nvPr>
        </p:nvSpPr>
        <p:spPr/>
        <p:txBody>
          <a:bodyPr/>
          <a:lstStyle/>
          <a:p>
            <a:r>
              <a:rPr lang="en-IN" dirty="0"/>
              <a:t>10 types of research misconduct</a:t>
            </a:r>
          </a:p>
        </p:txBody>
      </p:sp>
      <p:sp>
        <p:nvSpPr>
          <p:cNvPr id="3" name="Content Placeholder 2">
            <a:extLst>
              <a:ext uri="{FF2B5EF4-FFF2-40B4-BE49-F238E27FC236}">
                <a16:creationId xmlns:a16="http://schemas.microsoft.com/office/drawing/2014/main" id="{416A7940-CF7A-41E7-A540-B53195A33F9D}"/>
              </a:ext>
            </a:extLst>
          </p:cNvPr>
          <p:cNvSpPr>
            <a:spLocks noGrp="1"/>
          </p:cNvSpPr>
          <p:nvPr>
            <p:ph sz="half" idx="1"/>
          </p:nvPr>
        </p:nvSpPr>
        <p:spPr/>
        <p:txBody>
          <a:bodyPr/>
          <a:lstStyle/>
          <a:p>
            <a:r>
              <a:rPr lang="en-IN" dirty="0"/>
              <a:t>Misappropriation of ideas</a:t>
            </a:r>
          </a:p>
          <a:p>
            <a:r>
              <a:rPr lang="en-IN" dirty="0"/>
              <a:t>Plagiarism</a:t>
            </a:r>
          </a:p>
          <a:p>
            <a:r>
              <a:rPr lang="en-IN" dirty="0"/>
              <a:t>Self-plagiarism</a:t>
            </a:r>
          </a:p>
          <a:p>
            <a:r>
              <a:rPr lang="en-IN" dirty="0"/>
              <a:t>Claiming undeserved authorship</a:t>
            </a:r>
          </a:p>
          <a:p>
            <a:r>
              <a:rPr lang="en-IN" dirty="0"/>
              <a:t>Misuse of research funds</a:t>
            </a:r>
          </a:p>
          <a:p>
            <a:endParaRPr lang="en-IN" dirty="0"/>
          </a:p>
        </p:txBody>
      </p:sp>
      <p:sp>
        <p:nvSpPr>
          <p:cNvPr id="4" name="Content Placeholder 3">
            <a:extLst>
              <a:ext uri="{FF2B5EF4-FFF2-40B4-BE49-F238E27FC236}">
                <a16:creationId xmlns:a16="http://schemas.microsoft.com/office/drawing/2014/main" id="{184946F1-A851-47FA-8ED1-CF1D3EB4BE61}"/>
              </a:ext>
            </a:extLst>
          </p:cNvPr>
          <p:cNvSpPr>
            <a:spLocks noGrp="1"/>
          </p:cNvSpPr>
          <p:nvPr>
            <p:ph sz="half" idx="2"/>
          </p:nvPr>
        </p:nvSpPr>
        <p:spPr/>
        <p:txBody>
          <a:bodyPr/>
          <a:lstStyle/>
          <a:p>
            <a:r>
              <a:rPr lang="en-IN" dirty="0"/>
              <a:t>Deceptive generation of preferred results</a:t>
            </a:r>
          </a:p>
          <a:p>
            <a:r>
              <a:rPr lang="en-IN" dirty="0"/>
              <a:t>Falsification of data</a:t>
            </a:r>
          </a:p>
          <a:p>
            <a:r>
              <a:rPr lang="en-IN" dirty="0"/>
              <a:t>Denial of credits to others.</a:t>
            </a:r>
          </a:p>
          <a:p>
            <a:r>
              <a:rPr lang="en-IN" dirty="0"/>
              <a:t>Repeated publication of too similar results.</a:t>
            </a:r>
          </a:p>
          <a:p>
            <a:r>
              <a:rPr lang="en-IN" dirty="0"/>
              <a:t>Mis-representation of others’ results. </a:t>
            </a:r>
          </a:p>
          <a:p>
            <a:endParaRPr lang="en-IN" dirty="0"/>
          </a:p>
        </p:txBody>
      </p:sp>
    </p:spTree>
    <p:extLst>
      <p:ext uri="{BB962C8B-B14F-4D97-AF65-F5344CB8AC3E}">
        <p14:creationId xmlns:p14="http://schemas.microsoft.com/office/powerpoint/2010/main" val="45159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4F0D-C411-4008-8DC5-D8692CC968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E8A37A-D570-472A-9CD4-56876E5A17FE}"/>
              </a:ext>
            </a:extLst>
          </p:cNvPr>
          <p:cNvSpPr>
            <a:spLocks noGrp="1"/>
          </p:cNvSpPr>
          <p:nvPr>
            <p:ph idx="1"/>
          </p:nvPr>
        </p:nvSpPr>
        <p:spPr/>
        <p:txBody>
          <a:bodyPr/>
          <a:lstStyle/>
          <a:p>
            <a:r>
              <a:rPr lang="en-IN" dirty="0"/>
              <a:t>Two slides from the previous class have been added at the end.</a:t>
            </a:r>
          </a:p>
          <a:p>
            <a:endParaRPr lang="en-IN" dirty="0"/>
          </a:p>
          <a:p>
            <a:r>
              <a:rPr lang="en-IN" dirty="0"/>
              <a:t>Today we are going to discuss about “some methods to prevent unethical practices in </a:t>
            </a:r>
            <a:r>
              <a:rPr lang="en-IN"/>
              <a:t>research publication”. </a:t>
            </a:r>
          </a:p>
        </p:txBody>
      </p:sp>
    </p:spTree>
    <p:extLst>
      <p:ext uri="{BB962C8B-B14F-4D97-AF65-F5344CB8AC3E}">
        <p14:creationId xmlns:p14="http://schemas.microsoft.com/office/powerpoint/2010/main" val="332763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F049-C6D0-444E-9725-79632FEA8993}"/>
              </a:ext>
            </a:extLst>
          </p:cNvPr>
          <p:cNvSpPr>
            <a:spLocks noGrp="1"/>
          </p:cNvSpPr>
          <p:nvPr>
            <p:ph type="title"/>
          </p:nvPr>
        </p:nvSpPr>
        <p:spPr/>
        <p:txBody>
          <a:bodyPr/>
          <a:lstStyle/>
          <a:p>
            <a:r>
              <a:rPr lang="en-IN" dirty="0"/>
              <a:t>1. Peer Review </a:t>
            </a:r>
          </a:p>
        </p:txBody>
      </p:sp>
      <p:sp>
        <p:nvSpPr>
          <p:cNvPr id="3" name="Content Placeholder 2">
            <a:extLst>
              <a:ext uri="{FF2B5EF4-FFF2-40B4-BE49-F238E27FC236}">
                <a16:creationId xmlns:a16="http://schemas.microsoft.com/office/drawing/2014/main" id="{9D68CBDC-B593-4AE7-A8A5-C13831ED0F44}"/>
              </a:ext>
            </a:extLst>
          </p:cNvPr>
          <p:cNvSpPr>
            <a:spLocks noGrp="1"/>
          </p:cNvSpPr>
          <p:nvPr>
            <p:ph idx="1"/>
          </p:nvPr>
        </p:nvSpPr>
        <p:spPr/>
        <p:txBody>
          <a:bodyPr/>
          <a:lstStyle/>
          <a:p>
            <a:r>
              <a:rPr lang="en-IN" dirty="0"/>
              <a:t>When the research papers are submitted to the journals for publication, they are not readily accepted. They are subjected to multiple review process. The experts in the subject act as referees. Very often, they are capable of verifying whether there is novelty and originality in that article. They can detect the overlapping with previous published material. They can also easily verify if the conclusions follow from the data or not. They can find out if proper acknowledgements to the previous researchers are deliberately omitted. In short, they can detect many types of misconduct. </a:t>
            </a:r>
          </a:p>
        </p:txBody>
      </p:sp>
    </p:spTree>
    <p:extLst>
      <p:ext uri="{BB962C8B-B14F-4D97-AF65-F5344CB8AC3E}">
        <p14:creationId xmlns:p14="http://schemas.microsoft.com/office/powerpoint/2010/main" val="228994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DB37-D15A-4A04-9149-89264987262F}"/>
              </a:ext>
            </a:extLst>
          </p:cNvPr>
          <p:cNvSpPr>
            <a:spLocks noGrp="1"/>
          </p:cNvSpPr>
          <p:nvPr>
            <p:ph type="title"/>
          </p:nvPr>
        </p:nvSpPr>
        <p:spPr/>
        <p:txBody>
          <a:bodyPr/>
          <a:lstStyle/>
          <a:p>
            <a:r>
              <a:rPr lang="en-IN" dirty="0"/>
              <a:t>2. Improved computing technology. </a:t>
            </a:r>
          </a:p>
        </p:txBody>
      </p:sp>
      <p:sp>
        <p:nvSpPr>
          <p:cNvPr id="3" name="Content Placeholder 2">
            <a:extLst>
              <a:ext uri="{FF2B5EF4-FFF2-40B4-BE49-F238E27FC236}">
                <a16:creationId xmlns:a16="http://schemas.microsoft.com/office/drawing/2014/main" id="{2C0B7C59-F1A3-40CA-B762-ECF09383D6CE}"/>
              </a:ext>
            </a:extLst>
          </p:cNvPr>
          <p:cNvSpPr>
            <a:spLocks noGrp="1"/>
          </p:cNvSpPr>
          <p:nvPr>
            <p:ph idx="1"/>
          </p:nvPr>
        </p:nvSpPr>
        <p:spPr/>
        <p:txBody>
          <a:bodyPr/>
          <a:lstStyle/>
          <a:p>
            <a:r>
              <a:rPr lang="en-IN" dirty="0"/>
              <a:t>Day by day, technological devices to detect some kinds of fraud in Research Publication, are increasing.</a:t>
            </a:r>
          </a:p>
          <a:p>
            <a:r>
              <a:rPr lang="en-IN" dirty="0"/>
              <a:t>Here is an instance. If a researcher has deliberately made a digital alteration of results (to suit his or her conclusions), one can ask for the raw data. These data usually contain the date stamp also. It is not difficult to find out at which stage these data have been altered. </a:t>
            </a:r>
          </a:p>
          <a:p>
            <a:r>
              <a:rPr lang="en-IN" dirty="0"/>
              <a:t>Also, the same technology helps the editor or reviewer to ensure that the result is new.  </a:t>
            </a:r>
          </a:p>
        </p:txBody>
      </p:sp>
    </p:spTree>
    <p:extLst>
      <p:ext uri="{BB962C8B-B14F-4D97-AF65-F5344CB8AC3E}">
        <p14:creationId xmlns:p14="http://schemas.microsoft.com/office/powerpoint/2010/main" val="207029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DF0A-E85F-4DB8-9588-E453F78FB972}"/>
              </a:ext>
            </a:extLst>
          </p:cNvPr>
          <p:cNvSpPr>
            <a:spLocks noGrp="1"/>
          </p:cNvSpPr>
          <p:nvPr>
            <p:ph type="title"/>
          </p:nvPr>
        </p:nvSpPr>
        <p:spPr/>
        <p:txBody>
          <a:bodyPr/>
          <a:lstStyle/>
          <a:p>
            <a:r>
              <a:rPr lang="en-IN" dirty="0"/>
              <a:t>3. Special software</a:t>
            </a:r>
          </a:p>
        </p:txBody>
      </p:sp>
      <p:sp>
        <p:nvSpPr>
          <p:cNvPr id="3" name="Content Placeholder 2">
            <a:extLst>
              <a:ext uri="{FF2B5EF4-FFF2-40B4-BE49-F238E27FC236}">
                <a16:creationId xmlns:a16="http://schemas.microsoft.com/office/drawing/2014/main" id="{06EEA392-4CD9-4E28-9E8E-DB2B054BC14F}"/>
              </a:ext>
            </a:extLst>
          </p:cNvPr>
          <p:cNvSpPr>
            <a:spLocks noGrp="1"/>
          </p:cNvSpPr>
          <p:nvPr>
            <p:ph sz="half" idx="1"/>
          </p:nvPr>
        </p:nvSpPr>
        <p:spPr/>
        <p:txBody>
          <a:bodyPr>
            <a:normAutofit fontScale="92500" lnSpcReduction="20000"/>
          </a:bodyPr>
          <a:lstStyle/>
          <a:p>
            <a:r>
              <a:rPr lang="en-IN" dirty="0"/>
              <a:t>Nowadays there are specifically designed software  for detecting specific kinds of fraud. </a:t>
            </a:r>
          </a:p>
          <a:p>
            <a:r>
              <a:rPr lang="en-IN" dirty="0"/>
              <a:t>For instance, verbatim reproduction of an already published result (this is called plagiarism) can be easily detected by such a specific software. </a:t>
            </a:r>
          </a:p>
          <a:p>
            <a:r>
              <a:rPr lang="en-US" b="0" i="0" dirty="0">
                <a:solidFill>
                  <a:srgbClr val="4D5156"/>
                </a:solidFill>
                <a:effectLst/>
                <a:latin typeface="arial" panose="020B0604020202020204" pitchFamily="34" charset="0"/>
              </a:rPr>
              <a:t>Turnitin is an Internet-based plagiarism detection service run by the US company Turnitin, LLC, a subsidiary of Advance Publications</a:t>
            </a:r>
            <a:endParaRPr lang="en-IN" dirty="0"/>
          </a:p>
        </p:txBody>
      </p:sp>
      <p:pic>
        <p:nvPicPr>
          <p:cNvPr id="1026" name="Picture 2" descr="Turnitin - Canvas">
            <a:extLst>
              <a:ext uri="{FF2B5EF4-FFF2-40B4-BE49-F238E27FC236}">
                <a16:creationId xmlns:a16="http://schemas.microsoft.com/office/drawing/2014/main" id="{8D3D4288-FAFA-4756-95D6-5DF8D8096A3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75698" y="2413992"/>
            <a:ext cx="3174603" cy="317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FD43-6C4E-4073-B68F-966282F84A14}"/>
              </a:ext>
            </a:extLst>
          </p:cNvPr>
          <p:cNvSpPr>
            <a:spLocks noGrp="1"/>
          </p:cNvSpPr>
          <p:nvPr>
            <p:ph type="title"/>
          </p:nvPr>
        </p:nvSpPr>
        <p:spPr/>
        <p:txBody>
          <a:bodyPr/>
          <a:lstStyle/>
          <a:p>
            <a:r>
              <a:rPr lang="en-IN" dirty="0"/>
              <a:t>4. Post-submission verifications</a:t>
            </a:r>
          </a:p>
        </p:txBody>
      </p:sp>
      <p:sp>
        <p:nvSpPr>
          <p:cNvPr id="3" name="Content Placeholder 2">
            <a:extLst>
              <a:ext uri="{FF2B5EF4-FFF2-40B4-BE49-F238E27FC236}">
                <a16:creationId xmlns:a16="http://schemas.microsoft.com/office/drawing/2014/main" id="{AB04D377-57AA-410E-83DB-4DB216D58A96}"/>
              </a:ext>
            </a:extLst>
          </p:cNvPr>
          <p:cNvSpPr>
            <a:spLocks noGrp="1"/>
          </p:cNvSpPr>
          <p:nvPr>
            <p:ph idx="1"/>
          </p:nvPr>
        </p:nvSpPr>
        <p:spPr/>
        <p:txBody>
          <a:bodyPr/>
          <a:lstStyle/>
          <a:p>
            <a:pPr algn="l"/>
            <a:r>
              <a:rPr lang="en-US" sz="1800" b="0" i="0" u="none" strike="noStrike" baseline="0" dirty="0">
                <a:latin typeface="PalatinoLTStd-Roman"/>
              </a:rPr>
              <a:t>a reviewer can suggest additional experiments</a:t>
            </a:r>
          </a:p>
          <a:p>
            <a:pPr marL="0" indent="0" algn="l">
              <a:buNone/>
            </a:pPr>
            <a:r>
              <a:rPr lang="en-US" sz="1800" b="0" i="0" u="none" strike="noStrike" baseline="0" dirty="0">
                <a:latin typeface="PalatinoLTStd-Roman"/>
              </a:rPr>
              <a:t>that would further confirm or refute the authors’ claim.</a:t>
            </a:r>
          </a:p>
          <a:p>
            <a:pPr marL="0" indent="0" algn="l">
              <a:buNone/>
            </a:pPr>
            <a:endParaRPr lang="en-US" sz="1800" dirty="0">
              <a:latin typeface="PalatinoLTStd-Roman"/>
            </a:endParaRPr>
          </a:p>
          <a:p>
            <a:pPr marL="0" indent="0" algn="l">
              <a:buNone/>
            </a:pPr>
            <a:r>
              <a:rPr lang="en-US" sz="1800" dirty="0">
                <a:latin typeface="PalatinoLTStd-Roman"/>
              </a:rPr>
              <a:t>The paper gets rejected if it fails to convince the editorial board during this process of verification. </a:t>
            </a:r>
            <a:endParaRPr lang="en-IN" dirty="0"/>
          </a:p>
        </p:txBody>
      </p:sp>
    </p:spTree>
    <p:extLst>
      <p:ext uri="{BB962C8B-B14F-4D97-AF65-F5344CB8AC3E}">
        <p14:creationId xmlns:p14="http://schemas.microsoft.com/office/powerpoint/2010/main" val="237521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E6D9-8FFF-45F7-A264-259D080C3D42}"/>
              </a:ext>
            </a:extLst>
          </p:cNvPr>
          <p:cNvSpPr>
            <a:spLocks noGrp="1"/>
          </p:cNvSpPr>
          <p:nvPr>
            <p:ph type="title"/>
          </p:nvPr>
        </p:nvSpPr>
        <p:spPr/>
        <p:txBody>
          <a:bodyPr/>
          <a:lstStyle/>
          <a:p>
            <a:r>
              <a:rPr lang="en-IN" dirty="0"/>
              <a:t>5. Black listing</a:t>
            </a:r>
          </a:p>
        </p:txBody>
      </p:sp>
      <p:sp>
        <p:nvSpPr>
          <p:cNvPr id="3" name="Content Placeholder 2">
            <a:extLst>
              <a:ext uri="{FF2B5EF4-FFF2-40B4-BE49-F238E27FC236}">
                <a16:creationId xmlns:a16="http://schemas.microsoft.com/office/drawing/2014/main" id="{8E21A74E-55B7-4792-BBA5-927E17017CB9}"/>
              </a:ext>
            </a:extLst>
          </p:cNvPr>
          <p:cNvSpPr>
            <a:spLocks noGrp="1"/>
          </p:cNvSpPr>
          <p:nvPr>
            <p:ph idx="1"/>
          </p:nvPr>
        </p:nvSpPr>
        <p:spPr/>
        <p:txBody>
          <a:bodyPr/>
          <a:lstStyle/>
          <a:p>
            <a:r>
              <a:rPr lang="en-IN" dirty="0"/>
              <a:t>Many a time, a fraudulent piece of research passes all the tests and gets published also. </a:t>
            </a:r>
          </a:p>
          <a:p>
            <a:r>
              <a:rPr lang="en-IN" dirty="0"/>
              <a:t>But then it comes under the scrutiny of a larger readership. The fraud gets exposed, though late. </a:t>
            </a:r>
          </a:p>
          <a:p>
            <a:r>
              <a:rPr lang="en-IN" dirty="0"/>
              <a:t>There are post-publication review journals which ruthlessly expose the fraud.</a:t>
            </a:r>
          </a:p>
          <a:p>
            <a:r>
              <a:rPr lang="en-IN" dirty="0"/>
              <a:t>Then the paper gets blacklisted; the authors are blacklisted; the journal itself can be blacklisted. This brings such a disrepute that it serves as a deterrent for a similar fraud by others. </a:t>
            </a:r>
          </a:p>
        </p:txBody>
      </p:sp>
    </p:spTree>
    <p:extLst>
      <p:ext uri="{BB962C8B-B14F-4D97-AF65-F5344CB8AC3E}">
        <p14:creationId xmlns:p14="http://schemas.microsoft.com/office/powerpoint/2010/main" val="236284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D69E-A137-4904-97F5-4513C6B25840}"/>
              </a:ext>
            </a:extLst>
          </p:cNvPr>
          <p:cNvSpPr>
            <a:spLocks noGrp="1"/>
          </p:cNvSpPr>
          <p:nvPr>
            <p:ph type="title"/>
          </p:nvPr>
        </p:nvSpPr>
        <p:spPr/>
        <p:txBody>
          <a:bodyPr/>
          <a:lstStyle/>
          <a:p>
            <a:r>
              <a:rPr lang="en-IN" dirty="0"/>
              <a:t>6. Mechanisms to prevent conflict of interest</a:t>
            </a:r>
          </a:p>
        </p:txBody>
      </p:sp>
      <p:sp>
        <p:nvSpPr>
          <p:cNvPr id="3" name="Content Placeholder 2">
            <a:extLst>
              <a:ext uri="{FF2B5EF4-FFF2-40B4-BE49-F238E27FC236}">
                <a16:creationId xmlns:a16="http://schemas.microsoft.com/office/drawing/2014/main" id="{608CD002-2C7F-4E86-B34D-F20014058646}"/>
              </a:ext>
            </a:extLst>
          </p:cNvPr>
          <p:cNvSpPr>
            <a:spLocks noGrp="1"/>
          </p:cNvSpPr>
          <p:nvPr>
            <p:ph idx="1"/>
          </p:nvPr>
        </p:nvSpPr>
        <p:spPr/>
        <p:txBody>
          <a:bodyPr/>
          <a:lstStyle/>
          <a:p>
            <a:r>
              <a:rPr lang="en-IN" dirty="0"/>
              <a:t>A long set of guidelines</a:t>
            </a:r>
          </a:p>
          <a:p>
            <a:r>
              <a:rPr lang="en-IN" dirty="0"/>
              <a:t>A legal contract between the author and the publisher.</a:t>
            </a:r>
          </a:p>
          <a:p>
            <a:r>
              <a:rPr lang="en-IN" dirty="0"/>
              <a:t>An undertaking from the authors.</a:t>
            </a:r>
          </a:p>
          <a:p>
            <a:r>
              <a:rPr lang="en-IN" dirty="0"/>
              <a:t>A warning of stringent consequences in case of violation of ethics. </a:t>
            </a:r>
          </a:p>
          <a:p>
            <a:endParaRPr lang="en-IN" dirty="0"/>
          </a:p>
          <a:p>
            <a:r>
              <a:rPr lang="en-IN" dirty="0"/>
              <a:t>These are some of the existing mechanisms that serve the purpose. </a:t>
            </a:r>
          </a:p>
        </p:txBody>
      </p:sp>
    </p:spTree>
    <p:extLst>
      <p:ext uri="{BB962C8B-B14F-4D97-AF65-F5344CB8AC3E}">
        <p14:creationId xmlns:p14="http://schemas.microsoft.com/office/powerpoint/2010/main" val="376490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9992-4252-446B-AB74-25F188D0816E}"/>
              </a:ext>
            </a:extLst>
          </p:cNvPr>
          <p:cNvSpPr>
            <a:spLocks noGrp="1"/>
          </p:cNvSpPr>
          <p:nvPr>
            <p:ph type="title"/>
          </p:nvPr>
        </p:nvSpPr>
        <p:spPr/>
        <p:txBody>
          <a:bodyPr/>
          <a:lstStyle/>
          <a:p>
            <a:r>
              <a:rPr lang="en-IN" dirty="0"/>
              <a:t>To sum up</a:t>
            </a:r>
          </a:p>
        </p:txBody>
      </p:sp>
      <p:sp>
        <p:nvSpPr>
          <p:cNvPr id="3" name="Content Placeholder 2">
            <a:extLst>
              <a:ext uri="{FF2B5EF4-FFF2-40B4-BE49-F238E27FC236}">
                <a16:creationId xmlns:a16="http://schemas.microsoft.com/office/drawing/2014/main" id="{93EE63FF-7220-47A4-9886-B2E13B92171B}"/>
              </a:ext>
            </a:extLst>
          </p:cNvPr>
          <p:cNvSpPr>
            <a:spLocks noGrp="1"/>
          </p:cNvSpPr>
          <p:nvPr>
            <p:ph idx="1"/>
          </p:nvPr>
        </p:nvSpPr>
        <p:spPr/>
        <p:txBody>
          <a:bodyPr>
            <a:normAutofit lnSpcReduction="10000"/>
          </a:bodyPr>
          <a:lstStyle/>
          <a:p>
            <a:r>
              <a:rPr lang="en-IN" dirty="0"/>
              <a:t>Several kinds of misconduct can be prevented.</a:t>
            </a:r>
          </a:p>
          <a:p>
            <a:r>
              <a:rPr lang="en-IN" dirty="0"/>
              <a:t>Some of the methods involve the following:</a:t>
            </a:r>
          </a:p>
          <a:p>
            <a:r>
              <a:rPr lang="en-IN" dirty="0"/>
              <a:t>A peer review system</a:t>
            </a:r>
          </a:p>
          <a:p>
            <a:r>
              <a:rPr lang="en-IN" dirty="0"/>
              <a:t>Technology</a:t>
            </a:r>
          </a:p>
          <a:p>
            <a:r>
              <a:rPr lang="en-IN" dirty="0"/>
              <a:t>Special software</a:t>
            </a:r>
          </a:p>
          <a:p>
            <a:r>
              <a:rPr lang="en-IN" dirty="0"/>
              <a:t>Certain actions between the submission and publication.</a:t>
            </a:r>
          </a:p>
          <a:p>
            <a:r>
              <a:rPr lang="en-IN" dirty="0"/>
              <a:t>Legal precautions</a:t>
            </a:r>
          </a:p>
          <a:p>
            <a:pPr marL="0" indent="0">
              <a:buNone/>
            </a:pPr>
            <a:endParaRPr lang="en-IN" dirty="0"/>
          </a:p>
          <a:p>
            <a:pPr marL="0" indent="0">
              <a:buNone/>
            </a:pPr>
            <a:r>
              <a:rPr lang="en-IN" dirty="0"/>
              <a:t>These are pre-publication-steps.</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40429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930</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Calibri</vt:lpstr>
      <vt:lpstr>Calibri Light</vt:lpstr>
      <vt:lpstr>PalatinoLTStd-Roman</vt:lpstr>
      <vt:lpstr>Segoe UI</vt:lpstr>
      <vt:lpstr>times new roman</vt:lpstr>
      <vt:lpstr>Office Theme</vt:lpstr>
      <vt:lpstr>Research Ethics 2</vt:lpstr>
      <vt:lpstr>PowerPoint Presentation</vt:lpstr>
      <vt:lpstr>1. Peer Review </vt:lpstr>
      <vt:lpstr>2. Improved computing technology. </vt:lpstr>
      <vt:lpstr>3. Special software</vt:lpstr>
      <vt:lpstr>4. Post-submission verifications</vt:lpstr>
      <vt:lpstr>5. Black listing</vt:lpstr>
      <vt:lpstr>6. Mechanisms to prevent conflict of interest</vt:lpstr>
      <vt:lpstr>To sum up</vt:lpstr>
      <vt:lpstr>Some others are post-publication-steps:</vt:lpstr>
      <vt:lpstr>1’. More about peer review process</vt:lpstr>
      <vt:lpstr>2’ More on the use of technology </vt:lpstr>
      <vt:lpstr>3’. More on Software</vt:lpstr>
      <vt:lpstr>4’ More on Pre-publication-care</vt:lpstr>
      <vt:lpstr>Books followed</vt:lpstr>
      <vt:lpstr>10 types of research misconduct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Ethics 2</dc:title>
  <dc:creator>officeuser15</dc:creator>
  <cp:lastModifiedBy>officeuser15</cp:lastModifiedBy>
  <cp:revision>17</cp:revision>
  <dcterms:created xsi:type="dcterms:W3CDTF">2021-04-16T06:57:47Z</dcterms:created>
  <dcterms:modified xsi:type="dcterms:W3CDTF">2021-04-16T09:32:54Z</dcterms:modified>
</cp:coreProperties>
</file>