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57" r:id="rId12"/>
    <p:sldId id="258" r:id="rId13"/>
    <p:sldId id="259" r:id="rId14"/>
    <p:sldId id="260" r:id="rId15"/>
    <p:sldId id="261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6D9DA-8F57-45D1-9425-2B137E7F4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48F0E-348A-4AA5-BB55-4672E4D38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9ECE-14EB-4ADC-B655-A65137999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59441-0462-44CD-8594-2A7AD06B4BB1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029D5-88F0-40E3-9B56-4942444C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02888-754E-4742-9FF5-B8330C10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9CF0-AA7D-4A7D-A3DD-7878A8065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51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0AC0-9CEC-4E73-80ED-3C0E5F786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89894-875F-42EB-976A-2AA1C43D7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DC089-32A2-4291-ACAC-1CD8244EC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59441-0462-44CD-8594-2A7AD06B4BB1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36945-D839-419B-8608-6A073D873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7D2CF-D8CD-414A-ABD0-CE2848A8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9CF0-AA7D-4A7D-A3DD-7878A8065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92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25519-CDFC-4804-B090-BC2CB0AEF8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AA01D-D172-408F-8BD0-692096A3A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8FF95-5A40-4CAB-AB2C-06F63CE4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59441-0462-44CD-8594-2A7AD06B4BB1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47BDE-2727-4F3F-A8D6-B5237098E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54D40-B0F0-464C-B9BE-4151FA80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9CF0-AA7D-4A7D-A3DD-7878A8065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69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36D91-DAB7-451A-8C7F-43F5FCE47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68FBD-4FF0-41DD-A727-78BE57E8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525CE-F586-4B03-9DC3-1F13B1A1C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59441-0462-44CD-8594-2A7AD06B4BB1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7787F-187B-4BDD-AB69-5D738881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B488-D662-46C0-ABF3-EA3FB50D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9CF0-AA7D-4A7D-A3DD-7878A8065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54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53008-ED16-47BB-84B6-C03A8C4F6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D98C0-6B9F-4EBC-A6B3-9BC68D1A6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751C7-F3C8-43CB-AD50-CCA03EF3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59441-0462-44CD-8594-2A7AD06B4BB1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35F1C-3B4F-4C35-AD48-683D024B1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132D6-11C5-48C3-A10C-EA0A8E8E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9CF0-AA7D-4A7D-A3DD-7878A8065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20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51066-3DC0-4FC0-9790-D9234809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A8A90-FB6F-4319-A247-93F4ED6CA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ABC7A-3656-4A51-ABD5-A562DEEDE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CD19C-BC9B-43A7-90CA-F89843569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59441-0462-44CD-8594-2A7AD06B4BB1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1E749-6C69-410C-B5C9-9A22B1A2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AF91D-F948-4974-9F41-4BDC001C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9CF0-AA7D-4A7D-A3DD-7878A8065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91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EF95-3427-415C-B25D-5402DAACF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26FE1-1321-4BDD-ACEB-CEA7969EA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FDC8-9265-4563-8B4E-F93B2C581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69888-D361-48BD-AE09-24AF823C1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1F4E65-0DF6-485E-BD13-840A6E3F1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FBC6A5-DD25-43D0-894E-75B501073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59441-0462-44CD-8594-2A7AD06B4BB1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7C5473-EC5B-4CD0-BE0B-0DC937E09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91547-A12C-4F64-AE33-C0660378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9CF0-AA7D-4A7D-A3DD-7878A8065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23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C3F4B-B7C1-45F8-A2FA-EFB9B096D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5E6D1-0F44-4368-99DE-A92FF5CEC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59441-0462-44CD-8594-2A7AD06B4BB1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A89EF-BE1D-4DFE-B210-743FCE162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DEF7F-2C64-4A3B-BC1C-4E8389952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9CF0-AA7D-4A7D-A3DD-7878A8065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05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B2841D-B0E2-4201-8AEA-EC82CE6C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59441-0462-44CD-8594-2A7AD06B4BB1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445F44-0C56-420B-A706-4D0517E44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8E596-978D-4531-8EA2-80974FF2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9CF0-AA7D-4A7D-A3DD-7878A8065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75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E5CE-6624-4DB0-B297-3B9CB167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F968-92B3-4656-80BB-058C341CD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1B073-97EB-49DC-9729-EFD945D64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B7223-6D76-403F-AE30-37221CEF9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59441-0462-44CD-8594-2A7AD06B4BB1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9DEDE-BBD8-4F6D-A9EB-245C793D3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AE108-5467-442B-945A-AA687C2D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9CF0-AA7D-4A7D-A3DD-7878A8065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89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52CF7-A062-41D5-93BF-8861B8BEE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2DE354-B8F3-44E8-A2B2-678667F4C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3A7BB-D14A-4F7E-8019-D57115230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63FC1-FF6D-49AA-AA29-6C5E0BDE0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59441-0462-44CD-8594-2A7AD06B4BB1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A6FE4-52F9-4419-8DF3-F6FB927BA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7264B-5A75-4E9A-AE28-DD59B0F47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9CF0-AA7D-4A7D-A3DD-7878A8065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17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DC56D-70A2-4C16-BF8F-29FCF3515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639FE-30D4-413F-9DA4-4AAF86271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D140F-A92E-4163-81C8-6404F4EDC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59441-0462-44CD-8594-2A7AD06B4BB1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85D80-E825-4438-ACD0-06049DA7A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4E125-FC6B-4556-9E55-72FC8FB33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39CF0-AA7D-4A7D-A3DD-7878A8065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70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5167-3104-4706-9782-7CDC2490D1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Research Ethics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418FA-932A-45EB-9D3C-EB92140DD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23-4-21</a:t>
            </a:r>
          </a:p>
          <a:p>
            <a:pPr algn="l"/>
            <a:r>
              <a:rPr lang="en-US" sz="1800" b="0" i="1" u="none" strike="noStrike" baseline="0" dirty="0">
                <a:latin typeface="PalatinoLTStd-Italic"/>
              </a:rPr>
              <a:t>What happens to those who</a:t>
            </a:r>
          </a:p>
          <a:p>
            <a:pPr algn="l"/>
            <a:r>
              <a:rPr lang="en-IN" sz="1800" b="0" i="1" u="none" strike="noStrike" baseline="0" dirty="0">
                <a:latin typeface="PalatinoLTStd-Italic"/>
              </a:rPr>
              <a:t>violate responsible conduct?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087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CE14F-57B8-4388-B426-F35C7F56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10 types of research misconduct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A7940-CF7A-41E7-A540-B53195A33F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Misappropriation of ideas</a:t>
            </a:r>
          </a:p>
          <a:p>
            <a:r>
              <a:rPr lang="en-IN" dirty="0"/>
              <a:t>Plagiarism</a:t>
            </a:r>
          </a:p>
          <a:p>
            <a:r>
              <a:rPr lang="en-IN" dirty="0"/>
              <a:t>Self-plagiarism</a:t>
            </a:r>
          </a:p>
          <a:p>
            <a:r>
              <a:rPr lang="en-IN" dirty="0"/>
              <a:t>Claiming undeserved authorship</a:t>
            </a:r>
          </a:p>
          <a:p>
            <a:r>
              <a:rPr lang="en-IN" dirty="0"/>
              <a:t>Misuse of research funds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946F1-A851-47FA-8ED1-CF1D3EB4BE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Deceptive generation of preferred results</a:t>
            </a:r>
          </a:p>
          <a:p>
            <a:r>
              <a:rPr lang="en-IN" dirty="0"/>
              <a:t>Falsification of data</a:t>
            </a:r>
          </a:p>
          <a:p>
            <a:r>
              <a:rPr lang="en-IN" dirty="0"/>
              <a:t>Denial of credits to others.</a:t>
            </a:r>
          </a:p>
          <a:p>
            <a:r>
              <a:rPr lang="en-IN" dirty="0"/>
              <a:t>Repeated publication of too similar results.</a:t>
            </a:r>
          </a:p>
          <a:p>
            <a:r>
              <a:rPr lang="en-IN" dirty="0"/>
              <a:t>Mis-representation of others’ results.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1595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2F78-4997-47B3-B978-BE23228E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116CE-7A06-4E3F-9BBC-8BC61095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PalatinoLTStd-Roman"/>
              </a:rPr>
              <a:t>When fabrication of data is discovered, the penalty is very severe.</a:t>
            </a:r>
          </a:p>
          <a:p>
            <a:pPr algn="l"/>
            <a:r>
              <a:rPr lang="en-US" sz="1800" b="0" i="0" u="none" strike="noStrike" baseline="0" dirty="0">
                <a:latin typeface="PalatinoLTStd-Roman"/>
              </a:rPr>
              <a:t>The offending researcher may be fired, denied a degree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PalatinoLTStd-Roman"/>
              </a:rPr>
              <a:t>or even have funding revoked. Further, the paper or papers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PalatinoLTStd-Roman"/>
              </a:rPr>
              <a:t>containing the fabricated data would certainly be retracted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4006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14029-53F5-477A-B682-7969FF79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A5506-E39E-4F14-B749-445F47F4B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1800" b="0" i="0" u="none" strike="noStrike" baseline="0" dirty="0">
                <a:latin typeface="PalatinoLTStd-Roman"/>
              </a:rPr>
              <a:t>significant embarrassment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PalatinoLTStd-Roman"/>
              </a:rPr>
              <a:t>befalls the journal, the researchers, and the associated university or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PalatinoLTStd-Roman"/>
              </a:rPr>
              <a:t>company.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4444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D3BBE-0942-4AF2-8950-9CE8A9A60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DA7DD-0EFE-4505-A5E5-92D528CF2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PalatinoLTStd-Roman"/>
              </a:rPr>
              <a:t>Any negative attention (and this certainly constitutes negative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PalatinoLTStd-Roman"/>
              </a:rPr>
              <a:t>attention) could potentially bring funding and public support to a halt.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4274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2FCA0-EFB1-42FB-B62D-14466C4D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C3C97-86A0-481B-84E3-67658E557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1800" b="0" i="0" u="none" strike="noStrike" baseline="0" dirty="0">
                <a:latin typeface="PalatinoLTStd-Roman"/>
              </a:rPr>
              <a:t>not only the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PalatinoLTStd-Roman"/>
              </a:rPr>
              <a:t>researcher but also the field can potentially suffer severe repercussions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PalatinoLTStd-Roman"/>
              </a:rPr>
              <a:t>when fraud occurs.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2304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C8EF-C8F6-4464-A63D-E89F4C9A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1322F-D767-4A2E-B848-F95652D6E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PalatinoLTStd-Roman"/>
              </a:rPr>
              <a:t>Diversion of scientists down unproductive lines of research</a:t>
            </a:r>
          </a:p>
          <a:p>
            <a:pPr algn="l"/>
            <a:r>
              <a:rPr lang="en-US" sz="1800" b="0" i="0" u="none" strike="noStrike" baseline="0" dirty="0">
                <a:latin typeface="PalatinoLTStd-Roman"/>
              </a:rPr>
              <a:t>• Unfair distribution of scientific resources</a:t>
            </a:r>
          </a:p>
          <a:p>
            <a:pPr algn="l"/>
            <a:r>
              <a:rPr lang="en-US" sz="1800" b="0" i="0" u="none" strike="noStrike" baseline="0" dirty="0">
                <a:latin typeface="PalatinoLTStd-Roman"/>
              </a:rPr>
              <a:t>• Inappropriate medical treatment for patients</a:t>
            </a:r>
          </a:p>
          <a:p>
            <a:pPr algn="l"/>
            <a:r>
              <a:rPr lang="en-US" sz="1800" b="0" i="0" u="none" strike="noStrike" baseline="0" dirty="0">
                <a:latin typeface="PalatinoLTStd-Roman"/>
              </a:rPr>
              <a:t>• Erosion of public confidence in science</a:t>
            </a:r>
          </a:p>
          <a:p>
            <a:pPr algn="l"/>
            <a:r>
              <a:rPr lang="en-US" sz="1800" b="0" i="0" u="none" strike="noStrike" baseline="0" dirty="0">
                <a:latin typeface="PalatinoLTStd-Roman"/>
              </a:rPr>
              <a:t>• Erosion of public financial support for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3906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4C62-E6AD-49B4-B8BF-EC663E1E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A8AF2-1291-4F75-A77E-5995DA1FE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PalatinoLTStd-Roman"/>
              </a:rPr>
              <a:t>posed a one- to three-year ban on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PalatinoLTStd-Roman"/>
              </a:rPr>
              <a:t>publishing in the journal on the authors. The editors go on in their letter to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PalatinoLTStd-Roman"/>
              </a:rPr>
              <a:t>mention that other penalties that they would consider levying on perpetrators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PalatinoLTStd-Roman"/>
              </a:rPr>
              <a:t>of scientific misconduct to include notifying their reviewers and the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PalatinoLTStd-Roman"/>
              </a:rPr>
              <a:t>editors of previous journals a manuscript was found to be submitted to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506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8D69E-A137-4904-97F5-4513C6B2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 Mechanisms to prevent conflict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CD002-2C7F-4E86-B34D-F20014058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long set of guidelines</a:t>
            </a:r>
          </a:p>
          <a:p>
            <a:r>
              <a:rPr lang="en-IN" dirty="0"/>
              <a:t>A legal contract between the author and the publisher.</a:t>
            </a:r>
          </a:p>
          <a:p>
            <a:r>
              <a:rPr lang="en-IN" dirty="0"/>
              <a:t>An undertaking from the authors.</a:t>
            </a:r>
          </a:p>
          <a:p>
            <a:r>
              <a:rPr lang="en-IN" dirty="0"/>
              <a:t>A warning of stringent consequences in case of violation of ethics. </a:t>
            </a:r>
          </a:p>
          <a:p>
            <a:endParaRPr lang="en-IN" dirty="0"/>
          </a:p>
          <a:p>
            <a:r>
              <a:rPr lang="en-IN" dirty="0"/>
              <a:t>These are some of the existing mechanisms that serve the purpose.</a:t>
            </a:r>
          </a:p>
          <a:p>
            <a:r>
              <a:rPr lang="en-IN" dirty="0"/>
              <a:t>LEGAL PRECAUTIONS </a:t>
            </a:r>
          </a:p>
        </p:txBody>
      </p:sp>
    </p:spTree>
    <p:extLst>
      <p:ext uri="{BB962C8B-B14F-4D97-AF65-F5344CB8AC3E}">
        <p14:creationId xmlns:p14="http://schemas.microsoft.com/office/powerpoint/2010/main" val="376490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89992-4252-446B-AB74-25F188D0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 sum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E63FF-7220-47A4-9886-B2E13B921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Several kinds of misconduct can be prevented.</a:t>
            </a:r>
          </a:p>
          <a:p>
            <a:r>
              <a:rPr lang="en-IN" dirty="0"/>
              <a:t>Some of the methods involve the following:</a:t>
            </a:r>
          </a:p>
          <a:p>
            <a:r>
              <a:rPr lang="en-IN" dirty="0"/>
              <a:t>A peer review system</a:t>
            </a:r>
          </a:p>
          <a:p>
            <a:r>
              <a:rPr lang="en-IN" dirty="0"/>
              <a:t>Technology</a:t>
            </a:r>
          </a:p>
          <a:p>
            <a:r>
              <a:rPr lang="en-IN" dirty="0"/>
              <a:t>Special software</a:t>
            </a:r>
          </a:p>
          <a:p>
            <a:r>
              <a:rPr lang="en-IN" dirty="0"/>
              <a:t>Certain actions between the submission and publication.</a:t>
            </a:r>
          </a:p>
          <a:p>
            <a:r>
              <a:rPr lang="en-IN" dirty="0"/>
              <a:t>Legal precautions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These are pre-publication-steps.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42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F197A-1D49-4772-BA7D-690C6C37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others are post-publication-steps: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2B88C-97CC-48FF-AEA7-491B8EE8D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Critical reviews of published articles.</a:t>
            </a:r>
          </a:p>
          <a:p>
            <a:r>
              <a:rPr lang="en-IN" dirty="0"/>
              <a:t>Black-listing.</a:t>
            </a:r>
          </a:p>
          <a:p>
            <a:r>
              <a:rPr lang="en-IN" dirty="0"/>
              <a:t>Punishment at the institution. (It may even cost one’s job). </a:t>
            </a:r>
          </a:p>
        </p:txBody>
      </p:sp>
    </p:spTree>
    <p:extLst>
      <p:ext uri="{BB962C8B-B14F-4D97-AF65-F5344CB8AC3E}">
        <p14:creationId xmlns:p14="http://schemas.microsoft.com/office/powerpoint/2010/main" val="2804048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90AB-9AAF-4FCA-9F7A-D6F38FCA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1’. More about peer review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1B39C-52CA-4B0C-B94E-112D93213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The referees sometimes suggest the following kinds of revision of the paper:</a:t>
            </a:r>
          </a:p>
          <a:p>
            <a:r>
              <a:rPr lang="en-IN" dirty="0"/>
              <a:t>Specific references have to be cited. (They may even give a list).</a:t>
            </a:r>
          </a:p>
          <a:p>
            <a:r>
              <a:rPr lang="en-IN" dirty="0"/>
              <a:t>They provide the details of a previously published paper and suggest that the authors have to revise their paper after going through that. </a:t>
            </a:r>
          </a:p>
          <a:p>
            <a:r>
              <a:rPr lang="en-IN" dirty="0"/>
              <a:t>If there are internal inconsistencies that call for corrections or further explanations, often they clearly describe these inconsistencies. (It may be that the data collected do not tally with the conclusion; or it may be that an argument is invalid). </a:t>
            </a:r>
          </a:p>
          <a:p>
            <a:r>
              <a:rPr lang="en-IN" dirty="0"/>
              <a:t>They point out “mis-representation of others’ works” and “failure to acknowledge some known work”. 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375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2C408-FB47-49DC-B586-665A359F1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2’ More on the use of technology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7C16B-AB36-4F01-9EC0-EEC2A55A6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advancing technology can be used for the good and the bad. </a:t>
            </a:r>
          </a:p>
          <a:p>
            <a:r>
              <a:rPr lang="en-IN" dirty="0"/>
              <a:t>Just as it can be used to prevent unethical practices in research, it can also be used in generating further unethical practices in research. </a:t>
            </a:r>
          </a:p>
          <a:p>
            <a:r>
              <a:rPr lang="en-IN" dirty="0"/>
              <a:t>In today’s class, we confine to the positive uses of technology.</a:t>
            </a:r>
          </a:p>
          <a:p>
            <a:r>
              <a:rPr lang="en-IN" dirty="0"/>
              <a:t>Here is an instance.</a:t>
            </a:r>
          </a:p>
          <a:p>
            <a:r>
              <a:rPr lang="en-IN" dirty="0"/>
              <a:t>If a researcher has deliberately tampered with the data to draw wrong conclusions, a machine can point out the discrepancy and its location. 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6829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60297-8DD1-4C9E-A06B-2709B8950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3’. More on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AAB5A-6D47-47CC-9041-622A3397D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Agenda :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• Why Turnitin similarity check report.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• Instructor Management/ Student Management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• Creation of Class and Assignment.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• Interpreting of Similarity Reports in Turnitin.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• Reviewing student Submission with a similarity report.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• Feedback to students.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• Similarity Report download.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br>
              <a:rPr lang="en-US" dirty="0"/>
            </a:br>
            <a:r>
              <a:rPr lang="en-US" dirty="0"/>
              <a:t>Webinar on Turnitin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36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E224B-C648-4D03-8683-E3E1B987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4’ More on Pre-publication-care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F35C5-236E-4E50-B75E-6CA43BFA5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editors provide a checklist to be filled by the authors.</a:t>
            </a:r>
          </a:p>
          <a:p>
            <a:r>
              <a:rPr lang="en-IN" dirty="0"/>
              <a:t>The editors take the consent of all the co-authors.</a:t>
            </a:r>
          </a:p>
          <a:p>
            <a:r>
              <a:rPr lang="en-IN" dirty="0"/>
              <a:t>The pre-reviewers ensure that the arguments are valid.</a:t>
            </a:r>
          </a:p>
          <a:p>
            <a:r>
              <a:rPr lang="en-IN" dirty="0"/>
              <a:t>The specialized proof-readers see that there are no unnecessary repetitions or syntactic mistakes. </a:t>
            </a:r>
          </a:p>
        </p:txBody>
      </p:sp>
    </p:spTree>
    <p:extLst>
      <p:ext uri="{BB962C8B-B14F-4D97-AF65-F5344CB8AC3E}">
        <p14:creationId xmlns:p14="http://schemas.microsoft.com/office/powerpoint/2010/main" val="3391177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4286-10EB-4978-9250-4E2B094F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Books followed</a:t>
            </a:r>
          </a:p>
        </p:txBody>
      </p:sp>
      <p:pic>
        <p:nvPicPr>
          <p:cNvPr id="1026" name="Picture 2" descr="Ethics in Science: Ethical Misconduct in Scientific Research, Second E">
            <a:extLst>
              <a:ext uri="{FF2B5EF4-FFF2-40B4-BE49-F238E27FC236}">
                <a16:creationId xmlns:a16="http://schemas.microsoft.com/office/drawing/2014/main" id="{217ECCB9-49BF-4F5B-ACC8-7E06C288422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160" y="1825625"/>
            <a:ext cx="288168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ientific Integrity and Research Ethics: An Approach from the Ethos of  Science (SpringerBriefs in Ethics) eBook: Koepsell, David: Amazon.in:  Kindle Store">
            <a:extLst>
              <a:ext uri="{FF2B5EF4-FFF2-40B4-BE49-F238E27FC236}">
                <a16:creationId xmlns:a16="http://schemas.microsoft.com/office/drawing/2014/main" id="{CCBCA9AD-6BC8-4CC5-9F38-F24218845B5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824" y="1881981"/>
            <a:ext cx="3990975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81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696</Words>
  <Application>Microsoft Office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PalatinoLTStd-Italic</vt:lpstr>
      <vt:lpstr>PalatinoLTStd-Roman</vt:lpstr>
      <vt:lpstr>Segoe UI</vt:lpstr>
      <vt:lpstr>times new roman</vt:lpstr>
      <vt:lpstr>Office Theme</vt:lpstr>
      <vt:lpstr>Research Ethics 3</vt:lpstr>
      <vt:lpstr>6. Mechanisms to prevent conflict of interest</vt:lpstr>
      <vt:lpstr>To sum up</vt:lpstr>
      <vt:lpstr>Some others are post-publication-steps:</vt:lpstr>
      <vt:lpstr>1’. More about peer review process</vt:lpstr>
      <vt:lpstr>2’ More on the use of technology </vt:lpstr>
      <vt:lpstr>3’. More on Software</vt:lpstr>
      <vt:lpstr>4’ More on Pre-publication-care</vt:lpstr>
      <vt:lpstr>Books followed</vt:lpstr>
      <vt:lpstr>10 types of research misconduct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Ethics 3</dc:title>
  <dc:creator>officeuser15</dc:creator>
  <cp:lastModifiedBy>officeuser15</cp:lastModifiedBy>
  <cp:revision>6</cp:revision>
  <dcterms:created xsi:type="dcterms:W3CDTF">2021-04-23T09:35:28Z</dcterms:created>
  <dcterms:modified xsi:type="dcterms:W3CDTF">2021-04-23T10:59:59Z</dcterms:modified>
</cp:coreProperties>
</file>