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723-1621-42A4-8D0D-3397F081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5A76-927E-46F4-A6C8-34FC9DCD4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7729-B299-4D6B-8915-56565E10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171F-EF1B-4AFA-BEC3-663EB12E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F747-2741-4076-9937-BA3939C3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8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0A4A-285F-4E28-8084-2652139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1C08-186E-4A45-B6D3-AFBED64C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FD1F-0E83-493C-ABE1-0A44C38D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C4A1-3146-4985-88FD-947C6E1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E1F2-5321-4FAA-AFDA-0C16097F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70557-6952-4C95-AA30-DC615E5B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04E3-6B37-4B56-8857-920DB06D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3C2F-8FB2-4192-AEFD-8B4D5690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C3CC-9131-44C2-BD8B-4071E8C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4017-42B1-4A88-ABA1-3EDA1CB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4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1C13-9055-45A1-BC06-60C46E5F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B042-DD37-416B-A1A7-E40B8FBA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D622-9B27-4D48-AE5B-E215356E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06F3-9501-4426-BEFD-3E616FD0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0202-4002-4908-8380-0B2B0399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2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C78E-3A65-47F9-8B9E-DE3FB4B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E8C1-41D4-44D9-AE54-8CCDDF24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BC8A-862F-431C-898B-9A5F665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CB74-6F20-4D0B-BFA4-6D2555AE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8C17-55DB-419A-A9FF-225C6E1E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E1FD-9F5E-420A-9561-349B1518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7B99-B57D-4FAD-84B4-E939503A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D5D9-DAEF-4AC1-A72F-21A0A541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68AF4-4298-4B49-9A60-C50A20A6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E5CD-FEDE-40B7-B298-DD0AA30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2FA18-AFD9-4145-97B1-1A0EECE1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D978-F4FD-44D6-90CC-079479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7B80-D2CA-4F0B-A938-0812854A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C34E2-08B4-4BBB-88D4-58C6A403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26E48-0AC4-4CE8-8F7F-408729451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3C2DB-F6CB-4B28-AB5E-113DFACE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DD4BE-4796-4C88-ABA7-D486B92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9706-2544-4429-B0A8-2F45733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D68F7-2B0F-4013-8F5B-DB4A93F0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E074-25E9-4783-939B-175D19CB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0A6C8-11B6-4478-8B1F-6D0AAF96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F4D4-D083-40A1-A29E-16BD0F45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B116-E27B-4840-A42E-94069F78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3B4AD-AC0E-4FDC-B0CE-5E1791ED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F23C-0A78-4944-BA35-EEBBEF59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D858-D2FB-4115-9065-55916DC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4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B576-FDD1-4852-B130-2F9B82DF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AC8F-5FCB-4921-A39D-956C43D8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39B46-CECE-4DC6-89E3-16025D7E4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D8948-8366-4EF3-8B10-C7E9DF3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D7B7D-48F6-4745-B95C-94A98F85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C0D55-C9E1-40CB-B798-B7B600E2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3057-B6F9-4232-8075-25826D7F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B269D-C6AC-40F9-B40E-2F68CE965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B99E-30B3-4E45-97E0-FB17FDB3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02E7-8C62-4FD2-AFC0-BF7799B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F176B-5365-4E4A-9270-D4BF9C1B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5B02-1BFD-4FF4-80D6-874423D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7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272B9-1839-4702-AD1D-361AFE01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4FFB-17E8-48A5-B1D4-23F0544A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EEEE-7E70-48DE-A8E5-523890AF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BE59-0A5D-4453-B71E-5EE3617FDFD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0E3B-60BD-47BD-B7EA-2BFD1694F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5C2F-CE67-4DB6-8D1A-0767DF25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4342-6D27-41C6-8C2C-8FF281569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D087-21A9-4CD9-92F6-9DE900D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Research Ethics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8D6-EFD2-4374-803B-AEF3A86F3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28-4-21</a:t>
            </a:r>
          </a:p>
          <a:p>
            <a:r>
              <a:rPr lang="en-IN" dirty="0"/>
              <a:t>Some past instances of misconduct</a:t>
            </a:r>
          </a:p>
        </p:txBody>
      </p:sp>
    </p:spTree>
    <p:extLst>
      <p:ext uri="{BB962C8B-B14F-4D97-AF65-F5344CB8AC3E}">
        <p14:creationId xmlns:p14="http://schemas.microsoft.com/office/powerpoint/2010/main" val="201619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FCA0-EFB1-42FB-B62D-14466C4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C97-86A0-481B-84E3-67658E55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PalatinoLTStd-Roman"/>
              </a:rPr>
              <a:t>not only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researcher but also the field can potentially suffer severe repercussions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LTStd-Roman"/>
              </a:rPr>
              <a:t>when fraud occurs.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0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C8EF-C8F6-4464-A63D-E89F4C9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22F-D767-4A2E-B848-F95652D6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Diversion of scientists down unproductive lines of research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Unfair distribution of scientific resources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Inappropriate medical treatment for patients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Erosion of public confidence in science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• Erosion of public financial support for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90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4C62-E6AD-49B4-B8BF-EC663E1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8AF2-1291-4F75-A77E-5995DA1F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posed a one- to three-year ban 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publishing in the journal on the authors. The editors go on in their letter to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mention that other penalties that they would consider levying on perpetrators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of scientific misconduct to include notifying their reviewers and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editors of previous journals a manuscript was found to be submitted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3E85-3E61-4298-874C-8B52DDCE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PalatinoLTStd-Roman"/>
              </a:rPr>
              <a:t>Woo Suk Hwang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5267-109F-45EE-9387-B88CE210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PalatinoLTStd-Roman"/>
              </a:rPr>
              <a:t>His research involved cloning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and human embryonic stem cells.</a:t>
            </a:r>
          </a:p>
          <a:p>
            <a:pPr algn="l"/>
            <a:r>
              <a:rPr lang="en-US" sz="1800" dirty="0">
                <a:latin typeface="PalatinoLTStd-Roman"/>
              </a:rPr>
              <a:t>1. Faked data (</a:t>
            </a:r>
            <a:r>
              <a:rPr lang="en-IN" sz="1800" b="0" i="0" u="none" strike="noStrike" baseline="0" dirty="0">
                <a:latin typeface="PalatinoLTStd-Roman"/>
              </a:rPr>
              <a:t>Hwang admitted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as much but claimed he was duped by a colleague)</a:t>
            </a:r>
            <a:endParaRPr lang="en-US" sz="1800" dirty="0">
              <a:latin typeface="PalatinoLTStd-Roman"/>
            </a:endParaRPr>
          </a:p>
          <a:p>
            <a:pPr algn="l"/>
            <a:r>
              <a:rPr lang="en-US" sz="1800" dirty="0">
                <a:latin typeface="PalatinoLTStd-Roman"/>
              </a:rPr>
              <a:t>2. Financial fraud. </a:t>
            </a:r>
            <a:r>
              <a:rPr lang="en-US" sz="1800" b="0" i="0" u="none" strike="noStrike" baseline="0" dirty="0">
                <a:latin typeface="PalatinoLTStd-Roman"/>
              </a:rPr>
              <a:t>He was found to have accepted approximately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$2 billion in private funds under false pretenses and he was accused of</a:t>
            </a:r>
          </a:p>
          <a:p>
            <a:pPr algn="l"/>
            <a:r>
              <a:rPr lang="en-IN" sz="1800" b="0" i="0" u="none" strike="noStrike" baseline="0" dirty="0">
                <a:latin typeface="PalatinoLTStd-Roman"/>
              </a:rPr>
              <a:t>embezzling approximately $800,000</a:t>
            </a:r>
            <a:endParaRPr lang="en-US" sz="1800" b="0" i="0" u="none" strike="noStrike" baseline="0" dirty="0">
              <a:latin typeface="PalatinoLTStd-Roman"/>
            </a:endParaRPr>
          </a:p>
          <a:p>
            <a:pPr algn="l"/>
            <a:r>
              <a:rPr lang="en-US" sz="1800" dirty="0">
                <a:latin typeface="PalatinoLTStd-Roman"/>
              </a:rPr>
              <a:t>3. Illegality. </a:t>
            </a:r>
            <a:r>
              <a:rPr lang="en-IN" sz="1800" b="0" i="0" u="none" strike="noStrike" baseline="0" dirty="0">
                <a:latin typeface="PalatinoLTStd-Roman"/>
              </a:rPr>
              <a:t>purchasing human eggs for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research, a violation of South Korean bioethics laws.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2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5071-3C0F-4EA3-94A0-0EA0A7D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Punishments to him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D1CF-F180-45D4-9C90-67762FA6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he Contributed two separate papers in Science. </a:t>
            </a:r>
          </a:p>
          <a:p>
            <a:r>
              <a:rPr lang="en-IN" dirty="0"/>
              <a:t>1. Fired from Seoul National University.</a:t>
            </a:r>
          </a:p>
          <a:p>
            <a:pPr algn="l"/>
            <a:r>
              <a:rPr lang="en-IN" dirty="0"/>
              <a:t>2. </a:t>
            </a:r>
            <a:r>
              <a:rPr lang="en-IN" sz="1800" b="0" i="0" u="none" strike="noStrike" baseline="0" dirty="0">
                <a:latin typeface="PalatinoLTStd-Roman"/>
              </a:rPr>
              <a:t>South Korean government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stripped him of his rights to conduct stem cell research.</a:t>
            </a:r>
          </a:p>
          <a:p>
            <a:pPr algn="l"/>
            <a:r>
              <a:rPr lang="en-US" sz="1800" dirty="0">
                <a:latin typeface="PalatinoLTStd-Roman"/>
              </a:rPr>
              <a:t>3. </a:t>
            </a:r>
            <a:r>
              <a:rPr lang="en-IN" sz="1800" b="0" i="1" u="none" strike="noStrike" baseline="0" dirty="0">
                <a:latin typeface="PalatinoLTStd-Italic"/>
              </a:rPr>
              <a:t>Science </a:t>
            </a:r>
            <a:r>
              <a:rPr lang="en-IN" sz="1800" b="0" i="0" u="none" strike="noStrike" baseline="0" dirty="0">
                <a:latin typeface="PalatinoLTStd-Roman"/>
              </a:rPr>
              <a:t>naturally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retracted both of his disputed papers.</a:t>
            </a:r>
          </a:p>
          <a:p>
            <a:pPr algn="l"/>
            <a:r>
              <a:rPr lang="en-US" sz="1800" dirty="0">
                <a:latin typeface="PalatinoLTStd-Roman"/>
              </a:rPr>
              <a:t>4.</a:t>
            </a:r>
            <a:r>
              <a:rPr lang="en-IN" sz="1800" b="0" i="0" u="none" strike="noStrike" baseline="0" dirty="0">
                <a:latin typeface="PalatinoLTStd-Roman"/>
              </a:rPr>
              <a:t> He was spared a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jail sentence if he “stayed out of trouble” for three years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4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A789-B22A-45C2-84A5-2C9ECD52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PalatinoLTStd-Roman"/>
              </a:rPr>
              <a:t>Tae Kook Kim et 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825-F425-4DBC-AA98-93D4EC6A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Investigation of a screening technology to identify drug targets. </a:t>
            </a:r>
          </a:p>
          <a:p>
            <a:r>
              <a:rPr lang="en-IN" dirty="0"/>
              <a:t>The data had been both fabricated and misrepresented by the authors. </a:t>
            </a:r>
          </a:p>
          <a:p>
            <a:r>
              <a:rPr lang="en-IN" dirty="0"/>
              <a:t>Two papers in the same journal “Science”.</a:t>
            </a:r>
          </a:p>
          <a:p>
            <a:r>
              <a:rPr lang="en-IN" dirty="0"/>
              <a:t>Same country </a:t>
            </a:r>
          </a:p>
          <a:p>
            <a:r>
              <a:rPr lang="en-IN" dirty="0"/>
              <a:t>Year 2008.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89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225E-8B5F-4523-89A3-53520A38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Anil </a:t>
            </a:r>
            <a:r>
              <a:rPr lang="en-IN" dirty="0" err="1"/>
              <a:t>Potti</a:t>
            </a:r>
            <a:r>
              <a:rPr lang="en-IN" dirty="0"/>
              <a:t>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21F4-5547-4D6D-8859-EDCB015F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2006</a:t>
            </a:r>
          </a:p>
          <a:p>
            <a:r>
              <a:rPr lang="en-IN" dirty="0"/>
              <a:t>Former Duke Associate Professor</a:t>
            </a:r>
          </a:p>
          <a:p>
            <a:r>
              <a:rPr lang="en-IN" dirty="0"/>
              <a:t>Institute of medicine hearing.</a:t>
            </a:r>
          </a:p>
          <a:p>
            <a:r>
              <a:rPr lang="en-IN" dirty="0"/>
              <a:t>Paper was retracted after irreproducible results were found. </a:t>
            </a:r>
          </a:p>
          <a:p>
            <a:r>
              <a:rPr lang="en-IN" dirty="0"/>
              <a:t>Blood</a:t>
            </a:r>
          </a:p>
          <a:p>
            <a:r>
              <a:rPr lang="en-IN" dirty="0"/>
              <a:t>His earlier papers (several) were also retracted. </a:t>
            </a:r>
          </a:p>
          <a:p>
            <a:r>
              <a:rPr lang="en-IN" dirty="0" err="1"/>
              <a:t>Potti</a:t>
            </a:r>
            <a:r>
              <a:rPr lang="en-IN" dirty="0"/>
              <a:t> had also lied on a grant application, saying that he was a Rhodes scholar recipient. </a:t>
            </a:r>
          </a:p>
          <a:p>
            <a:r>
              <a:rPr lang="en-IN" dirty="0"/>
              <a:t>Resigned from Duke University. </a:t>
            </a:r>
          </a:p>
        </p:txBody>
      </p:sp>
    </p:spTree>
    <p:extLst>
      <p:ext uri="{BB962C8B-B14F-4D97-AF65-F5344CB8AC3E}">
        <p14:creationId xmlns:p14="http://schemas.microsoft.com/office/powerpoint/2010/main" val="18391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79B3-1432-4F25-997D-10E52658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</a:t>
            </a:r>
            <a:r>
              <a:rPr lang="en-IN" dirty="0"/>
              <a:t> </a:t>
            </a:r>
            <a:r>
              <a:rPr lang="en-IN" dirty="0" err="1"/>
              <a:t>Xue</a:t>
            </a:r>
            <a:r>
              <a:rPr lang="en-IN" dirty="0"/>
              <a:t> Huang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0999-0032-4B62-8AD5-A749430D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2010</a:t>
            </a:r>
          </a:p>
          <a:p>
            <a:r>
              <a:rPr lang="en-IN" dirty="0"/>
              <a:t>Dow Agrosciences</a:t>
            </a:r>
          </a:p>
          <a:p>
            <a:r>
              <a:rPr lang="en-IN" dirty="0"/>
              <a:t>Was arrested under the Federal Economic Espionage Act of 1996. </a:t>
            </a:r>
          </a:p>
          <a:p>
            <a:r>
              <a:rPr lang="en-IN" dirty="0"/>
              <a:t>Sending confidential information about insecticides.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7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F78-4997-47B3-B978-BE23228E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6CE-7A06-4E3F-9BBC-8BC61095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When fabrication of data is discovered, the penalty is very severe.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The offending researcher may be fired, denied a degree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or even have funding revoked. Further, the paper or papers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containing the fabricated data would certainly be retracted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0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4029-53F5-477A-B682-7969FF7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5506-E39E-4F14-B749-445F47F4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PalatinoLTStd-Roman"/>
              </a:rPr>
              <a:t>significant embarrassment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befalls the journal, the researchers, and the associated university or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PalatinoLTStd-Roman"/>
              </a:rPr>
              <a:t>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4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3BBE-0942-4AF2-8950-9CE8A9A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A7DD-0EFE-4505-A5E5-92D528C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TStd-Roman"/>
              </a:rPr>
              <a:t>Any negative attention (and this certainly constitutes negative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TStd-Roman"/>
              </a:rPr>
              <a:t>attention) could potentially bring funding and public support to a halt.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464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PalatinoLTStd-Italic</vt:lpstr>
      <vt:lpstr>PalatinoLTStd-Roman</vt:lpstr>
      <vt:lpstr>Office Theme</vt:lpstr>
      <vt:lpstr>Research Ethics 4</vt:lpstr>
      <vt:lpstr>Woo Suk Hwang</vt:lpstr>
      <vt:lpstr>Punishments to him</vt:lpstr>
      <vt:lpstr>Tae Kook Kim et al</vt:lpstr>
      <vt:lpstr>Anil Potti and others</vt:lpstr>
      <vt:lpstr>Ke Xue Huang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Ethics 4</dc:title>
  <dc:creator>officeuser15</dc:creator>
  <cp:lastModifiedBy>officeuser15</cp:lastModifiedBy>
  <cp:revision>10</cp:revision>
  <dcterms:created xsi:type="dcterms:W3CDTF">2021-04-28T07:08:31Z</dcterms:created>
  <dcterms:modified xsi:type="dcterms:W3CDTF">2021-05-02T12:13:39Z</dcterms:modified>
</cp:coreProperties>
</file>