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D3D02-9DF5-4A9B-9EAA-1F69810525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FDD030-691E-43A8-8569-FF72CBE5A0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0A0AC9-5C76-4253-B647-D4C4BC6722C6}"/>
              </a:ext>
            </a:extLst>
          </p:cNvPr>
          <p:cNvSpPr>
            <a:spLocks noGrp="1"/>
          </p:cNvSpPr>
          <p:nvPr>
            <p:ph type="dt" sz="half" idx="10"/>
          </p:nvPr>
        </p:nvSpPr>
        <p:spPr/>
        <p:txBody>
          <a:bodyPr/>
          <a:lstStyle/>
          <a:p>
            <a:fld id="{4FB16A75-2C31-48F4-813F-B8EFE65E39A8}" type="datetimeFigureOut">
              <a:rPr lang="en-IN" smtClean="0"/>
              <a:t>26-05-2021</a:t>
            </a:fld>
            <a:endParaRPr lang="en-IN"/>
          </a:p>
        </p:txBody>
      </p:sp>
      <p:sp>
        <p:nvSpPr>
          <p:cNvPr id="5" name="Footer Placeholder 4">
            <a:extLst>
              <a:ext uri="{FF2B5EF4-FFF2-40B4-BE49-F238E27FC236}">
                <a16:creationId xmlns:a16="http://schemas.microsoft.com/office/drawing/2014/main" id="{AFBEC5D2-7339-45AE-8E42-6FB01605DD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CE31E5-7C08-480A-959D-3653222D4948}"/>
              </a:ext>
            </a:extLst>
          </p:cNvPr>
          <p:cNvSpPr>
            <a:spLocks noGrp="1"/>
          </p:cNvSpPr>
          <p:nvPr>
            <p:ph type="sldNum" sz="quarter" idx="12"/>
          </p:nvPr>
        </p:nvSpPr>
        <p:spPr/>
        <p:txBody>
          <a:bodyPr/>
          <a:lstStyle/>
          <a:p>
            <a:fld id="{B12A1291-CF84-459E-B657-8AA289C0686B}" type="slidenum">
              <a:rPr lang="en-IN" smtClean="0"/>
              <a:t>‹#›</a:t>
            </a:fld>
            <a:endParaRPr lang="en-IN"/>
          </a:p>
        </p:txBody>
      </p:sp>
    </p:spTree>
    <p:extLst>
      <p:ext uri="{BB962C8B-B14F-4D97-AF65-F5344CB8AC3E}">
        <p14:creationId xmlns:p14="http://schemas.microsoft.com/office/powerpoint/2010/main" val="147439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C588B-9178-4787-961B-81600C1EC4D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13FE65-685C-4FF0-A15D-F52783083D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40E7D1-1830-4747-A54F-8AC29B05D21F}"/>
              </a:ext>
            </a:extLst>
          </p:cNvPr>
          <p:cNvSpPr>
            <a:spLocks noGrp="1"/>
          </p:cNvSpPr>
          <p:nvPr>
            <p:ph type="dt" sz="half" idx="10"/>
          </p:nvPr>
        </p:nvSpPr>
        <p:spPr/>
        <p:txBody>
          <a:bodyPr/>
          <a:lstStyle/>
          <a:p>
            <a:fld id="{4FB16A75-2C31-48F4-813F-B8EFE65E39A8}" type="datetimeFigureOut">
              <a:rPr lang="en-IN" smtClean="0"/>
              <a:t>26-05-2021</a:t>
            </a:fld>
            <a:endParaRPr lang="en-IN"/>
          </a:p>
        </p:txBody>
      </p:sp>
      <p:sp>
        <p:nvSpPr>
          <p:cNvPr id="5" name="Footer Placeholder 4">
            <a:extLst>
              <a:ext uri="{FF2B5EF4-FFF2-40B4-BE49-F238E27FC236}">
                <a16:creationId xmlns:a16="http://schemas.microsoft.com/office/drawing/2014/main" id="{B839D6B2-171C-4D0F-A9CE-BE9FEE575B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4998F6-75AF-43F0-98D4-C469E2376971}"/>
              </a:ext>
            </a:extLst>
          </p:cNvPr>
          <p:cNvSpPr>
            <a:spLocks noGrp="1"/>
          </p:cNvSpPr>
          <p:nvPr>
            <p:ph type="sldNum" sz="quarter" idx="12"/>
          </p:nvPr>
        </p:nvSpPr>
        <p:spPr/>
        <p:txBody>
          <a:bodyPr/>
          <a:lstStyle/>
          <a:p>
            <a:fld id="{B12A1291-CF84-459E-B657-8AA289C0686B}" type="slidenum">
              <a:rPr lang="en-IN" smtClean="0"/>
              <a:t>‹#›</a:t>
            </a:fld>
            <a:endParaRPr lang="en-IN"/>
          </a:p>
        </p:txBody>
      </p:sp>
    </p:spTree>
    <p:extLst>
      <p:ext uri="{BB962C8B-B14F-4D97-AF65-F5344CB8AC3E}">
        <p14:creationId xmlns:p14="http://schemas.microsoft.com/office/powerpoint/2010/main" val="1503591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2CA03E-4755-4EB6-9421-5E5BBC8C3E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39BCF2-C414-4723-A219-F5785F9022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1E1E20-3D03-42B3-96AE-C3F046DC1101}"/>
              </a:ext>
            </a:extLst>
          </p:cNvPr>
          <p:cNvSpPr>
            <a:spLocks noGrp="1"/>
          </p:cNvSpPr>
          <p:nvPr>
            <p:ph type="dt" sz="half" idx="10"/>
          </p:nvPr>
        </p:nvSpPr>
        <p:spPr/>
        <p:txBody>
          <a:bodyPr/>
          <a:lstStyle/>
          <a:p>
            <a:fld id="{4FB16A75-2C31-48F4-813F-B8EFE65E39A8}" type="datetimeFigureOut">
              <a:rPr lang="en-IN" smtClean="0"/>
              <a:t>26-05-2021</a:t>
            </a:fld>
            <a:endParaRPr lang="en-IN"/>
          </a:p>
        </p:txBody>
      </p:sp>
      <p:sp>
        <p:nvSpPr>
          <p:cNvPr id="5" name="Footer Placeholder 4">
            <a:extLst>
              <a:ext uri="{FF2B5EF4-FFF2-40B4-BE49-F238E27FC236}">
                <a16:creationId xmlns:a16="http://schemas.microsoft.com/office/drawing/2014/main" id="{25E51F0C-C251-46F4-ADE3-A2299B921F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C9B845-2867-4FCC-803D-159424321331}"/>
              </a:ext>
            </a:extLst>
          </p:cNvPr>
          <p:cNvSpPr>
            <a:spLocks noGrp="1"/>
          </p:cNvSpPr>
          <p:nvPr>
            <p:ph type="sldNum" sz="quarter" idx="12"/>
          </p:nvPr>
        </p:nvSpPr>
        <p:spPr/>
        <p:txBody>
          <a:bodyPr/>
          <a:lstStyle/>
          <a:p>
            <a:fld id="{B12A1291-CF84-459E-B657-8AA289C0686B}" type="slidenum">
              <a:rPr lang="en-IN" smtClean="0"/>
              <a:t>‹#›</a:t>
            </a:fld>
            <a:endParaRPr lang="en-IN"/>
          </a:p>
        </p:txBody>
      </p:sp>
    </p:spTree>
    <p:extLst>
      <p:ext uri="{BB962C8B-B14F-4D97-AF65-F5344CB8AC3E}">
        <p14:creationId xmlns:p14="http://schemas.microsoft.com/office/powerpoint/2010/main" val="3399910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DB88A-C777-4304-8733-46121F304F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224250-4E66-4898-99A7-DB1A98A68E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C70AFC-F04F-4B89-B663-DA33215CB1B7}"/>
              </a:ext>
            </a:extLst>
          </p:cNvPr>
          <p:cNvSpPr>
            <a:spLocks noGrp="1"/>
          </p:cNvSpPr>
          <p:nvPr>
            <p:ph type="dt" sz="half" idx="10"/>
          </p:nvPr>
        </p:nvSpPr>
        <p:spPr/>
        <p:txBody>
          <a:bodyPr/>
          <a:lstStyle/>
          <a:p>
            <a:fld id="{4FB16A75-2C31-48F4-813F-B8EFE65E39A8}" type="datetimeFigureOut">
              <a:rPr lang="en-IN" smtClean="0"/>
              <a:t>26-05-2021</a:t>
            </a:fld>
            <a:endParaRPr lang="en-IN"/>
          </a:p>
        </p:txBody>
      </p:sp>
      <p:sp>
        <p:nvSpPr>
          <p:cNvPr id="5" name="Footer Placeholder 4">
            <a:extLst>
              <a:ext uri="{FF2B5EF4-FFF2-40B4-BE49-F238E27FC236}">
                <a16:creationId xmlns:a16="http://schemas.microsoft.com/office/drawing/2014/main" id="{251CCCF6-9B72-44D0-A37E-01986D4D23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3FF87A-B862-48E6-A622-E795FDD6A128}"/>
              </a:ext>
            </a:extLst>
          </p:cNvPr>
          <p:cNvSpPr>
            <a:spLocks noGrp="1"/>
          </p:cNvSpPr>
          <p:nvPr>
            <p:ph type="sldNum" sz="quarter" idx="12"/>
          </p:nvPr>
        </p:nvSpPr>
        <p:spPr/>
        <p:txBody>
          <a:bodyPr/>
          <a:lstStyle/>
          <a:p>
            <a:fld id="{B12A1291-CF84-459E-B657-8AA289C0686B}" type="slidenum">
              <a:rPr lang="en-IN" smtClean="0"/>
              <a:t>‹#›</a:t>
            </a:fld>
            <a:endParaRPr lang="en-IN"/>
          </a:p>
        </p:txBody>
      </p:sp>
    </p:spTree>
    <p:extLst>
      <p:ext uri="{BB962C8B-B14F-4D97-AF65-F5344CB8AC3E}">
        <p14:creationId xmlns:p14="http://schemas.microsoft.com/office/powerpoint/2010/main" val="3254230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EABB2-16BA-4CC7-9E6A-6C65AA1420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89680DA-1CB9-4C99-93A5-981468473E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BBB39D-6A3F-4316-A6B2-E0605317B5F2}"/>
              </a:ext>
            </a:extLst>
          </p:cNvPr>
          <p:cNvSpPr>
            <a:spLocks noGrp="1"/>
          </p:cNvSpPr>
          <p:nvPr>
            <p:ph type="dt" sz="half" idx="10"/>
          </p:nvPr>
        </p:nvSpPr>
        <p:spPr/>
        <p:txBody>
          <a:bodyPr/>
          <a:lstStyle/>
          <a:p>
            <a:fld id="{4FB16A75-2C31-48F4-813F-B8EFE65E39A8}" type="datetimeFigureOut">
              <a:rPr lang="en-IN" smtClean="0"/>
              <a:t>26-05-2021</a:t>
            </a:fld>
            <a:endParaRPr lang="en-IN"/>
          </a:p>
        </p:txBody>
      </p:sp>
      <p:sp>
        <p:nvSpPr>
          <p:cNvPr id="5" name="Footer Placeholder 4">
            <a:extLst>
              <a:ext uri="{FF2B5EF4-FFF2-40B4-BE49-F238E27FC236}">
                <a16:creationId xmlns:a16="http://schemas.microsoft.com/office/drawing/2014/main" id="{2F44026E-5583-413E-A843-72CF8A06A5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438589-13D7-44F3-875B-ED852FE978AD}"/>
              </a:ext>
            </a:extLst>
          </p:cNvPr>
          <p:cNvSpPr>
            <a:spLocks noGrp="1"/>
          </p:cNvSpPr>
          <p:nvPr>
            <p:ph type="sldNum" sz="quarter" idx="12"/>
          </p:nvPr>
        </p:nvSpPr>
        <p:spPr/>
        <p:txBody>
          <a:bodyPr/>
          <a:lstStyle/>
          <a:p>
            <a:fld id="{B12A1291-CF84-459E-B657-8AA289C0686B}" type="slidenum">
              <a:rPr lang="en-IN" smtClean="0"/>
              <a:t>‹#›</a:t>
            </a:fld>
            <a:endParaRPr lang="en-IN"/>
          </a:p>
        </p:txBody>
      </p:sp>
    </p:spTree>
    <p:extLst>
      <p:ext uri="{BB962C8B-B14F-4D97-AF65-F5344CB8AC3E}">
        <p14:creationId xmlns:p14="http://schemas.microsoft.com/office/powerpoint/2010/main" val="2495494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6DF3-92A7-48DD-9BDE-05C321E335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D8D0CD-E1C8-4CF1-9968-864BC9163A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17795C-8E4C-44ED-AC47-846FDF2FA3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1C28C7-6B89-4365-868D-2EB880A1961A}"/>
              </a:ext>
            </a:extLst>
          </p:cNvPr>
          <p:cNvSpPr>
            <a:spLocks noGrp="1"/>
          </p:cNvSpPr>
          <p:nvPr>
            <p:ph type="dt" sz="half" idx="10"/>
          </p:nvPr>
        </p:nvSpPr>
        <p:spPr/>
        <p:txBody>
          <a:bodyPr/>
          <a:lstStyle/>
          <a:p>
            <a:fld id="{4FB16A75-2C31-48F4-813F-B8EFE65E39A8}" type="datetimeFigureOut">
              <a:rPr lang="en-IN" smtClean="0"/>
              <a:t>26-05-2021</a:t>
            </a:fld>
            <a:endParaRPr lang="en-IN"/>
          </a:p>
        </p:txBody>
      </p:sp>
      <p:sp>
        <p:nvSpPr>
          <p:cNvPr id="6" name="Footer Placeholder 5">
            <a:extLst>
              <a:ext uri="{FF2B5EF4-FFF2-40B4-BE49-F238E27FC236}">
                <a16:creationId xmlns:a16="http://schemas.microsoft.com/office/drawing/2014/main" id="{7E9FB028-BC57-431D-AC5F-42888078D9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716227-D688-435F-AEF0-A9842C345417}"/>
              </a:ext>
            </a:extLst>
          </p:cNvPr>
          <p:cNvSpPr>
            <a:spLocks noGrp="1"/>
          </p:cNvSpPr>
          <p:nvPr>
            <p:ph type="sldNum" sz="quarter" idx="12"/>
          </p:nvPr>
        </p:nvSpPr>
        <p:spPr/>
        <p:txBody>
          <a:bodyPr/>
          <a:lstStyle/>
          <a:p>
            <a:fld id="{B12A1291-CF84-459E-B657-8AA289C0686B}" type="slidenum">
              <a:rPr lang="en-IN" smtClean="0"/>
              <a:t>‹#›</a:t>
            </a:fld>
            <a:endParaRPr lang="en-IN"/>
          </a:p>
        </p:txBody>
      </p:sp>
    </p:spTree>
    <p:extLst>
      <p:ext uri="{BB962C8B-B14F-4D97-AF65-F5344CB8AC3E}">
        <p14:creationId xmlns:p14="http://schemas.microsoft.com/office/powerpoint/2010/main" val="442578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42DE5-BD89-4A66-9677-70FE812905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C15EB0-7E41-4588-B022-06506A0A0A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45B69C-758D-408B-B343-9D01E9F1FB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420EAA-59F3-4A24-BD40-242F9213E2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7885AF-9515-4F88-937B-1C1F0FEF20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CD2674-BB42-4F84-8B1E-094B579403C9}"/>
              </a:ext>
            </a:extLst>
          </p:cNvPr>
          <p:cNvSpPr>
            <a:spLocks noGrp="1"/>
          </p:cNvSpPr>
          <p:nvPr>
            <p:ph type="dt" sz="half" idx="10"/>
          </p:nvPr>
        </p:nvSpPr>
        <p:spPr/>
        <p:txBody>
          <a:bodyPr/>
          <a:lstStyle/>
          <a:p>
            <a:fld id="{4FB16A75-2C31-48F4-813F-B8EFE65E39A8}" type="datetimeFigureOut">
              <a:rPr lang="en-IN" smtClean="0"/>
              <a:t>26-05-2021</a:t>
            </a:fld>
            <a:endParaRPr lang="en-IN"/>
          </a:p>
        </p:txBody>
      </p:sp>
      <p:sp>
        <p:nvSpPr>
          <p:cNvPr id="8" name="Footer Placeholder 7">
            <a:extLst>
              <a:ext uri="{FF2B5EF4-FFF2-40B4-BE49-F238E27FC236}">
                <a16:creationId xmlns:a16="http://schemas.microsoft.com/office/drawing/2014/main" id="{91EA8561-6B73-4D53-8C18-03866F69A4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088D285-F9FB-4889-8BEA-C915A8EA92C8}"/>
              </a:ext>
            </a:extLst>
          </p:cNvPr>
          <p:cNvSpPr>
            <a:spLocks noGrp="1"/>
          </p:cNvSpPr>
          <p:nvPr>
            <p:ph type="sldNum" sz="quarter" idx="12"/>
          </p:nvPr>
        </p:nvSpPr>
        <p:spPr/>
        <p:txBody>
          <a:bodyPr/>
          <a:lstStyle/>
          <a:p>
            <a:fld id="{B12A1291-CF84-459E-B657-8AA289C0686B}" type="slidenum">
              <a:rPr lang="en-IN" smtClean="0"/>
              <a:t>‹#›</a:t>
            </a:fld>
            <a:endParaRPr lang="en-IN"/>
          </a:p>
        </p:txBody>
      </p:sp>
    </p:spTree>
    <p:extLst>
      <p:ext uri="{BB962C8B-B14F-4D97-AF65-F5344CB8AC3E}">
        <p14:creationId xmlns:p14="http://schemas.microsoft.com/office/powerpoint/2010/main" val="3654358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5559-EC0D-46AC-91DF-516D5ED037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21E2F8-6EF1-4FDD-80A2-EE1F2763A69B}"/>
              </a:ext>
            </a:extLst>
          </p:cNvPr>
          <p:cNvSpPr>
            <a:spLocks noGrp="1"/>
          </p:cNvSpPr>
          <p:nvPr>
            <p:ph type="dt" sz="half" idx="10"/>
          </p:nvPr>
        </p:nvSpPr>
        <p:spPr/>
        <p:txBody>
          <a:bodyPr/>
          <a:lstStyle/>
          <a:p>
            <a:fld id="{4FB16A75-2C31-48F4-813F-B8EFE65E39A8}" type="datetimeFigureOut">
              <a:rPr lang="en-IN" smtClean="0"/>
              <a:t>26-05-2021</a:t>
            </a:fld>
            <a:endParaRPr lang="en-IN"/>
          </a:p>
        </p:txBody>
      </p:sp>
      <p:sp>
        <p:nvSpPr>
          <p:cNvPr id="4" name="Footer Placeholder 3">
            <a:extLst>
              <a:ext uri="{FF2B5EF4-FFF2-40B4-BE49-F238E27FC236}">
                <a16:creationId xmlns:a16="http://schemas.microsoft.com/office/drawing/2014/main" id="{B012B576-8E81-4A8F-BD77-A38B453D70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9412DC0-4351-41D8-9A0E-D2526FD3BE7B}"/>
              </a:ext>
            </a:extLst>
          </p:cNvPr>
          <p:cNvSpPr>
            <a:spLocks noGrp="1"/>
          </p:cNvSpPr>
          <p:nvPr>
            <p:ph type="sldNum" sz="quarter" idx="12"/>
          </p:nvPr>
        </p:nvSpPr>
        <p:spPr/>
        <p:txBody>
          <a:bodyPr/>
          <a:lstStyle/>
          <a:p>
            <a:fld id="{B12A1291-CF84-459E-B657-8AA289C0686B}" type="slidenum">
              <a:rPr lang="en-IN" smtClean="0"/>
              <a:t>‹#›</a:t>
            </a:fld>
            <a:endParaRPr lang="en-IN"/>
          </a:p>
        </p:txBody>
      </p:sp>
    </p:spTree>
    <p:extLst>
      <p:ext uri="{BB962C8B-B14F-4D97-AF65-F5344CB8AC3E}">
        <p14:creationId xmlns:p14="http://schemas.microsoft.com/office/powerpoint/2010/main" val="3494973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1F70AD-C480-45F4-A557-A31FF423DEB4}"/>
              </a:ext>
            </a:extLst>
          </p:cNvPr>
          <p:cNvSpPr>
            <a:spLocks noGrp="1"/>
          </p:cNvSpPr>
          <p:nvPr>
            <p:ph type="dt" sz="half" idx="10"/>
          </p:nvPr>
        </p:nvSpPr>
        <p:spPr/>
        <p:txBody>
          <a:bodyPr/>
          <a:lstStyle/>
          <a:p>
            <a:fld id="{4FB16A75-2C31-48F4-813F-B8EFE65E39A8}" type="datetimeFigureOut">
              <a:rPr lang="en-IN" smtClean="0"/>
              <a:t>26-05-2021</a:t>
            </a:fld>
            <a:endParaRPr lang="en-IN"/>
          </a:p>
        </p:txBody>
      </p:sp>
      <p:sp>
        <p:nvSpPr>
          <p:cNvPr id="3" name="Footer Placeholder 2">
            <a:extLst>
              <a:ext uri="{FF2B5EF4-FFF2-40B4-BE49-F238E27FC236}">
                <a16:creationId xmlns:a16="http://schemas.microsoft.com/office/drawing/2014/main" id="{4A363760-2403-4CCE-A8A0-F2A13C5A45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2A5501-3AAC-46C0-BF52-49B0DA0A3CEA}"/>
              </a:ext>
            </a:extLst>
          </p:cNvPr>
          <p:cNvSpPr>
            <a:spLocks noGrp="1"/>
          </p:cNvSpPr>
          <p:nvPr>
            <p:ph type="sldNum" sz="quarter" idx="12"/>
          </p:nvPr>
        </p:nvSpPr>
        <p:spPr/>
        <p:txBody>
          <a:bodyPr/>
          <a:lstStyle/>
          <a:p>
            <a:fld id="{B12A1291-CF84-459E-B657-8AA289C0686B}" type="slidenum">
              <a:rPr lang="en-IN" smtClean="0"/>
              <a:t>‹#›</a:t>
            </a:fld>
            <a:endParaRPr lang="en-IN"/>
          </a:p>
        </p:txBody>
      </p:sp>
    </p:spTree>
    <p:extLst>
      <p:ext uri="{BB962C8B-B14F-4D97-AF65-F5344CB8AC3E}">
        <p14:creationId xmlns:p14="http://schemas.microsoft.com/office/powerpoint/2010/main" val="1589000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D3E90-E926-45CE-80D3-C6B0304CBB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318E04-F9B4-4A3A-B677-51727A703E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8EC51A-D868-4E92-AC64-90EB24FEF6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2E21B7-7741-4293-B853-E188DEF2A32B}"/>
              </a:ext>
            </a:extLst>
          </p:cNvPr>
          <p:cNvSpPr>
            <a:spLocks noGrp="1"/>
          </p:cNvSpPr>
          <p:nvPr>
            <p:ph type="dt" sz="half" idx="10"/>
          </p:nvPr>
        </p:nvSpPr>
        <p:spPr/>
        <p:txBody>
          <a:bodyPr/>
          <a:lstStyle/>
          <a:p>
            <a:fld id="{4FB16A75-2C31-48F4-813F-B8EFE65E39A8}" type="datetimeFigureOut">
              <a:rPr lang="en-IN" smtClean="0"/>
              <a:t>26-05-2021</a:t>
            </a:fld>
            <a:endParaRPr lang="en-IN"/>
          </a:p>
        </p:txBody>
      </p:sp>
      <p:sp>
        <p:nvSpPr>
          <p:cNvPr id="6" name="Footer Placeholder 5">
            <a:extLst>
              <a:ext uri="{FF2B5EF4-FFF2-40B4-BE49-F238E27FC236}">
                <a16:creationId xmlns:a16="http://schemas.microsoft.com/office/drawing/2014/main" id="{542A918B-C39C-4195-99FC-1617083311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9730EE-A4EC-4210-B7F4-1AD2D1414774}"/>
              </a:ext>
            </a:extLst>
          </p:cNvPr>
          <p:cNvSpPr>
            <a:spLocks noGrp="1"/>
          </p:cNvSpPr>
          <p:nvPr>
            <p:ph type="sldNum" sz="quarter" idx="12"/>
          </p:nvPr>
        </p:nvSpPr>
        <p:spPr/>
        <p:txBody>
          <a:bodyPr/>
          <a:lstStyle/>
          <a:p>
            <a:fld id="{B12A1291-CF84-459E-B657-8AA289C0686B}" type="slidenum">
              <a:rPr lang="en-IN" smtClean="0"/>
              <a:t>‹#›</a:t>
            </a:fld>
            <a:endParaRPr lang="en-IN"/>
          </a:p>
        </p:txBody>
      </p:sp>
    </p:spTree>
    <p:extLst>
      <p:ext uri="{BB962C8B-B14F-4D97-AF65-F5344CB8AC3E}">
        <p14:creationId xmlns:p14="http://schemas.microsoft.com/office/powerpoint/2010/main" val="3886431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6AC14-00DE-411E-A6C7-92908F1AF3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E2C2A7-AAA6-4600-B1CB-9CC8485586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6F26C3-3DD3-4DEB-ACDC-75BF41A832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03B02A-626A-4A30-87FB-C9B174810744}"/>
              </a:ext>
            </a:extLst>
          </p:cNvPr>
          <p:cNvSpPr>
            <a:spLocks noGrp="1"/>
          </p:cNvSpPr>
          <p:nvPr>
            <p:ph type="dt" sz="half" idx="10"/>
          </p:nvPr>
        </p:nvSpPr>
        <p:spPr/>
        <p:txBody>
          <a:bodyPr/>
          <a:lstStyle/>
          <a:p>
            <a:fld id="{4FB16A75-2C31-48F4-813F-B8EFE65E39A8}" type="datetimeFigureOut">
              <a:rPr lang="en-IN" smtClean="0"/>
              <a:t>26-05-2021</a:t>
            </a:fld>
            <a:endParaRPr lang="en-IN"/>
          </a:p>
        </p:txBody>
      </p:sp>
      <p:sp>
        <p:nvSpPr>
          <p:cNvPr id="6" name="Footer Placeholder 5">
            <a:extLst>
              <a:ext uri="{FF2B5EF4-FFF2-40B4-BE49-F238E27FC236}">
                <a16:creationId xmlns:a16="http://schemas.microsoft.com/office/drawing/2014/main" id="{13F45494-2504-4CD1-9EEB-7C98A84C44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C512D6-6249-4ABB-9F2B-FB7728977632}"/>
              </a:ext>
            </a:extLst>
          </p:cNvPr>
          <p:cNvSpPr>
            <a:spLocks noGrp="1"/>
          </p:cNvSpPr>
          <p:nvPr>
            <p:ph type="sldNum" sz="quarter" idx="12"/>
          </p:nvPr>
        </p:nvSpPr>
        <p:spPr/>
        <p:txBody>
          <a:bodyPr/>
          <a:lstStyle/>
          <a:p>
            <a:fld id="{B12A1291-CF84-459E-B657-8AA289C0686B}" type="slidenum">
              <a:rPr lang="en-IN" smtClean="0"/>
              <a:t>‹#›</a:t>
            </a:fld>
            <a:endParaRPr lang="en-IN"/>
          </a:p>
        </p:txBody>
      </p:sp>
    </p:spTree>
    <p:extLst>
      <p:ext uri="{BB962C8B-B14F-4D97-AF65-F5344CB8AC3E}">
        <p14:creationId xmlns:p14="http://schemas.microsoft.com/office/powerpoint/2010/main" val="1292870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4B7DDE-6AEB-4317-BFA5-ABE55608AE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D38C0D-0F47-4E20-A3E7-AB6A6B81EC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DFD95B-49FF-4494-9D10-982F88610A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B16A75-2C31-48F4-813F-B8EFE65E39A8}" type="datetimeFigureOut">
              <a:rPr lang="en-IN" smtClean="0"/>
              <a:t>26-05-2021</a:t>
            </a:fld>
            <a:endParaRPr lang="en-IN"/>
          </a:p>
        </p:txBody>
      </p:sp>
      <p:sp>
        <p:nvSpPr>
          <p:cNvPr id="5" name="Footer Placeholder 4">
            <a:extLst>
              <a:ext uri="{FF2B5EF4-FFF2-40B4-BE49-F238E27FC236}">
                <a16:creationId xmlns:a16="http://schemas.microsoft.com/office/drawing/2014/main" id="{B9C20ABE-36FC-4D03-A62D-7CEE9569FF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A123343-10BE-40EF-A7E9-8A1A5C9CC8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A1291-CF84-459E-B657-8AA289C0686B}" type="slidenum">
              <a:rPr lang="en-IN" smtClean="0"/>
              <a:t>‹#›</a:t>
            </a:fld>
            <a:endParaRPr lang="en-IN"/>
          </a:p>
        </p:txBody>
      </p:sp>
    </p:spTree>
    <p:extLst>
      <p:ext uri="{BB962C8B-B14F-4D97-AF65-F5344CB8AC3E}">
        <p14:creationId xmlns:p14="http://schemas.microsoft.com/office/powerpoint/2010/main" val="1801310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B7B81-7CF1-4CFC-8CD3-9C4428D75549}"/>
              </a:ext>
            </a:extLst>
          </p:cNvPr>
          <p:cNvSpPr>
            <a:spLocks noGrp="1"/>
          </p:cNvSpPr>
          <p:nvPr>
            <p:ph type="ctrTitle"/>
          </p:nvPr>
        </p:nvSpPr>
        <p:spPr/>
        <p:txBody>
          <a:bodyPr/>
          <a:lstStyle/>
          <a:p>
            <a:r>
              <a:rPr lang="en-IN" dirty="0"/>
              <a:t>Effect of scientific misconduct on the public</a:t>
            </a:r>
          </a:p>
        </p:txBody>
      </p:sp>
      <p:sp>
        <p:nvSpPr>
          <p:cNvPr id="3" name="Subtitle 2">
            <a:extLst>
              <a:ext uri="{FF2B5EF4-FFF2-40B4-BE49-F238E27FC236}">
                <a16:creationId xmlns:a16="http://schemas.microsoft.com/office/drawing/2014/main" id="{80D4D435-1301-4E48-B185-D96BD555402A}"/>
              </a:ext>
            </a:extLst>
          </p:cNvPr>
          <p:cNvSpPr>
            <a:spLocks noGrp="1"/>
          </p:cNvSpPr>
          <p:nvPr>
            <p:ph type="subTitle" idx="1"/>
          </p:nvPr>
        </p:nvSpPr>
        <p:spPr/>
        <p:txBody>
          <a:bodyPr/>
          <a:lstStyle/>
          <a:p>
            <a:r>
              <a:rPr lang="en-IN" dirty="0"/>
              <a:t>From Chapter 4 of </a:t>
            </a:r>
            <a:r>
              <a:rPr lang="en-IN" dirty="0" err="1"/>
              <a:t>D’Anglo’s</a:t>
            </a:r>
            <a:r>
              <a:rPr lang="en-IN" dirty="0"/>
              <a:t> book</a:t>
            </a:r>
          </a:p>
          <a:p>
            <a:r>
              <a:rPr lang="en-IN" dirty="0"/>
              <a:t>RPE: Lecture 6 on 26-5-21 </a:t>
            </a:r>
          </a:p>
        </p:txBody>
      </p:sp>
    </p:spTree>
    <p:extLst>
      <p:ext uri="{BB962C8B-B14F-4D97-AF65-F5344CB8AC3E}">
        <p14:creationId xmlns:p14="http://schemas.microsoft.com/office/powerpoint/2010/main" val="3671943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51D9D-99B9-4620-9DEA-8F69E10A0D0D}"/>
              </a:ext>
            </a:extLst>
          </p:cNvPr>
          <p:cNvSpPr>
            <a:spLocks noGrp="1"/>
          </p:cNvSpPr>
          <p:nvPr>
            <p:ph type="title"/>
          </p:nvPr>
        </p:nvSpPr>
        <p:spPr/>
        <p:txBody>
          <a:bodyPr/>
          <a:lstStyle/>
          <a:p>
            <a:r>
              <a:rPr lang="en-IN" dirty="0"/>
              <a:t>Wrapping up</a:t>
            </a:r>
          </a:p>
        </p:txBody>
      </p:sp>
      <p:sp>
        <p:nvSpPr>
          <p:cNvPr id="3" name="Content Placeholder 2">
            <a:extLst>
              <a:ext uri="{FF2B5EF4-FFF2-40B4-BE49-F238E27FC236}">
                <a16:creationId xmlns:a16="http://schemas.microsoft.com/office/drawing/2014/main" id="{ECC8E629-1CDC-4236-ABDA-DAF45363A61A}"/>
              </a:ext>
            </a:extLst>
          </p:cNvPr>
          <p:cNvSpPr>
            <a:spLocks noGrp="1"/>
          </p:cNvSpPr>
          <p:nvPr>
            <p:ph idx="1"/>
          </p:nvPr>
        </p:nvSpPr>
        <p:spPr/>
        <p:txBody>
          <a:bodyPr/>
          <a:lstStyle/>
          <a:p>
            <a:r>
              <a:rPr lang="en-IN" dirty="0"/>
              <a:t>All researchers have obligation to behave responsibly toward society. </a:t>
            </a:r>
          </a:p>
          <a:p>
            <a:r>
              <a:rPr lang="en-IN" dirty="0"/>
              <a:t>They must not report a study to the lay public, before the work has been verified.</a:t>
            </a:r>
          </a:p>
          <a:p>
            <a:r>
              <a:rPr lang="en-IN" dirty="0"/>
              <a:t>Pre-mature reporting creates an avoidable public reaction. </a:t>
            </a:r>
          </a:p>
          <a:p>
            <a:r>
              <a:rPr lang="en-IN" dirty="0"/>
              <a:t>There is a subtle responsibility toward your academic subject itself. Never create a way for the public to lose trust in science. </a:t>
            </a:r>
          </a:p>
          <a:p>
            <a:endParaRPr lang="en-IN" dirty="0"/>
          </a:p>
        </p:txBody>
      </p:sp>
    </p:spTree>
    <p:extLst>
      <p:ext uri="{BB962C8B-B14F-4D97-AF65-F5344CB8AC3E}">
        <p14:creationId xmlns:p14="http://schemas.microsoft.com/office/powerpoint/2010/main" val="1815176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4E1F-7150-47AE-BBCA-AE921D0BA0C9}"/>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BFA75016-A7E3-4F4F-8BEE-EA187745CDC7}"/>
              </a:ext>
            </a:extLst>
          </p:cNvPr>
          <p:cNvSpPr>
            <a:spLocks noGrp="1"/>
          </p:cNvSpPr>
          <p:nvPr>
            <p:ph idx="1"/>
          </p:nvPr>
        </p:nvSpPr>
        <p:spPr/>
        <p:txBody>
          <a:bodyPr/>
          <a:lstStyle/>
          <a:p>
            <a:r>
              <a:rPr lang="en-IN" dirty="0"/>
              <a:t>Side effects of vaccines</a:t>
            </a:r>
          </a:p>
          <a:p>
            <a:r>
              <a:rPr lang="en-IN" dirty="0"/>
              <a:t>Climate change and global warming.</a:t>
            </a:r>
          </a:p>
          <a:p>
            <a:r>
              <a:rPr lang="en-IN" dirty="0"/>
              <a:t>Animal rights activists</a:t>
            </a:r>
          </a:p>
          <a:p>
            <a:r>
              <a:rPr lang="en-IN" dirty="0"/>
              <a:t>Low cost energy</a:t>
            </a:r>
          </a:p>
          <a:p>
            <a:r>
              <a:rPr lang="en-IN" dirty="0"/>
              <a:t>Dangers of electro magnetic field. </a:t>
            </a:r>
          </a:p>
          <a:p>
            <a:r>
              <a:rPr lang="en-IN" dirty="0"/>
              <a:t>Drawing conclusions from the facts. </a:t>
            </a:r>
          </a:p>
        </p:txBody>
      </p:sp>
    </p:spTree>
    <p:extLst>
      <p:ext uri="{BB962C8B-B14F-4D97-AF65-F5344CB8AC3E}">
        <p14:creationId xmlns:p14="http://schemas.microsoft.com/office/powerpoint/2010/main" val="88206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CFC2-09DC-40C3-BFAB-722A7B64B922}"/>
              </a:ext>
            </a:extLst>
          </p:cNvPr>
          <p:cNvSpPr>
            <a:spLocks noGrp="1"/>
          </p:cNvSpPr>
          <p:nvPr>
            <p:ph type="title"/>
          </p:nvPr>
        </p:nvSpPr>
        <p:spPr/>
        <p:txBody>
          <a:bodyPr/>
          <a:lstStyle/>
          <a:p>
            <a:r>
              <a:rPr lang="en-IN" dirty="0"/>
              <a:t>1. Side effects of vaccines</a:t>
            </a:r>
          </a:p>
        </p:txBody>
      </p:sp>
      <p:sp>
        <p:nvSpPr>
          <p:cNvPr id="3" name="Content Placeholder 2">
            <a:extLst>
              <a:ext uri="{FF2B5EF4-FFF2-40B4-BE49-F238E27FC236}">
                <a16:creationId xmlns:a16="http://schemas.microsoft.com/office/drawing/2014/main" id="{36C7C4C4-BF33-438D-B37F-E0777CF92B00}"/>
              </a:ext>
            </a:extLst>
          </p:cNvPr>
          <p:cNvSpPr>
            <a:spLocks noGrp="1"/>
          </p:cNvSpPr>
          <p:nvPr>
            <p:ph idx="1"/>
          </p:nvPr>
        </p:nvSpPr>
        <p:spPr/>
        <p:txBody>
          <a:bodyPr>
            <a:normAutofit fontScale="92500" lnSpcReduction="20000"/>
          </a:bodyPr>
          <a:lstStyle/>
          <a:p>
            <a:r>
              <a:rPr lang="en-IN" dirty="0"/>
              <a:t>All vaccines will have side-effects that are undesirable. We have to see if these side effects are (</a:t>
            </a:r>
            <a:r>
              <a:rPr lang="en-IN" dirty="0" err="1"/>
              <a:t>i</a:t>
            </a:r>
            <a:r>
              <a:rPr lang="en-IN" dirty="0"/>
              <a:t>) outweighed by its benefits (ii) ignorable because they affect a small percentage. </a:t>
            </a:r>
          </a:p>
          <a:p>
            <a:r>
              <a:rPr lang="en-IN" dirty="0"/>
              <a:t>Let us see an example. MMR vaccine is a vaccine against measles, mumps and rubella. Long ago, there was an article in the reputed journal Lancet. It demonstrated a link between this vaccine and autism. But the article was retracted later, amid the discovery of fabricated data. Now it is confirmed that there is no such link between the vaccine and autism. </a:t>
            </a:r>
          </a:p>
          <a:p>
            <a:pPr algn="l"/>
            <a:r>
              <a:rPr lang="en-US" b="0" i="0" dirty="0">
                <a:solidFill>
                  <a:srgbClr val="202124"/>
                </a:solidFill>
                <a:effectLst/>
                <a:latin typeface="arial" panose="020B0604020202020204" pitchFamily="34" charset="0"/>
              </a:rPr>
              <a:t>Autism is a serious developmental disorder that impairs the ability to communicate and interact.</a:t>
            </a:r>
          </a:p>
          <a:p>
            <a:pPr algn="l"/>
            <a:r>
              <a:rPr lang="en-US" b="1" i="0">
                <a:solidFill>
                  <a:srgbClr val="202124"/>
                </a:solidFill>
                <a:effectLst/>
                <a:latin typeface="arial" panose="020B0604020202020204" pitchFamily="34" charset="0"/>
              </a:rPr>
              <a:t>Rubella</a:t>
            </a:r>
            <a:r>
              <a:rPr lang="en-US" b="0" i="0">
                <a:solidFill>
                  <a:srgbClr val="202124"/>
                </a:solidFill>
                <a:effectLst/>
                <a:latin typeface="arial" panose="020B0604020202020204" pitchFamily="34" charset="0"/>
              </a:rPr>
              <a:t> is a contagious viral infection that occurs most often in children and young adults</a:t>
            </a:r>
            <a:br>
              <a:rPr lang="en-US" b="0" i="0" dirty="0">
                <a:solidFill>
                  <a:srgbClr val="202124"/>
                </a:solidFill>
                <a:effectLst/>
                <a:latin typeface="arial" panose="020B0604020202020204" pitchFamily="34" charset="0"/>
              </a:rPr>
            </a:br>
            <a:endParaRPr lang="en-IN" dirty="0"/>
          </a:p>
          <a:p>
            <a:endParaRPr lang="en-IN" dirty="0"/>
          </a:p>
        </p:txBody>
      </p:sp>
    </p:spTree>
    <p:extLst>
      <p:ext uri="{BB962C8B-B14F-4D97-AF65-F5344CB8AC3E}">
        <p14:creationId xmlns:p14="http://schemas.microsoft.com/office/powerpoint/2010/main" val="2665229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84871-1A63-4BC4-BA03-316A93FB48B2}"/>
              </a:ext>
            </a:extLst>
          </p:cNvPr>
          <p:cNvSpPr>
            <a:spLocks noGrp="1"/>
          </p:cNvSpPr>
          <p:nvPr>
            <p:ph type="title"/>
          </p:nvPr>
        </p:nvSpPr>
        <p:spPr/>
        <p:txBody>
          <a:bodyPr/>
          <a:lstStyle/>
          <a:p>
            <a:r>
              <a:rPr lang="en-IN" dirty="0"/>
              <a:t>But the damage is already done</a:t>
            </a:r>
          </a:p>
        </p:txBody>
      </p:sp>
      <p:sp>
        <p:nvSpPr>
          <p:cNvPr id="3" name="Content Placeholder 2">
            <a:extLst>
              <a:ext uri="{FF2B5EF4-FFF2-40B4-BE49-F238E27FC236}">
                <a16:creationId xmlns:a16="http://schemas.microsoft.com/office/drawing/2014/main" id="{159532A5-C81D-4207-AC97-F7EA2AD5F67E}"/>
              </a:ext>
            </a:extLst>
          </p:cNvPr>
          <p:cNvSpPr>
            <a:spLocks noGrp="1"/>
          </p:cNvSpPr>
          <p:nvPr>
            <p:ph idx="1"/>
          </p:nvPr>
        </p:nvSpPr>
        <p:spPr/>
        <p:txBody>
          <a:bodyPr/>
          <a:lstStyle/>
          <a:p>
            <a:r>
              <a:rPr lang="en-IN" dirty="0"/>
              <a:t>This scientific misconduct has had a far-reaching impact on the society.</a:t>
            </a:r>
          </a:p>
          <a:p>
            <a:r>
              <a:rPr lang="en-IN" dirty="0"/>
              <a:t>It remains in the public psyche to some extent that the MMR vaccine causes autism. And that in general vaccines are unsafe.</a:t>
            </a:r>
          </a:p>
          <a:p>
            <a:r>
              <a:rPr lang="en-IN" dirty="0"/>
              <a:t>Its repercussions have been felt for many years. The parents have been frightened into not vaccinating their children. As a result, the infectious diseases come back.</a:t>
            </a:r>
          </a:p>
          <a:p>
            <a:r>
              <a:rPr lang="en-IN" dirty="0"/>
              <a:t>Lesson learnt: Science possesses an awesome power to affect our society. Therefore it has to be handled carefully, without giving room for any misconduct. </a:t>
            </a:r>
          </a:p>
          <a:p>
            <a:endParaRPr lang="en-IN" dirty="0"/>
          </a:p>
        </p:txBody>
      </p:sp>
    </p:spTree>
    <p:extLst>
      <p:ext uri="{BB962C8B-B14F-4D97-AF65-F5344CB8AC3E}">
        <p14:creationId xmlns:p14="http://schemas.microsoft.com/office/powerpoint/2010/main" val="149577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89FEE-6BDF-4AE4-B467-43578810F3A7}"/>
              </a:ext>
            </a:extLst>
          </p:cNvPr>
          <p:cNvSpPr>
            <a:spLocks noGrp="1"/>
          </p:cNvSpPr>
          <p:nvPr>
            <p:ph type="title"/>
          </p:nvPr>
        </p:nvSpPr>
        <p:spPr/>
        <p:txBody>
          <a:bodyPr/>
          <a:lstStyle/>
          <a:p>
            <a:r>
              <a:rPr lang="en-IN" dirty="0"/>
              <a:t>2. Climate change</a:t>
            </a:r>
          </a:p>
        </p:txBody>
      </p:sp>
      <p:sp>
        <p:nvSpPr>
          <p:cNvPr id="3" name="Content Placeholder 2">
            <a:extLst>
              <a:ext uri="{FF2B5EF4-FFF2-40B4-BE49-F238E27FC236}">
                <a16:creationId xmlns:a16="http://schemas.microsoft.com/office/drawing/2014/main" id="{F89F3470-7AFF-4528-99DD-49048C8BD02C}"/>
              </a:ext>
            </a:extLst>
          </p:cNvPr>
          <p:cNvSpPr>
            <a:spLocks noGrp="1"/>
          </p:cNvSpPr>
          <p:nvPr>
            <p:ph idx="1"/>
          </p:nvPr>
        </p:nvSpPr>
        <p:spPr/>
        <p:txBody>
          <a:bodyPr/>
          <a:lstStyle/>
          <a:p>
            <a:r>
              <a:rPr lang="en-IN" dirty="0"/>
              <a:t>There has been a controversy around climate-change.</a:t>
            </a:r>
          </a:p>
          <a:p>
            <a:r>
              <a:rPr lang="en-IN" dirty="0"/>
              <a:t>Some scientists are investigating and advocating climate change.</a:t>
            </a:r>
          </a:p>
          <a:p>
            <a:r>
              <a:rPr lang="en-IN" dirty="0"/>
              <a:t>But their credibility in the public eye has been damaged, by what can be termed as scientific misconduct.</a:t>
            </a:r>
          </a:p>
          <a:p>
            <a:r>
              <a:rPr lang="en-IN" dirty="0"/>
              <a:t>As a result, even convincing evidence of the reality of climate change, is less likely to be accepted by the public, and acted upon. </a:t>
            </a:r>
          </a:p>
          <a:p>
            <a:r>
              <a:rPr lang="en-IN" dirty="0"/>
              <a:t>Moral: Trust in the performers is of the utmost importance, but this trust can be marred easily.</a:t>
            </a:r>
          </a:p>
          <a:p>
            <a:r>
              <a:rPr lang="en-IN" dirty="0"/>
              <a:t>Scientific misconduct can give rise to disastrous consequences. </a:t>
            </a:r>
          </a:p>
          <a:p>
            <a:endParaRPr lang="en-IN" dirty="0"/>
          </a:p>
        </p:txBody>
      </p:sp>
    </p:spTree>
    <p:extLst>
      <p:ext uri="{BB962C8B-B14F-4D97-AF65-F5344CB8AC3E}">
        <p14:creationId xmlns:p14="http://schemas.microsoft.com/office/powerpoint/2010/main" val="2413628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2C353-0570-4C1F-BB86-D40C437D77B0}"/>
              </a:ext>
            </a:extLst>
          </p:cNvPr>
          <p:cNvSpPr>
            <a:spLocks noGrp="1"/>
          </p:cNvSpPr>
          <p:nvPr>
            <p:ph type="title"/>
          </p:nvPr>
        </p:nvSpPr>
        <p:spPr/>
        <p:txBody>
          <a:bodyPr/>
          <a:lstStyle/>
          <a:p>
            <a:r>
              <a:rPr lang="en-IN" dirty="0"/>
              <a:t>3. Animal rights </a:t>
            </a:r>
          </a:p>
        </p:txBody>
      </p:sp>
      <p:sp>
        <p:nvSpPr>
          <p:cNvPr id="3" name="Content Placeholder 2">
            <a:extLst>
              <a:ext uri="{FF2B5EF4-FFF2-40B4-BE49-F238E27FC236}">
                <a16:creationId xmlns:a16="http://schemas.microsoft.com/office/drawing/2014/main" id="{87ECB8C9-642C-4457-A0B3-418288139B91}"/>
              </a:ext>
            </a:extLst>
          </p:cNvPr>
          <p:cNvSpPr>
            <a:spLocks noGrp="1"/>
          </p:cNvSpPr>
          <p:nvPr>
            <p:ph idx="1"/>
          </p:nvPr>
        </p:nvSpPr>
        <p:spPr/>
        <p:txBody>
          <a:bodyPr/>
          <a:lstStyle/>
          <a:p>
            <a:r>
              <a:rPr lang="en-IN" dirty="0"/>
              <a:t>Some conduct their research responsibly. Some others don’t. All researchers are affected by the latter.</a:t>
            </a:r>
          </a:p>
          <a:p>
            <a:r>
              <a:rPr lang="en-IN" dirty="0"/>
              <a:t>Even researchers who kill animals for a genuine cause, have to treat the animals kindly, by minimising their harshness. </a:t>
            </a:r>
          </a:p>
          <a:p>
            <a:r>
              <a:rPr lang="en-IN" dirty="0"/>
              <a:t>The animal rights activists play a good role here. They fight for the cause of the weak animals. But they (un)knowingly instigate violence against researchers. </a:t>
            </a:r>
          </a:p>
          <a:p>
            <a:r>
              <a:rPr lang="en-IN" dirty="0"/>
              <a:t>Lesson: Unethical treatment of animals by researchers may lead to an equally unethical treatment of these researchers by the public. Research ethics are as important as publication ethics. </a:t>
            </a:r>
          </a:p>
          <a:p>
            <a:endParaRPr lang="en-IN" dirty="0"/>
          </a:p>
        </p:txBody>
      </p:sp>
    </p:spTree>
    <p:extLst>
      <p:ext uri="{BB962C8B-B14F-4D97-AF65-F5344CB8AC3E}">
        <p14:creationId xmlns:p14="http://schemas.microsoft.com/office/powerpoint/2010/main" val="2161541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965BC-2F13-41DB-8F21-9E22572B2893}"/>
              </a:ext>
            </a:extLst>
          </p:cNvPr>
          <p:cNvSpPr>
            <a:spLocks noGrp="1"/>
          </p:cNvSpPr>
          <p:nvPr>
            <p:ph type="title"/>
          </p:nvPr>
        </p:nvSpPr>
        <p:spPr/>
        <p:txBody>
          <a:bodyPr/>
          <a:lstStyle/>
          <a:p>
            <a:r>
              <a:rPr lang="en-IN" dirty="0"/>
              <a:t>4. Low cost Energy </a:t>
            </a:r>
          </a:p>
        </p:txBody>
      </p:sp>
      <p:sp>
        <p:nvSpPr>
          <p:cNvPr id="3" name="Content Placeholder 2">
            <a:extLst>
              <a:ext uri="{FF2B5EF4-FFF2-40B4-BE49-F238E27FC236}">
                <a16:creationId xmlns:a16="http://schemas.microsoft.com/office/drawing/2014/main" id="{4BF7FD51-CCFB-4125-B317-F66C29DE9FC3}"/>
              </a:ext>
            </a:extLst>
          </p:cNvPr>
          <p:cNvSpPr>
            <a:spLocks noGrp="1"/>
          </p:cNvSpPr>
          <p:nvPr>
            <p:ph idx="1"/>
          </p:nvPr>
        </p:nvSpPr>
        <p:spPr/>
        <p:txBody>
          <a:bodyPr>
            <a:normAutofit lnSpcReduction="10000"/>
          </a:bodyPr>
          <a:lstStyle/>
          <a:p>
            <a:r>
              <a:rPr lang="en-IN" dirty="0"/>
              <a:t>Perhaps the most famous of all cases involving fraud, whether alleged or committed, is the cold fusion incident. To be fair, no fraud has ever been confirmed, only alleged. </a:t>
            </a:r>
          </a:p>
          <a:p>
            <a:r>
              <a:rPr lang="en-IN" dirty="0"/>
              <a:t>Fusion is the process that powers the stars (including the sun). In theory, if this process can be harnessed in a controlled way, it could lead to a virtually limitless amount of clean energy. Unfortunately the amount of energy that is required to cause fusion in a sustained way, far exceeds the amount of energy produced by that fusion.</a:t>
            </a:r>
          </a:p>
          <a:p>
            <a:r>
              <a:rPr lang="en-IN" dirty="0"/>
              <a:t>In the year 1989 Stanley Pons and Matin Fleischmann reported that they have performed fusion at lower temperatures, requiring less energy. </a:t>
            </a:r>
          </a:p>
        </p:txBody>
      </p:sp>
    </p:spTree>
    <p:extLst>
      <p:ext uri="{BB962C8B-B14F-4D97-AF65-F5344CB8AC3E}">
        <p14:creationId xmlns:p14="http://schemas.microsoft.com/office/powerpoint/2010/main" val="2238397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13E0-184B-45F3-9D64-0267B1ABE0C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F791B9B-4840-47A8-ABA4-422D9F147A80}"/>
              </a:ext>
            </a:extLst>
          </p:cNvPr>
          <p:cNvSpPr>
            <a:spLocks noGrp="1"/>
          </p:cNvSpPr>
          <p:nvPr>
            <p:ph idx="1"/>
          </p:nvPr>
        </p:nvSpPr>
        <p:spPr/>
        <p:txBody>
          <a:bodyPr/>
          <a:lstStyle/>
          <a:p>
            <a:r>
              <a:rPr lang="en-IN" dirty="0"/>
              <a:t>But their manuscripts did not contain enough information to reproduce their results. They also did not respond to further questions. They have withdrawn another manuscript from “Nature”.</a:t>
            </a:r>
          </a:p>
          <a:p>
            <a:r>
              <a:rPr lang="en-IN" dirty="0"/>
              <a:t>This is a “sin” in science. </a:t>
            </a:r>
          </a:p>
          <a:p>
            <a:r>
              <a:rPr lang="en-IN" dirty="0"/>
              <a:t>Later so much of time and money have been wasted.  We are wasting precious resources. </a:t>
            </a:r>
          </a:p>
        </p:txBody>
      </p:sp>
    </p:spTree>
    <p:extLst>
      <p:ext uri="{BB962C8B-B14F-4D97-AF65-F5344CB8AC3E}">
        <p14:creationId xmlns:p14="http://schemas.microsoft.com/office/powerpoint/2010/main" val="3079720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661D-47BF-4059-B684-20CBC0D43C39}"/>
              </a:ext>
            </a:extLst>
          </p:cNvPr>
          <p:cNvSpPr>
            <a:spLocks noGrp="1"/>
          </p:cNvSpPr>
          <p:nvPr>
            <p:ph type="title"/>
          </p:nvPr>
        </p:nvSpPr>
        <p:spPr/>
        <p:txBody>
          <a:bodyPr/>
          <a:lstStyle/>
          <a:p>
            <a:r>
              <a:rPr lang="en-IN" dirty="0"/>
              <a:t>5. Dangers of electro magnetic field</a:t>
            </a:r>
          </a:p>
        </p:txBody>
      </p:sp>
      <p:sp>
        <p:nvSpPr>
          <p:cNvPr id="3" name="Content Placeholder 2">
            <a:extLst>
              <a:ext uri="{FF2B5EF4-FFF2-40B4-BE49-F238E27FC236}">
                <a16:creationId xmlns:a16="http://schemas.microsoft.com/office/drawing/2014/main" id="{735B6A52-DE67-4A19-9020-EA30F9732D4B}"/>
              </a:ext>
            </a:extLst>
          </p:cNvPr>
          <p:cNvSpPr>
            <a:spLocks noGrp="1"/>
          </p:cNvSpPr>
          <p:nvPr>
            <p:ph idx="1"/>
          </p:nvPr>
        </p:nvSpPr>
        <p:spPr/>
        <p:txBody>
          <a:bodyPr/>
          <a:lstStyle/>
          <a:p>
            <a:r>
              <a:rPr lang="en-IN" dirty="0"/>
              <a:t>Robert </a:t>
            </a:r>
            <a:r>
              <a:rPr lang="en-IN" dirty="0" err="1"/>
              <a:t>Liburdy</a:t>
            </a:r>
            <a:r>
              <a:rPr lang="en-IN" dirty="0"/>
              <a:t> is a cell biologist at a National laboratory. His papers investigated the potential dangers of EMF</a:t>
            </a:r>
          </a:p>
          <a:p>
            <a:r>
              <a:rPr lang="en-IN" dirty="0"/>
              <a:t>The claim was that the fields influenced the function of cells by disrupting calcium.</a:t>
            </a:r>
          </a:p>
          <a:p>
            <a:r>
              <a:rPr lang="en-IN" dirty="0"/>
              <a:t>But it was later discovered that he has manipulated or misrepresented data so as to suit his pre-experiment notion. </a:t>
            </a:r>
          </a:p>
          <a:p>
            <a:r>
              <a:rPr lang="en-IN" dirty="0"/>
              <a:t>The deliberate alteration of data is a clear instance of misconduct. </a:t>
            </a:r>
          </a:p>
          <a:p>
            <a:r>
              <a:rPr lang="en-IN" dirty="0"/>
              <a:t>Moral: Don’t allow your judgement to be influenced by your prejudices. </a:t>
            </a:r>
          </a:p>
        </p:txBody>
      </p:sp>
    </p:spTree>
    <p:extLst>
      <p:ext uri="{BB962C8B-B14F-4D97-AF65-F5344CB8AC3E}">
        <p14:creationId xmlns:p14="http://schemas.microsoft.com/office/powerpoint/2010/main" val="2426027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830</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vt:lpstr>
      <vt:lpstr>Calibri</vt:lpstr>
      <vt:lpstr>Calibri Light</vt:lpstr>
      <vt:lpstr>Office Theme</vt:lpstr>
      <vt:lpstr>Effect of scientific misconduct on the public</vt:lpstr>
      <vt:lpstr>Contents</vt:lpstr>
      <vt:lpstr>1. Side effects of vaccines</vt:lpstr>
      <vt:lpstr>But the damage is already done</vt:lpstr>
      <vt:lpstr>2. Climate change</vt:lpstr>
      <vt:lpstr>3. Animal rights </vt:lpstr>
      <vt:lpstr>4. Low cost Energy </vt:lpstr>
      <vt:lpstr>PowerPoint Presentation</vt:lpstr>
      <vt:lpstr>5. Dangers of electro magnetic field</vt:lpstr>
      <vt:lpstr>Wrapping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scientific misconduct on the public</dc:title>
  <dc:creator>officeuser15</dc:creator>
  <cp:lastModifiedBy>officeuser15</cp:lastModifiedBy>
  <cp:revision>14</cp:revision>
  <dcterms:created xsi:type="dcterms:W3CDTF">2021-05-26T07:50:59Z</dcterms:created>
  <dcterms:modified xsi:type="dcterms:W3CDTF">2021-05-26T09:40:47Z</dcterms:modified>
</cp:coreProperties>
</file>