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A781-B4B5-4E8B-A65E-73D6FF655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80C38B-9472-450A-A731-7C118DD15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1E0690-E5FD-42CE-822D-F7DA0893D546}"/>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5" name="Footer Placeholder 4">
            <a:extLst>
              <a:ext uri="{FF2B5EF4-FFF2-40B4-BE49-F238E27FC236}">
                <a16:creationId xmlns:a16="http://schemas.microsoft.com/office/drawing/2014/main" id="{479C1750-5473-4C7E-9892-31FCFE76C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57029E-891B-4B9E-B8C5-84018097DD79}"/>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113990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11BF-E25A-425A-8FDA-A37CDD4325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4CF38-6B10-4F76-B58B-60AD72694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E872F-04BF-4330-B8C4-44AFBACCDA07}"/>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5" name="Footer Placeholder 4">
            <a:extLst>
              <a:ext uri="{FF2B5EF4-FFF2-40B4-BE49-F238E27FC236}">
                <a16:creationId xmlns:a16="http://schemas.microsoft.com/office/drawing/2014/main" id="{A5BE7604-518B-4947-967C-2A51B416A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78D96-D873-4EB7-9050-FC00A310EC2B}"/>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272273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68C98-7E0B-4FC0-90B9-679A08CE2D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384020-0FA6-43BF-B6C1-D52F2FA6C5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3CA273-429B-4111-8B62-9BC887C26496}"/>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5" name="Footer Placeholder 4">
            <a:extLst>
              <a:ext uri="{FF2B5EF4-FFF2-40B4-BE49-F238E27FC236}">
                <a16:creationId xmlns:a16="http://schemas.microsoft.com/office/drawing/2014/main" id="{2433FBEE-726B-4A6C-9DB6-B60743869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9D5DE-E8D2-46BC-8B98-DF62BBE4E4E1}"/>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18640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2C67-7960-4759-88E9-DC4CB60D98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5C1A7E-9635-4718-AE94-44CDE93A1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ED42B-067C-4E65-B831-B5F5B99CEF3F}"/>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5" name="Footer Placeholder 4">
            <a:extLst>
              <a:ext uri="{FF2B5EF4-FFF2-40B4-BE49-F238E27FC236}">
                <a16:creationId xmlns:a16="http://schemas.microsoft.com/office/drawing/2014/main" id="{59E90387-CAFC-4660-B2FC-4D947CD8B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C1DD0-3399-4A39-BAE0-D07FEAC54A68}"/>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392625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2558-9630-42F6-A602-A50B5DBB66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5066D7-AA4E-42F0-A7C7-8242E4A9C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57F26-F3A1-4637-A0FD-822C1FA87987}"/>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5" name="Footer Placeholder 4">
            <a:extLst>
              <a:ext uri="{FF2B5EF4-FFF2-40B4-BE49-F238E27FC236}">
                <a16:creationId xmlns:a16="http://schemas.microsoft.com/office/drawing/2014/main" id="{689DE8C0-BED7-4BF8-BF0F-8626B79364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D4397-81C5-49CC-8FDF-B2380606F11B}"/>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72012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F944-0526-431C-9627-033DC16A87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1DE70-F689-48D3-BE19-C31280C85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EC3A5A-82C5-4564-9AC7-8A17EA9BCA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DC5DDF-D75A-4147-9419-770853122D62}"/>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6" name="Footer Placeholder 5">
            <a:extLst>
              <a:ext uri="{FF2B5EF4-FFF2-40B4-BE49-F238E27FC236}">
                <a16:creationId xmlns:a16="http://schemas.microsoft.com/office/drawing/2014/main" id="{DDC45B8A-5E37-4C9B-9AE8-058D8832EF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C9A7B-ACEC-4B4F-9F96-69FE4185796F}"/>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377522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6B25-B889-431A-B43F-8C28C81A60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64164F-E8B6-4CE5-ABFF-516714B5C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DFD00-F040-4B79-9AE3-47519B6FE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52B610-C059-42BC-B447-A8BDFB9AC4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542A1-8646-46DC-8A47-A9B42DCC91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02EA3D-67AB-4E5D-8C7F-EBFDED053EE4}"/>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8" name="Footer Placeholder 7">
            <a:extLst>
              <a:ext uri="{FF2B5EF4-FFF2-40B4-BE49-F238E27FC236}">
                <a16:creationId xmlns:a16="http://schemas.microsoft.com/office/drawing/2014/main" id="{4C6654AF-75FF-413B-BD75-1B21252A3F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72C65E-F568-4BE5-97F4-2421B8B63C2F}"/>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153142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06D0-23E4-488F-B6FA-891FE0C1EE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C50663-C8E1-4811-A73E-9D08BACA86A0}"/>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4" name="Footer Placeholder 3">
            <a:extLst>
              <a:ext uri="{FF2B5EF4-FFF2-40B4-BE49-F238E27FC236}">
                <a16:creationId xmlns:a16="http://schemas.microsoft.com/office/drawing/2014/main" id="{8843B197-73D2-4B2A-BBD3-EC7CC440BB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4F3051-EE59-41D7-853D-A0E9AA91D3C9}"/>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272572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EB62C-CC59-4A2E-9F37-31063D31984E}"/>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3" name="Footer Placeholder 2">
            <a:extLst>
              <a:ext uri="{FF2B5EF4-FFF2-40B4-BE49-F238E27FC236}">
                <a16:creationId xmlns:a16="http://schemas.microsoft.com/office/drawing/2014/main" id="{B122BF40-5FA5-42CF-A6F2-D5EE73F4B8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5CC3CB-9FC3-4193-8953-17A665805B57}"/>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299079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8C24-13D9-48D9-B122-C101D25F0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238E99-C951-4B01-8BAD-C70594BFC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498583-AE15-44D3-BF83-09F36EBBA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C4617-60EB-47FD-BAB0-CC51DEB7FF41}"/>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6" name="Footer Placeholder 5">
            <a:extLst>
              <a:ext uri="{FF2B5EF4-FFF2-40B4-BE49-F238E27FC236}">
                <a16:creationId xmlns:a16="http://schemas.microsoft.com/office/drawing/2014/main" id="{837F7611-189A-48C7-B943-753BFF59F3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F77196-76BD-4468-8B71-8C80BD38740E}"/>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3258456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9A-3C98-46D0-98A5-0041B43F9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EE96F4-993B-446A-A3DC-717AC7002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BAC8F6-F921-4D77-AED8-017A13919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6DA16-DC88-4883-97A0-07A40E25BEF2}"/>
              </a:ext>
            </a:extLst>
          </p:cNvPr>
          <p:cNvSpPr>
            <a:spLocks noGrp="1"/>
          </p:cNvSpPr>
          <p:nvPr>
            <p:ph type="dt" sz="half" idx="10"/>
          </p:nvPr>
        </p:nvSpPr>
        <p:spPr/>
        <p:txBody>
          <a:bodyPr/>
          <a:lstStyle/>
          <a:p>
            <a:fld id="{F5C1A911-A6ED-41E0-85DE-CBB5AD992388}" type="datetimeFigureOut">
              <a:rPr lang="en-IN" smtClean="0"/>
              <a:t>28-05-2021</a:t>
            </a:fld>
            <a:endParaRPr lang="en-IN"/>
          </a:p>
        </p:txBody>
      </p:sp>
      <p:sp>
        <p:nvSpPr>
          <p:cNvPr id="6" name="Footer Placeholder 5">
            <a:extLst>
              <a:ext uri="{FF2B5EF4-FFF2-40B4-BE49-F238E27FC236}">
                <a16:creationId xmlns:a16="http://schemas.microsoft.com/office/drawing/2014/main" id="{0CCC71EE-B836-43D5-AD67-20BCB312C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CBE2A-4928-45F6-87DA-A15574100F76}"/>
              </a:ext>
            </a:extLst>
          </p:cNvPr>
          <p:cNvSpPr>
            <a:spLocks noGrp="1"/>
          </p:cNvSpPr>
          <p:nvPr>
            <p:ph type="sldNum" sz="quarter" idx="12"/>
          </p:nvPr>
        </p:nvSpPr>
        <p:spPr/>
        <p:txBody>
          <a:bodyPr/>
          <a:lstStyle/>
          <a:p>
            <a:fld id="{A7734898-74E4-4FE4-B45F-BF7C7112D8DF}" type="slidenum">
              <a:rPr lang="en-IN" smtClean="0"/>
              <a:t>‹#›</a:t>
            </a:fld>
            <a:endParaRPr lang="en-IN"/>
          </a:p>
        </p:txBody>
      </p:sp>
    </p:spTree>
    <p:extLst>
      <p:ext uri="{BB962C8B-B14F-4D97-AF65-F5344CB8AC3E}">
        <p14:creationId xmlns:p14="http://schemas.microsoft.com/office/powerpoint/2010/main" val="104944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DD77-5CD8-45A5-9FDF-963D22268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ABA3E0-3B0C-4BB4-A0C7-5BC9BAC39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369C6-6B38-45F3-A32A-52480DD6C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1A911-A6ED-41E0-85DE-CBB5AD992388}" type="datetimeFigureOut">
              <a:rPr lang="en-IN" smtClean="0"/>
              <a:t>28-05-2021</a:t>
            </a:fld>
            <a:endParaRPr lang="en-IN"/>
          </a:p>
        </p:txBody>
      </p:sp>
      <p:sp>
        <p:nvSpPr>
          <p:cNvPr id="5" name="Footer Placeholder 4">
            <a:extLst>
              <a:ext uri="{FF2B5EF4-FFF2-40B4-BE49-F238E27FC236}">
                <a16:creationId xmlns:a16="http://schemas.microsoft.com/office/drawing/2014/main" id="{1A71A923-215A-4B1C-9FE8-FD4CC7BB6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52E8AB-BABF-4C85-9034-3D25C6D43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34898-74E4-4FE4-B45F-BF7C7112D8DF}" type="slidenum">
              <a:rPr lang="en-IN" smtClean="0"/>
              <a:t>‹#›</a:t>
            </a:fld>
            <a:endParaRPr lang="en-IN"/>
          </a:p>
        </p:txBody>
      </p:sp>
    </p:spTree>
    <p:extLst>
      <p:ext uri="{BB962C8B-B14F-4D97-AF65-F5344CB8AC3E}">
        <p14:creationId xmlns:p14="http://schemas.microsoft.com/office/powerpoint/2010/main" val="1202930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E314-5287-4416-A7F4-313AA607376F}"/>
              </a:ext>
            </a:extLst>
          </p:cNvPr>
          <p:cNvSpPr>
            <a:spLocks noGrp="1"/>
          </p:cNvSpPr>
          <p:nvPr>
            <p:ph type="ctrTitle"/>
          </p:nvPr>
        </p:nvSpPr>
        <p:spPr/>
        <p:txBody>
          <a:bodyPr>
            <a:normAutofit fontScale="90000"/>
          </a:bodyPr>
          <a:lstStyle/>
          <a:p>
            <a:r>
              <a:rPr lang="en-IN" dirty="0"/>
              <a:t>RPE 7</a:t>
            </a:r>
            <a:br>
              <a:rPr lang="en-IN" dirty="0"/>
            </a:br>
            <a:r>
              <a:rPr lang="en-IN" dirty="0"/>
              <a:t>A little of history and philosophy (for Research Ethics)</a:t>
            </a:r>
          </a:p>
        </p:txBody>
      </p:sp>
      <p:sp>
        <p:nvSpPr>
          <p:cNvPr id="3" name="Subtitle 2">
            <a:extLst>
              <a:ext uri="{FF2B5EF4-FFF2-40B4-BE49-F238E27FC236}">
                <a16:creationId xmlns:a16="http://schemas.microsoft.com/office/drawing/2014/main" id="{8B0CEFD1-D97A-420E-820B-930FE06C50E3}"/>
              </a:ext>
            </a:extLst>
          </p:cNvPr>
          <p:cNvSpPr>
            <a:spLocks noGrp="1"/>
          </p:cNvSpPr>
          <p:nvPr>
            <p:ph type="subTitle" idx="1"/>
          </p:nvPr>
        </p:nvSpPr>
        <p:spPr/>
        <p:txBody>
          <a:bodyPr/>
          <a:lstStyle/>
          <a:p>
            <a:r>
              <a:rPr lang="en-IN" dirty="0"/>
              <a:t>28-5-21</a:t>
            </a:r>
          </a:p>
          <a:p>
            <a:r>
              <a:rPr lang="en-IN" dirty="0"/>
              <a:t>(Source: Chapter 1 of David </a:t>
            </a:r>
            <a:r>
              <a:rPr lang="en-IN" dirty="0" err="1"/>
              <a:t>Koepsell’s</a:t>
            </a:r>
            <a:r>
              <a:rPr lang="en-IN" dirty="0"/>
              <a:t> book) </a:t>
            </a:r>
          </a:p>
        </p:txBody>
      </p:sp>
    </p:spTree>
    <p:extLst>
      <p:ext uri="{BB962C8B-B14F-4D97-AF65-F5344CB8AC3E}">
        <p14:creationId xmlns:p14="http://schemas.microsoft.com/office/powerpoint/2010/main" val="275525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498B-0309-4A6E-AD0B-281257BFD0AD}"/>
              </a:ext>
            </a:extLst>
          </p:cNvPr>
          <p:cNvSpPr>
            <a:spLocks noGrp="1"/>
          </p:cNvSpPr>
          <p:nvPr>
            <p:ph type="title"/>
          </p:nvPr>
        </p:nvSpPr>
        <p:spPr/>
        <p:txBody>
          <a:bodyPr/>
          <a:lstStyle/>
          <a:p>
            <a:r>
              <a:rPr lang="en-IN" dirty="0"/>
              <a:t>Code 8</a:t>
            </a:r>
          </a:p>
        </p:txBody>
      </p:sp>
      <p:sp>
        <p:nvSpPr>
          <p:cNvPr id="3" name="Content Placeholder 2">
            <a:extLst>
              <a:ext uri="{FF2B5EF4-FFF2-40B4-BE49-F238E27FC236}">
                <a16:creationId xmlns:a16="http://schemas.microsoft.com/office/drawing/2014/main" id="{EAEAEBF7-6EAB-4FE1-99B2-5CF9F64B16BA}"/>
              </a:ext>
            </a:extLst>
          </p:cNvPr>
          <p:cNvSpPr>
            <a:spLocks noGrp="1"/>
          </p:cNvSpPr>
          <p:nvPr>
            <p:ph idx="1"/>
          </p:nvPr>
        </p:nvSpPr>
        <p:spPr/>
        <p:txBody>
          <a:bodyPr/>
          <a:lstStyle/>
          <a:p>
            <a:r>
              <a:rPr lang="en-IN" dirty="0"/>
              <a:t>The staff who take part in the experiment must be fully trained and scientifically qualified.</a:t>
            </a:r>
          </a:p>
        </p:txBody>
      </p:sp>
    </p:spTree>
    <p:extLst>
      <p:ext uri="{BB962C8B-B14F-4D97-AF65-F5344CB8AC3E}">
        <p14:creationId xmlns:p14="http://schemas.microsoft.com/office/powerpoint/2010/main" val="346320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6CE2-CA1F-4124-83A8-9535C7B65EEF}"/>
              </a:ext>
            </a:extLst>
          </p:cNvPr>
          <p:cNvSpPr>
            <a:spLocks noGrp="1"/>
          </p:cNvSpPr>
          <p:nvPr>
            <p:ph type="title"/>
          </p:nvPr>
        </p:nvSpPr>
        <p:spPr/>
        <p:txBody>
          <a:bodyPr/>
          <a:lstStyle/>
          <a:p>
            <a:r>
              <a:rPr lang="en-IN" dirty="0"/>
              <a:t>Code 9</a:t>
            </a:r>
          </a:p>
        </p:txBody>
      </p:sp>
      <p:sp>
        <p:nvSpPr>
          <p:cNvPr id="3" name="Content Placeholder 2">
            <a:extLst>
              <a:ext uri="{FF2B5EF4-FFF2-40B4-BE49-F238E27FC236}">
                <a16:creationId xmlns:a16="http://schemas.microsoft.com/office/drawing/2014/main" id="{8A5C6808-918F-43D3-981C-FDCB2CC01AAE}"/>
              </a:ext>
            </a:extLst>
          </p:cNvPr>
          <p:cNvSpPr>
            <a:spLocks noGrp="1"/>
          </p:cNvSpPr>
          <p:nvPr>
            <p:ph idx="1"/>
          </p:nvPr>
        </p:nvSpPr>
        <p:spPr/>
        <p:txBody>
          <a:bodyPr/>
          <a:lstStyle/>
          <a:p>
            <a:r>
              <a:rPr lang="en-IN" dirty="0"/>
              <a:t>The human subjects must be free to quit the experiment at any point when they feel unable to continue.</a:t>
            </a:r>
          </a:p>
        </p:txBody>
      </p:sp>
    </p:spTree>
    <p:extLst>
      <p:ext uri="{BB962C8B-B14F-4D97-AF65-F5344CB8AC3E}">
        <p14:creationId xmlns:p14="http://schemas.microsoft.com/office/powerpoint/2010/main" val="234231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DA9A-B448-4D7D-8B28-0F172AF03286}"/>
              </a:ext>
            </a:extLst>
          </p:cNvPr>
          <p:cNvSpPr>
            <a:spLocks noGrp="1"/>
          </p:cNvSpPr>
          <p:nvPr>
            <p:ph type="title"/>
          </p:nvPr>
        </p:nvSpPr>
        <p:spPr/>
        <p:txBody>
          <a:bodyPr/>
          <a:lstStyle/>
          <a:p>
            <a:r>
              <a:rPr lang="en-IN" dirty="0"/>
              <a:t>Code 10 </a:t>
            </a:r>
          </a:p>
        </p:txBody>
      </p:sp>
      <p:sp>
        <p:nvSpPr>
          <p:cNvPr id="3" name="Content Placeholder 2">
            <a:extLst>
              <a:ext uri="{FF2B5EF4-FFF2-40B4-BE49-F238E27FC236}">
                <a16:creationId xmlns:a16="http://schemas.microsoft.com/office/drawing/2014/main" id="{64886AF3-3CC5-43EA-A7E0-BEA2C3E04E2D}"/>
              </a:ext>
            </a:extLst>
          </p:cNvPr>
          <p:cNvSpPr>
            <a:spLocks noGrp="1"/>
          </p:cNvSpPr>
          <p:nvPr>
            <p:ph idx="1"/>
          </p:nvPr>
        </p:nvSpPr>
        <p:spPr/>
        <p:txBody>
          <a:bodyPr/>
          <a:lstStyle/>
          <a:p>
            <a:r>
              <a:rPr lang="en-IN" dirty="0"/>
              <a:t>The medical staff must stop the experiment whenever they observe that its continuation can be dangerous.</a:t>
            </a:r>
          </a:p>
        </p:txBody>
      </p:sp>
    </p:spTree>
    <p:extLst>
      <p:ext uri="{BB962C8B-B14F-4D97-AF65-F5344CB8AC3E}">
        <p14:creationId xmlns:p14="http://schemas.microsoft.com/office/powerpoint/2010/main" val="354568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7354-2228-487A-A1DC-76609EB4DFF8}"/>
              </a:ext>
            </a:extLst>
          </p:cNvPr>
          <p:cNvSpPr>
            <a:spLocks noGrp="1"/>
          </p:cNvSpPr>
          <p:nvPr>
            <p:ph type="title"/>
          </p:nvPr>
        </p:nvSpPr>
        <p:spPr/>
        <p:txBody>
          <a:bodyPr/>
          <a:lstStyle/>
          <a:p>
            <a:r>
              <a:rPr lang="en-IN" dirty="0"/>
              <a:t>Plato’s cardinal virtues</a:t>
            </a:r>
          </a:p>
        </p:txBody>
      </p:sp>
      <p:sp>
        <p:nvSpPr>
          <p:cNvPr id="3" name="Content Placeholder 2">
            <a:extLst>
              <a:ext uri="{FF2B5EF4-FFF2-40B4-BE49-F238E27FC236}">
                <a16:creationId xmlns:a16="http://schemas.microsoft.com/office/drawing/2014/main" id="{527DFB42-A4CF-4FB8-B6E1-6A283B2E0517}"/>
              </a:ext>
            </a:extLst>
          </p:cNvPr>
          <p:cNvSpPr>
            <a:spLocks noGrp="1"/>
          </p:cNvSpPr>
          <p:nvPr>
            <p:ph idx="1"/>
          </p:nvPr>
        </p:nvSpPr>
        <p:spPr/>
        <p:txBody>
          <a:bodyPr/>
          <a:lstStyle/>
          <a:p>
            <a:r>
              <a:rPr lang="en-IN" dirty="0"/>
              <a:t>Prudence</a:t>
            </a:r>
          </a:p>
          <a:p>
            <a:r>
              <a:rPr lang="en-IN" dirty="0"/>
              <a:t>Justice</a:t>
            </a:r>
          </a:p>
          <a:p>
            <a:r>
              <a:rPr lang="en-IN" dirty="0"/>
              <a:t>Fortitude</a:t>
            </a:r>
          </a:p>
          <a:p>
            <a:r>
              <a:rPr lang="en-IN" dirty="0"/>
              <a:t>Temperance. </a:t>
            </a:r>
          </a:p>
        </p:txBody>
      </p:sp>
    </p:spTree>
    <p:extLst>
      <p:ext uri="{BB962C8B-B14F-4D97-AF65-F5344CB8AC3E}">
        <p14:creationId xmlns:p14="http://schemas.microsoft.com/office/powerpoint/2010/main" val="253163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CF0A-71A5-42E9-B4CD-D4B443D75FF9}"/>
              </a:ext>
            </a:extLst>
          </p:cNvPr>
          <p:cNvSpPr>
            <a:spLocks noGrp="1"/>
          </p:cNvSpPr>
          <p:nvPr>
            <p:ph type="title"/>
          </p:nvPr>
        </p:nvSpPr>
        <p:spPr/>
        <p:txBody>
          <a:bodyPr/>
          <a:lstStyle/>
          <a:p>
            <a:r>
              <a:rPr lang="en-IN" dirty="0"/>
              <a:t>Deontological Ethics</a:t>
            </a:r>
          </a:p>
        </p:txBody>
      </p:sp>
      <p:sp>
        <p:nvSpPr>
          <p:cNvPr id="3" name="Content Placeholder 2">
            <a:extLst>
              <a:ext uri="{FF2B5EF4-FFF2-40B4-BE49-F238E27FC236}">
                <a16:creationId xmlns:a16="http://schemas.microsoft.com/office/drawing/2014/main" id="{6C079CA8-70AB-45CD-B24F-7D563EFB7083}"/>
              </a:ext>
            </a:extLst>
          </p:cNvPr>
          <p:cNvSpPr>
            <a:spLocks noGrp="1"/>
          </p:cNvSpPr>
          <p:nvPr>
            <p:ph idx="1"/>
          </p:nvPr>
        </p:nvSpPr>
        <p:spPr/>
        <p:txBody>
          <a:bodyPr/>
          <a:lstStyle/>
          <a:p>
            <a:r>
              <a:rPr lang="en-IN" dirty="0"/>
              <a:t>Immanuel Kant</a:t>
            </a:r>
          </a:p>
          <a:p>
            <a:r>
              <a:rPr lang="en-IN" dirty="0"/>
              <a:t>Act only in such a way that you would want your actions to become a universal law applicable to every one in a similar situation.  </a:t>
            </a:r>
          </a:p>
        </p:txBody>
      </p:sp>
    </p:spTree>
    <p:extLst>
      <p:ext uri="{BB962C8B-B14F-4D97-AF65-F5344CB8AC3E}">
        <p14:creationId xmlns:p14="http://schemas.microsoft.com/office/powerpoint/2010/main" val="4239862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1A94-8EF1-49AF-A364-D1A153C75377}"/>
              </a:ext>
            </a:extLst>
          </p:cNvPr>
          <p:cNvSpPr>
            <a:spLocks noGrp="1"/>
          </p:cNvSpPr>
          <p:nvPr>
            <p:ph type="title"/>
          </p:nvPr>
        </p:nvSpPr>
        <p:spPr/>
        <p:txBody>
          <a:bodyPr/>
          <a:lstStyle/>
          <a:p>
            <a:r>
              <a:rPr lang="en-IN" dirty="0"/>
              <a:t>Consequentialism</a:t>
            </a:r>
          </a:p>
        </p:txBody>
      </p:sp>
      <p:sp>
        <p:nvSpPr>
          <p:cNvPr id="3" name="Content Placeholder 2">
            <a:extLst>
              <a:ext uri="{FF2B5EF4-FFF2-40B4-BE49-F238E27FC236}">
                <a16:creationId xmlns:a16="http://schemas.microsoft.com/office/drawing/2014/main" id="{F7304B6B-21ED-4D57-BBC5-0FCA1AB4247F}"/>
              </a:ext>
            </a:extLst>
          </p:cNvPr>
          <p:cNvSpPr>
            <a:spLocks noGrp="1"/>
          </p:cNvSpPr>
          <p:nvPr>
            <p:ph idx="1"/>
          </p:nvPr>
        </p:nvSpPr>
        <p:spPr/>
        <p:txBody>
          <a:bodyPr/>
          <a:lstStyle/>
          <a:p>
            <a:r>
              <a:rPr lang="en-IN" dirty="0"/>
              <a:t>Bentham</a:t>
            </a:r>
          </a:p>
          <a:p>
            <a:r>
              <a:rPr lang="en-IN" dirty="0"/>
              <a:t>Promote the greatest pleasure and least pain. This is what is meant by ethical behaviour.</a:t>
            </a:r>
          </a:p>
        </p:txBody>
      </p:sp>
    </p:spTree>
    <p:extLst>
      <p:ext uri="{BB962C8B-B14F-4D97-AF65-F5344CB8AC3E}">
        <p14:creationId xmlns:p14="http://schemas.microsoft.com/office/powerpoint/2010/main" val="101743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EBFD-B301-4F92-9D76-1B9C732CF47B}"/>
              </a:ext>
            </a:extLst>
          </p:cNvPr>
          <p:cNvSpPr>
            <a:spLocks noGrp="1"/>
          </p:cNvSpPr>
          <p:nvPr>
            <p:ph type="title"/>
          </p:nvPr>
        </p:nvSpPr>
        <p:spPr/>
        <p:txBody>
          <a:bodyPr/>
          <a:lstStyle/>
          <a:p>
            <a:r>
              <a:rPr lang="en-IN" dirty="0"/>
              <a:t>Ethos of science </a:t>
            </a:r>
          </a:p>
        </p:txBody>
      </p:sp>
      <p:sp>
        <p:nvSpPr>
          <p:cNvPr id="3" name="Content Placeholder 2">
            <a:extLst>
              <a:ext uri="{FF2B5EF4-FFF2-40B4-BE49-F238E27FC236}">
                <a16:creationId xmlns:a16="http://schemas.microsoft.com/office/drawing/2014/main" id="{694FD131-E1A5-41C0-ACFB-9DE977180838}"/>
              </a:ext>
            </a:extLst>
          </p:cNvPr>
          <p:cNvSpPr>
            <a:spLocks noGrp="1"/>
          </p:cNvSpPr>
          <p:nvPr>
            <p:ph idx="1"/>
          </p:nvPr>
        </p:nvSpPr>
        <p:spPr/>
        <p:txBody>
          <a:bodyPr/>
          <a:lstStyle/>
          <a:p>
            <a:r>
              <a:rPr lang="en-IN" dirty="0"/>
              <a:t>Communalism</a:t>
            </a:r>
          </a:p>
          <a:p>
            <a:r>
              <a:rPr lang="en-IN" dirty="0"/>
              <a:t>Universalism</a:t>
            </a:r>
          </a:p>
          <a:p>
            <a:r>
              <a:rPr lang="en-IN" dirty="0"/>
              <a:t>Organized </a:t>
            </a:r>
            <a:r>
              <a:rPr lang="en-IN" dirty="0" err="1"/>
              <a:t>skepticism</a:t>
            </a:r>
            <a:endParaRPr lang="en-IN" dirty="0"/>
          </a:p>
          <a:p>
            <a:r>
              <a:rPr lang="en-IN"/>
              <a:t>Disinterestedness</a:t>
            </a:r>
            <a:endParaRPr lang="en-IN" dirty="0"/>
          </a:p>
        </p:txBody>
      </p:sp>
    </p:spTree>
    <p:extLst>
      <p:ext uri="{BB962C8B-B14F-4D97-AF65-F5344CB8AC3E}">
        <p14:creationId xmlns:p14="http://schemas.microsoft.com/office/powerpoint/2010/main" val="330083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15DE-3F18-4A5F-8787-3D68BEA60596}"/>
              </a:ext>
            </a:extLst>
          </p:cNvPr>
          <p:cNvSpPr>
            <a:spLocks noGrp="1"/>
          </p:cNvSpPr>
          <p:nvPr>
            <p:ph type="title"/>
          </p:nvPr>
        </p:nvSpPr>
        <p:spPr/>
        <p:txBody>
          <a:bodyPr/>
          <a:lstStyle/>
          <a:p>
            <a:r>
              <a:rPr lang="en-IN" dirty="0"/>
              <a:t>We start with an anecdote.</a:t>
            </a:r>
          </a:p>
        </p:txBody>
      </p:sp>
      <p:sp>
        <p:nvSpPr>
          <p:cNvPr id="3" name="Content Placeholder 2">
            <a:extLst>
              <a:ext uri="{FF2B5EF4-FFF2-40B4-BE49-F238E27FC236}">
                <a16:creationId xmlns:a16="http://schemas.microsoft.com/office/drawing/2014/main" id="{0B0C31EE-8860-4EAE-A5B8-1742B6FE74BD}"/>
              </a:ext>
            </a:extLst>
          </p:cNvPr>
          <p:cNvSpPr>
            <a:spLocks noGrp="1"/>
          </p:cNvSpPr>
          <p:nvPr>
            <p:ph idx="1"/>
          </p:nvPr>
        </p:nvSpPr>
        <p:spPr/>
        <p:txBody>
          <a:bodyPr>
            <a:normAutofit fontScale="92500" lnSpcReduction="10000"/>
          </a:bodyPr>
          <a:lstStyle/>
          <a:p>
            <a:r>
              <a:rPr lang="en-IN" dirty="0"/>
              <a:t>In the late 1700s, Edward Jenner observed that milkmaids are less prone to smallpox. </a:t>
            </a:r>
          </a:p>
          <a:p>
            <a:r>
              <a:rPr lang="en-IN" dirty="0"/>
              <a:t>He postulated that cowpox confers resistance to smallpox. </a:t>
            </a:r>
          </a:p>
          <a:p>
            <a:r>
              <a:rPr lang="en-IN" dirty="0"/>
              <a:t>He made an unethical experiment on human beings. </a:t>
            </a:r>
          </a:p>
          <a:p>
            <a:r>
              <a:rPr lang="en-IN" dirty="0"/>
              <a:t>He caught hold of a 8-year-boy, the son of his gardener. He took the pus from the hands of a milkmaid who had contracted cowpox. He inoculated the young boy Phipps with that pus. Then he exposed Phipps to smallpox. There were 16 others who were subjected to the same experiment. Ha! They failed to contract the full-blown smallpox.</a:t>
            </a:r>
          </a:p>
          <a:p>
            <a:r>
              <a:rPr lang="en-IN" dirty="0"/>
              <a:t>Vaccination against the deadly disease (called smallpox) has been discovered! </a:t>
            </a:r>
          </a:p>
        </p:txBody>
      </p:sp>
    </p:spTree>
    <p:extLst>
      <p:ext uri="{BB962C8B-B14F-4D97-AF65-F5344CB8AC3E}">
        <p14:creationId xmlns:p14="http://schemas.microsoft.com/office/powerpoint/2010/main" val="96031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9518-8AAE-4880-A958-2687527D10C8}"/>
              </a:ext>
            </a:extLst>
          </p:cNvPr>
          <p:cNvSpPr>
            <a:spLocks noGrp="1"/>
          </p:cNvSpPr>
          <p:nvPr>
            <p:ph type="title"/>
          </p:nvPr>
        </p:nvSpPr>
        <p:spPr/>
        <p:txBody>
          <a:bodyPr/>
          <a:lstStyle/>
          <a:p>
            <a:r>
              <a:rPr lang="en-IN" dirty="0"/>
              <a:t>Nuremberg code for experimentation on humans- 1</a:t>
            </a:r>
          </a:p>
        </p:txBody>
      </p:sp>
      <p:sp>
        <p:nvSpPr>
          <p:cNvPr id="3" name="Content Placeholder 2">
            <a:extLst>
              <a:ext uri="{FF2B5EF4-FFF2-40B4-BE49-F238E27FC236}">
                <a16:creationId xmlns:a16="http://schemas.microsoft.com/office/drawing/2014/main" id="{2B0161E7-759A-4D51-9304-C0AA5F9C120F}"/>
              </a:ext>
            </a:extLst>
          </p:cNvPr>
          <p:cNvSpPr>
            <a:spLocks noGrp="1"/>
          </p:cNvSpPr>
          <p:nvPr>
            <p:ph idx="1"/>
          </p:nvPr>
        </p:nvSpPr>
        <p:spPr/>
        <p:txBody>
          <a:bodyPr/>
          <a:lstStyle/>
          <a:p>
            <a:r>
              <a:rPr lang="en-IN" dirty="0"/>
              <a:t>Voluntary well-informed understanding consent of the human subject in a full legal capacity </a:t>
            </a:r>
          </a:p>
        </p:txBody>
      </p:sp>
    </p:spTree>
    <p:extLst>
      <p:ext uri="{BB962C8B-B14F-4D97-AF65-F5344CB8AC3E}">
        <p14:creationId xmlns:p14="http://schemas.microsoft.com/office/powerpoint/2010/main" val="176576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5CC4-C96C-413C-9EBF-8330DD9D6FAF}"/>
              </a:ext>
            </a:extLst>
          </p:cNvPr>
          <p:cNvSpPr>
            <a:spLocks noGrp="1"/>
          </p:cNvSpPr>
          <p:nvPr>
            <p:ph type="title"/>
          </p:nvPr>
        </p:nvSpPr>
        <p:spPr/>
        <p:txBody>
          <a:bodyPr/>
          <a:lstStyle/>
          <a:p>
            <a:r>
              <a:rPr lang="en-IN" dirty="0"/>
              <a:t>Code-2</a:t>
            </a:r>
          </a:p>
        </p:txBody>
      </p:sp>
      <p:sp>
        <p:nvSpPr>
          <p:cNvPr id="3" name="Content Placeholder 2">
            <a:extLst>
              <a:ext uri="{FF2B5EF4-FFF2-40B4-BE49-F238E27FC236}">
                <a16:creationId xmlns:a16="http://schemas.microsoft.com/office/drawing/2014/main" id="{EA7E4AC8-39C7-485D-A1E0-BB53FCF3DD2D}"/>
              </a:ext>
            </a:extLst>
          </p:cNvPr>
          <p:cNvSpPr>
            <a:spLocks noGrp="1"/>
          </p:cNvSpPr>
          <p:nvPr>
            <p:ph idx="1"/>
          </p:nvPr>
        </p:nvSpPr>
        <p:spPr/>
        <p:txBody>
          <a:bodyPr/>
          <a:lstStyle/>
          <a:p>
            <a:r>
              <a:rPr lang="en-IN" dirty="0"/>
              <a:t>The experiment should aim at positive results for the society that cannot be procured in some other way. </a:t>
            </a:r>
          </a:p>
        </p:txBody>
      </p:sp>
    </p:spTree>
    <p:extLst>
      <p:ext uri="{BB962C8B-B14F-4D97-AF65-F5344CB8AC3E}">
        <p14:creationId xmlns:p14="http://schemas.microsoft.com/office/powerpoint/2010/main" val="399730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D2DB-AD22-488B-B6B5-3CF770B46A2C}"/>
              </a:ext>
            </a:extLst>
          </p:cNvPr>
          <p:cNvSpPr>
            <a:spLocks noGrp="1"/>
          </p:cNvSpPr>
          <p:nvPr>
            <p:ph type="title"/>
          </p:nvPr>
        </p:nvSpPr>
        <p:spPr/>
        <p:txBody>
          <a:bodyPr/>
          <a:lstStyle/>
          <a:p>
            <a:r>
              <a:rPr lang="en-IN" dirty="0"/>
              <a:t>Code 3</a:t>
            </a:r>
          </a:p>
        </p:txBody>
      </p:sp>
      <p:sp>
        <p:nvSpPr>
          <p:cNvPr id="3" name="Content Placeholder 2">
            <a:extLst>
              <a:ext uri="{FF2B5EF4-FFF2-40B4-BE49-F238E27FC236}">
                <a16:creationId xmlns:a16="http://schemas.microsoft.com/office/drawing/2014/main" id="{DD8CE0ED-251B-4475-AC99-12B5C4ACA51B}"/>
              </a:ext>
            </a:extLst>
          </p:cNvPr>
          <p:cNvSpPr>
            <a:spLocks noGrp="1"/>
          </p:cNvSpPr>
          <p:nvPr>
            <p:ph idx="1"/>
          </p:nvPr>
        </p:nvSpPr>
        <p:spPr/>
        <p:txBody>
          <a:bodyPr/>
          <a:lstStyle/>
          <a:p>
            <a:r>
              <a:rPr lang="en-IN" dirty="0"/>
              <a:t>It should be based on previous knowledge that justifies the experiment. E.g. Expectation after experimenting on animals. </a:t>
            </a:r>
          </a:p>
        </p:txBody>
      </p:sp>
    </p:spTree>
    <p:extLst>
      <p:ext uri="{BB962C8B-B14F-4D97-AF65-F5344CB8AC3E}">
        <p14:creationId xmlns:p14="http://schemas.microsoft.com/office/powerpoint/2010/main" val="204877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B364-0F7E-47D1-AFEC-B18B5D9AD524}"/>
              </a:ext>
            </a:extLst>
          </p:cNvPr>
          <p:cNvSpPr>
            <a:spLocks noGrp="1"/>
          </p:cNvSpPr>
          <p:nvPr>
            <p:ph type="title"/>
          </p:nvPr>
        </p:nvSpPr>
        <p:spPr/>
        <p:txBody>
          <a:bodyPr/>
          <a:lstStyle/>
          <a:p>
            <a:r>
              <a:rPr lang="en-IN" dirty="0"/>
              <a:t>Code 4</a:t>
            </a:r>
          </a:p>
        </p:txBody>
      </p:sp>
      <p:sp>
        <p:nvSpPr>
          <p:cNvPr id="3" name="Content Placeholder 2">
            <a:extLst>
              <a:ext uri="{FF2B5EF4-FFF2-40B4-BE49-F238E27FC236}">
                <a16:creationId xmlns:a16="http://schemas.microsoft.com/office/drawing/2014/main" id="{FC347BF5-A214-4EB1-939A-19D2A3729129}"/>
              </a:ext>
            </a:extLst>
          </p:cNvPr>
          <p:cNvSpPr>
            <a:spLocks noGrp="1"/>
          </p:cNvSpPr>
          <p:nvPr>
            <p:ph idx="1"/>
          </p:nvPr>
        </p:nvSpPr>
        <p:spPr/>
        <p:txBody>
          <a:bodyPr/>
          <a:lstStyle/>
          <a:p>
            <a:r>
              <a:rPr lang="en-IN" dirty="0"/>
              <a:t>The experiment should be set up in a way that avoids unnecessary physical injuries and mental suffering.</a:t>
            </a:r>
          </a:p>
        </p:txBody>
      </p:sp>
    </p:spTree>
    <p:extLst>
      <p:ext uri="{BB962C8B-B14F-4D97-AF65-F5344CB8AC3E}">
        <p14:creationId xmlns:p14="http://schemas.microsoft.com/office/powerpoint/2010/main" val="368962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6464-E436-45DE-8265-C3A984710F28}"/>
              </a:ext>
            </a:extLst>
          </p:cNvPr>
          <p:cNvSpPr>
            <a:spLocks noGrp="1"/>
          </p:cNvSpPr>
          <p:nvPr>
            <p:ph type="title"/>
          </p:nvPr>
        </p:nvSpPr>
        <p:spPr/>
        <p:txBody>
          <a:bodyPr/>
          <a:lstStyle/>
          <a:p>
            <a:r>
              <a:rPr lang="en-IN" dirty="0"/>
              <a:t>Code 5</a:t>
            </a:r>
          </a:p>
        </p:txBody>
      </p:sp>
      <p:sp>
        <p:nvSpPr>
          <p:cNvPr id="3" name="Content Placeholder 2">
            <a:extLst>
              <a:ext uri="{FF2B5EF4-FFF2-40B4-BE49-F238E27FC236}">
                <a16:creationId xmlns:a16="http://schemas.microsoft.com/office/drawing/2014/main" id="{193AA090-0B56-419A-A4CA-D4846CC9F95F}"/>
              </a:ext>
            </a:extLst>
          </p:cNvPr>
          <p:cNvSpPr>
            <a:spLocks noGrp="1"/>
          </p:cNvSpPr>
          <p:nvPr>
            <p:ph idx="1"/>
          </p:nvPr>
        </p:nvSpPr>
        <p:spPr/>
        <p:txBody>
          <a:bodyPr/>
          <a:lstStyle/>
          <a:p>
            <a:r>
              <a:rPr lang="en-IN" dirty="0"/>
              <a:t>It should not be conducted if there is a reason to believe that it may cause death or disabilities. </a:t>
            </a:r>
          </a:p>
        </p:txBody>
      </p:sp>
    </p:spTree>
    <p:extLst>
      <p:ext uri="{BB962C8B-B14F-4D97-AF65-F5344CB8AC3E}">
        <p14:creationId xmlns:p14="http://schemas.microsoft.com/office/powerpoint/2010/main" val="4961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DEE4-2F2B-4E5F-BCDD-7D701849AAB2}"/>
              </a:ext>
            </a:extLst>
          </p:cNvPr>
          <p:cNvSpPr>
            <a:spLocks noGrp="1"/>
          </p:cNvSpPr>
          <p:nvPr>
            <p:ph type="title"/>
          </p:nvPr>
        </p:nvSpPr>
        <p:spPr/>
        <p:txBody>
          <a:bodyPr/>
          <a:lstStyle/>
          <a:p>
            <a:r>
              <a:rPr lang="en-IN" dirty="0"/>
              <a:t>Code 6</a:t>
            </a:r>
          </a:p>
        </p:txBody>
      </p:sp>
      <p:sp>
        <p:nvSpPr>
          <p:cNvPr id="3" name="Content Placeholder 2">
            <a:extLst>
              <a:ext uri="{FF2B5EF4-FFF2-40B4-BE49-F238E27FC236}">
                <a16:creationId xmlns:a16="http://schemas.microsoft.com/office/drawing/2014/main" id="{80E3A0ED-8DC9-4FAB-A4B9-C269D2E71615}"/>
              </a:ext>
            </a:extLst>
          </p:cNvPr>
          <p:cNvSpPr>
            <a:spLocks noGrp="1"/>
          </p:cNvSpPr>
          <p:nvPr>
            <p:ph idx="1"/>
          </p:nvPr>
        </p:nvSpPr>
        <p:spPr/>
        <p:txBody>
          <a:bodyPr/>
          <a:lstStyle/>
          <a:p>
            <a:r>
              <a:rPr lang="en-IN" dirty="0"/>
              <a:t>The risk of the experiment should be in proportion to the expected humanitarian benefits. </a:t>
            </a:r>
          </a:p>
        </p:txBody>
      </p:sp>
    </p:spTree>
    <p:extLst>
      <p:ext uri="{BB962C8B-B14F-4D97-AF65-F5344CB8AC3E}">
        <p14:creationId xmlns:p14="http://schemas.microsoft.com/office/powerpoint/2010/main" val="35578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435F-6F5D-4590-B3FA-6B1597361EB0}"/>
              </a:ext>
            </a:extLst>
          </p:cNvPr>
          <p:cNvSpPr>
            <a:spLocks noGrp="1"/>
          </p:cNvSpPr>
          <p:nvPr>
            <p:ph type="title"/>
          </p:nvPr>
        </p:nvSpPr>
        <p:spPr/>
        <p:txBody>
          <a:bodyPr/>
          <a:lstStyle/>
          <a:p>
            <a:r>
              <a:rPr lang="en-IN" dirty="0"/>
              <a:t>Code 7</a:t>
            </a:r>
          </a:p>
        </p:txBody>
      </p:sp>
      <p:sp>
        <p:nvSpPr>
          <p:cNvPr id="3" name="Content Placeholder 2">
            <a:extLst>
              <a:ext uri="{FF2B5EF4-FFF2-40B4-BE49-F238E27FC236}">
                <a16:creationId xmlns:a16="http://schemas.microsoft.com/office/drawing/2014/main" id="{3D4730DB-452E-4198-821F-617F52AE2135}"/>
              </a:ext>
            </a:extLst>
          </p:cNvPr>
          <p:cNvSpPr>
            <a:spLocks noGrp="1"/>
          </p:cNvSpPr>
          <p:nvPr>
            <p:ph idx="1"/>
          </p:nvPr>
        </p:nvSpPr>
        <p:spPr/>
        <p:txBody>
          <a:bodyPr/>
          <a:lstStyle/>
          <a:p>
            <a:r>
              <a:rPr lang="en-IN" dirty="0"/>
              <a:t>Preparations ang facilities must be provided that protect the subjects from the experiments’ risks. </a:t>
            </a:r>
          </a:p>
        </p:txBody>
      </p:sp>
    </p:spTree>
    <p:extLst>
      <p:ext uri="{BB962C8B-B14F-4D97-AF65-F5344CB8AC3E}">
        <p14:creationId xmlns:p14="http://schemas.microsoft.com/office/powerpoint/2010/main" val="34749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410</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RPE 7 A little of history and philosophy (for Research Ethics)</vt:lpstr>
      <vt:lpstr>We start with an anecdote.</vt:lpstr>
      <vt:lpstr>Nuremberg code for experimentation on humans- 1</vt:lpstr>
      <vt:lpstr>Code-2</vt:lpstr>
      <vt:lpstr>Code 3</vt:lpstr>
      <vt:lpstr>Code 4</vt:lpstr>
      <vt:lpstr>Code 5</vt:lpstr>
      <vt:lpstr>Code 6</vt:lpstr>
      <vt:lpstr>Code 7</vt:lpstr>
      <vt:lpstr>Code 8</vt:lpstr>
      <vt:lpstr>Code 9</vt:lpstr>
      <vt:lpstr>Code 10 </vt:lpstr>
      <vt:lpstr>Plato’s cardinal virtues</vt:lpstr>
      <vt:lpstr>Deontological Ethics</vt:lpstr>
      <vt:lpstr>Consequentialism</vt:lpstr>
      <vt:lpstr>Ethos of science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RPE 7 A little of history and philosophy (for Research Ethics)</dc:title>
  <dc:creator>officeuser15</dc:creator>
  <cp:lastModifiedBy>officeuser15</cp:lastModifiedBy>
  <cp:revision>8</cp:revision>
  <dcterms:created xsi:type="dcterms:W3CDTF">2021-05-28T07:34:33Z</dcterms:created>
  <dcterms:modified xsi:type="dcterms:W3CDTF">2021-05-28T08:34:33Z</dcterms:modified>
</cp:coreProperties>
</file>