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F8D4-D269-4B22-9752-EC8A569A0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F229A-C144-410B-85C3-88EE1A92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B2122-9AE1-40AF-96AD-A6E21C1F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5BEF-0AF0-4EFD-8752-7F64FC1537E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3727C-292A-4BF2-AFB5-FDEBD998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CC271-F3FC-4438-ABB0-22A6080C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911-0493-4D50-B9CA-6A20F3534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8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A795-48A6-44A6-8018-C77D90B4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134A9-78BF-444A-BDA1-6837876D8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DCE8-DDEC-4145-9AD6-39EDE415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5BEF-0AF0-4EFD-8752-7F64FC1537E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6B824-08C1-427C-B8F4-019D1515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9D09A-4755-413F-82CF-D3B577BE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911-0493-4D50-B9CA-6A20F3534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96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D96DB-3B99-4E6F-A5CA-C2F7A2FF6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6403B-CA4E-4F11-B759-B46FBE6C1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9A43A-5DAA-4691-B89E-5B2C688D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5BEF-0AF0-4EFD-8752-7F64FC1537E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D9F66-CC00-43A0-9E94-6D46C2CF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1A2FA-1CC1-400D-8DCB-6F94A4D2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911-0493-4D50-B9CA-6A20F3534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80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5625-012B-48C8-B024-08F30BC8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EE7E-13CE-461B-B92A-2142F9877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B89C3-1500-48B1-8133-ACBE4570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5BEF-0AF0-4EFD-8752-7F64FC1537E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B3E2A-BACC-480B-9D6D-B1452FF4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7CD3-8A11-4A8B-B64B-183443B9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911-0493-4D50-B9CA-6A20F3534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43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798A-C94A-4B1D-B1CB-017A70C9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4009B-64C0-401F-BE9C-6001ACBAA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548A3-82D6-4F2C-994C-8FCD4513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5BEF-0AF0-4EFD-8752-7F64FC1537E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D4B1C-577F-4258-A29B-4E25F37B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73CE-7417-4CDB-A7B1-44CECB36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911-0493-4D50-B9CA-6A20F3534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81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FC40-47B6-4F8F-B5E3-0161262A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F63A-94A4-46D0-B0FF-21348B80A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88749-EA33-45D3-9912-47F0AC093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F4D47-6D58-4808-A1F7-64631D89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5BEF-0AF0-4EFD-8752-7F64FC1537E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8B58D-4726-4AE9-A629-4A28F8C1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068A0-546E-4149-B169-DCB6BE2A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911-0493-4D50-B9CA-6A20F3534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5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C403-FDCC-4064-9A1D-6066AF46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0222F-0FA4-4BCF-8EAA-DDF0BF7E9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6FF87-3224-4581-A88F-B51447C5A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4BFC5-99C1-45FB-B12D-861B8D6A3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542FF-FC7E-4270-8720-96E3C20AA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1917A-F63D-4E5E-8E5E-D4C084D9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5BEF-0AF0-4EFD-8752-7F64FC1537E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CFB78-3F9F-40E9-B721-171C0409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08A6D-016D-49C1-A2A7-34F0D494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911-0493-4D50-B9CA-6A20F3534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10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E89B-BB2A-4CC8-B7E1-C152AA8C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2DC29-0C43-40CD-97AC-24C31DF1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5BEF-0AF0-4EFD-8752-7F64FC1537E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40666-7626-454C-BFDD-96B4D1CD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B85B-3F38-4901-AEAE-A858270C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911-0493-4D50-B9CA-6A20F3534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45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E31FF-59F3-4F98-89BF-62CB4C54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5BEF-0AF0-4EFD-8752-7F64FC1537E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6B258-3D0E-47B1-9244-EEB9C27A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CEA21-387C-4017-90AD-3DB07CCB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911-0493-4D50-B9CA-6A20F3534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43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26F0-0495-4B67-BC80-70B8592B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B6CBB-8D35-471E-8680-3A42F905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68F32-C701-4C3A-8377-B65E0C3AD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4FBCD-9B4D-4708-8B0C-1E925C91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5BEF-0AF0-4EFD-8752-7F64FC1537E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2D196-B762-43C4-9D27-8CD72EE8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E77D1-715F-4251-A744-F7D3223B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911-0493-4D50-B9CA-6A20F3534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50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6EE0-BAF5-4D9F-93E9-5EDBDCB1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9A339-8ED5-4F2D-A265-239E56FF3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6C07D-48BC-4087-981B-53FADA4CE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3E0E0-6B04-406C-A1FB-9D725910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5BEF-0AF0-4EFD-8752-7F64FC1537E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45402-4284-4F5D-8E08-92F271E0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C4718-AD73-4C06-97D2-0A372570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911-0493-4D50-B9CA-6A20F3534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67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EFFD4-AFBE-431C-9F00-4536D187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F23E9-7877-47DD-A1E1-FD087BF60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15668-4C46-47C8-B282-93019E541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5BEF-0AF0-4EFD-8752-7F64FC1537E9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B409E-4BB8-4FA2-891F-8B238DCB8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E9DFF-DD12-438C-9C46-305C58157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E9911-0493-4D50-B9CA-6A20F3534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21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B377-C925-407B-BAD9-A42544778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RPE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BEEAB-90C0-422A-B87D-1C0D98029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4-6-21</a:t>
            </a:r>
          </a:p>
          <a:p>
            <a:r>
              <a:rPr lang="en-IN" dirty="0"/>
              <a:t>A case study</a:t>
            </a:r>
          </a:p>
        </p:txBody>
      </p:sp>
    </p:spTree>
    <p:extLst>
      <p:ext uri="{BB962C8B-B14F-4D97-AF65-F5344CB8AC3E}">
        <p14:creationId xmlns:p14="http://schemas.microsoft.com/office/powerpoint/2010/main" val="19756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36C6-2170-41B6-B6E4-8778F282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6E3E-0559-4D77-A77F-F394F722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Diederik</a:t>
            </a:r>
            <a:r>
              <a:rPr lang="en-IN" dirty="0"/>
              <a:t> </a:t>
            </a:r>
            <a:r>
              <a:rPr lang="en-IN" dirty="0" err="1"/>
              <a:t>Stapel</a:t>
            </a:r>
            <a:r>
              <a:rPr lang="en-IN" dirty="0"/>
              <a:t> had affiliations to three major research universities in the Netherlands. His case highlights the following fact:</a:t>
            </a:r>
          </a:p>
          <a:p>
            <a:endParaRPr lang="en-IN" dirty="0"/>
          </a:p>
          <a:p>
            <a:r>
              <a:rPr lang="en-IN" dirty="0"/>
              <a:t>Sometimes the manner and intention of the manipulation of data goes beyond carelessness, negligence or recklessness. Sometimes it is outright fraud.</a:t>
            </a:r>
          </a:p>
          <a:p>
            <a:endParaRPr lang="en-IN" dirty="0"/>
          </a:p>
          <a:p>
            <a:r>
              <a:rPr lang="en-IN" dirty="0" err="1"/>
              <a:t>Stapel</a:t>
            </a:r>
            <a:r>
              <a:rPr lang="en-IN" dirty="0"/>
              <a:t> has committed one of the biggest strings of scientific fraud. Most publicity has surrounded his case. </a:t>
            </a:r>
          </a:p>
        </p:txBody>
      </p:sp>
    </p:spTree>
    <p:extLst>
      <p:ext uri="{BB962C8B-B14F-4D97-AF65-F5344CB8AC3E}">
        <p14:creationId xmlns:p14="http://schemas.microsoft.com/office/powerpoint/2010/main" val="305547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D59B-3EB7-48FF-99E5-52456296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Stapel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ACCF3-1130-4A9B-ACE2-F7E540991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 was a behavioural psychologist. </a:t>
            </a:r>
          </a:p>
          <a:p>
            <a:r>
              <a:rPr lang="en-IN" dirty="0"/>
              <a:t>After publishing an article in “Science”, he had to retract it. </a:t>
            </a:r>
          </a:p>
          <a:p>
            <a:r>
              <a:rPr lang="en-IN" dirty="0"/>
              <a:t>A leading highest impact journal.</a:t>
            </a:r>
          </a:p>
          <a:p>
            <a:r>
              <a:rPr lang="en-IN" dirty="0"/>
              <a:t>His article relied on fraudulent data, fabricated out of thin air.</a:t>
            </a:r>
          </a:p>
          <a:p>
            <a:r>
              <a:rPr lang="en-IN" dirty="0"/>
              <a:t>His former students or collaborators “blew the whistle” on him. </a:t>
            </a:r>
          </a:p>
          <a:p>
            <a:r>
              <a:rPr lang="en-IN" dirty="0"/>
              <a:t>He kept close guard over his data; but exposed at some point in future.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30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1E78-2638-4C18-9C4F-995ABCD7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7B22-41F6-4BC2-9687-B7427AFFD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Stapel</a:t>
            </a:r>
            <a:r>
              <a:rPr lang="en-IN" dirty="0"/>
              <a:t> was deeply interested in social psychology.</a:t>
            </a:r>
          </a:p>
          <a:p>
            <a:r>
              <a:rPr lang="en-IN" dirty="0"/>
              <a:t>But his data did not fit into any cogent theory.</a:t>
            </a:r>
          </a:p>
          <a:p>
            <a:r>
              <a:rPr lang="en-IN" dirty="0"/>
              <a:t>He was frustrated by the messiness.</a:t>
            </a:r>
          </a:p>
          <a:p>
            <a:r>
              <a:rPr lang="en-IN" dirty="0"/>
              <a:t>He was also driven by ambition, to be recognized, quoted, admired, cited, and adored.</a:t>
            </a:r>
          </a:p>
          <a:p>
            <a:r>
              <a:rPr lang="en-IN" dirty="0"/>
              <a:t>He began at first by manipulating his data on spreadsheets. A few numbers here and there were strewn, to better fit what he wished to convey.</a:t>
            </a:r>
          </a:p>
          <a:p>
            <a:r>
              <a:rPr lang="en-IN" dirty="0"/>
              <a:t>Eventually he just started making up data completely.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60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BEC3-1633-43C9-9F3E-EA870775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396A-A073-45FD-8DC3-1D03AD47B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 continued publishing in high-value publications. </a:t>
            </a:r>
          </a:p>
          <a:p>
            <a:r>
              <a:rPr lang="en-IN" dirty="0"/>
              <a:t>Among his research was a paper that alleged that meat-eating people were more selfish than the vegetarians. That was also based on fabricated data. </a:t>
            </a:r>
          </a:p>
          <a:p>
            <a:r>
              <a:rPr lang="en-IN" dirty="0"/>
              <a:t>The damage caused by </a:t>
            </a:r>
            <a:r>
              <a:rPr lang="en-IN" dirty="0" err="1"/>
              <a:t>Stapel’s</a:t>
            </a:r>
            <a:r>
              <a:rPr lang="en-IN" dirty="0"/>
              <a:t> fraud is significant. </a:t>
            </a:r>
          </a:p>
          <a:p>
            <a:r>
              <a:rPr lang="en-IN" dirty="0"/>
              <a:t>It continues to hamper the reputation of the entire field of social psychology.</a:t>
            </a:r>
          </a:p>
          <a:p>
            <a:r>
              <a:rPr lang="en-IN" dirty="0"/>
              <a:t>His papers had been cited by hundreds of others. </a:t>
            </a:r>
          </a:p>
          <a:p>
            <a:r>
              <a:rPr lang="en-IN" dirty="0"/>
              <a:t>He remained noted and admired at the top of his field. </a:t>
            </a:r>
          </a:p>
        </p:txBody>
      </p:sp>
    </p:spTree>
    <p:extLst>
      <p:ext uri="{BB962C8B-B14F-4D97-AF65-F5344CB8AC3E}">
        <p14:creationId xmlns:p14="http://schemas.microsoft.com/office/powerpoint/2010/main" val="272556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5D6C-CAD1-4423-BB4A-2AF9A3AC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Taken from section 2.5 of the second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8ECAE-C7E7-4AB9-B30E-1B1640CC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Millions of Euros were spent on his research.</a:t>
            </a:r>
          </a:p>
          <a:p>
            <a:r>
              <a:rPr lang="en-IN" dirty="0"/>
              <a:t>At the end </a:t>
            </a:r>
            <a:r>
              <a:rPr lang="en-IN" dirty="0" err="1"/>
              <a:t>Stapel</a:t>
            </a:r>
            <a:r>
              <a:rPr lang="en-IN" dirty="0"/>
              <a:t> deflected criminal prosecution by </a:t>
            </a:r>
          </a:p>
          <a:p>
            <a:r>
              <a:rPr lang="en-IN" dirty="0"/>
              <a:t>1. Agreeing to community service</a:t>
            </a:r>
          </a:p>
          <a:p>
            <a:r>
              <a:rPr lang="en-IN" dirty="0"/>
              <a:t>2. Forfeiting his pension.</a:t>
            </a:r>
          </a:p>
          <a:p>
            <a:r>
              <a:rPr lang="en-IN" dirty="0"/>
              <a:t>3. Retracting many papers</a:t>
            </a:r>
          </a:p>
          <a:p>
            <a:r>
              <a:rPr lang="en-IN" dirty="0"/>
              <a:t>4. Withdrawing from further research. </a:t>
            </a:r>
          </a:p>
          <a:p>
            <a:r>
              <a:rPr lang="en-IN" dirty="0"/>
              <a:t>Bringing disrepute to himself and to his field.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0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361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RPE 9</vt:lpstr>
      <vt:lpstr>Fraud</vt:lpstr>
      <vt:lpstr>Stapel</vt:lpstr>
      <vt:lpstr>Why?</vt:lpstr>
      <vt:lpstr>PowerPoint Presentation</vt:lpstr>
      <vt:lpstr>Taken from section 2.5 of the second 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RPE 9</dc:title>
  <dc:creator>officeuser15</dc:creator>
  <cp:lastModifiedBy>officeuser15</cp:lastModifiedBy>
  <cp:revision>9</cp:revision>
  <dcterms:created xsi:type="dcterms:W3CDTF">2021-06-04T09:10:17Z</dcterms:created>
  <dcterms:modified xsi:type="dcterms:W3CDTF">2021-06-04T10:49:44Z</dcterms:modified>
</cp:coreProperties>
</file>