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63" r:id="rId5"/>
    <p:sldId id="302" r:id="rId6"/>
    <p:sldId id="303" r:id="rId7"/>
    <p:sldId id="304" r:id="rId8"/>
    <p:sldId id="301" r:id="rId9"/>
    <p:sldId id="291" r:id="rId10"/>
    <p:sldId id="292" r:id="rId11"/>
    <p:sldId id="293" r:id="rId12"/>
    <p:sldId id="294" r:id="rId13"/>
    <p:sldId id="295" r:id="rId14"/>
    <p:sldId id="296" r:id="rId15"/>
    <p:sldId id="297" r:id="rId16"/>
    <p:sldId id="298" r:id="rId17"/>
    <p:sldId id="299" r:id="rId18"/>
    <p:sldId id="300" r:id="rId19"/>
    <p:sldId id="288" r:id="rId20"/>
    <p:sldId id="262"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a:srgbClr val="FFCC00"/>
    <a:srgbClr val="00FFFF"/>
    <a:srgbClr val="FFFFFF"/>
    <a:srgbClr val="64E50D"/>
    <a:srgbClr val="FFFF66"/>
    <a:srgbClr val="00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58827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21029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40721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138052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46381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05664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30944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89077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85460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145086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53530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49ED7-829E-4E80-BB4A-33769C7F5D72}" type="datetimeFigureOut">
              <a:rPr lang="zh-TW" altLang="en-US" smtClean="0"/>
              <a:t>2017/12/12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16091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facebook.com/l.php?u=https://www.youtube.com/watch?v%3DYKfIZZ6qHg0&amp;h=ATM0XVthgLKtNzMh7bstACFkyyO3o9A3EzgFMFQJAgkIzm9T1qoniOC0dYwNUFEkp_wqUbKjDiUl5aFe2tm1M-bBkSuD7-uU4mLk8-0OxmAOZta5G5pgWrtprZMCC-nuZ-eDjYoDXS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Assign 6</a:t>
            </a:r>
            <a:endParaRPr lang="zh-TW" altLang="en-US" dirty="0"/>
          </a:p>
        </p:txBody>
      </p:sp>
      <p:sp>
        <p:nvSpPr>
          <p:cNvPr id="3" name="副標題 2"/>
          <p:cNvSpPr>
            <a:spLocks noGrp="1"/>
          </p:cNvSpPr>
          <p:nvPr>
            <p:ph type="subTitle" idx="1"/>
          </p:nvPr>
        </p:nvSpPr>
        <p:spPr/>
        <p:txBody>
          <a:bodyPr/>
          <a:lstStyle/>
          <a:p>
            <a:r>
              <a:rPr lang="en-US" altLang="zh-TW" dirty="0" smtClean="0"/>
              <a:t>Object</a:t>
            </a:r>
          </a:p>
        </p:txBody>
      </p:sp>
    </p:spTree>
    <p:extLst>
      <p:ext uri="{BB962C8B-B14F-4D97-AF65-F5344CB8AC3E}">
        <p14:creationId xmlns:p14="http://schemas.microsoft.com/office/powerpoint/2010/main" val="3354292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867347" y="1972264"/>
            <a:ext cx="5591485" cy="3693319"/>
          </a:xfrm>
          <a:prstGeom prst="rect">
            <a:avLst/>
          </a:prstGeom>
          <a:noFill/>
        </p:spPr>
        <p:txBody>
          <a:bodyPr wrap="square" rtlCol="0">
            <a:spAutoFit/>
          </a:bodyPr>
          <a:lstStyle/>
          <a:p>
            <a:r>
              <a:rPr lang="en-US" altLang="zh-TW" b="1" dirty="0" err="1">
                <a:latin typeface="Consolas" panose="020B0609020204030204" pitchFamily="49" charset="0"/>
                <a:ea typeface="微軟正黑體" panose="020B0604030504040204" pitchFamily="34" charset="-120"/>
              </a:rPr>
              <a:t>boolean</a:t>
            </a:r>
            <a:r>
              <a:rPr lang="en-US" altLang="zh-TW" b="1" dirty="0">
                <a:latin typeface="Consolas" panose="020B0609020204030204" pitchFamily="49" charset="0"/>
                <a:ea typeface="微軟正黑體" panose="020B0604030504040204" pitchFamily="34" charset="-120"/>
              </a:rPr>
              <a:t> </a:t>
            </a:r>
            <a:r>
              <a:rPr lang="en-US" altLang="zh-TW" b="1" dirty="0" err="1">
                <a:latin typeface="Consolas" panose="020B0609020204030204" pitchFamily="49" charset="0"/>
                <a:ea typeface="微軟正黑體" panose="020B0604030504040204" pitchFamily="34" charset="-120"/>
              </a:rPr>
              <a:t>isAlive</a:t>
            </a:r>
            <a:r>
              <a:rPr lang="en-US" altLang="zh-TW" b="1" dirty="0">
                <a:latin typeface="Consolas" panose="020B0609020204030204" pitchFamily="49" charset="0"/>
                <a:ea typeface="微軟正黑體" panose="020B0604030504040204" pitchFamily="34" charset="-120"/>
              </a:rPr>
              <a:t>;</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x, y;</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w = SOIL_SIZE;</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h = SOIL_SIZE;</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a:t>
            </a:r>
            <a:r>
              <a:rPr lang="en-US" altLang="zh-TW" b="1" dirty="0">
                <a:latin typeface="Consolas" panose="020B0609020204030204" pitchFamily="49" charset="0"/>
                <a:ea typeface="微軟正黑體" panose="020B0604030504040204" pitchFamily="34" charset="-120"/>
              </a:rPr>
              <a:t>display(){}</a:t>
            </a:r>
          </a:p>
          <a:p>
            <a:r>
              <a:rPr lang="en-US" altLang="zh-TW" b="1" dirty="0" smtClean="0">
                <a:latin typeface="Consolas" panose="020B0609020204030204" pitchFamily="49" charset="0"/>
                <a:ea typeface="微軟正黑體" panose="020B0604030504040204" pitchFamily="34" charset="-120"/>
              </a:rPr>
              <a:t>void </a:t>
            </a:r>
            <a:r>
              <a:rPr lang="en-US" altLang="zh-TW" b="1" dirty="0" err="1">
                <a:latin typeface="Consolas" panose="020B0609020204030204" pitchFamily="49" charset="0"/>
                <a:ea typeface="微軟正黑體" panose="020B0604030504040204" pitchFamily="34" charset="-120"/>
              </a:rPr>
              <a:t>checkCollision</a:t>
            </a:r>
            <a:r>
              <a:rPr lang="en-US" altLang="zh-TW" b="1" dirty="0">
                <a:latin typeface="Consolas" panose="020B0609020204030204" pitchFamily="49" charset="0"/>
                <a:ea typeface="微軟正黑體" panose="020B0604030504040204" pitchFamily="34" charset="-120"/>
              </a:rPr>
              <a:t>(Player player){}</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Item(float </a:t>
            </a:r>
            <a:r>
              <a:rPr lang="en-US" altLang="zh-TW" b="1" dirty="0">
                <a:latin typeface="Consolas" panose="020B0609020204030204" pitchFamily="49" charset="0"/>
                <a:ea typeface="微軟正黑體" panose="020B0604030504040204" pitchFamily="34" charset="-120"/>
              </a:rPr>
              <a:t>x, float y){</a:t>
            </a:r>
          </a:p>
          <a:p>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isAlive</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 true;</a:t>
            </a:r>
          </a:p>
          <a:p>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this.x</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 x;</a:t>
            </a:r>
          </a:p>
          <a:p>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this.y</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 y;</a:t>
            </a:r>
          </a:p>
          <a:p>
            <a:r>
              <a:rPr lang="en-US" altLang="zh-TW" b="1" dirty="0" smtClean="0">
                <a:latin typeface="Consolas" panose="020B0609020204030204" pitchFamily="49" charset="0"/>
                <a:ea typeface="微軟正黑體" panose="020B0604030504040204" pitchFamily="34" charset="-120"/>
              </a:rPr>
              <a:t>}</a:t>
            </a: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Item Class</a:t>
            </a:r>
            <a:r>
              <a:rPr lang="zh-TW" altLang="en-US" sz="40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已包含於程式碼</a:t>
            </a:r>
            <a:r>
              <a:rPr lang="en-US" altLang="zh-TW" sz="2000" dirty="0" smtClean="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198" y="2371741"/>
            <a:ext cx="1834408" cy="1834408"/>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402" y="3238494"/>
            <a:ext cx="1834408" cy="1834408"/>
          </a:xfrm>
          <a:prstGeom prst="rect">
            <a:avLst/>
          </a:prstGeom>
        </p:spPr>
      </p:pic>
    </p:spTree>
    <p:extLst>
      <p:ext uri="{BB962C8B-B14F-4D97-AF65-F5344CB8AC3E}">
        <p14:creationId xmlns:p14="http://schemas.microsoft.com/office/powerpoint/2010/main" val="254297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867347" y="3628071"/>
            <a:ext cx="5591485" cy="2308324"/>
          </a:xfrm>
          <a:prstGeom prst="rect">
            <a:avLst/>
          </a:prstGeom>
          <a:noFill/>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display()</a:t>
            </a:r>
            <a:r>
              <a:rPr lang="zh-TW" altLang="en-US" b="1" dirty="0" smtClean="0">
                <a:latin typeface="Consolas" panose="020B0609020204030204" pitchFamily="49" charset="0"/>
                <a:ea typeface="微軟正黑體" panose="020B0604030504040204" pitchFamily="34" charset="-120"/>
              </a:rPr>
              <a:t>：顯示蔬菜圖片</a:t>
            </a:r>
            <a:endParaRPr lang="en-US" altLang="zh-TW" b="1" dirty="0" smtClean="0">
              <a:latin typeface="Consolas" panose="020B0609020204030204" pitchFamily="49" charset="0"/>
              <a:ea typeface="微軟正黑體" panose="020B0604030504040204" pitchFamily="34" charset="-120"/>
            </a:endParaRPr>
          </a:p>
          <a:p>
            <a:r>
              <a:rPr lang="en-US" altLang="zh-TW" b="1" dirty="0" err="1" smtClean="0">
                <a:solidFill>
                  <a:schemeClr val="accent5">
                    <a:lumMod val="50000"/>
                  </a:schemeClr>
                </a:solidFill>
                <a:latin typeface="Consolas" panose="020B0609020204030204" pitchFamily="49" charset="0"/>
                <a:ea typeface="微軟正黑體" panose="020B0604030504040204" pitchFamily="34" charset="-120"/>
              </a:rPr>
              <a:t>checkCollision</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(Player </a:t>
            </a:r>
            <a:r>
              <a:rPr lang="en-US" altLang="zh-TW" b="1" dirty="0">
                <a:solidFill>
                  <a:schemeClr val="accent5">
                    <a:lumMod val="50000"/>
                  </a:schemeClr>
                </a:solidFill>
                <a:latin typeface="Consolas" panose="020B0609020204030204" pitchFamily="49" charset="0"/>
                <a:ea typeface="微軟正黑體" panose="020B0604030504040204" pitchFamily="34" charset="-120"/>
              </a:rPr>
              <a:t>player</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a:t>
            </a:r>
            <a:r>
              <a:rPr lang="zh-TW" altLang="en-US" b="1" dirty="0" smtClean="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a:p>
            <a:pPr lvl="1"/>
            <a:r>
              <a:rPr lang="zh-TW" altLang="en-US" b="1" dirty="0" smtClean="0">
                <a:latin typeface="Consolas" panose="020B0609020204030204" pitchFamily="49" charset="0"/>
                <a:ea typeface="微軟正黑體" panose="020B0604030504040204" pitchFamily="34" charset="-120"/>
              </a:rPr>
              <a:t>將自己與 </a:t>
            </a:r>
            <a:r>
              <a:rPr lang="en-US" altLang="zh-TW" b="1" dirty="0" smtClean="0">
                <a:latin typeface="Consolas" panose="020B0609020204030204" pitchFamily="49" charset="0"/>
                <a:ea typeface="微軟正黑體" panose="020B0604030504040204" pitchFamily="34" charset="-120"/>
              </a:rPr>
              <a:t>player</a:t>
            </a:r>
            <a:r>
              <a:rPr lang="zh-TW" altLang="en-US" b="1" dirty="0" smtClean="0">
                <a:latin typeface="Consolas" panose="020B0609020204030204" pitchFamily="49" charset="0"/>
                <a:ea typeface="微軟正黑體" panose="020B0604030504040204" pitchFamily="34" charset="-120"/>
              </a:rPr>
              <a:t> 的 </a:t>
            </a:r>
            <a:r>
              <a:rPr lang="en-US" altLang="zh-TW" b="1" dirty="0" err="1" smtClean="0">
                <a:latin typeface="Consolas" panose="020B0609020204030204" pitchFamily="49" charset="0"/>
                <a:ea typeface="微軟正黑體" panose="020B0604030504040204" pitchFamily="34" charset="-120"/>
              </a:rPr>
              <a:t>xywh</a:t>
            </a:r>
            <a:r>
              <a:rPr lang="zh-TW" altLang="en-US" b="1" dirty="0" smtClean="0">
                <a:latin typeface="Consolas" panose="020B0609020204030204" pitchFamily="49" charset="0"/>
                <a:ea typeface="微軟正黑體" panose="020B0604030504040204" pitchFamily="34" charset="-120"/>
              </a:rPr>
              <a:t> 代入 </a:t>
            </a:r>
            <a:r>
              <a:rPr lang="en-US" altLang="zh-TW" b="1" dirty="0" err="1" smtClean="0">
                <a:latin typeface="Consolas" panose="020B0609020204030204" pitchFamily="49" charset="0"/>
                <a:ea typeface="微軟正黑體" panose="020B0604030504040204" pitchFamily="34" charset="-120"/>
              </a:rPr>
              <a:t>isHit</a:t>
            </a:r>
            <a:r>
              <a:rPr lang="en-US" altLang="zh-TW" b="1" dirty="0" smtClean="0">
                <a:latin typeface="Consolas" panose="020B0609020204030204" pitchFamily="49" charset="0"/>
                <a:ea typeface="微軟正黑體" panose="020B0604030504040204" pitchFamily="34" charset="-120"/>
              </a:rPr>
              <a:t>()</a:t>
            </a:r>
          </a:p>
          <a:p>
            <a:pPr lvl="1"/>
            <a:r>
              <a:rPr lang="zh-TW" altLang="en-US" b="1" dirty="0" smtClean="0">
                <a:latin typeface="Consolas" panose="020B0609020204030204" pitchFamily="49" charset="0"/>
                <a:ea typeface="微軟正黑體" panose="020B0604030504040204" pitchFamily="34" charset="-120"/>
              </a:rPr>
              <a:t>如果偵測到碰撞且 </a:t>
            </a:r>
            <a:r>
              <a:rPr lang="en-US" altLang="zh-TW" b="1" dirty="0" err="1" smtClean="0">
                <a:latin typeface="Consolas" panose="020B0609020204030204" pitchFamily="49" charset="0"/>
                <a:ea typeface="微軟正黑體" panose="020B0604030504040204" pitchFamily="34" charset="-120"/>
              </a:rPr>
              <a:t>player.health</a:t>
            </a:r>
            <a:r>
              <a:rPr lang="en-US" altLang="zh-TW" b="1" dirty="0" smtClean="0">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未達上限</a:t>
            </a:r>
            <a:endParaRPr lang="en-US" altLang="zh-TW" b="1" dirty="0" smtClean="0">
              <a:latin typeface="Consolas" panose="020B0609020204030204" pitchFamily="49" charset="0"/>
              <a:ea typeface="微軟正黑體" panose="020B0604030504040204" pitchFamily="34" charset="-120"/>
            </a:endParaRPr>
          </a:p>
          <a:p>
            <a:pPr lvl="1"/>
            <a:r>
              <a:rPr lang="zh-TW" altLang="en-US" b="1" dirty="0" smtClean="0">
                <a:latin typeface="Consolas" panose="020B0609020204030204" pitchFamily="49" charset="0"/>
                <a:ea typeface="微軟正黑體" panose="020B0604030504040204" pitchFamily="34" charset="-120"/>
              </a:rPr>
              <a:t>則加血並將自己的 </a:t>
            </a:r>
            <a:r>
              <a:rPr lang="en-US" altLang="zh-TW" b="1" dirty="0" err="1" smtClean="0">
                <a:latin typeface="Consolas" panose="020B0609020204030204" pitchFamily="49" charset="0"/>
                <a:ea typeface="微軟正黑體" panose="020B0604030504040204" pitchFamily="34" charset="-120"/>
              </a:rPr>
              <a:t>isAlive</a:t>
            </a:r>
            <a:r>
              <a:rPr lang="zh-TW" altLang="en-US" b="1" dirty="0" smtClean="0">
                <a:latin typeface="Consolas" panose="020B0609020204030204" pitchFamily="49" charset="0"/>
                <a:ea typeface="微軟正黑體" panose="020B0604030504040204" pitchFamily="34" charset="-120"/>
              </a:rPr>
              <a:t> 設為 </a:t>
            </a:r>
            <a:r>
              <a:rPr lang="en-US" altLang="zh-TW" b="1" dirty="0" smtClean="0">
                <a:latin typeface="Consolas" panose="020B0609020204030204" pitchFamily="49" charset="0"/>
                <a:ea typeface="微軟正黑體" panose="020B0604030504040204" pitchFamily="34" charset="-120"/>
              </a:rPr>
              <a:t>false</a:t>
            </a:r>
          </a:p>
          <a:p>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宣告一個 </a:t>
            </a:r>
            <a:r>
              <a:rPr lang="en-US" altLang="zh-TW" b="1" dirty="0" smtClean="0">
                <a:latin typeface="Consolas" panose="020B0609020204030204" pitchFamily="49" charset="0"/>
                <a:ea typeface="微軟正黑體" panose="020B0604030504040204" pitchFamily="34" charset="-120"/>
              </a:rPr>
              <a:t>Cabbage </a:t>
            </a:r>
            <a:r>
              <a:rPr lang="zh-TW" altLang="en-US" b="1" dirty="0" smtClean="0">
                <a:latin typeface="Consolas" panose="020B0609020204030204" pitchFamily="49" charset="0"/>
                <a:ea typeface="微軟正黑體" panose="020B0604030504040204" pitchFamily="34" charset="-120"/>
              </a:rPr>
              <a:t>建構式來沿用 </a:t>
            </a:r>
            <a:r>
              <a:rPr lang="en-US" altLang="zh-TW" b="1" dirty="0" smtClean="0">
                <a:latin typeface="Consolas" panose="020B0609020204030204" pitchFamily="49" charset="0"/>
                <a:ea typeface="微軟正黑體" panose="020B0604030504040204" pitchFamily="34" charset="-120"/>
              </a:rPr>
              <a:t>Item</a:t>
            </a:r>
            <a:r>
              <a:rPr lang="zh-TW" altLang="en-US" b="1" dirty="0" smtClean="0">
                <a:latin typeface="Consolas" panose="020B0609020204030204" pitchFamily="49" charset="0"/>
                <a:ea typeface="微軟正黑體" panose="020B0604030504040204" pitchFamily="34" charset="-120"/>
              </a:rPr>
              <a:t> 建構式</a:t>
            </a:r>
            <a:endParaRPr lang="en-US" altLang="zh-TW" b="1" dirty="0">
              <a:latin typeface="Consolas" panose="020B0609020204030204" pitchFamily="49" charset="0"/>
              <a:ea typeface="微軟正黑體" panose="020B0604030504040204" pitchFamily="34" charset="-120"/>
            </a:endParaRP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Cabbage Class</a:t>
            </a:r>
            <a:endParaRPr lang="en-US" altLang="zh-TW"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12" y="1763976"/>
            <a:ext cx="2030518" cy="2030518"/>
          </a:xfrm>
          <a:prstGeom prst="rect">
            <a:avLst/>
          </a:prstGeom>
        </p:spPr>
      </p:pic>
      <p:sp>
        <p:nvSpPr>
          <p:cNvPr id="5" name="文字方塊 4"/>
          <p:cNvSpPr txBox="1"/>
          <p:nvPr/>
        </p:nvSpPr>
        <p:spPr>
          <a:xfrm>
            <a:off x="5867347" y="1690688"/>
            <a:ext cx="5591485" cy="1200329"/>
          </a:xfrm>
          <a:prstGeom prst="rect">
            <a:avLst/>
          </a:prstGeom>
          <a:noFill/>
          <a:ln w="38100">
            <a:solidFill>
              <a:schemeClr val="accent1">
                <a:lumMod val="75000"/>
              </a:schemeClr>
            </a:solidFill>
            <a:prstDash val="sysDash"/>
          </a:ln>
        </p:spPr>
        <p:txBody>
          <a:bodyPr wrap="square" rtlCol="0">
            <a:spAutoFit/>
          </a:bodyPr>
          <a:lstStyle/>
          <a:p>
            <a:r>
              <a:rPr lang="en-US" altLang="zh-TW" b="1" dirty="0" err="1">
                <a:solidFill>
                  <a:schemeClr val="accent5">
                    <a:lumMod val="50000"/>
                  </a:schemeClr>
                </a:solidFill>
                <a:latin typeface="Consolas" panose="020B0609020204030204" pitchFamily="49" charset="0"/>
                <a:ea typeface="微軟正黑體" panose="020B0604030504040204" pitchFamily="34" charset="-120"/>
              </a:rPr>
              <a:t>boolean</a:t>
            </a:r>
            <a:r>
              <a:rPr lang="en-US" altLang="zh-TW" b="1" dirty="0">
                <a:solidFill>
                  <a:schemeClr val="accent5">
                    <a:lumMod val="50000"/>
                  </a:schemeClr>
                </a:solidFill>
                <a:latin typeface="Consolas" panose="020B0609020204030204" pitchFamily="49" charset="0"/>
                <a:ea typeface="微軟正黑體" panose="020B0604030504040204" pitchFamily="34" charset="-120"/>
              </a:rPr>
              <a:t> </a:t>
            </a:r>
            <a:r>
              <a:rPr lang="en-US" altLang="zh-TW" b="1" dirty="0" err="1">
                <a:solidFill>
                  <a:schemeClr val="accent5">
                    <a:lumMod val="50000"/>
                  </a:schemeClr>
                </a:solidFill>
                <a:latin typeface="Consolas" panose="020B0609020204030204" pitchFamily="49" charset="0"/>
                <a:ea typeface="微軟正黑體" panose="020B0604030504040204" pitchFamily="34" charset="-120"/>
              </a:rPr>
              <a:t>isAlive</a:t>
            </a:r>
            <a:r>
              <a:rPr lang="en-US" altLang="zh-TW" b="1" dirty="0">
                <a:solidFill>
                  <a:schemeClr val="accent5">
                    <a:lumMod val="50000"/>
                  </a:schemeClr>
                </a:solidFill>
                <a:latin typeface="Consolas" panose="020B0609020204030204" pitchFamily="49" charset="0"/>
                <a:ea typeface="微軟正黑體" panose="020B0604030504040204" pitchFamily="34" charset="-120"/>
              </a:rPr>
              <a:t>;</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x, y;</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w = SOIL_SIZE;</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h = SOIL_SIZE;</a:t>
            </a:r>
          </a:p>
        </p:txBody>
      </p:sp>
      <p:sp>
        <p:nvSpPr>
          <p:cNvPr id="6" name="文字方塊 5"/>
          <p:cNvSpPr txBox="1"/>
          <p:nvPr/>
        </p:nvSpPr>
        <p:spPr>
          <a:xfrm>
            <a:off x="5762315" y="1321356"/>
            <a:ext cx="5591485" cy="369332"/>
          </a:xfrm>
          <a:prstGeom prst="rect">
            <a:avLst/>
          </a:prstGeom>
          <a:noFill/>
          <a:ln w="38100">
            <a:noFill/>
            <a:prstDash val="sysDash"/>
          </a:ln>
        </p:spPr>
        <p:txBody>
          <a:bodyPr wrap="square" rtlCol="0">
            <a:spAutoFit/>
          </a:bodyPr>
          <a:lstStyle/>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繼承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Item</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的變數（不須重新宣告）</a:t>
            </a:r>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
        <p:nvSpPr>
          <p:cNvPr id="3" name="左大括弧 2"/>
          <p:cNvSpPr/>
          <p:nvPr/>
        </p:nvSpPr>
        <p:spPr>
          <a:xfrm>
            <a:off x="5476102" y="3794494"/>
            <a:ext cx="391245" cy="1172921"/>
          </a:xfrm>
          <a:prstGeom prst="leftBrace">
            <a:avLst>
              <a:gd name="adj1" fmla="val 39916"/>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p:cNvSpPr txBox="1"/>
          <p:nvPr/>
        </p:nvSpPr>
        <p:spPr>
          <a:xfrm>
            <a:off x="1952314" y="4188538"/>
            <a:ext cx="5591485" cy="338554"/>
          </a:xfrm>
          <a:prstGeom prst="rect">
            <a:avLst/>
          </a:prstGeom>
          <a:noFill/>
          <a:ln w="38100">
            <a:noFill/>
            <a:prstDash val="sysDash"/>
          </a:ln>
        </p:spPr>
        <p:txBody>
          <a:bodyPr wrap="square" rtlCol="0">
            <a:spAutoFit/>
          </a:bodyPr>
          <a:lstStyle/>
          <a:p>
            <a:r>
              <a:rPr lang="zh-TW" altLang="en-US" sz="1600" b="1" dirty="0" smtClean="0">
                <a:solidFill>
                  <a:srgbClr val="FF0000"/>
                </a:solidFill>
                <a:latin typeface="Consolas" panose="020B0609020204030204" pitchFamily="49" charset="0"/>
                <a:ea typeface="微軟正黑體" panose="020B0604030504040204" pitchFamily="34" charset="-120"/>
              </a:rPr>
              <a:t>如 </a:t>
            </a:r>
            <a:r>
              <a:rPr lang="en-US" altLang="zh-TW" sz="1600" b="1" dirty="0" err="1" smtClean="0">
                <a:solidFill>
                  <a:srgbClr val="FF0000"/>
                </a:solidFill>
                <a:latin typeface="Consolas" panose="020B0609020204030204" pitchFamily="49" charset="0"/>
                <a:ea typeface="微軟正黑體" panose="020B0604030504040204" pitchFamily="34" charset="-120"/>
              </a:rPr>
              <a:t>isAlive</a:t>
            </a:r>
            <a:r>
              <a:rPr lang="en-US" altLang="zh-TW" sz="1600" b="1" dirty="0" smtClean="0">
                <a:solidFill>
                  <a:srgbClr val="FF0000"/>
                </a:solidFill>
                <a:latin typeface="Consolas" panose="020B0609020204030204" pitchFamily="49" charset="0"/>
                <a:ea typeface="微軟正黑體" panose="020B0604030504040204" pitchFamily="34" charset="-120"/>
              </a:rPr>
              <a:t> = false</a:t>
            </a:r>
            <a:r>
              <a:rPr lang="zh-TW" altLang="en-US" sz="1600" b="1" dirty="0" smtClean="0">
                <a:solidFill>
                  <a:srgbClr val="FF0000"/>
                </a:solidFill>
                <a:latin typeface="Consolas" panose="020B0609020204030204" pitchFamily="49" charset="0"/>
                <a:ea typeface="微軟正黑體" panose="020B0604030504040204" pitchFamily="34" charset="-120"/>
              </a:rPr>
              <a:t> 則不須執行</a:t>
            </a:r>
            <a:endParaRPr lang="en-US" altLang="zh-TW" sz="1600" b="1" dirty="0">
              <a:solidFill>
                <a:srgbClr val="FF0000"/>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378565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867347" y="3628071"/>
            <a:ext cx="5715053" cy="2308324"/>
          </a:xfrm>
          <a:prstGeom prst="rect">
            <a:avLst/>
          </a:prstGeom>
          <a:noFill/>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display()</a:t>
            </a:r>
            <a:r>
              <a:rPr lang="zh-TW" altLang="en-US" b="1" dirty="0" smtClean="0">
                <a:latin typeface="Consolas" panose="020B0609020204030204" pitchFamily="49" charset="0"/>
                <a:ea typeface="微軟正黑體" panose="020B0604030504040204" pitchFamily="34" charset="-120"/>
              </a:rPr>
              <a:t>：顯示時鐘圖片</a:t>
            </a:r>
            <a:endParaRPr lang="en-US" altLang="zh-TW" b="1" dirty="0" smtClean="0">
              <a:latin typeface="Consolas" panose="020B0609020204030204" pitchFamily="49" charset="0"/>
              <a:ea typeface="微軟正黑體" panose="020B0604030504040204" pitchFamily="34" charset="-120"/>
            </a:endParaRPr>
          </a:p>
          <a:p>
            <a:r>
              <a:rPr lang="en-US" altLang="zh-TW" b="1" dirty="0" err="1" smtClean="0">
                <a:solidFill>
                  <a:schemeClr val="accent5">
                    <a:lumMod val="50000"/>
                  </a:schemeClr>
                </a:solidFill>
                <a:latin typeface="Consolas" panose="020B0609020204030204" pitchFamily="49" charset="0"/>
                <a:ea typeface="微軟正黑體" panose="020B0604030504040204" pitchFamily="34" charset="-120"/>
              </a:rPr>
              <a:t>checkCollision</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(Player </a:t>
            </a:r>
            <a:r>
              <a:rPr lang="en-US" altLang="zh-TW" b="1" dirty="0">
                <a:solidFill>
                  <a:schemeClr val="accent5">
                    <a:lumMod val="50000"/>
                  </a:schemeClr>
                </a:solidFill>
                <a:latin typeface="Consolas" panose="020B0609020204030204" pitchFamily="49" charset="0"/>
                <a:ea typeface="微軟正黑體" panose="020B0604030504040204" pitchFamily="34" charset="-120"/>
              </a:rPr>
              <a:t>player</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a:t>
            </a:r>
            <a:r>
              <a:rPr lang="zh-TW" altLang="en-US" b="1" dirty="0" smtClean="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a:p>
            <a:pPr lvl="1"/>
            <a:r>
              <a:rPr lang="zh-TW" altLang="en-US" b="1" dirty="0" smtClean="0">
                <a:latin typeface="Consolas" panose="020B0609020204030204" pitchFamily="49" charset="0"/>
                <a:ea typeface="微軟正黑體" panose="020B0604030504040204" pitchFamily="34" charset="-120"/>
              </a:rPr>
              <a:t>將自己與 </a:t>
            </a:r>
            <a:r>
              <a:rPr lang="en-US" altLang="zh-TW" b="1" dirty="0" smtClean="0">
                <a:latin typeface="Consolas" panose="020B0609020204030204" pitchFamily="49" charset="0"/>
                <a:ea typeface="微軟正黑體" panose="020B0604030504040204" pitchFamily="34" charset="-120"/>
              </a:rPr>
              <a:t>player</a:t>
            </a:r>
            <a:r>
              <a:rPr lang="zh-TW" altLang="en-US" b="1" dirty="0" smtClean="0">
                <a:latin typeface="Consolas" panose="020B0609020204030204" pitchFamily="49" charset="0"/>
                <a:ea typeface="微軟正黑體" panose="020B0604030504040204" pitchFamily="34" charset="-120"/>
              </a:rPr>
              <a:t> 的 </a:t>
            </a:r>
            <a:r>
              <a:rPr lang="en-US" altLang="zh-TW" b="1" dirty="0" err="1" smtClean="0">
                <a:latin typeface="Consolas" panose="020B0609020204030204" pitchFamily="49" charset="0"/>
                <a:ea typeface="微軟正黑體" panose="020B0604030504040204" pitchFamily="34" charset="-120"/>
              </a:rPr>
              <a:t>xywh</a:t>
            </a:r>
            <a:r>
              <a:rPr lang="zh-TW" altLang="en-US" b="1" dirty="0" smtClean="0">
                <a:latin typeface="Consolas" panose="020B0609020204030204" pitchFamily="49" charset="0"/>
                <a:ea typeface="微軟正黑體" panose="020B0604030504040204" pitchFamily="34" charset="-120"/>
              </a:rPr>
              <a:t> 代入 </a:t>
            </a:r>
            <a:r>
              <a:rPr lang="en-US" altLang="zh-TW" b="1" dirty="0" err="1" smtClean="0">
                <a:latin typeface="Consolas" panose="020B0609020204030204" pitchFamily="49" charset="0"/>
                <a:ea typeface="微軟正黑體" panose="020B0604030504040204" pitchFamily="34" charset="-120"/>
              </a:rPr>
              <a:t>isHit</a:t>
            </a:r>
            <a:r>
              <a:rPr lang="en-US" altLang="zh-TW" b="1" dirty="0" smtClean="0">
                <a:latin typeface="Consolas" panose="020B0609020204030204" pitchFamily="49" charset="0"/>
                <a:ea typeface="微軟正黑體" panose="020B0604030504040204" pitchFamily="34" charset="-120"/>
              </a:rPr>
              <a:t>()</a:t>
            </a:r>
          </a:p>
          <a:p>
            <a:pPr lvl="1"/>
            <a:r>
              <a:rPr lang="zh-TW" altLang="en-US" b="1" dirty="0" smtClean="0">
                <a:latin typeface="Consolas" panose="020B0609020204030204" pitchFamily="49" charset="0"/>
                <a:ea typeface="微軟正黑體" panose="020B0604030504040204" pitchFamily="34" charset="-120"/>
              </a:rPr>
              <a:t>如果偵測到碰撞則呼叫 </a:t>
            </a:r>
            <a:r>
              <a:rPr lang="en-US" altLang="zh-TW" b="1" dirty="0" err="1" smtClean="0">
                <a:latin typeface="Consolas" panose="020B0609020204030204" pitchFamily="49" charset="0"/>
                <a:ea typeface="微軟正黑體" panose="020B0604030504040204" pitchFamily="34" charset="-120"/>
              </a:rPr>
              <a:t>addTime</a:t>
            </a:r>
            <a:r>
              <a:rPr lang="en-US" altLang="zh-TW" b="1" dirty="0" smtClean="0">
                <a:latin typeface="Consolas" panose="020B0609020204030204" pitchFamily="49" charset="0"/>
                <a:ea typeface="微軟正黑體" panose="020B0604030504040204" pitchFamily="34" charset="-120"/>
              </a:rPr>
              <a:t>(float seconds)</a:t>
            </a:r>
          </a:p>
          <a:p>
            <a:pPr lvl="1"/>
            <a:r>
              <a:rPr lang="zh-TW" altLang="en-US" b="1" dirty="0" smtClean="0">
                <a:latin typeface="Consolas" panose="020B0609020204030204" pitchFamily="49" charset="0"/>
                <a:ea typeface="微軟正黑體" panose="020B0604030504040204" pitchFamily="34" charset="-120"/>
              </a:rPr>
              <a:t>並將自己的 </a:t>
            </a:r>
            <a:r>
              <a:rPr lang="en-US" altLang="zh-TW" b="1" dirty="0" err="1" smtClean="0">
                <a:latin typeface="Consolas" panose="020B0609020204030204" pitchFamily="49" charset="0"/>
                <a:ea typeface="微軟正黑體" panose="020B0604030504040204" pitchFamily="34" charset="-120"/>
              </a:rPr>
              <a:t>isAlive</a:t>
            </a:r>
            <a:r>
              <a:rPr lang="zh-TW" altLang="en-US" b="1" dirty="0" smtClean="0">
                <a:latin typeface="Consolas" panose="020B0609020204030204" pitchFamily="49" charset="0"/>
                <a:ea typeface="微軟正黑體" panose="020B0604030504040204" pitchFamily="34" charset="-120"/>
              </a:rPr>
              <a:t> 設為 </a:t>
            </a:r>
            <a:r>
              <a:rPr lang="en-US" altLang="zh-TW" b="1" dirty="0" smtClean="0">
                <a:latin typeface="Consolas" panose="020B0609020204030204" pitchFamily="49" charset="0"/>
                <a:ea typeface="微軟正黑體" panose="020B0604030504040204" pitchFamily="34" charset="-120"/>
              </a:rPr>
              <a:t>false</a:t>
            </a:r>
          </a:p>
          <a:p>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宣告一個 </a:t>
            </a:r>
            <a:r>
              <a:rPr lang="en-US" altLang="zh-TW" b="1" dirty="0" smtClean="0">
                <a:latin typeface="Consolas" panose="020B0609020204030204" pitchFamily="49" charset="0"/>
                <a:ea typeface="微軟正黑體" panose="020B0604030504040204" pitchFamily="34" charset="-120"/>
              </a:rPr>
              <a:t>Clock </a:t>
            </a:r>
            <a:r>
              <a:rPr lang="zh-TW" altLang="en-US" b="1" dirty="0" smtClean="0">
                <a:latin typeface="Consolas" panose="020B0609020204030204" pitchFamily="49" charset="0"/>
                <a:ea typeface="微軟正黑體" panose="020B0604030504040204" pitchFamily="34" charset="-120"/>
              </a:rPr>
              <a:t>建構式來沿用 </a:t>
            </a:r>
            <a:r>
              <a:rPr lang="en-US" altLang="zh-TW" b="1" dirty="0" smtClean="0">
                <a:latin typeface="Consolas" panose="020B0609020204030204" pitchFamily="49" charset="0"/>
                <a:ea typeface="微軟正黑體" panose="020B0604030504040204" pitchFamily="34" charset="-120"/>
              </a:rPr>
              <a:t>Item</a:t>
            </a:r>
            <a:r>
              <a:rPr lang="zh-TW" altLang="en-US" b="1" dirty="0" smtClean="0">
                <a:latin typeface="Consolas" panose="020B0609020204030204" pitchFamily="49" charset="0"/>
                <a:ea typeface="微軟正黑體" panose="020B0604030504040204" pitchFamily="34" charset="-120"/>
              </a:rPr>
              <a:t> 建構式</a:t>
            </a:r>
            <a:endParaRPr lang="en-US" altLang="zh-TW" b="1" dirty="0">
              <a:latin typeface="Consolas" panose="020B0609020204030204" pitchFamily="49" charset="0"/>
              <a:ea typeface="微軟正黑體" panose="020B0604030504040204" pitchFamily="34" charset="-120"/>
            </a:endParaRP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Clock Class</a:t>
            </a:r>
            <a:endParaRPr lang="en-US" altLang="zh-TW"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12" y="1763976"/>
            <a:ext cx="2030518" cy="2030518"/>
          </a:xfrm>
          <a:prstGeom prst="rect">
            <a:avLst/>
          </a:prstGeom>
        </p:spPr>
      </p:pic>
      <p:sp>
        <p:nvSpPr>
          <p:cNvPr id="5" name="文字方塊 4"/>
          <p:cNvSpPr txBox="1"/>
          <p:nvPr/>
        </p:nvSpPr>
        <p:spPr>
          <a:xfrm>
            <a:off x="5867347" y="1690688"/>
            <a:ext cx="5591485" cy="1200329"/>
          </a:xfrm>
          <a:prstGeom prst="rect">
            <a:avLst/>
          </a:prstGeom>
          <a:noFill/>
          <a:ln w="38100">
            <a:solidFill>
              <a:schemeClr val="accent1">
                <a:lumMod val="75000"/>
              </a:schemeClr>
            </a:solidFill>
            <a:prstDash val="sysDash"/>
          </a:ln>
        </p:spPr>
        <p:txBody>
          <a:bodyPr wrap="square" rtlCol="0">
            <a:spAutoFit/>
          </a:bodyPr>
          <a:lstStyle/>
          <a:p>
            <a:r>
              <a:rPr lang="en-US" altLang="zh-TW" b="1" dirty="0" err="1">
                <a:solidFill>
                  <a:schemeClr val="accent5">
                    <a:lumMod val="50000"/>
                  </a:schemeClr>
                </a:solidFill>
                <a:latin typeface="Consolas" panose="020B0609020204030204" pitchFamily="49" charset="0"/>
                <a:ea typeface="微軟正黑體" panose="020B0604030504040204" pitchFamily="34" charset="-120"/>
              </a:rPr>
              <a:t>boolean</a:t>
            </a:r>
            <a:r>
              <a:rPr lang="en-US" altLang="zh-TW" b="1" dirty="0">
                <a:solidFill>
                  <a:schemeClr val="accent5">
                    <a:lumMod val="50000"/>
                  </a:schemeClr>
                </a:solidFill>
                <a:latin typeface="Consolas" panose="020B0609020204030204" pitchFamily="49" charset="0"/>
                <a:ea typeface="微軟正黑體" panose="020B0604030504040204" pitchFamily="34" charset="-120"/>
              </a:rPr>
              <a:t> </a:t>
            </a:r>
            <a:r>
              <a:rPr lang="en-US" altLang="zh-TW" b="1" dirty="0" err="1">
                <a:solidFill>
                  <a:schemeClr val="accent5">
                    <a:lumMod val="50000"/>
                  </a:schemeClr>
                </a:solidFill>
                <a:latin typeface="Consolas" panose="020B0609020204030204" pitchFamily="49" charset="0"/>
                <a:ea typeface="微軟正黑體" panose="020B0604030504040204" pitchFamily="34" charset="-120"/>
              </a:rPr>
              <a:t>isAlive</a:t>
            </a:r>
            <a:r>
              <a:rPr lang="en-US" altLang="zh-TW" b="1" dirty="0">
                <a:solidFill>
                  <a:schemeClr val="accent5">
                    <a:lumMod val="50000"/>
                  </a:schemeClr>
                </a:solidFill>
                <a:latin typeface="Consolas" panose="020B0609020204030204" pitchFamily="49" charset="0"/>
                <a:ea typeface="微軟正黑體" panose="020B0604030504040204" pitchFamily="34" charset="-120"/>
              </a:rPr>
              <a:t>;</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x, y;</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w = SOIL_SIZE;</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h = SOIL_SIZE;</a:t>
            </a:r>
          </a:p>
        </p:txBody>
      </p:sp>
      <p:sp>
        <p:nvSpPr>
          <p:cNvPr id="6" name="文字方塊 5"/>
          <p:cNvSpPr txBox="1"/>
          <p:nvPr/>
        </p:nvSpPr>
        <p:spPr>
          <a:xfrm>
            <a:off x="5762315" y="1321356"/>
            <a:ext cx="5591485" cy="369332"/>
          </a:xfrm>
          <a:prstGeom prst="rect">
            <a:avLst/>
          </a:prstGeom>
          <a:noFill/>
          <a:ln w="38100">
            <a:noFill/>
            <a:prstDash val="sysDash"/>
          </a:ln>
        </p:spPr>
        <p:txBody>
          <a:bodyPr wrap="square" rtlCol="0">
            <a:spAutoFit/>
          </a:bodyPr>
          <a:lstStyle/>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繼承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Item</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的變數（不須重新宣告）</a:t>
            </a:r>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
        <p:nvSpPr>
          <p:cNvPr id="3" name="左大括弧 2"/>
          <p:cNvSpPr/>
          <p:nvPr/>
        </p:nvSpPr>
        <p:spPr>
          <a:xfrm>
            <a:off x="5476102" y="3794494"/>
            <a:ext cx="391245" cy="1172921"/>
          </a:xfrm>
          <a:prstGeom prst="leftBrace">
            <a:avLst>
              <a:gd name="adj1" fmla="val 39916"/>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p:cNvSpPr txBox="1"/>
          <p:nvPr/>
        </p:nvSpPr>
        <p:spPr>
          <a:xfrm>
            <a:off x="1952314" y="4188538"/>
            <a:ext cx="5591485" cy="338554"/>
          </a:xfrm>
          <a:prstGeom prst="rect">
            <a:avLst/>
          </a:prstGeom>
          <a:noFill/>
          <a:ln w="38100">
            <a:noFill/>
            <a:prstDash val="sysDash"/>
          </a:ln>
        </p:spPr>
        <p:txBody>
          <a:bodyPr wrap="square" rtlCol="0">
            <a:spAutoFit/>
          </a:bodyPr>
          <a:lstStyle/>
          <a:p>
            <a:r>
              <a:rPr lang="zh-TW" altLang="en-US" sz="1600" b="1" dirty="0" smtClean="0">
                <a:solidFill>
                  <a:srgbClr val="FF0000"/>
                </a:solidFill>
                <a:latin typeface="Consolas" panose="020B0609020204030204" pitchFamily="49" charset="0"/>
                <a:ea typeface="微軟正黑體" panose="020B0604030504040204" pitchFamily="34" charset="-120"/>
              </a:rPr>
              <a:t>如 </a:t>
            </a:r>
            <a:r>
              <a:rPr lang="en-US" altLang="zh-TW" sz="1600" b="1" dirty="0" err="1" smtClean="0">
                <a:solidFill>
                  <a:srgbClr val="FF0000"/>
                </a:solidFill>
                <a:latin typeface="Consolas" panose="020B0609020204030204" pitchFamily="49" charset="0"/>
                <a:ea typeface="微軟正黑體" panose="020B0604030504040204" pitchFamily="34" charset="-120"/>
              </a:rPr>
              <a:t>isAlive</a:t>
            </a:r>
            <a:r>
              <a:rPr lang="en-US" altLang="zh-TW" sz="1600" b="1" dirty="0" smtClean="0">
                <a:solidFill>
                  <a:srgbClr val="FF0000"/>
                </a:solidFill>
                <a:latin typeface="Consolas" panose="020B0609020204030204" pitchFamily="49" charset="0"/>
                <a:ea typeface="微軟正黑體" panose="020B0604030504040204" pitchFamily="34" charset="-120"/>
              </a:rPr>
              <a:t> = false</a:t>
            </a:r>
            <a:r>
              <a:rPr lang="zh-TW" altLang="en-US" sz="1600" b="1" dirty="0" smtClean="0">
                <a:solidFill>
                  <a:srgbClr val="FF0000"/>
                </a:solidFill>
                <a:latin typeface="Consolas" panose="020B0609020204030204" pitchFamily="49" charset="0"/>
                <a:ea typeface="微軟正黑體" panose="020B0604030504040204" pitchFamily="34" charset="-120"/>
              </a:rPr>
              <a:t> 則不須執行</a:t>
            </a:r>
            <a:endParaRPr lang="en-US" altLang="zh-TW" sz="1600" b="1" dirty="0">
              <a:solidFill>
                <a:srgbClr val="FF0000"/>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518155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867347" y="1972264"/>
            <a:ext cx="5591485" cy="4247317"/>
          </a:xfrm>
          <a:prstGeom prst="rect">
            <a:avLst/>
          </a:prstGeom>
          <a:noFill/>
        </p:spPr>
        <p:txBody>
          <a:bodyPr wrap="square" rtlCol="0">
            <a:spAutoFit/>
          </a:bodyPr>
          <a:lstStyle/>
          <a:p>
            <a:r>
              <a:rPr lang="en-US" altLang="zh-TW" b="1" dirty="0">
                <a:latin typeface="Consolas" panose="020B0609020204030204" pitchFamily="49" charset="0"/>
                <a:ea typeface="微軟正黑體" panose="020B0604030504040204" pitchFamily="34" charset="-120"/>
              </a:rPr>
              <a:t>float x, y;</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w = SOIL_SIZE;</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h = SOIL_SIZE;</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a:t>
            </a:r>
            <a:r>
              <a:rPr lang="en-US" altLang="zh-TW" b="1" dirty="0" err="1">
                <a:latin typeface="Consolas" panose="020B0609020204030204" pitchFamily="49" charset="0"/>
                <a:ea typeface="微軟正黑體" panose="020B0604030504040204" pitchFamily="34" charset="-120"/>
              </a:rPr>
              <a:t>checkCollision</a:t>
            </a:r>
            <a:r>
              <a:rPr lang="en-US" altLang="zh-TW" b="1" dirty="0">
                <a:latin typeface="Consolas" panose="020B0609020204030204" pitchFamily="49" charset="0"/>
                <a:ea typeface="微軟正黑體" panose="020B0604030504040204" pitchFamily="34" charset="-120"/>
              </a:rPr>
              <a:t>(Player player){</a:t>
            </a:r>
          </a:p>
          <a:p>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如果偵測到碰撞則呼叫</a:t>
            </a:r>
            <a:r>
              <a:rPr lang="en-US" altLang="zh-TW" b="1" dirty="0" err="1" smtClean="0">
                <a:latin typeface="Consolas" panose="020B0609020204030204" pitchFamily="49" charset="0"/>
                <a:ea typeface="微軟正黑體" panose="020B0604030504040204" pitchFamily="34" charset="-120"/>
              </a:rPr>
              <a:t>player.hurt</a:t>
            </a:r>
            <a:r>
              <a:rPr lang="en-US" altLang="zh-TW" b="1" dirty="0" smtClean="0">
                <a:latin typeface="Consolas" panose="020B0609020204030204" pitchFamily="49" charset="0"/>
                <a:ea typeface="微軟正黑體" panose="020B0604030504040204" pitchFamily="34" charset="-120"/>
              </a:rPr>
              <a:t>()</a:t>
            </a:r>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a:t>
            </a:r>
            <a:endParaRPr lang="en-US" altLang="zh-TW" b="1" dirty="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a:t>
            </a:r>
            <a:r>
              <a:rPr lang="en-US" altLang="zh-TW" b="1" dirty="0">
                <a:latin typeface="Consolas" panose="020B0609020204030204" pitchFamily="49" charset="0"/>
                <a:ea typeface="微軟正黑體" panose="020B0604030504040204" pitchFamily="34" charset="-120"/>
              </a:rPr>
              <a:t>display(){}</a:t>
            </a:r>
          </a:p>
          <a:p>
            <a:r>
              <a:rPr lang="en-US" altLang="zh-TW" b="1" dirty="0" smtClean="0">
                <a:latin typeface="Consolas" panose="020B0609020204030204" pitchFamily="49" charset="0"/>
                <a:ea typeface="微軟正黑體" panose="020B0604030504040204" pitchFamily="34" charset="-120"/>
              </a:rPr>
              <a:t>void </a:t>
            </a:r>
            <a:r>
              <a:rPr lang="en-US" altLang="zh-TW" b="1" dirty="0">
                <a:latin typeface="Consolas" panose="020B0609020204030204" pitchFamily="49" charset="0"/>
                <a:ea typeface="微軟正黑體" panose="020B0604030504040204" pitchFamily="34" charset="-120"/>
              </a:rPr>
              <a:t>update(){}</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Enemy(float </a:t>
            </a:r>
            <a:r>
              <a:rPr lang="en-US" altLang="zh-TW" b="1" dirty="0">
                <a:latin typeface="Consolas" panose="020B0609020204030204" pitchFamily="49" charset="0"/>
                <a:ea typeface="微軟正黑體" panose="020B0604030504040204" pitchFamily="34" charset="-120"/>
              </a:rPr>
              <a:t>x, float y){</a:t>
            </a:r>
          </a:p>
          <a:p>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this.x</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 x;</a:t>
            </a:r>
          </a:p>
          <a:p>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this.y</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 y;</a:t>
            </a:r>
          </a:p>
          <a:p>
            <a:r>
              <a:rPr lang="en-US" altLang="zh-TW" b="1" dirty="0" smtClean="0">
                <a:latin typeface="Consolas" panose="020B0609020204030204" pitchFamily="49" charset="0"/>
                <a:ea typeface="微軟正黑體" panose="020B0604030504040204" pitchFamily="34" charset="-120"/>
              </a:rPr>
              <a:t>}</a:t>
            </a: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Enemy Class</a:t>
            </a:r>
            <a:r>
              <a:rPr lang="zh-TW" altLang="en-US" sz="40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已包含於程式碼</a:t>
            </a:r>
            <a:r>
              <a:rPr lang="en-US" altLang="zh-TW" sz="2000" dirty="0" smtClean="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992" y="2351116"/>
            <a:ext cx="1610106" cy="161010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255" y="3011544"/>
            <a:ext cx="1610106" cy="1610106"/>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202" y="3396636"/>
            <a:ext cx="1610106" cy="1610106"/>
          </a:xfrm>
          <a:prstGeom prst="rect">
            <a:avLst/>
          </a:prstGeom>
        </p:spPr>
      </p:pic>
    </p:spTree>
    <p:extLst>
      <p:ext uri="{BB962C8B-B14F-4D97-AF65-F5344CB8AC3E}">
        <p14:creationId xmlns:p14="http://schemas.microsoft.com/office/powerpoint/2010/main" val="2657783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
        <p:nvSpPr>
          <p:cNvPr id="30" name="文字方塊 29"/>
          <p:cNvSpPr txBox="1"/>
          <p:nvPr/>
        </p:nvSpPr>
        <p:spPr>
          <a:xfrm>
            <a:off x="5867347" y="3296332"/>
            <a:ext cx="5591485" cy="2585323"/>
          </a:xfrm>
          <a:prstGeom prst="rect">
            <a:avLst/>
          </a:prstGeom>
          <a:noFill/>
        </p:spPr>
        <p:txBody>
          <a:bodyPr wrap="square" rtlCol="0">
            <a:spAutoFit/>
          </a:bodyPr>
          <a:lstStyle/>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speed = 2f;</a:t>
            </a:r>
          </a:p>
          <a:p>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display()</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r>
              <a:rPr lang="zh-TW" altLang="en-US" b="1" dirty="0" smtClean="0">
                <a:latin typeface="Consolas" panose="020B0609020204030204" pitchFamily="49" charset="0"/>
                <a:ea typeface="微軟正黑體" panose="020B0604030504040204" pitchFamily="34" charset="-120"/>
              </a:rPr>
              <a:t>顯示士兵圖片</a:t>
            </a:r>
            <a:endParaRPr lang="en-US" altLang="zh-TW" b="1" dirty="0">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update()</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移動士兵，在超出畫面右邊時放回左邊</a:t>
            </a:r>
            <a:endParaRPr lang="en-US" altLang="zh-TW" b="1" dirty="0" smtClean="0">
              <a:latin typeface="Consolas" panose="020B0609020204030204" pitchFamily="49" charset="0"/>
              <a:ea typeface="微軟正黑體" panose="020B0604030504040204" pitchFamily="34" charset="-120"/>
            </a:endParaRPr>
          </a:p>
          <a:p>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沿用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建構式</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a:p>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Soldier Class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已包含於程式碼</a:t>
            </a:r>
            <a:r>
              <a:rPr lang="en-US" altLang="zh-TW" sz="2000" dirty="0">
                <a:latin typeface="微軟正黑體" panose="020B0604030504040204" pitchFamily="34" charset="-120"/>
                <a:ea typeface="微軟正黑體" panose="020B0604030504040204" pitchFamily="34" charset="-120"/>
              </a:rPr>
              <a:t>)</a:t>
            </a:r>
          </a:p>
        </p:txBody>
      </p:sp>
      <p:sp>
        <p:nvSpPr>
          <p:cNvPr id="5" name="文字方塊 4"/>
          <p:cNvSpPr txBox="1"/>
          <p:nvPr/>
        </p:nvSpPr>
        <p:spPr>
          <a:xfrm>
            <a:off x="5867347" y="1970769"/>
            <a:ext cx="5591485" cy="923330"/>
          </a:xfrm>
          <a:prstGeom prst="rect">
            <a:avLst/>
          </a:prstGeom>
          <a:noFill/>
          <a:ln w="38100">
            <a:solidFill>
              <a:schemeClr val="accent1">
                <a:lumMod val="75000"/>
              </a:schemeClr>
            </a:solidFill>
            <a:prstDash val="sysDash"/>
          </a:ln>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float </a:t>
            </a:r>
            <a:r>
              <a:rPr lang="en-US" altLang="zh-TW" b="1" dirty="0">
                <a:solidFill>
                  <a:schemeClr val="accent5">
                    <a:lumMod val="50000"/>
                  </a:schemeClr>
                </a:solidFill>
                <a:latin typeface="Consolas" panose="020B0609020204030204" pitchFamily="49" charset="0"/>
                <a:ea typeface="微軟正黑體" panose="020B0604030504040204" pitchFamily="34" charset="-120"/>
              </a:rPr>
              <a:t>x, y;</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w = SOIL_SIZE;</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h = SOIL_SIZE;</a:t>
            </a:r>
          </a:p>
        </p:txBody>
      </p:sp>
      <p:sp>
        <p:nvSpPr>
          <p:cNvPr id="6" name="文字方塊 5"/>
          <p:cNvSpPr txBox="1"/>
          <p:nvPr/>
        </p:nvSpPr>
        <p:spPr>
          <a:xfrm>
            <a:off x="5762315" y="1601437"/>
            <a:ext cx="5591485" cy="369332"/>
          </a:xfrm>
          <a:prstGeom prst="rect">
            <a:avLst/>
          </a:prstGeom>
          <a:noFill/>
          <a:ln w="38100">
            <a:noFill/>
            <a:prstDash val="sysDash"/>
          </a:ln>
        </p:spPr>
        <p:txBody>
          <a:bodyPr wrap="square" rtlCol="0">
            <a:spAutoFit/>
          </a:bodyPr>
          <a:lstStyle/>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繼承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的變數（不須重新宣告）</a:t>
            </a:r>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1772827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
        <p:nvSpPr>
          <p:cNvPr id="30" name="文字方塊 29"/>
          <p:cNvSpPr txBox="1"/>
          <p:nvPr/>
        </p:nvSpPr>
        <p:spPr>
          <a:xfrm>
            <a:off x="5867347" y="3296332"/>
            <a:ext cx="5978664" cy="2585323"/>
          </a:xfrm>
          <a:prstGeom prst="rect">
            <a:avLst/>
          </a:prstGeom>
          <a:noFill/>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發現玩家時速度倍率</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b="1" dirty="0">
                <a:solidFill>
                  <a:schemeClr val="accent5">
                    <a:lumMod val="50000"/>
                  </a:schemeClr>
                </a:solidFill>
                <a:latin typeface="Consolas" panose="020B0609020204030204" pitchFamily="49" charset="0"/>
                <a:ea typeface="微軟正黑體" panose="020B0604030504040204" pitchFamily="34" charset="-120"/>
              </a:rPr>
              <a:t>float TRIGGERED_SPEED_MULTIPLIER = 5</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a:t>
            </a:r>
          </a:p>
          <a:p>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display()</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r>
              <a:rPr lang="zh-TW" altLang="en-US" b="1" dirty="0" smtClean="0">
                <a:latin typeface="Consolas" panose="020B0609020204030204" pitchFamily="49" charset="0"/>
                <a:ea typeface="微軟正黑體" panose="020B0604030504040204" pitchFamily="34" charset="-120"/>
              </a:rPr>
              <a:t>依目前移動方向顯示恐龍圖片</a:t>
            </a:r>
            <a:endParaRPr lang="en-US" altLang="zh-TW" b="1" dirty="0">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update()</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移動</a:t>
            </a:r>
            <a:r>
              <a:rPr lang="zh-TW" altLang="en-US" b="1" dirty="0">
                <a:latin typeface="Consolas" panose="020B0609020204030204" pitchFamily="49" charset="0"/>
                <a:ea typeface="微軟正黑體" panose="020B0604030504040204" pitchFamily="34" charset="-120"/>
              </a:rPr>
              <a:t>恐龍，碰到畫面邊界時會往相反方向</a:t>
            </a:r>
            <a:r>
              <a:rPr lang="zh-TW" altLang="en-US" b="1" dirty="0" smtClean="0">
                <a:latin typeface="Consolas" panose="020B0609020204030204" pitchFamily="49" charset="0"/>
                <a:ea typeface="微軟正黑體" panose="020B0604030504040204" pitchFamily="34" charset="-120"/>
              </a:rPr>
              <a:t>移動</a:t>
            </a:r>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當面對土撥鼠、發現</a:t>
            </a:r>
            <a:r>
              <a:rPr lang="zh-TW" altLang="en-US" b="1" dirty="0">
                <a:latin typeface="Consolas" panose="020B0609020204030204" pitchFamily="49" charset="0"/>
                <a:ea typeface="微軟正黑體" panose="020B0604030504040204" pitchFamily="34" charset="-120"/>
              </a:rPr>
              <a:t>土撥鼠</a:t>
            </a:r>
            <a:r>
              <a:rPr lang="zh-TW" altLang="en-US" b="1" dirty="0" smtClean="0">
                <a:latin typeface="Consolas" panose="020B0609020204030204" pitchFamily="49" charset="0"/>
                <a:ea typeface="微軟正黑體" panose="020B0604030504040204" pitchFamily="34" charset="-120"/>
              </a:rPr>
              <a:t>與自己在同一層則</a:t>
            </a:r>
            <a:r>
              <a:rPr lang="zh-TW" altLang="en-US" b="1" dirty="0" smtClean="0">
                <a:solidFill>
                  <a:srgbClr val="FF0000"/>
                </a:solidFill>
                <a:latin typeface="Consolas" panose="020B0609020204030204" pitchFamily="49" charset="0"/>
                <a:ea typeface="微軟正黑體" panose="020B0604030504040204" pitchFamily="34" charset="-120"/>
              </a:rPr>
              <a:t>加速</a:t>
            </a:r>
            <a:endParaRPr lang="en-US" altLang="zh-TW" b="1" dirty="0" smtClean="0">
              <a:solidFill>
                <a:srgbClr val="FF0000"/>
              </a:solidFill>
              <a:latin typeface="Consolas" panose="020B0609020204030204" pitchFamily="49" charset="0"/>
              <a:ea typeface="微軟正黑體" panose="020B0604030504040204" pitchFamily="34" charset="-120"/>
            </a:endParaRPr>
          </a:p>
          <a:p>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沿用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建構式</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Dinosaur Class</a:t>
            </a:r>
            <a:endParaRPr lang="en-US" altLang="zh-TW" sz="20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5867347" y="1970769"/>
            <a:ext cx="5591485" cy="923330"/>
          </a:xfrm>
          <a:prstGeom prst="rect">
            <a:avLst/>
          </a:prstGeom>
          <a:noFill/>
          <a:ln w="38100">
            <a:solidFill>
              <a:schemeClr val="accent1">
                <a:lumMod val="75000"/>
              </a:schemeClr>
            </a:solidFill>
            <a:prstDash val="sysDash"/>
          </a:ln>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float </a:t>
            </a:r>
            <a:r>
              <a:rPr lang="en-US" altLang="zh-TW" b="1" dirty="0">
                <a:solidFill>
                  <a:schemeClr val="accent5">
                    <a:lumMod val="50000"/>
                  </a:schemeClr>
                </a:solidFill>
                <a:latin typeface="Consolas" panose="020B0609020204030204" pitchFamily="49" charset="0"/>
                <a:ea typeface="微軟正黑體" panose="020B0604030504040204" pitchFamily="34" charset="-120"/>
              </a:rPr>
              <a:t>x, y;</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w = SOIL_SIZE;</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h = SOIL_SIZE;</a:t>
            </a:r>
          </a:p>
        </p:txBody>
      </p:sp>
      <p:sp>
        <p:nvSpPr>
          <p:cNvPr id="6" name="文字方塊 5"/>
          <p:cNvSpPr txBox="1"/>
          <p:nvPr/>
        </p:nvSpPr>
        <p:spPr>
          <a:xfrm>
            <a:off x="5762315" y="1601437"/>
            <a:ext cx="5591485" cy="369332"/>
          </a:xfrm>
          <a:prstGeom prst="rect">
            <a:avLst/>
          </a:prstGeom>
          <a:noFill/>
          <a:ln w="38100">
            <a:noFill/>
            <a:prstDash val="sysDash"/>
          </a:ln>
        </p:spPr>
        <p:txBody>
          <a:bodyPr wrap="square" rtlCol="0">
            <a:spAutoFit/>
          </a:bodyPr>
          <a:lstStyle/>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繼承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的變數（不須重新宣告）</a:t>
            </a:r>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201044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
        <p:nvSpPr>
          <p:cNvPr id="30" name="文字方塊 29"/>
          <p:cNvSpPr txBox="1"/>
          <p:nvPr/>
        </p:nvSpPr>
        <p:spPr>
          <a:xfrm>
            <a:off x="5867347" y="3040959"/>
            <a:ext cx="5978664" cy="3416320"/>
          </a:xfrm>
          <a:prstGeom prst="rect">
            <a:avLst/>
          </a:prstGeom>
          <a:noFill/>
        </p:spPr>
        <p:txBody>
          <a:bodyPr wrap="square" rtlCol="0">
            <a:spAutoFit/>
          </a:bodyPr>
          <a:lstStyle/>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偵測土撥鼠的上下範圍，</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2</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 代表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-2 ~ +2</a:t>
            </a: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sz="1200" b="1" dirty="0" err="1">
                <a:solidFill>
                  <a:schemeClr val="accent5">
                    <a:lumMod val="50000"/>
                  </a:schemeClr>
                </a:solidFill>
                <a:latin typeface="Consolas" panose="020B0609020204030204" pitchFamily="49" charset="0"/>
                <a:ea typeface="微軟正黑體" panose="020B0604030504040204" pitchFamily="34" charset="-120"/>
              </a:rPr>
              <a:t>int</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PLAYER_DETECT_RANGE_ROW = 2</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p>
          <a:p>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雷射的冷卻時間，需要再自行宣告一個</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timer</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來計時</a:t>
            </a:r>
            <a:endParaRPr lang="en-US" altLang="zh-TW" sz="1200"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sz="1200" b="1" dirty="0" err="1">
                <a:solidFill>
                  <a:schemeClr val="accent5">
                    <a:lumMod val="50000"/>
                  </a:schemeClr>
                </a:solidFill>
                <a:latin typeface="Consolas" panose="020B0609020204030204" pitchFamily="49" charset="0"/>
                <a:ea typeface="微軟正黑體" panose="020B0604030504040204" pitchFamily="34" charset="-120"/>
              </a:rPr>
              <a:t>int</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LASER_COOLDOWN = 180</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p>
          <a:p>
            <a:endParaRPr lang="en-US" altLang="zh-TW" sz="1200"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 需要自行宣告一個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Laser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變數</a:t>
            </a:r>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雷射光發射位置與圖片左上角的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Y</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 偏移量</a:t>
            </a:r>
            <a:endParaRPr lang="en-US" altLang="zh-TW" sz="1200"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sz="1200" b="1" dirty="0" err="1">
                <a:solidFill>
                  <a:schemeClr val="accent5">
                    <a:lumMod val="50000"/>
                  </a:schemeClr>
                </a:solidFill>
                <a:latin typeface="Consolas" panose="020B0609020204030204" pitchFamily="49" charset="0"/>
                <a:ea typeface="微軟正黑體" panose="020B0604030504040204" pitchFamily="34" charset="-120"/>
              </a:rPr>
              <a:t>int</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HAND_OFFSET_Y = 37</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p>
          <a:p>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往前（右）時</a:t>
            </a:r>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雷射</a:t>
            </a:r>
            <a:r>
              <a:rPr lang="zh-TW" altLang="en-US" sz="1200" b="1" dirty="0">
                <a:solidFill>
                  <a:schemeClr val="accent5">
                    <a:lumMod val="50000"/>
                  </a:schemeClr>
                </a:solidFill>
                <a:latin typeface="Consolas" panose="020B0609020204030204" pitchFamily="49" charset="0"/>
                <a:ea typeface="微軟正黑體" panose="020B0604030504040204" pitchFamily="34" charset="-120"/>
              </a:rPr>
              <a:t>光發射位置與圖片左上角的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X</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a:solidFill>
                  <a:schemeClr val="accent5">
                    <a:lumMod val="50000"/>
                  </a:schemeClr>
                </a:solidFill>
                <a:latin typeface="Consolas" panose="020B0609020204030204" pitchFamily="49" charset="0"/>
                <a:ea typeface="微軟正黑體" panose="020B0604030504040204" pitchFamily="34" charset="-120"/>
              </a:rPr>
              <a:t>偏移</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量</a:t>
            </a:r>
            <a:endParaRPr lang="en-US" altLang="zh-TW" sz="1200"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sz="1200" b="1" dirty="0" err="1">
                <a:solidFill>
                  <a:schemeClr val="accent5">
                    <a:lumMod val="50000"/>
                  </a:schemeClr>
                </a:solidFill>
                <a:latin typeface="Consolas" panose="020B0609020204030204" pitchFamily="49" charset="0"/>
                <a:ea typeface="微軟正黑體" panose="020B0604030504040204" pitchFamily="34" charset="-120"/>
              </a:rPr>
              <a:t>int</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HAND_OFFSET_X_FORWARD </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64</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p>
          <a:p>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往後（左）時</a:t>
            </a:r>
            <a:endPar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a:solidFill>
                  <a:schemeClr val="accent5">
                    <a:lumMod val="50000"/>
                  </a:schemeClr>
                </a:solidFill>
                <a:latin typeface="Consolas" panose="020B0609020204030204" pitchFamily="49" charset="0"/>
                <a:ea typeface="微軟正黑體" panose="020B0604030504040204" pitchFamily="34" charset="-120"/>
              </a:rPr>
              <a:t>雷射光發射位置與圖片左上角的 </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X</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sz="1200" b="1" dirty="0">
                <a:solidFill>
                  <a:schemeClr val="accent5">
                    <a:lumMod val="50000"/>
                  </a:schemeClr>
                </a:solidFill>
                <a:latin typeface="Consolas" panose="020B0609020204030204" pitchFamily="49" charset="0"/>
                <a:ea typeface="微軟正黑體" panose="020B0604030504040204" pitchFamily="34" charset="-120"/>
              </a:rPr>
              <a:t>偏移</a:t>
            </a:r>
            <a:r>
              <a:rPr lang="zh-TW" altLang="en-US" sz="1200" b="1" dirty="0" smtClean="0">
                <a:solidFill>
                  <a:schemeClr val="accent5">
                    <a:lumMod val="50000"/>
                  </a:schemeClr>
                </a:solidFill>
                <a:latin typeface="Consolas" panose="020B0609020204030204" pitchFamily="49" charset="0"/>
                <a:ea typeface="微軟正黑體" panose="020B0604030504040204" pitchFamily="34" charset="-120"/>
              </a:rPr>
              <a:t>量</a:t>
            </a:r>
            <a:endParaRPr lang="en-US" altLang="zh-TW" sz="1200" b="1" dirty="0">
              <a:solidFill>
                <a:schemeClr val="accent5">
                  <a:lumMod val="50000"/>
                </a:schemeClr>
              </a:solidFill>
              <a:latin typeface="Consolas" panose="020B0609020204030204" pitchFamily="49" charset="0"/>
              <a:ea typeface="微軟正黑體" panose="020B0604030504040204" pitchFamily="34" charset="-120"/>
            </a:endParaRPr>
          </a:p>
          <a:p>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final </a:t>
            </a:r>
            <a:r>
              <a:rPr lang="en-US" altLang="zh-TW" sz="1200" b="1" dirty="0" err="1">
                <a:solidFill>
                  <a:schemeClr val="accent5">
                    <a:lumMod val="50000"/>
                  </a:schemeClr>
                </a:solidFill>
                <a:latin typeface="Consolas" panose="020B0609020204030204" pitchFamily="49" charset="0"/>
                <a:ea typeface="微軟正黑體" panose="020B0604030504040204" pitchFamily="34" charset="-120"/>
              </a:rPr>
              <a:t>int</a:t>
            </a:r>
            <a:r>
              <a:rPr lang="en-US" altLang="zh-TW" sz="1200" b="1" dirty="0">
                <a:solidFill>
                  <a:schemeClr val="accent5">
                    <a:lumMod val="50000"/>
                  </a:schemeClr>
                </a:solidFill>
                <a:latin typeface="Consolas" panose="020B0609020204030204" pitchFamily="49" charset="0"/>
                <a:ea typeface="微軟正黑體" panose="020B0604030504040204" pitchFamily="34" charset="-120"/>
              </a:rPr>
              <a:t> HAND_OFFSET_X_BACKWARD = 16</a:t>
            </a:r>
            <a:r>
              <a:rPr lang="en-US" altLang="zh-TW" sz="1200" b="1" dirty="0" smtClean="0">
                <a:solidFill>
                  <a:schemeClr val="accent5">
                    <a:lumMod val="50000"/>
                  </a:schemeClr>
                </a:solidFill>
                <a:latin typeface="Consolas" panose="020B0609020204030204" pitchFamily="49" charset="0"/>
                <a:ea typeface="微軟正黑體" panose="020B0604030504040204" pitchFamily="34" charset="-120"/>
              </a:rPr>
              <a:t>;</a:t>
            </a: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Robot Class</a:t>
            </a:r>
            <a:endParaRPr lang="en-US" altLang="zh-TW" sz="20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5867347" y="1970769"/>
            <a:ext cx="5591485" cy="923330"/>
          </a:xfrm>
          <a:prstGeom prst="rect">
            <a:avLst/>
          </a:prstGeom>
          <a:noFill/>
          <a:ln w="38100">
            <a:solidFill>
              <a:schemeClr val="accent1">
                <a:lumMod val="75000"/>
              </a:schemeClr>
            </a:solidFill>
            <a:prstDash val="sysDash"/>
          </a:ln>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float </a:t>
            </a:r>
            <a:r>
              <a:rPr lang="en-US" altLang="zh-TW" b="1" dirty="0">
                <a:solidFill>
                  <a:schemeClr val="accent5">
                    <a:lumMod val="50000"/>
                  </a:schemeClr>
                </a:solidFill>
                <a:latin typeface="Consolas" panose="020B0609020204030204" pitchFamily="49" charset="0"/>
                <a:ea typeface="微軟正黑體" panose="020B0604030504040204" pitchFamily="34" charset="-120"/>
              </a:rPr>
              <a:t>x, y;</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w = SOIL_SIZE;</a:t>
            </a:r>
          </a:p>
          <a:p>
            <a:r>
              <a:rPr lang="en-US" altLang="zh-TW" b="1" dirty="0">
                <a:solidFill>
                  <a:schemeClr val="accent5">
                    <a:lumMod val="50000"/>
                  </a:schemeClr>
                </a:solidFill>
                <a:latin typeface="Consolas" panose="020B0609020204030204" pitchFamily="49" charset="0"/>
                <a:ea typeface="微軟正黑體" panose="020B0604030504040204" pitchFamily="34" charset="-120"/>
              </a:rPr>
              <a:t>float h = SOIL_SIZE;</a:t>
            </a:r>
          </a:p>
        </p:txBody>
      </p:sp>
      <p:sp>
        <p:nvSpPr>
          <p:cNvPr id="6" name="文字方塊 5"/>
          <p:cNvSpPr txBox="1"/>
          <p:nvPr/>
        </p:nvSpPr>
        <p:spPr>
          <a:xfrm>
            <a:off x="5762315" y="1601437"/>
            <a:ext cx="5591485" cy="369332"/>
          </a:xfrm>
          <a:prstGeom prst="rect">
            <a:avLst/>
          </a:prstGeom>
          <a:noFill/>
          <a:ln w="38100">
            <a:noFill/>
            <a:prstDash val="sysDash"/>
          </a:ln>
        </p:spPr>
        <p:txBody>
          <a:bodyPr wrap="square" rtlCol="0">
            <a:spAutoFit/>
          </a:bodyPr>
          <a:lstStyle/>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繼承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的變數（不須重新宣告）</a:t>
            </a:r>
            <a:endParaRPr lang="en-US" altLang="zh-TW" b="1" dirty="0">
              <a:solidFill>
                <a:schemeClr val="accent5">
                  <a:lumMod val="50000"/>
                </a:schemeClr>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388968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Robot Class</a:t>
            </a:r>
            <a:endParaRPr lang="en-US" altLang="zh-TW" sz="2000"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5867347" y="1465437"/>
            <a:ext cx="5978664" cy="4893647"/>
          </a:xfrm>
          <a:prstGeom prst="rect">
            <a:avLst/>
          </a:prstGeom>
          <a:noFill/>
        </p:spPr>
        <p:txBody>
          <a:bodyPr wrap="square" rtlCol="0">
            <a:spAutoFit/>
          </a:bodyPr>
          <a:lstStyle/>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display()</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    依</a:t>
            </a:r>
            <a:r>
              <a:rPr lang="zh-TW" altLang="en-US" b="1" dirty="0">
                <a:latin typeface="Consolas" panose="020B0609020204030204" pitchFamily="49" charset="0"/>
                <a:ea typeface="微軟正黑體" panose="020B0604030504040204" pitchFamily="34" charset="-120"/>
              </a:rPr>
              <a:t>目前移動方向顯示機器人</a:t>
            </a:r>
            <a:r>
              <a:rPr lang="zh-TW" altLang="en-US" b="1" dirty="0" smtClean="0">
                <a:latin typeface="Consolas" panose="020B0609020204030204" pitchFamily="49" charset="0"/>
                <a:ea typeface="微軟正黑體" panose="020B0604030504040204" pitchFamily="34" charset="-120"/>
              </a:rPr>
              <a:t>圖片、呼叫雷射光顯示</a:t>
            </a:r>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update()</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移動機器人，</a:t>
            </a:r>
            <a:r>
              <a:rPr lang="zh-TW" altLang="en-US" b="1" dirty="0">
                <a:latin typeface="Consolas" panose="020B0609020204030204" pitchFamily="49" charset="0"/>
                <a:ea typeface="微軟正黑體" panose="020B0604030504040204" pitchFamily="34" charset="-120"/>
              </a:rPr>
              <a:t>碰到畫面邊界時會往相反方向</a:t>
            </a:r>
            <a:r>
              <a:rPr lang="zh-TW" altLang="en-US" b="1" dirty="0" smtClean="0">
                <a:latin typeface="Consolas" panose="020B0609020204030204" pitchFamily="49" charset="0"/>
                <a:ea typeface="微軟正黑體" panose="020B0604030504040204" pitchFamily="34" charset="-120"/>
              </a:rPr>
              <a:t>移動</a:t>
            </a:r>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當面對土撥鼠、發現土撥鼠在上下偵測範圍內</a:t>
            </a:r>
            <a:endParaRPr lang="en-US" altLang="zh-TW" b="1" dirty="0">
              <a:latin typeface="Consolas" panose="020B0609020204030204" pitchFamily="49" charset="0"/>
              <a:ea typeface="微軟正黑體" panose="020B0604030504040204" pitchFamily="34" charset="-120"/>
            </a:endParaRPr>
          </a:p>
          <a:p>
            <a:r>
              <a:rPr lang="zh-TW" altLang="en-US" sz="1600" b="1" dirty="0">
                <a:solidFill>
                  <a:schemeClr val="accent1">
                    <a:lumMod val="75000"/>
                  </a:schemeClr>
                </a:solidFill>
                <a:latin typeface="Consolas" panose="020B0609020204030204" pitchFamily="49" charset="0"/>
                <a:ea typeface="微軟正黑體" panose="020B0604030504040204" pitchFamily="34" charset="-120"/>
              </a:rPr>
              <a:t>    </a:t>
            </a:r>
            <a:r>
              <a:rPr lang="zh-TW" altLang="en-US" sz="1600" b="1" dirty="0" smtClean="0">
                <a:solidFill>
                  <a:schemeClr val="accent1">
                    <a:lumMod val="75000"/>
                  </a:schemeClr>
                </a:solidFill>
                <a:latin typeface="Consolas" panose="020B0609020204030204" pitchFamily="49" charset="0"/>
                <a:ea typeface="微軟正黑體" panose="020B0604030504040204" pitchFamily="34" charset="-120"/>
              </a:rPr>
              <a:t>  </a:t>
            </a:r>
            <a:r>
              <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rPr>
              <a:t>X</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：以</a:t>
            </a:r>
            <a:r>
              <a:rPr lang="zh-TW" altLang="en-US" sz="1200" b="1" dirty="0">
                <a:solidFill>
                  <a:schemeClr val="accent1">
                    <a:lumMod val="75000"/>
                  </a:schemeClr>
                </a:solidFill>
                <a:latin typeface="Consolas" panose="020B0609020204030204" pitchFamily="49" charset="0"/>
                <a:ea typeface="微軟正黑體" panose="020B0604030504040204" pitchFamily="34" charset="-120"/>
              </a:rPr>
              <a:t>發射處為參考點與玩家</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中心點做比較（需考慮面對方向）</a:t>
            </a:r>
            <a:endParaRPr lang="en-US" altLang="zh-TW" sz="1600" b="1" dirty="0">
              <a:solidFill>
                <a:schemeClr val="accent1">
                  <a:lumMod val="75000"/>
                </a:schemeClr>
              </a:solidFill>
              <a:latin typeface="Consolas" panose="020B0609020204030204" pitchFamily="49" charset="0"/>
              <a:ea typeface="微軟正黑體" panose="020B0604030504040204" pitchFamily="34" charset="-120"/>
            </a:endParaRPr>
          </a:p>
          <a:p>
            <a:r>
              <a:rPr lang="zh-TW" altLang="en-US" sz="1600" b="1" dirty="0">
                <a:solidFill>
                  <a:schemeClr val="accent1">
                    <a:lumMod val="75000"/>
                  </a:schemeClr>
                </a:solidFill>
                <a:latin typeface="Consolas" panose="020B0609020204030204" pitchFamily="49" charset="0"/>
                <a:ea typeface="微軟正黑體" panose="020B0604030504040204" pitchFamily="34" charset="-120"/>
              </a:rPr>
              <a:t> </a:t>
            </a:r>
            <a:r>
              <a:rPr lang="zh-TW" altLang="en-US" sz="1600" b="1" dirty="0" smtClean="0">
                <a:solidFill>
                  <a:schemeClr val="accent1">
                    <a:lumMod val="75000"/>
                  </a:schemeClr>
                </a:solidFill>
                <a:latin typeface="Consolas" panose="020B0609020204030204" pitchFamily="49" charset="0"/>
                <a:ea typeface="微軟正黑體" panose="020B0604030504040204" pitchFamily="34" charset="-120"/>
              </a:rPr>
              <a:t>     </a:t>
            </a:r>
            <a:r>
              <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rPr>
              <a:t>Y</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：直接使用 </a:t>
            </a:r>
            <a:r>
              <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rPr>
              <a:t>player</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 的 </a:t>
            </a:r>
            <a:r>
              <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rPr>
              <a:t>row</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 變數判斷</a:t>
            </a:r>
            <a:endPar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endParaRPr>
          </a:p>
          <a:p>
            <a:endParaRPr lang="en-US" altLang="zh-TW" sz="1600" b="1" dirty="0" smtClean="0">
              <a:solidFill>
                <a:schemeClr val="accent1">
                  <a:lumMod val="75000"/>
                </a:schemeClr>
              </a:solidFill>
              <a:latin typeface="Consolas" panose="020B0609020204030204" pitchFamily="49" charset="0"/>
              <a:ea typeface="微軟正黑體" panose="020B0604030504040204" pitchFamily="34" charset="-120"/>
            </a:endParaRPr>
          </a:p>
          <a:p>
            <a:r>
              <a:rPr lang="zh-TW" altLang="en-US" b="1" dirty="0">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   則</a:t>
            </a:r>
            <a:r>
              <a:rPr lang="zh-TW" altLang="en-US" b="1" dirty="0" smtClean="0">
                <a:solidFill>
                  <a:srgbClr val="FF0000"/>
                </a:solidFill>
                <a:latin typeface="Consolas" panose="020B0609020204030204" pitchFamily="49" charset="0"/>
                <a:ea typeface="微軟正黑體" panose="020B0604030504040204" pitchFamily="34" charset="-120"/>
              </a:rPr>
              <a:t>停止移動</a:t>
            </a:r>
            <a:r>
              <a:rPr lang="zh-TW" altLang="en-US" b="1" dirty="0" smtClean="0">
                <a:latin typeface="Consolas" panose="020B0609020204030204" pitchFamily="49" charset="0"/>
                <a:ea typeface="微軟正黑體" panose="020B0604030504040204" pitchFamily="34" charset="-120"/>
              </a:rPr>
              <a:t>並嘗試朝土撥鼠</a:t>
            </a:r>
            <a:r>
              <a:rPr lang="zh-TW" altLang="en-US" b="1" dirty="0" smtClean="0">
                <a:solidFill>
                  <a:srgbClr val="FF0000"/>
                </a:solidFill>
                <a:latin typeface="Consolas" panose="020B0609020204030204" pitchFamily="49" charset="0"/>
                <a:ea typeface="微軟正黑體" panose="020B0604030504040204" pitchFamily="34" charset="-120"/>
              </a:rPr>
              <a:t>中心點</a:t>
            </a:r>
            <a:r>
              <a:rPr lang="zh-TW" altLang="en-US" b="1" dirty="0" smtClean="0">
                <a:latin typeface="Consolas" panose="020B0609020204030204" pitchFamily="49" charset="0"/>
                <a:ea typeface="微軟正黑體" panose="020B0604030504040204" pitchFamily="34" charset="-120"/>
              </a:rPr>
              <a:t>發射雷射光</a:t>
            </a:r>
            <a:endParaRPr lang="en-US" altLang="zh-TW" b="1" dirty="0" smtClean="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a:t>
            </a:r>
            <a:r>
              <a:rPr lang="zh-TW" altLang="en-US" sz="1400" b="1" dirty="0" smtClean="0">
                <a:latin typeface="Consolas" panose="020B0609020204030204" pitchFamily="49" charset="0"/>
                <a:ea typeface="微軟正黑體" panose="020B0604030504040204" pitchFamily="34" charset="-120"/>
              </a:rPr>
              <a:t>　</a:t>
            </a:r>
            <a:r>
              <a:rPr lang="zh-TW" altLang="en-US" sz="1200" b="1" dirty="0" smtClean="0">
                <a:solidFill>
                  <a:schemeClr val="accent1">
                    <a:lumMod val="75000"/>
                  </a:schemeClr>
                </a:solidFill>
                <a:latin typeface="Consolas" panose="020B0609020204030204" pitchFamily="49" charset="0"/>
                <a:ea typeface="微軟正黑體" panose="020B0604030504040204" pitchFamily="34" charset="-120"/>
              </a:rPr>
              <a:t>如果雷射仍在冷卻則停留在原地不動</a:t>
            </a:r>
            <a:endPar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endParaRPr>
          </a:p>
          <a:p>
            <a:endParaRPr lang="en-US" altLang="zh-TW" sz="1200" b="1" dirty="0" smtClean="0">
              <a:solidFill>
                <a:schemeClr val="accent1">
                  <a:lumMod val="75000"/>
                </a:schemeClr>
              </a:solidFill>
              <a:latin typeface="Consolas" panose="020B0609020204030204" pitchFamily="49" charset="0"/>
              <a:ea typeface="微軟正黑體" panose="020B0604030504040204" pitchFamily="34" charset="-120"/>
            </a:endParaRPr>
          </a:p>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最後呼叫雷射光更新位置</a:t>
            </a:r>
            <a:endParaRPr lang="en-US" altLang="zh-TW" b="1" dirty="0" smtClean="0">
              <a:latin typeface="Consolas" panose="020B0609020204030204" pitchFamily="49" charset="0"/>
              <a:ea typeface="微軟正黑體" panose="020B0604030504040204" pitchFamily="34" charset="-120"/>
            </a:endParaRPr>
          </a:p>
          <a:p>
            <a:endParaRPr lang="en-US" altLang="zh-TW" b="1" dirty="0" smtClean="0">
              <a:latin typeface="Consolas" panose="020B0609020204030204" pitchFamily="49" charset="0"/>
              <a:ea typeface="微軟正黑體" panose="020B0604030504040204" pitchFamily="34" charset="-120"/>
            </a:endParaRPr>
          </a:p>
          <a:p>
            <a:r>
              <a:rPr lang="en-US" altLang="zh-TW" b="1" dirty="0" err="1" smtClean="0">
                <a:solidFill>
                  <a:schemeClr val="accent5">
                    <a:lumMod val="50000"/>
                  </a:schemeClr>
                </a:solidFill>
                <a:latin typeface="Consolas" panose="020B0609020204030204" pitchFamily="49" charset="0"/>
                <a:ea typeface="微軟正黑體" panose="020B0604030504040204" pitchFamily="34" charset="-120"/>
              </a:rPr>
              <a:t>checkCollision</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(Player player)</a:t>
            </a:r>
            <a:r>
              <a:rPr lang="zh-TW" altLang="en-US" b="1" dirty="0" smtClean="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    除了自己檢查碰撞外也呼叫</a:t>
            </a:r>
            <a:r>
              <a:rPr lang="zh-TW" altLang="en-US" b="1" dirty="0">
                <a:latin typeface="Consolas" panose="020B0609020204030204" pitchFamily="49" charset="0"/>
                <a:ea typeface="微軟正黑體" panose="020B0604030504040204" pitchFamily="34" charset="-120"/>
              </a:rPr>
              <a:t>雷射光</a:t>
            </a:r>
            <a:r>
              <a:rPr lang="zh-TW" altLang="en-US" b="1" dirty="0" smtClean="0">
                <a:latin typeface="Consolas" panose="020B0609020204030204" pitchFamily="49" charset="0"/>
                <a:ea typeface="微軟正黑體" panose="020B0604030504040204" pitchFamily="34" charset="-120"/>
              </a:rPr>
              <a:t>檢查</a:t>
            </a:r>
            <a:endParaRPr lang="en-US" altLang="zh-TW" b="1" dirty="0" smtClean="0">
              <a:latin typeface="Consolas" panose="020B0609020204030204" pitchFamily="49" charset="0"/>
              <a:ea typeface="微軟正黑體" panose="020B0604030504040204" pitchFamily="34" charset="-120"/>
            </a:endParaRPr>
          </a:p>
          <a:p>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a:p>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沿用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Enemy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建構式後呼叫 </a:t>
            </a:r>
            <a:r>
              <a:rPr lang="en-US" altLang="zh-TW" b="1" dirty="0" smtClean="0">
                <a:solidFill>
                  <a:schemeClr val="accent5">
                    <a:lumMod val="50000"/>
                  </a:schemeClr>
                </a:solidFill>
                <a:latin typeface="Consolas" panose="020B0609020204030204" pitchFamily="49" charset="0"/>
                <a:ea typeface="微軟正黑體" panose="020B0604030504040204" pitchFamily="34" charset="-120"/>
              </a:rPr>
              <a:t>Laser </a:t>
            </a:r>
            <a:r>
              <a:rPr lang="zh-TW" altLang="en-US" b="1" dirty="0" smtClean="0">
                <a:solidFill>
                  <a:schemeClr val="accent5">
                    <a:lumMod val="50000"/>
                  </a:schemeClr>
                </a:solidFill>
                <a:latin typeface="Consolas" panose="020B0609020204030204" pitchFamily="49" charset="0"/>
                <a:ea typeface="微軟正黑體" panose="020B0604030504040204" pitchFamily="34" charset="-120"/>
              </a:rPr>
              <a:t>建構式</a:t>
            </a:r>
            <a:endParaRPr lang="en-US" altLang="zh-TW" b="1" dirty="0" smtClean="0">
              <a:solidFill>
                <a:schemeClr val="accent5">
                  <a:lumMod val="50000"/>
                </a:schemeClr>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15546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Laser Class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已包含於程式碼</a:t>
            </a:r>
            <a:r>
              <a:rPr lang="en-US" altLang="zh-TW" sz="2000" dirty="0">
                <a:latin typeface="微軟正黑體" panose="020B0604030504040204" pitchFamily="34" charset="-120"/>
                <a:ea typeface="微軟正黑體" panose="020B0604030504040204" pitchFamily="34" charset="-120"/>
              </a:rPr>
              <a:t>)</a:t>
            </a:r>
          </a:p>
        </p:txBody>
      </p:sp>
      <p:cxnSp>
        <p:nvCxnSpPr>
          <p:cNvPr id="10" name="直線接點 9"/>
          <p:cNvCxnSpPr/>
          <p:nvPr/>
        </p:nvCxnSpPr>
        <p:spPr>
          <a:xfrm flipV="1">
            <a:off x="1977081" y="2259786"/>
            <a:ext cx="1051825" cy="1051825"/>
          </a:xfrm>
          <a:prstGeom prst="line">
            <a:avLst/>
          </a:prstGeom>
          <a:ln w="1905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4621427" y="1484742"/>
            <a:ext cx="7142206" cy="5262979"/>
          </a:xfrm>
          <a:prstGeom prst="rect">
            <a:avLst/>
          </a:prstGeom>
          <a:noFill/>
        </p:spPr>
        <p:txBody>
          <a:bodyPr wrap="square" rtlCol="0">
            <a:spAutoFit/>
          </a:bodyPr>
          <a:lstStyle/>
          <a:p>
            <a:r>
              <a:rPr lang="en-US" altLang="zh-TW" sz="1400" b="1" dirty="0" err="1">
                <a:latin typeface="Consolas" panose="020B0609020204030204" pitchFamily="49" charset="0"/>
                <a:ea typeface="微軟正黑體" panose="020B0604030504040204" pitchFamily="34" charset="-120"/>
              </a:rPr>
              <a:t>boolean</a:t>
            </a:r>
            <a:r>
              <a:rPr lang="en-US" altLang="zh-TW" sz="1400" b="1" dirty="0">
                <a:latin typeface="Consolas" panose="020B0609020204030204" pitchFamily="49" charset="0"/>
                <a:ea typeface="微軟正黑體" panose="020B0604030504040204" pitchFamily="34" charset="-120"/>
              </a:rPr>
              <a:t> </a:t>
            </a:r>
            <a:r>
              <a:rPr lang="en-US" altLang="zh-TW" sz="1400" b="1" dirty="0" err="1">
                <a:latin typeface="Consolas" panose="020B0609020204030204" pitchFamily="49" charset="0"/>
                <a:ea typeface="微軟正黑體" panose="020B0604030504040204" pitchFamily="34" charset="-120"/>
              </a:rPr>
              <a:t>isAlive</a:t>
            </a:r>
            <a:r>
              <a:rPr lang="en-US" altLang="zh-TW" sz="1400" b="1" dirty="0">
                <a:latin typeface="Consolas" panose="020B0609020204030204" pitchFamily="49" charset="0"/>
                <a:ea typeface="微軟正黑體" panose="020B0604030504040204" pitchFamily="34" charset="-120"/>
              </a:rPr>
              <a:t>;</a:t>
            </a:r>
          </a:p>
          <a:p>
            <a:r>
              <a:rPr lang="en-US" altLang="zh-TW" sz="1400" b="1" dirty="0" smtClean="0">
                <a:latin typeface="Consolas" panose="020B0609020204030204" pitchFamily="49" charset="0"/>
                <a:ea typeface="微軟正黑體" panose="020B0604030504040204" pitchFamily="34" charset="-120"/>
              </a:rPr>
              <a:t>float </a:t>
            </a:r>
            <a:r>
              <a:rPr lang="en-US" altLang="zh-TW" sz="1400" b="1" dirty="0">
                <a:latin typeface="Consolas" panose="020B0609020204030204" pitchFamily="49" charset="0"/>
                <a:ea typeface="微軟正黑體" panose="020B0604030504040204" pitchFamily="34" charset="-120"/>
              </a:rPr>
              <a:t>x, y;</a:t>
            </a:r>
          </a:p>
          <a:p>
            <a:r>
              <a:rPr lang="en-US" altLang="zh-TW" sz="1400" b="1" dirty="0" smtClean="0">
                <a:latin typeface="Consolas" panose="020B0609020204030204" pitchFamily="49" charset="0"/>
                <a:ea typeface="微軟正黑體" panose="020B0604030504040204" pitchFamily="34" charset="-120"/>
              </a:rPr>
              <a:t>float </a:t>
            </a:r>
            <a:r>
              <a:rPr lang="en-US" altLang="zh-TW" sz="1400" b="1" dirty="0" err="1">
                <a:latin typeface="Consolas" panose="020B0609020204030204" pitchFamily="49" charset="0"/>
                <a:ea typeface="微軟正黑體" panose="020B0604030504040204" pitchFamily="34" charset="-120"/>
              </a:rPr>
              <a:t>originX</a:t>
            </a:r>
            <a:r>
              <a:rPr lang="en-US" altLang="zh-TW" sz="1400" b="1" dirty="0">
                <a:latin typeface="Consolas" panose="020B0609020204030204" pitchFamily="49" charset="0"/>
                <a:ea typeface="微軟正黑體" panose="020B0604030504040204" pitchFamily="34" charset="-120"/>
              </a:rPr>
              <a:t>, </a:t>
            </a:r>
            <a:r>
              <a:rPr lang="en-US" altLang="zh-TW" sz="1400" b="1" dirty="0" err="1">
                <a:latin typeface="Consolas" panose="020B0609020204030204" pitchFamily="49" charset="0"/>
                <a:ea typeface="微軟正黑體" panose="020B0604030504040204" pitchFamily="34" charset="-120"/>
              </a:rPr>
              <a:t>originY</a:t>
            </a:r>
            <a:r>
              <a:rPr lang="en-US" altLang="zh-TW" sz="1400" b="1" dirty="0">
                <a:latin typeface="Consolas" panose="020B0609020204030204" pitchFamily="49" charset="0"/>
                <a:ea typeface="微軟正黑體" panose="020B0604030504040204" pitchFamily="34" charset="-120"/>
              </a:rPr>
              <a:t>;</a:t>
            </a:r>
          </a:p>
          <a:p>
            <a:r>
              <a:rPr lang="en-US" altLang="zh-TW" sz="1400" b="1" dirty="0" smtClean="0">
                <a:latin typeface="Consolas" panose="020B0609020204030204" pitchFamily="49" charset="0"/>
                <a:ea typeface="微軟正黑體" panose="020B0604030504040204" pitchFamily="34" charset="-120"/>
              </a:rPr>
              <a:t>float </a:t>
            </a:r>
            <a:r>
              <a:rPr lang="en-US" altLang="zh-TW" sz="1400" b="1" dirty="0">
                <a:latin typeface="Consolas" panose="020B0609020204030204" pitchFamily="49" charset="0"/>
                <a:ea typeface="微軟正黑體" panose="020B0604030504040204" pitchFamily="34" charset="-120"/>
              </a:rPr>
              <a:t>angle;</a:t>
            </a:r>
          </a:p>
          <a:p>
            <a:r>
              <a:rPr lang="en-US" altLang="zh-TW" sz="1400" b="1" dirty="0" smtClean="0">
                <a:latin typeface="Consolas" panose="020B0609020204030204" pitchFamily="49" charset="0"/>
                <a:ea typeface="微軟正黑體" panose="020B0604030504040204" pitchFamily="34" charset="-120"/>
              </a:rPr>
              <a:t>static </a:t>
            </a:r>
            <a:r>
              <a:rPr lang="en-US" altLang="zh-TW" sz="1400" b="1" dirty="0">
                <a:latin typeface="Consolas" panose="020B0609020204030204" pitchFamily="49" charset="0"/>
                <a:ea typeface="微軟正黑體" panose="020B0604030504040204" pitchFamily="34" charset="-120"/>
              </a:rPr>
              <a:t>final float </a:t>
            </a:r>
            <a:r>
              <a:rPr lang="en-US" altLang="zh-TW" sz="1400" b="1" dirty="0" err="1">
                <a:latin typeface="Consolas" panose="020B0609020204030204" pitchFamily="49" charset="0"/>
                <a:ea typeface="微軟正黑體" panose="020B0604030504040204" pitchFamily="34" charset="-120"/>
              </a:rPr>
              <a:t>maxLength</a:t>
            </a:r>
            <a:r>
              <a:rPr lang="en-US" altLang="zh-TW" sz="1400" b="1" dirty="0">
                <a:latin typeface="Consolas" panose="020B0609020204030204" pitchFamily="49" charset="0"/>
                <a:ea typeface="微軟正黑體" panose="020B0604030504040204" pitchFamily="34" charset="-120"/>
              </a:rPr>
              <a:t> = 20f;</a:t>
            </a:r>
          </a:p>
          <a:p>
            <a:r>
              <a:rPr lang="en-US" altLang="zh-TW" sz="1400" b="1" dirty="0" smtClean="0">
                <a:latin typeface="Consolas" panose="020B0609020204030204" pitchFamily="49" charset="0"/>
                <a:ea typeface="微軟正黑體" panose="020B0604030504040204" pitchFamily="34" charset="-120"/>
              </a:rPr>
              <a:t>float </a:t>
            </a:r>
            <a:r>
              <a:rPr lang="en-US" altLang="zh-TW" sz="1400" b="1" dirty="0">
                <a:latin typeface="Consolas" panose="020B0609020204030204" pitchFamily="49" charset="0"/>
                <a:ea typeface="微軟正黑體" panose="020B0604030504040204" pitchFamily="34" charset="-120"/>
              </a:rPr>
              <a:t>speed = 4f;</a:t>
            </a:r>
          </a:p>
          <a:p>
            <a:endParaRPr lang="en-US" altLang="zh-TW" sz="1400" b="1" dirty="0" smtClean="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 </a:t>
            </a:r>
            <a:r>
              <a:rPr lang="zh-TW" altLang="en-US" sz="1400" b="1" dirty="0">
                <a:latin typeface="Consolas" panose="020B0609020204030204" pitchFamily="49" charset="0"/>
                <a:ea typeface="微軟正黑體" panose="020B0604030504040204" pitchFamily="34" charset="-120"/>
              </a:rPr>
              <a:t>依</a:t>
            </a:r>
            <a:r>
              <a:rPr lang="zh-TW" altLang="en-US" sz="1400" b="1" dirty="0" smtClean="0">
                <a:latin typeface="Consolas" panose="020B0609020204030204" pitchFamily="49" charset="0"/>
                <a:ea typeface="微軟正黑體" panose="020B0604030504040204" pitchFamily="34" charset="-120"/>
              </a:rPr>
              <a:t>角度來移動雷射光</a:t>
            </a:r>
            <a:endParaRPr lang="en-US" altLang="zh-TW" sz="1400" b="1" dirty="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void </a:t>
            </a:r>
            <a:r>
              <a:rPr lang="en-US" altLang="zh-TW" sz="1400" b="1" dirty="0">
                <a:latin typeface="Consolas" panose="020B0609020204030204" pitchFamily="49" charset="0"/>
                <a:ea typeface="微軟正黑體" panose="020B0604030504040204" pitchFamily="34" charset="-120"/>
              </a:rPr>
              <a:t>update</a:t>
            </a:r>
            <a:r>
              <a:rPr lang="en-US" altLang="zh-TW" sz="1400" b="1" dirty="0" smtClean="0">
                <a:latin typeface="Consolas" panose="020B0609020204030204" pitchFamily="49" charset="0"/>
                <a:ea typeface="微軟正黑體" panose="020B0604030504040204" pitchFamily="34" charset="-120"/>
              </a:rPr>
              <a:t>()</a:t>
            </a:r>
          </a:p>
          <a:p>
            <a:endParaRPr lang="en-US" altLang="zh-TW" sz="1400" b="1" dirty="0" smtClean="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 </a:t>
            </a:r>
            <a:r>
              <a:rPr lang="zh-TW" altLang="en-US" sz="1400" b="1" dirty="0" smtClean="0">
                <a:latin typeface="Consolas" panose="020B0609020204030204" pitchFamily="49" charset="0"/>
                <a:ea typeface="微軟正黑體" panose="020B0604030504040204" pitchFamily="34" charset="-120"/>
              </a:rPr>
              <a:t>顯示雷射光</a:t>
            </a:r>
            <a:endParaRPr lang="en-US" altLang="zh-TW" sz="1400" b="1" dirty="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void display()</a:t>
            </a:r>
          </a:p>
          <a:p>
            <a:endParaRPr lang="en-US" altLang="zh-TW" sz="1400" b="1" dirty="0" smtClean="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a:t>
            </a:r>
            <a:r>
              <a:rPr lang="zh-TW" altLang="en-US" sz="1400" b="1" dirty="0" smtClean="0">
                <a:latin typeface="Consolas" panose="020B0609020204030204" pitchFamily="49" charset="0"/>
                <a:ea typeface="微軟正黑體" panose="020B0604030504040204" pitchFamily="34" charset="-120"/>
              </a:rPr>
              <a:t> 判斷雷射光的前端是否碰到土撥鼠</a:t>
            </a:r>
            <a:endParaRPr lang="en-US" altLang="zh-TW" sz="1400" b="1" dirty="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void </a:t>
            </a:r>
            <a:r>
              <a:rPr lang="en-US" altLang="zh-TW" sz="1400" b="1" dirty="0" err="1">
                <a:latin typeface="Consolas" panose="020B0609020204030204" pitchFamily="49" charset="0"/>
                <a:ea typeface="微軟正黑體" panose="020B0604030504040204" pitchFamily="34" charset="-120"/>
              </a:rPr>
              <a:t>checkCollision</a:t>
            </a:r>
            <a:r>
              <a:rPr lang="en-US" altLang="zh-TW" sz="1400" b="1" dirty="0">
                <a:latin typeface="Consolas" panose="020B0609020204030204" pitchFamily="49" charset="0"/>
                <a:ea typeface="微軟正黑體" panose="020B0604030504040204" pitchFamily="34" charset="-120"/>
              </a:rPr>
              <a:t>(Player </a:t>
            </a:r>
            <a:r>
              <a:rPr lang="en-US" altLang="zh-TW" sz="1400" b="1" dirty="0" smtClean="0">
                <a:latin typeface="Consolas" panose="020B0609020204030204" pitchFamily="49" charset="0"/>
                <a:ea typeface="微軟正黑體" panose="020B0604030504040204" pitchFamily="34" charset="-120"/>
              </a:rPr>
              <a:t>player)</a:t>
            </a:r>
          </a:p>
          <a:p>
            <a:endParaRPr lang="en-US" altLang="zh-TW" sz="1400" b="1" dirty="0" smtClean="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 </a:t>
            </a:r>
            <a:r>
              <a:rPr lang="zh-TW" altLang="en-US" sz="1400" b="1" dirty="0" smtClean="0">
                <a:latin typeface="Consolas" panose="020B0609020204030204" pitchFamily="49" charset="0"/>
                <a:ea typeface="微軟正黑體" panose="020B0604030504040204" pitchFamily="34" charset="-120"/>
              </a:rPr>
              <a:t>發射雷射光，需要告訴雷射光從哪裡往哪裡發射才能計算角度並正確顯示發射動畫</a:t>
            </a:r>
            <a:endParaRPr lang="en-US" altLang="zh-TW" sz="1400" b="1" dirty="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void </a:t>
            </a:r>
            <a:r>
              <a:rPr lang="en-US" altLang="zh-TW" sz="1400" b="1" dirty="0">
                <a:latin typeface="Consolas" panose="020B0609020204030204" pitchFamily="49" charset="0"/>
                <a:ea typeface="微軟正黑體" panose="020B0604030504040204" pitchFamily="34" charset="-120"/>
              </a:rPr>
              <a:t>fire(float </a:t>
            </a:r>
            <a:r>
              <a:rPr lang="en-US" altLang="zh-TW" sz="1400" b="1" dirty="0" err="1" smtClean="0">
                <a:latin typeface="Consolas" panose="020B0609020204030204" pitchFamily="49" charset="0"/>
                <a:ea typeface="微軟正黑體" panose="020B0604030504040204" pitchFamily="34" charset="-120"/>
              </a:rPr>
              <a:t>originX</a:t>
            </a:r>
            <a:r>
              <a:rPr lang="en-US" altLang="zh-TW" sz="1400" b="1" dirty="0" smtClean="0">
                <a:latin typeface="Consolas" panose="020B0609020204030204" pitchFamily="49" charset="0"/>
                <a:ea typeface="微軟正黑體" panose="020B0604030504040204" pitchFamily="34" charset="-120"/>
              </a:rPr>
              <a:t>, </a:t>
            </a:r>
            <a:r>
              <a:rPr lang="en-US" altLang="zh-TW" sz="1400" b="1" dirty="0">
                <a:latin typeface="Consolas" panose="020B0609020204030204" pitchFamily="49" charset="0"/>
                <a:ea typeface="微軟正黑體" panose="020B0604030504040204" pitchFamily="34" charset="-120"/>
              </a:rPr>
              <a:t>float </a:t>
            </a:r>
            <a:r>
              <a:rPr lang="en-US" altLang="zh-TW" sz="1400" b="1" dirty="0" err="1" smtClean="0">
                <a:latin typeface="Consolas" panose="020B0609020204030204" pitchFamily="49" charset="0"/>
                <a:ea typeface="微軟正黑體" panose="020B0604030504040204" pitchFamily="34" charset="-120"/>
              </a:rPr>
              <a:t>originY</a:t>
            </a:r>
            <a:r>
              <a:rPr lang="en-US" altLang="zh-TW" sz="1400" b="1" dirty="0" smtClean="0">
                <a:latin typeface="Consolas" panose="020B0609020204030204" pitchFamily="49" charset="0"/>
                <a:ea typeface="微軟正黑體" panose="020B0604030504040204" pitchFamily="34" charset="-120"/>
              </a:rPr>
              <a:t>, </a:t>
            </a:r>
            <a:r>
              <a:rPr lang="en-US" altLang="zh-TW" sz="1400" b="1" dirty="0">
                <a:latin typeface="Consolas" panose="020B0609020204030204" pitchFamily="49" charset="0"/>
                <a:ea typeface="微軟正黑體" panose="020B0604030504040204" pitchFamily="34" charset="-120"/>
              </a:rPr>
              <a:t>float </a:t>
            </a:r>
            <a:r>
              <a:rPr lang="en-US" altLang="zh-TW" sz="1400" b="1" dirty="0" err="1">
                <a:latin typeface="Consolas" panose="020B0609020204030204" pitchFamily="49" charset="0"/>
                <a:ea typeface="微軟正黑體" panose="020B0604030504040204" pitchFamily="34" charset="-120"/>
              </a:rPr>
              <a:t>targetX</a:t>
            </a:r>
            <a:r>
              <a:rPr lang="en-US" altLang="zh-TW" sz="1400" b="1" dirty="0">
                <a:latin typeface="Consolas" panose="020B0609020204030204" pitchFamily="49" charset="0"/>
                <a:ea typeface="微軟正黑體" panose="020B0604030504040204" pitchFamily="34" charset="-120"/>
              </a:rPr>
              <a:t>, float </a:t>
            </a:r>
            <a:r>
              <a:rPr lang="en-US" altLang="zh-TW" sz="1400" b="1" dirty="0" err="1" smtClean="0">
                <a:latin typeface="Consolas" panose="020B0609020204030204" pitchFamily="49" charset="0"/>
                <a:ea typeface="微軟正黑體" panose="020B0604030504040204" pitchFamily="34" charset="-120"/>
              </a:rPr>
              <a:t>targetY</a:t>
            </a:r>
            <a:r>
              <a:rPr lang="en-US" altLang="zh-TW" sz="1400" b="1" dirty="0" smtClean="0">
                <a:latin typeface="Consolas" panose="020B0609020204030204" pitchFamily="49" charset="0"/>
                <a:ea typeface="微軟正黑體" panose="020B0604030504040204" pitchFamily="34" charset="-120"/>
              </a:rPr>
              <a:t>)</a:t>
            </a:r>
          </a:p>
          <a:p>
            <a:endParaRPr lang="en-US" altLang="zh-TW" sz="1400" b="1" dirty="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Laser(){</a:t>
            </a:r>
          </a:p>
          <a:p>
            <a:r>
              <a:rPr lang="zh-TW" altLang="en-US" sz="1400" b="1" dirty="0">
                <a:latin typeface="Consolas" panose="020B0609020204030204" pitchFamily="49" charset="0"/>
                <a:ea typeface="微軟正黑體" panose="020B0604030504040204" pitchFamily="34" charset="-120"/>
              </a:rPr>
              <a:t> </a:t>
            </a:r>
            <a:r>
              <a:rPr lang="zh-TW" altLang="en-US" sz="1400" b="1" dirty="0" smtClean="0">
                <a:latin typeface="Consolas" panose="020B0609020204030204" pitchFamily="49" charset="0"/>
                <a:ea typeface="微軟正黑體" panose="020B0604030504040204" pitchFamily="34" charset="-120"/>
              </a:rPr>
              <a:t>   </a:t>
            </a:r>
            <a:r>
              <a:rPr lang="en-US" altLang="zh-TW" sz="1400" b="1" dirty="0" smtClean="0">
                <a:latin typeface="Consolas" panose="020B0609020204030204" pitchFamily="49" charset="0"/>
                <a:ea typeface="微軟正黑體" panose="020B0604030504040204" pitchFamily="34" charset="-120"/>
              </a:rPr>
              <a:t>// </a:t>
            </a:r>
            <a:r>
              <a:rPr lang="zh-TW" altLang="en-US" sz="1400" b="1" dirty="0" smtClean="0">
                <a:latin typeface="Consolas" panose="020B0609020204030204" pitchFamily="49" charset="0"/>
                <a:ea typeface="微軟正黑體" panose="020B0604030504040204" pitchFamily="34" charset="-120"/>
              </a:rPr>
              <a:t>預設狀態為 </a:t>
            </a:r>
            <a:r>
              <a:rPr lang="en-US" altLang="zh-TW" sz="1400" b="1" dirty="0" smtClean="0">
                <a:latin typeface="Consolas" panose="020B0609020204030204" pitchFamily="49" charset="0"/>
                <a:ea typeface="微軟正黑體" panose="020B0604030504040204" pitchFamily="34" charset="-120"/>
              </a:rPr>
              <a:t>false</a:t>
            </a:r>
            <a:r>
              <a:rPr lang="zh-TW" altLang="en-US" sz="1400" b="1" dirty="0" smtClean="0">
                <a:latin typeface="Consolas" panose="020B0609020204030204" pitchFamily="49" charset="0"/>
                <a:ea typeface="微軟正黑體" panose="020B0604030504040204" pitchFamily="34" charset="-120"/>
              </a:rPr>
              <a:t>，所以在使用建構式後雷射不會自動發射或顯示</a:t>
            </a:r>
            <a:endParaRPr lang="en-US" altLang="zh-TW" sz="1400" b="1" dirty="0" smtClean="0">
              <a:latin typeface="Consolas" panose="020B0609020204030204" pitchFamily="49" charset="0"/>
              <a:ea typeface="微軟正黑體" panose="020B0604030504040204" pitchFamily="34" charset="-120"/>
            </a:endParaRPr>
          </a:p>
          <a:p>
            <a:r>
              <a:rPr lang="en-US" altLang="zh-TW" sz="1400" b="1" dirty="0" smtClean="0">
                <a:latin typeface="Consolas" panose="020B0609020204030204" pitchFamily="49" charset="0"/>
                <a:ea typeface="微軟正黑體" panose="020B0604030504040204" pitchFamily="34" charset="-120"/>
              </a:rPr>
              <a:t>    // </a:t>
            </a:r>
            <a:r>
              <a:rPr lang="zh-TW" altLang="en-US" sz="1400" b="1" dirty="0" smtClean="0">
                <a:latin typeface="Consolas" panose="020B0609020204030204" pitchFamily="49" charset="0"/>
                <a:ea typeface="微軟正黑體" panose="020B0604030504040204" pitchFamily="34" charset="-120"/>
              </a:rPr>
              <a:t>呼叫 </a:t>
            </a:r>
            <a:r>
              <a:rPr lang="en-US" altLang="zh-TW" sz="1400" b="1" dirty="0" smtClean="0">
                <a:latin typeface="Consolas" panose="020B0609020204030204" pitchFamily="49" charset="0"/>
                <a:ea typeface="微軟正黑體" panose="020B0604030504040204" pitchFamily="34" charset="-120"/>
              </a:rPr>
              <a:t>fire()</a:t>
            </a:r>
            <a:r>
              <a:rPr lang="zh-TW" altLang="en-US" sz="1400" b="1" dirty="0" smtClean="0">
                <a:latin typeface="Consolas" panose="020B0609020204030204" pitchFamily="49" charset="0"/>
                <a:ea typeface="微軟正黑體" panose="020B0604030504040204" pitchFamily="34" charset="-120"/>
              </a:rPr>
              <a:t> 後會切為 </a:t>
            </a:r>
            <a:r>
              <a:rPr lang="en-US" altLang="zh-TW" sz="1400" b="1" dirty="0" smtClean="0">
                <a:latin typeface="Consolas" panose="020B0609020204030204" pitchFamily="49" charset="0"/>
                <a:ea typeface="微軟正黑體" panose="020B0604030504040204" pitchFamily="34" charset="-120"/>
              </a:rPr>
              <a:t>true</a:t>
            </a:r>
            <a:endParaRPr lang="en-US" altLang="zh-TW" sz="1400" b="1" dirty="0">
              <a:latin typeface="Consolas" panose="020B0609020204030204" pitchFamily="49" charset="0"/>
              <a:ea typeface="微軟正黑體" panose="020B0604030504040204" pitchFamily="34" charset="-120"/>
            </a:endParaRPr>
          </a:p>
          <a:p>
            <a:r>
              <a:rPr lang="zh-TW" altLang="en-US" sz="1400" b="1" dirty="0" smtClean="0">
                <a:latin typeface="Consolas" panose="020B0609020204030204" pitchFamily="49" charset="0"/>
                <a:ea typeface="微軟正黑體" panose="020B0604030504040204" pitchFamily="34" charset="-120"/>
              </a:rPr>
              <a:t>    </a:t>
            </a:r>
            <a:r>
              <a:rPr lang="en-US" altLang="zh-TW" sz="1400" b="1" dirty="0" err="1" smtClean="0">
                <a:latin typeface="Consolas" panose="020B0609020204030204" pitchFamily="49" charset="0"/>
                <a:ea typeface="微軟正黑體" panose="020B0604030504040204" pitchFamily="34" charset="-120"/>
              </a:rPr>
              <a:t>isAlive</a:t>
            </a:r>
            <a:r>
              <a:rPr lang="en-US" altLang="zh-TW" sz="1400" b="1" dirty="0" smtClean="0">
                <a:latin typeface="Consolas" panose="020B0609020204030204" pitchFamily="49" charset="0"/>
                <a:ea typeface="微軟正黑體" panose="020B0604030504040204" pitchFamily="34" charset="-120"/>
              </a:rPr>
              <a:t> </a:t>
            </a:r>
            <a:r>
              <a:rPr lang="en-US" altLang="zh-TW" sz="1400" b="1" dirty="0">
                <a:latin typeface="Consolas" panose="020B0609020204030204" pitchFamily="49" charset="0"/>
                <a:ea typeface="微軟正黑體" panose="020B0604030504040204" pitchFamily="34" charset="-120"/>
              </a:rPr>
              <a:t>= false;</a:t>
            </a:r>
          </a:p>
          <a:p>
            <a:r>
              <a:rPr lang="en-US" altLang="zh-TW" sz="1400" b="1" dirty="0" smtClean="0">
                <a:latin typeface="Consolas" panose="020B0609020204030204" pitchFamily="49" charset="0"/>
                <a:ea typeface="微軟正黑體" panose="020B0604030504040204" pitchFamily="34" charset="-120"/>
              </a:rPr>
              <a:t>}</a:t>
            </a:r>
          </a:p>
        </p:txBody>
      </p:sp>
    </p:spTree>
    <p:extLst>
      <p:ext uri="{BB962C8B-B14F-4D97-AF65-F5344CB8AC3E}">
        <p14:creationId xmlns:p14="http://schemas.microsoft.com/office/powerpoint/2010/main" val="331400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如何左右反轉圖片</a:t>
            </a:r>
            <a:endParaRPr lang="en-US" altLang="zh-TW" sz="4000" dirty="0">
              <a:latin typeface="微軟正黑體" panose="020B0604030504040204" pitchFamily="34" charset="-120"/>
              <a:ea typeface="微軟正黑體" panose="020B0604030504040204" pitchFamily="34" charset="-120"/>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944" y="3607866"/>
            <a:ext cx="1538252" cy="1538252"/>
          </a:xfrm>
          <a:prstGeom prst="rect">
            <a:avLst/>
          </a:prstGeom>
        </p:spPr>
      </p:pic>
      <p:cxnSp>
        <p:nvCxnSpPr>
          <p:cNvPr id="6" name="直線接點 5"/>
          <p:cNvCxnSpPr/>
          <p:nvPr/>
        </p:nvCxnSpPr>
        <p:spPr>
          <a:xfrm>
            <a:off x="510745" y="3607867"/>
            <a:ext cx="2809102" cy="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762896" y="2611398"/>
            <a:ext cx="0" cy="27184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1668083" y="3513052"/>
            <a:ext cx="189626" cy="18962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8" name="文字方塊 17"/>
          <p:cNvSpPr txBox="1"/>
          <p:nvPr/>
        </p:nvSpPr>
        <p:spPr>
          <a:xfrm>
            <a:off x="1790944" y="3245354"/>
            <a:ext cx="1037972"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(x, y)</a:t>
            </a:r>
          </a:p>
        </p:txBody>
      </p:sp>
      <p:sp>
        <p:nvSpPr>
          <p:cNvPr id="19" name="文字方塊 18"/>
          <p:cNvSpPr txBox="1"/>
          <p:nvPr/>
        </p:nvSpPr>
        <p:spPr>
          <a:xfrm>
            <a:off x="1972176" y="5329885"/>
            <a:ext cx="1347671"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80 x 80</a:t>
            </a:r>
          </a:p>
        </p:txBody>
      </p:sp>
      <p:cxnSp>
        <p:nvCxnSpPr>
          <p:cNvPr id="21" name="直線接點 20"/>
          <p:cNvCxnSpPr/>
          <p:nvPr/>
        </p:nvCxnSpPr>
        <p:spPr>
          <a:xfrm>
            <a:off x="4337221" y="3607867"/>
            <a:ext cx="2809102" cy="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4366052" y="2611398"/>
            <a:ext cx="0" cy="27184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4292717" y="3499068"/>
            <a:ext cx="189626" cy="18962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4" name="文字方塊 23"/>
          <p:cNvSpPr txBox="1"/>
          <p:nvPr/>
        </p:nvSpPr>
        <p:spPr>
          <a:xfrm>
            <a:off x="4359883" y="3230008"/>
            <a:ext cx="836925"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(-w, 0)</a:t>
            </a:r>
          </a:p>
        </p:txBody>
      </p:sp>
      <p:sp>
        <p:nvSpPr>
          <p:cNvPr id="15" name="弧形箭號 (下彎) 14"/>
          <p:cNvSpPr/>
          <p:nvPr/>
        </p:nvSpPr>
        <p:spPr>
          <a:xfrm>
            <a:off x="2430161" y="1510817"/>
            <a:ext cx="3064397" cy="121729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TW" sz="1600" b="1" dirty="0">
              <a:solidFill>
                <a:schemeClr val="accent2">
                  <a:lumMod val="75000"/>
                </a:schemeClr>
              </a:solidFill>
              <a:latin typeface="Consolas" panose="020B0609020204030204" pitchFamily="49" charset="0"/>
            </a:endParaRPr>
          </a:p>
          <a:p>
            <a:pPr algn="ctr"/>
            <a:r>
              <a:rPr lang="en-US" altLang="zh-TW" sz="1600" b="1" dirty="0" smtClean="0">
                <a:solidFill>
                  <a:schemeClr val="accent2">
                    <a:lumMod val="50000"/>
                  </a:schemeClr>
                </a:solidFill>
                <a:latin typeface="Consolas" panose="020B0609020204030204" pitchFamily="49" charset="0"/>
              </a:rPr>
              <a:t>translate(x + w, y)</a:t>
            </a:r>
          </a:p>
        </p:txBody>
      </p:sp>
      <p:pic>
        <p:nvPicPr>
          <p:cNvPr id="31" name="圖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262659" y="3615975"/>
            <a:ext cx="1553158" cy="1538252"/>
          </a:xfrm>
          <a:prstGeom prst="rect">
            <a:avLst/>
          </a:prstGeom>
        </p:spPr>
      </p:pic>
      <p:cxnSp>
        <p:nvCxnSpPr>
          <p:cNvPr id="34" name="直線接點 33"/>
          <p:cNvCxnSpPr/>
          <p:nvPr/>
        </p:nvCxnSpPr>
        <p:spPr>
          <a:xfrm>
            <a:off x="7990698" y="3607867"/>
            <a:ext cx="2809102" cy="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42849" y="2611398"/>
            <a:ext cx="0" cy="27184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10749051" y="3506998"/>
            <a:ext cx="189626" cy="18962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7" name="文字方塊 36"/>
          <p:cNvSpPr txBox="1"/>
          <p:nvPr/>
        </p:nvSpPr>
        <p:spPr>
          <a:xfrm>
            <a:off x="10079060" y="3230007"/>
            <a:ext cx="836925"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(0, 0)</a:t>
            </a:r>
          </a:p>
        </p:txBody>
      </p:sp>
      <p:sp>
        <p:nvSpPr>
          <p:cNvPr id="38" name="文字方塊 37"/>
          <p:cNvSpPr txBox="1"/>
          <p:nvPr/>
        </p:nvSpPr>
        <p:spPr>
          <a:xfrm>
            <a:off x="9591006" y="5319013"/>
            <a:ext cx="1347671"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-80 x 80</a:t>
            </a:r>
          </a:p>
        </p:txBody>
      </p:sp>
      <p:sp>
        <p:nvSpPr>
          <p:cNvPr id="39" name="弧形箭號 (下彎) 38"/>
          <p:cNvSpPr/>
          <p:nvPr/>
        </p:nvSpPr>
        <p:spPr>
          <a:xfrm>
            <a:off x="6165310" y="1485836"/>
            <a:ext cx="3064397" cy="121729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TW" b="1" dirty="0" smtClean="0">
              <a:solidFill>
                <a:schemeClr val="accent2">
                  <a:lumMod val="50000"/>
                </a:schemeClr>
              </a:solidFill>
              <a:latin typeface="Consolas" panose="020B0609020204030204" pitchFamily="49" charset="0"/>
            </a:endParaRPr>
          </a:p>
          <a:p>
            <a:pPr algn="ctr"/>
            <a:r>
              <a:rPr lang="en-US" altLang="zh-TW" b="1" dirty="0" smtClean="0">
                <a:solidFill>
                  <a:schemeClr val="accent2">
                    <a:lumMod val="50000"/>
                  </a:schemeClr>
                </a:solidFill>
                <a:latin typeface="Consolas" panose="020B0609020204030204" pitchFamily="49" charset="0"/>
              </a:rPr>
              <a:t>scale(-1, 1)</a:t>
            </a:r>
            <a:endParaRPr lang="zh-TW" altLang="en-US" b="1" dirty="0">
              <a:solidFill>
                <a:schemeClr val="accent2">
                  <a:lumMod val="50000"/>
                </a:schemeClr>
              </a:solidFill>
              <a:latin typeface="Consolas" panose="020B0609020204030204" pitchFamily="49" charset="0"/>
            </a:endParaRPr>
          </a:p>
        </p:txBody>
      </p:sp>
      <p:pic>
        <p:nvPicPr>
          <p:cNvPr id="40" name="圖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553" y="3607866"/>
            <a:ext cx="1538252" cy="1538252"/>
          </a:xfrm>
          <a:prstGeom prst="rect">
            <a:avLst/>
          </a:prstGeom>
        </p:spPr>
      </p:pic>
      <p:sp>
        <p:nvSpPr>
          <p:cNvPr id="41" name="橢圓 40"/>
          <p:cNvSpPr/>
          <p:nvPr/>
        </p:nvSpPr>
        <p:spPr>
          <a:xfrm>
            <a:off x="5663432" y="3513071"/>
            <a:ext cx="189626" cy="18962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2" name="文字方塊 41"/>
          <p:cNvSpPr txBox="1"/>
          <p:nvPr/>
        </p:nvSpPr>
        <p:spPr>
          <a:xfrm>
            <a:off x="5740282" y="3230007"/>
            <a:ext cx="836925"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(0, 0)</a:t>
            </a:r>
          </a:p>
        </p:txBody>
      </p:sp>
      <p:sp>
        <p:nvSpPr>
          <p:cNvPr id="43" name="文字方塊 42"/>
          <p:cNvSpPr txBox="1"/>
          <p:nvPr/>
        </p:nvSpPr>
        <p:spPr>
          <a:xfrm>
            <a:off x="6035802" y="5316243"/>
            <a:ext cx="1347671"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80 x 80</a:t>
            </a:r>
          </a:p>
        </p:txBody>
      </p:sp>
      <p:sp>
        <p:nvSpPr>
          <p:cNvPr id="47" name="文字方塊 46"/>
          <p:cNvSpPr txBox="1"/>
          <p:nvPr/>
        </p:nvSpPr>
        <p:spPr>
          <a:xfrm>
            <a:off x="1586228" y="5794145"/>
            <a:ext cx="9145031" cy="830997"/>
          </a:xfrm>
          <a:prstGeom prst="rect">
            <a:avLst/>
          </a:prstGeom>
          <a:noFill/>
        </p:spPr>
        <p:txBody>
          <a:bodyPr wrap="square" rtlCol="0">
            <a:spAutoFit/>
          </a:bodyPr>
          <a:lstStyle/>
          <a:p>
            <a:pPr algn="ctr"/>
            <a:r>
              <a:rPr lang="zh-TW" altLang="en-US" sz="2400" b="1" dirty="0" smtClean="0">
                <a:latin typeface="Consolas" panose="020B0609020204030204" pitchFamily="49" charset="0"/>
                <a:ea typeface="微軟正黑體" panose="020B0604030504040204" pitchFamily="34" charset="-120"/>
              </a:rPr>
              <a:t>記得使用</a:t>
            </a:r>
            <a:r>
              <a:rPr lang="en-US" altLang="zh-TW" sz="2400" b="1" dirty="0" err="1" smtClean="0">
                <a:latin typeface="Consolas" panose="020B0609020204030204" pitchFamily="49" charset="0"/>
                <a:ea typeface="微軟正黑體" panose="020B0604030504040204" pitchFamily="34" charset="-120"/>
              </a:rPr>
              <a:t>pushMatrix</a:t>
            </a:r>
            <a:r>
              <a:rPr lang="en-US" altLang="zh-TW" sz="2400" b="1" dirty="0" smtClean="0">
                <a:latin typeface="Consolas" panose="020B0609020204030204" pitchFamily="49" charset="0"/>
                <a:ea typeface="微軟正黑體" panose="020B0604030504040204" pitchFamily="34" charset="-120"/>
              </a:rPr>
              <a:t>()</a:t>
            </a:r>
            <a:r>
              <a:rPr lang="zh-TW" altLang="en-US" sz="2400" b="1" dirty="0" smtClean="0">
                <a:latin typeface="Consolas" panose="020B0609020204030204" pitchFamily="49" charset="0"/>
                <a:ea typeface="微軟正黑體" panose="020B0604030504040204" pitchFamily="34" charset="-120"/>
              </a:rPr>
              <a:t>與</a:t>
            </a:r>
            <a:r>
              <a:rPr lang="en-US" altLang="zh-TW" sz="2400" b="1" dirty="0" err="1" smtClean="0">
                <a:latin typeface="Consolas" panose="020B0609020204030204" pitchFamily="49" charset="0"/>
                <a:ea typeface="微軟正黑體" panose="020B0604030504040204" pitchFamily="34" charset="-120"/>
              </a:rPr>
              <a:t>popMatrix</a:t>
            </a:r>
            <a:r>
              <a:rPr lang="en-US" altLang="zh-TW" sz="2400" b="1" dirty="0" smtClean="0">
                <a:latin typeface="Consolas" panose="020B0609020204030204" pitchFamily="49" charset="0"/>
                <a:ea typeface="微軟正黑體" panose="020B0604030504040204" pitchFamily="34" charset="-120"/>
              </a:rPr>
              <a:t>()</a:t>
            </a:r>
            <a:r>
              <a:rPr lang="zh-TW" altLang="en-US" sz="2400" b="1" dirty="0" smtClean="0">
                <a:latin typeface="Consolas" panose="020B0609020204030204" pitchFamily="49" charset="0"/>
                <a:ea typeface="微軟正黑體" panose="020B0604030504040204" pitchFamily="34" charset="-120"/>
              </a:rPr>
              <a:t>避免影響其他圖片顯示</a:t>
            </a:r>
            <a:endParaRPr lang="en-US" altLang="zh-TW" sz="2400" b="1" dirty="0" smtClean="0">
              <a:latin typeface="Consolas" panose="020B0609020204030204" pitchFamily="49" charset="0"/>
              <a:ea typeface="微軟正黑體" panose="020B0604030504040204" pitchFamily="34" charset="-120"/>
            </a:endParaRPr>
          </a:p>
          <a:p>
            <a:pPr algn="ctr"/>
            <a:r>
              <a:rPr lang="zh-TW" altLang="en-US" sz="2400" b="1" dirty="0" smtClean="0">
                <a:latin typeface="Consolas" panose="020B0609020204030204" pitchFamily="49" charset="0"/>
                <a:ea typeface="微軟正黑體" panose="020B0604030504040204" pitchFamily="34" charset="-120"/>
              </a:rPr>
              <a:t>可參考水族箱課堂練習程式碼</a:t>
            </a:r>
            <a:endParaRPr lang="en-US" altLang="zh-TW" sz="2400" b="1" dirty="0" smtClean="0">
              <a:latin typeface="Consolas" panose="020B0609020204030204" pitchFamily="49" charset="0"/>
              <a:ea typeface="微軟正黑體" panose="020B0604030504040204" pitchFamily="34" charset="-120"/>
            </a:endParaRPr>
          </a:p>
        </p:txBody>
      </p:sp>
      <p:sp>
        <p:nvSpPr>
          <p:cNvPr id="48" name="文字方塊 47"/>
          <p:cNvSpPr txBox="1"/>
          <p:nvPr/>
        </p:nvSpPr>
        <p:spPr>
          <a:xfrm>
            <a:off x="1800457" y="3662604"/>
            <a:ext cx="2318878"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image(dinosaur, x, y)</a:t>
            </a:r>
          </a:p>
        </p:txBody>
      </p:sp>
      <p:sp>
        <p:nvSpPr>
          <p:cNvPr id="49" name="文字方塊 48"/>
          <p:cNvSpPr txBox="1"/>
          <p:nvPr/>
        </p:nvSpPr>
        <p:spPr>
          <a:xfrm>
            <a:off x="5671820" y="3657949"/>
            <a:ext cx="2318878"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image(dinosaur, 0, 0)</a:t>
            </a:r>
          </a:p>
        </p:txBody>
      </p:sp>
      <p:sp>
        <p:nvSpPr>
          <p:cNvPr id="50" name="文字方塊 49"/>
          <p:cNvSpPr txBox="1"/>
          <p:nvPr/>
        </p:nvSpPr>
        <p:spPr>
          <a:xfrm>
            <a:off x="9242849" y="3640243"/>
            <a:ext cx="2318878" cy="307777"/>
          </a:xfrm>
          <a:prstGeom prst="rect">
            <a:avLst/>
          </a:prstGeom>
          <a:noFill/>
        </p:spPr>
        <p:txBody>
          <a:bodyPr wrap="square" rtlCol="0">
            <a:spAutoFit/>
          </a:bodyPr>
          <a:lstStyle/>
          <a:p>
            <a:r>
              <a:rPr lang="en-US" altLang="zh-TW" sz="1400" b="1" dirty="0" smtClean="0">
                <a:latin typeface="Consolas" panose="020B0609020204030204" pitchFamily="49" charset="0"/>
                <a:ea typeface="微軟正黑體" panose="020B0604030504040204" pitchFamily="34" charset="-120"/>
              </a:rPr>
              <a:t>image(dinosaur, 0, 0)</a:t>
            </a:r>
          </a:p>
        </p:txBody>
      </p:sp>
    </p:spTree>
    <p:extLst>
      <p:ext uri="{BB962C8B-B14F-4D97-AF65-F5344CB8AC3E}">
        <p14:creationId xmlns:p14="http://schemas.microsoft.com/office/powerpoint/2010/main" val="3217546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542406"/>
            <a:ext cx="10515600" cy="5171432"/>
          </a:xfrm>
        </p:spPr>
        <p:txBody>
          <a:bodyPr>
            <a:noAutofit/>
          </a:bodyPr>
          <a:lstStyle/>
          <a:p>
            <a:pPr marL="0" indent="0">
              <a:lnSpc>
                <a:spcPct val="150000"/>
              </a:lnSpc>
              <a:spcBef>
                <a:spcPts val="600"/>
              </a:spcBef>
              <a:buNone/>
            </a:pP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完成 </a:t>
            </a:r>
            <a:r>
              <a:rPr lang="en-US" altLang="zh-TW" sz="1800" dirty="0">
                <a:latin typeface="微軟正黑體" panose="020B0604030504040204" pitchFamily="34" charset="-120"/>
                <a:ea typeface="微軟正黑體" panose="020B0604030504040204" pitchFamily="34" charset="-120"/>
              </a:rPr>
              <a:t>Cabbage Class</a:t>
            </a:r>
            <a:r>
              <a:rPr lang="zh-TW" altLang="en-US" sz="1800" dirty="0">
                <a:latin typeface="微軟正黑體" panose="020B0604030504040204" pitchFamily="34" charset="-120"/>
                <a:ea typeface="微軟正黑體" panose="020B0604030504040204" pitchFamily="34" charset="-120"/>
              </a:rPr>
              <a:t>：繼承 </a:t>
            </a:r>
            <a:r>
              <a:rPr lang="en-US" altLang="zh-TW" sz="1800" dirty="0">
                <a:latin typeface="微軟正黑體" panose="020B0604030504040204" pitchFamily="34" charset="-120"/>
                <a:ea typeface="微軟正黑體" panose="020B0604030504040204" pitchFamily="34" charset="-120"/>
              </a:rPr>
              <a:t>Item Class</a:t>
            </a:r>
            <a:r>
              <a:rPr lang="zh-TW" altLang="en-US" sz="1800" dirty="0">
                <a:latin typeface="微軟正黑體" panose="020B0604030504040204" pitchFamily="34" charset="-120"/>
                <a:ea typeface="微軟正黑體" panose="020B0604030504040204" pitchFamily="34" charset="-120"/>
              </a:rPr>
              <a:t>、沿用其建構式並利用 </a:t>
            </a:r>
            <a:r>
              <a:rPr lang="en-US" altLang="zh-TW" sz="1800" dirty="0">
                <a:latin typeface="微軟正黑體" panose="020B0604030504040204" pitchFamily="34" charset="-120"/>
                <a:ea typeface="微軟正黑體" panose="020B0604030504040204" pitchFamily="34" charset="-120"/>
              </a:rPr>
              <a:t>w, h, x, y </a:t>
            </a:r>
            <a:r>
              <a:rPr lang="zh-TW" altLang="en-US" sz="1800" dirty="0">
                <a:latin typeface="微軟正黑體" panose="020B0604030504040204" pitchFamily="34" charset="-120"/>
                <a:ea typeface="微軟正黑體" panose="020B0604030504040204" pitchFamily="34" charset="-120"/>
              </a:rPr>
              <a:t>變數覆寫 </a:t>
            </a:r>
            <a:r>
              <a:rPr lang="en-US" altLang="zh-TW" sz="1800" dirty="0">
                <a:latin typeface="微軟正黑體" panose="020B0604030504040204" pitchFamily="34" charset="-120"/>
                <a:ea typeface="微軟正黑體" panose="020B0604030504040204" pitchFamily="34" charset="-120"/>
              </a:rPr>
              <a:t>display() </a:t>
            </a:r>
            <a:r>
              <a:rPr lang="zh-TW" altLang="en-US" sz="1800" dirty="0">
                <a:latin typeface="微軟正黑體" panose="020B0604030504040204" pitchFamily="34" charset="-120"/>
                <a:ea typeface="微軟正黑體" panose="020B0604030504040204" pitchFamily="34" charset="-120"/>
              </a:rPr>
              <a:t>與 </a:t>
            </a:r>
            <a:r>
              <a:rPr lang="en-US" altLang="zh-TW" sz="1800" dirty="0" err="1" smtClean="0">
                <a:latin typeface="微軟正黑體" panose="020B0604030504040204" pitchFamily="34" charset="-120"/>
                <a:ea typeface="微軟正黑體" panose="020B0604030504040204" pitchFamily="34" charset="-120"/>
              </a:rPr>
              <a:t>checkCollision</a:t>
            </a:r>
            <a:r>
              <a:rPr lang="en-US" altLang="zh-TW" sz="1800" dirty="0" smtClean="0">
                <a:latin typeface="微軟正黑體" panose="020B0604030504040204" pitchFamily="34" charset="-120"/>
                <a:ea typeface="微軟正黑體" panose="020B0604030504040204" pitchFamily="34" charset="-120"/>
              </a:rPr>
              <a:t>(Player </a:t>
            </a:r>
            <a:r>
              <a:rPr lang="en-US" altLang="zh-TW" sz="1800" dirty="0">
                <a:latin typeface="微軟正黑體" panose="020B0604030504040204" pitchFamily="34" charset="-120"/>
                <a:ea typeface="微軟正黑體" panose="020B0604030504040204" pitchFamily="34" charset="-120"/>
              </a:rPr>
              <a:t>player) </a:t>
            </a:r>
            <a:r>
              <a:rPr lang="zh-TW" altLang="en-US" sz="1800" dirty="0">
                <a:latin typeface="微軟正黑體" panose="020B0604030504040204" pitchFamily="34" charset="-120"/>
                <a:ea typeface="微軟正黑體" panose="020B0604030504040204" pitchFamily="34" charset="-120"/>
              </a:rPr>
              <a:t>方法</a:t>
            </a:r>
            <a:r>
              <a:rPr lang="zh-TW" altLang="en-US" sz="1800" dirty="0" smtClean="0">
                <a:latin typeface="微軟正黑體" panose="020B0604030504040204" pitchFamily="34" charset="-120"/>
                <a:ea typeface="微軟正黑體" panose="020B0604030504040204" pitchFamily="34" charset="-120"/>
              </a:rPr>
              <a:t>。蔬菜</a:t>
            </a:r>
            <a:r>
              <a:rPr lang="zh-TW" altLang="en-US" sz="1800" dirty="0">
                <a:latin typeface="微軟正黑體" panose="020B0604030504040204" pitchFamily="34" charset="-120"/>
                <a:ea typeface="微軟正黑體" panose="020B0604030504040204" pitchFamily="34" charset="-120"/>
              </a:rPr>
              <a:t>運作方式參考先前作業要求</a:t>
            </a:r>
            <a:r>
              <a:rPr lang="zh-TW" altLang="en-US" sz="1800" dirty="0" smtClean="0">
                <a:latin typeface="微軟正黑體" panose="020B0604030504040204" pitchFamily="34" charset="-120"/>
                <a:ea typeface="微軟正黑體" panose="020B0604030504040204" pitchFamily="34" charset="-120"/>
              </a:rPr>
              <a:t>。土撥鼠</a:t>
            </a:r>
            <a:r>
              <a:rPr lang="zh-TW" altLang="en-US" sz="1800" dirty="0">
                <a:latin typeface="微軟正黑體" panose="020B0604030504040204" pitchFamily="34" charset="-120"/>
                <a:ea typeface="微軟正黑體" panose="020B0604030504040204" pitchFamily="34" charset="-120"/>
              </a:rPr>
              <a:t>碰到蔬菜後，將 </a:t>
            </a:r>
            <a:r>
              <a:rPr lang="en-US" altLang="zh-TW" sz="1800" dirty="0" err="1">
                <a:latin typeface="微軟正黑體" panose="020B0604030504040204" pitchFamily="34" charset="-120"/>
                <a:ea typeface="微軟正黑體" panose="020B0604030504040204" pitchFamily="34" charset="-120"/>
              </a:rPr>
              <a:t>boolean</a:t>
            </a: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isAlive</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設為 </a:t>
            </a:r>
            <a:r>
              <a:rPr lang="en-US" altLang="zh-TW" sz="1800" dirty="0">
                <a:latin typeface="微軟正黑體" panose="020B0604030504040204" pitchFamily="34" charset="-120"/>
                <a:ea typeface="微軟正黑體" panose="020B0604030504040204" pitchFamily="34" charset="-120"/>
              </a:rPr>
              <a:t>false</a:t>
            </a:r>
            <a:r>
              <a:rPr lang="zh-TW" altLang="en-US" sz="1800" dirty="0">
                <a:latin typeface="微軟正黑體" panose="020B0604030504040204" pitchFamily="34" charset="-120"/>
                <a:ea typeface="微軟正黑體" panose="020B0604030504040204" pitchFamily="34" charset="-120"/>
              </a:rPr>
              <a:t>；如果 </a:t>
            </a:r>
            <a:r>
              <a:rPr lang="en-US" altLang="zh-TW" sz="1800" dirty="0" err="1">
                <a:latin typeface="微軟正黑體" panose="020B0604030504040204" pitchFamily="34" charset="-120"/>
                <a:ea typeface="微軟正黑體" panose="020B0604030504040204" pitchFamily="34" charset="-120"/>
              </a:rPr>
              <a:t>isAlive</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為 </a:t>
            </a:r>
            <a:r>
              <a:rPr lang="en-US" altLang="zh-TW" sz="1800" dirty="0">
                <a:latin typeface="微軟正黑體" panose="020B0604030504040204" pitchFamily="34" charset="-120"/>
                <a:ea typeface="微軟正黑體" panose="020B0604030504040204" pitchFamily="34" charset="-120"/>
              </a:rPr>
              <a:t>false </a:t>
            </a:r>
            <a:r>
              <a:rPr lang="zh-TW" altLang="en-US" sz="1800" dirty="0">
                <a:latin typeface="微軟正黑體" panose="020B0604030504040204" pitchFamily="34" charset="-120"/>
                <a:ea typeface="微軟正黑體" panose="020B0604030504040204" pitchFamily="34" charset="-120"/>
              </a:rPr>
              <a:t>則不顯示圖片亦不偵測碰撞</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完成 </a:t>
            </a:r>
            <a:r>
              <a:rPr lang="en-US" altLang="zh-TW" sz="1800" dirty="0">
                <a:latin typeface="微軟正黑體" panose="020B0604030504040204" pitchFamily="34" charset="-120"/>
                <a:ea typeface="微軟正黑體" panose="020B0604030504040204" pitchFamily="34" charset="-120"/>
              </a:rPr>
              <a:t>Clock Class</a:t>
            </a:r>
            <a:r>
              <a:rPr lang="zh-TW" altLang="en-US" sz="1800" dirty="0">
                <a:latin typeface="微軟正黑體" panose="020B0604030504040204" pitchFamily="34" charset="-120"/>
                <a:ea typeface="微軟正黑體" panose="020B0604030504040204" pitchFamily="34" charset="-120"/>
              </a:rPr>
              <a:t>：繼承 </a:t>
            </a:r>
            <a:r>
              <a:rPr lang="en-US" altLang="zh-TW" sz="1800" dirty="0">
                <a:latin typeface="微軟正黑體" panose="020B0604030504040204" pitchFamily="34" charset="-120"/>
                <a:ea typeface="微軟正黑體" panose="020B0604030504040204" pitchFamily="34" charset="-120"/>
              </a:rPr>
              <a:t>Item Class</a:t>
            </a:r>
            <a:r>
              <a:rPr lang="zh-TW" altLang="en-US" sz="1800" dirty="0">
                <a:latin typeface="微軟正黑體" panose="020B0604030504040204" pitchFamily="34" charset="-120"/>
                <a:ea typeface="微軟正黑體" panose="020B0604030504040204" pitchFamily="34" charset="-120"/>
              </a:rPr>
              <a:t>、沿用其建構式並利用 </a:t>
            </a:r>
            <a:r>
              <a:rPr lang="en-US" altLang="zh-TW" sz="1800" dirty="0">
                <a:latin typeface="微軟正黑體" panose="020B0604030504040204" pitchFamily="34" charset="-120"/>
                <a:ea typeface="微軟正黑體" panose="020B0604030504040204" pitchFamily="34" charset="-120"/>
              </a:rPr>
              <a:t>w, h, x, y </a:t>
            </a:r>
            <a:r>
              <a:rPr lang="zh-TW" altLang="en-US" sz="1800" dirty="0">
                <a:latin typeface="微軟正黑體" panose="020B0604030504040204" pitchFamily="34" charset="-120"/>
                <a:ea typeface="微軟正黑體" panose="020B0604030504040204" pitchFamily="34" charset="-120"/>
              </a:rPr>
              <a:t>變數覆寫 </a:t>
            </a:r>
            <a:r>
              <a:rPr lang="en-US" altLang="zh-TW" sz="1800" dirty="0">
                <a:latin typeface="微軟正黑體" panose="020B0604030504040204" pitchFamily="34" charset="-120"/>
                <a:ea typeface="微軟正黑體" panose="020B0604030504040204" pitchFamily="34" charset="-120"/>
              </a:rPr>
              <a:t>display() </a:t>
            </a:r>
            <a:r>
              <a:rPr lang="zh-TW" altLang="en-US" sz="1800" dirty="0">
                <a:latin typeface="微軟正黑體" panose="020B0604030504040204" pitchFamily="34" charset="-120"/>
                <a:ea typeface="微軟正黑體" panose="020B0604030504040204" pitchFamily="34" charset="-120"/>
              </a:rPr>
              <a:t>與 </a:t>
            </a:r>
            <a:r>
              <a:rPr lang="en-US" altLang="zh-TW" sz="1800" dirty="0" err="1" smtClean="0">
                <a:latin typeface="微軟正黑體" panose="020B0604030504040204" pitchFamily="34" charset="-120"/>
                <a:ea typeface="微軟正黑體" panose="020B0604030504040204" pitchFamily="34" charset="-120"/>
              </a:rPr>
              <a:t>checkCollision</a:t>
            </a:r>
            <a:r>
              <a:rPr lang="en-US" altLang="zh-TW" sz="1800" dirty="0" smtClean="0">
                <a:latin typeface="微軟正黑體" panose="020B0604030504040204" pitchFamily="34" charset="-120"/>
                <a:ea typeface="微軟正黑體" panose="020B0604030504040204" pitchFamily="34" charset="-120"/>
              </a:rPr>
              <a:t>(Player </a:t>
            </a:r>
            <a:r>
              <a:rPr lang="en-US" altLang="zh-TW" sz="1800" dirty="0">
                <a:latin typeface="微軟正黑體" panose="020B0604030504040204" pitchFamily="34" charset="-120"/>
                <a:ea typeface="微軟正黑體" panose="020B0604030504040204" pitchFamily="34" charset="-120"/>
              </a:rPr>
              <a:t>player) </a:t>
            </a:r>
            <a:r>
              <a:rPr lang="zh-TW" altLang="en-US" sz="1800" dirty="0">
                <a:latin typeface="微軟正黑體" panose="020B0604030504040204" pitchFamily="34" charset="-120"/>
                <a:ea typeface="微軟正黑體" panose="020B0604030504040204" pitchFamily="34" charset="-120"/>
              </a:rPr>
              <a:t>方法</a:t>
            </a:r>
            <a:r>
              <a:rPr lang="zh-TW" altLang="en-US" sz="1800" dirty="0" smtClean="0">
                <a:latin typeface="微軟正黑體" panose="020B0604030504040204" pitchFamily="34" charset="-120"/>
                <a:ea typeface="微軟正黑體" panose="020B0604030504040204" pitchFamily="34" charset="-120"/>
              </a:rPr>
              <a:t>。時鐘</a:t>
            </a:r>
            <a:r>
              <a:rPr lang="zh-TW" altLang="en-US" sz="1800" dirty="0">
                <a:latin typeface="微軟正黑體" panose="020B0604030504040204" pitchFamily="34" charset="-120"/>
                <a:ea typeface="微軟正黑體" panose="020B0604030504040204" pitchFamily="34" charset="-120"/>
              </a:rPr>
              <a:t>運作方式參考先前作業要求</a:t>
            </a:r>
            <a:r>
              <a:rPr lang="zh-TW" altLang="en-US" sz="1800" dirty="0" smtClean="0">
                <a:latin typeface="微軟正黑體" panose="020B0604030504040204" pitchFamily="34" charset="-120"/>
                <a:ea typeface="微軟正黑體" panose="020B0604030504040204" pitchFamily="34" charset="-120"/>
              </a:rPr>
              <a:t>。土撥鼠</a:t>
            </a:r>
            <a:r>
              <a:rPr lang="zh-TW" altLang="en-US" sz="1800" dirty="0">
                <a:latin typeface="微軟正黑體" panose="020B0604030504040204" pitchFamily="34" charset="-120"/>
                <a:ea typeface="微軟正黑體" panose="020B0604030504040204" pitchFamily="34" charset="-120"/>
              </a:rPr>
              <a:t>碰到時鐘後，將 </a:t>
            </a:r>
            <a:r>
              <a:rPr lang="en-US" altLang="zh-TW" sz="1800" dirty="0" err="1">
                <a:latin typeface="微軟正黑體" panose="020B0604030504040204" pitchFamily="34" charset="-120"/>
                <a:ea typeface="微軟正黑體" panose="020B0604030504040204" pitchFamily="34" charset="-120"/>
              </a:rPr>
              <a:t>boolean</a:t>
            </a: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isAlive</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設為 </a:t>
            </a:r>
            <a:r>
              <a:rPr lang="en-US" altLang="zh-TW" sz="1800" dirty="0">
                <a:latin typeface="微軟正黑體" panose="020B0604030504040204" pitchFamily="34" charset="-120"/>
                <a:ea typeface="微軟正黑體" panose="020B0604030504040204" pitchFamily="34" charset="-120"/>
              </a:rPr>
              <a:t>false</a:t>
            </a:r>
            <a:r>
              <a:rPr lang="zh-TW" altLang="en-US" sz="1800" dirty="0">
                <a:latin typeface="微軟正黑體" panose="020B0604030504040204" pitchFamily="34" charset="-120"/>
                <a:ea typeface="微軟正黑體" panose="020B0604030504040204" pitchFamily="34" charset="-120"/>
              </a:rPr>
              <a:t>；如果 </a:t>
            </a:r>
            <a:r>
              <a:rPr lang="en-US" altLang="zh-TW" sz="1800" dirty="0" err="1">
                <a:latin typeface="微軟正黑體" panose="020B0604030504040204" pitchFamily="34" charset="-120"/>
                <a:ea typeface="微軟正黑體" panose="020B0604030504040204" pitchFamily="34" charset="-120"/>
              </a:rPr>
              <a:t>isAlive</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為 </a:t>
            </a:r>
            <a:r>
              <a:rPr lang="en-US" altLang="zh-TW" sz="1800" dirty="0">
                <a:latin typeface="微軟正黑體" panose="020B0604030504040204" pitchFamily="34" charset="-120"/>
                <a:ea typeface="微軟正黑體" panose="020B0604030504040204" pitchFamily="34" charset="-120"/>
              </a:rPr>
              <a:t>false </a:t>
            </a:r>
            <a:r>
              <a:rPr lang="zh-TW" altLang="en-US" sz="1800" dirty="0">
                <a:latin typeface="微軟正黑體" panose="020B0604030504040204" pitchFamily="34" charset="-120"/>
                <a:ea typeface="微軟正黑體" panose="020B0604030504040204" pitchFamily="34" charset="-120"/>
              </a:rPr>
              <a:t>則不顯示圖片亦不偵測碰撞</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利用</a:t>
            </a:r>
            <a:r>
              <a:rPr lang="zh-TW" altLang="en-US" sz="1800" dirty="0">
                <a:latin typeface="微軟正黑體" panose="020B0604030504040204" pitchFamily="34" charset="-120"/>
                <a:ea typeface="微軟正黑體" panose="020B0604030504040204" pitchFamily="34" charset="-120"/>
              </a:rPr>
              <a:t>一個 </a:t>
            </a:r>
            <a:r>
              <a:rPr lang="en-US" altLang="zh-TW" sz="1800" dirty="0">
                <a:latin typeface="微軟正黑體" panose="020B0604030504040204" pitchFamily="34" charset="-120"/>
                <a:ea typeface="微軟正黑體" panose="020B0604030504040204" pitchFamily="34" charset="-120"/>
              </a:rPr>
              <a:t>Item[] items </a:t>
            </a:r>
            <a:r>
              <a:rPr lang="zh-TW" altLang="en-US" sz="1800" dirty="0">
                <a:latin typeface="微軟正黑體" panose="020B0604030504040204" pitchFamily="34" charset="-120"/>
                <a:ea typeface="微軟正黑體" panose="020B0604030504040204" pitchFamily="34" charset="-120"/>
              </a:rPr>
              <a:t>陣列儲存蔬菜與時鐘，陣列長度為 </a:t>
            </a:r>
            <a:r>
              <a:rPr lang="en-US" altLang="zh-TW" sz="1800" dirty="0">
                <a:latin typeface="微軟正黑體" panose="020B0604030504040204" pitchFamily="34" charset="-120"/>
                <a:ea typeface="微軟正黑體" panose="020B0604030504040204" pitchFamily="34" charset="-120"/>
              </a:rPr>
              <a:t>6</a:t>
            </a:r>
            <a:r>
              <a:rPr lang="zh-TW" altLang="en-US" sz="1800" dirty="0">
                <a:latin typeface="微軟正黑體" panose="020B0604030504040204" pitchFamily="34" charset="-120"/>
                <a:ea typeface="微軟正黑體" panose="020B0604030504040204" pitchFamily="34" charset="-120"/>
              </a:rPr>
              <a:t>，蔬菜與時鐘生成方式改為每四層只隨機出現兩者之一</a:t>
            </a:r>
            <a:r>
              <a:rPr lang="zh-TW" altLang="en-US" sz="1800" dirty="0" smtClean="0">
                <a:latin typeface="微軟正黑體" panose="020B0604030504040204" pitchFamily="34" charset="-120"/>
                <a:ea typeface="微軟正黑體" panose="020B0604030504040204" pitchFamily="34" charset="-120"/>
              </a:rPr>
              <a:t>。在</a:t>
            </a:r>
            <a:r>
              <a:rPr lang="zh-TW" altLang="en-US" sz="1800" dirty="0">
                <a:latin typeface="微軟正黑體" panose="020B0604030504040204" pitchFamily="34" charset="-120"/>
                <a:ea typeface="微軟正黑體" panose="020B0604030504040204" pitchFamily="34" charset="-120"/>
              </a:rPr>
              <a:t>遊戲進行過程中，利用 </a:t>
            </a:r>
            <a:r>
              <a:rPr lang="en-US" altLang="zh-TW" sz="1800" dirty="0">
                <a:latin typeface="微軟正黑體" panose="020B0604030504040204" pitchFamily="34" charset="-120"/>
                <a:ea typeface="微軟正黑體" panose="020B0604030504040204" pitchFamily="34" charset="-120"/>
              </a:rPr>
              <a:t>items </a:t>
            </a:r>
            <a:r>
              <a:rPr lang="zh-TW" altLang="en-US" sz="1800" dirty="0">
                <a:latin typeface="微軟正黑體" panose="020B0604030504040204" pitchFamily="34" charset="-120"/>
                <a:ea typeface="微軟正黑體" panose="020B0604030504040204" pitchFamily="34" charset="-120"/>
              </a:rPr>
              <a:t>陣列呼叫各個道具的 </a:t>
            </a:r>
            <a:r>
              <a:rPr lang="en-US" altLang="zh-TW" sz="1800" dirty="0">
                <a:latin typeface="微軟正黑體" panose="020B0604030504040204" pitchFamily="34" charset="-120"/>
                <a:ea typeface="微軟正黑體" panose="020B0604030504040204" pitchFamily="34" charset="-120"/>
              </a:rPr>
              <a:t>display() </a:t>
            </a:r>
            <a:r>
              <a:rPr lang="zh-TW" altLang="en-US" sz="1800" dirty="0">
                <a:latin typeface="微軟正黑體" panose="020B0604030504040204" pitchFamily="34" charset="-120"/>
                <a:ea typeface="微軟正黑體" panose="020B0604030504040204" pitchFamily="34" charset="-120"/>
              </a:rPr>
              <a:t>與 </a:t>
            </a:r>
            <a:r>
              <a:rPr lang="en-US" altLang="zh-TW" sz="1800" dirty="0" err="1" smtClean="0">
                <a:latin typeface="微軟正黑體" panose="020B0604030504040204" pitchFamily="34" charset="-120"/>
                <a:ea typeface="微軟正黑體" panose="020B0604030504040204" pitchFamily="34" charset="-120"/>
              </a:rPr>
              <a:t>checkCollision</a:t>
            </a:r>
            <a:r>
              <a:rPr lang="en-US" altLang="zh-TW" sz="1800" dirty="0" smtClean="0">
                <a:latin typeface="微軟正黑體" panose="020B0604030504040204" pitchFamily="34" charset="-120"/>
                <a:ea typeface="微軟正黑體" panose="020B0604030504040204" pitchFamily="34" charset="-120"/>
              </a:rPr>
              <a:t>(Player </a:t>
            </a:r>
            <a:r>
              <a:rPr lang="en-US" altLang="zh-TW" sz="1800" dirty="0">
                <a:latin typeface="微軟正黑體" panose="020B0604030504040204" pitchFamily="34" charset="-120"/>
                <a:ea typeface="微軟正黑體" panose="020B0604030504040204" pitchFamily="34" charset="-120"/>
              </a:rPr>
              <a:t>player) </a:t>
            </a:r>
            <a:r>
              <a:rPr lang="zh-TW" altLang="en-US" sz="1800" dirty="0">
                <a:latin typeface="微軟正黑體" panose="020B0604030504040204" pitchFamily="34" charset="-120"/>
                <a:ea typeface="微軟正黑體" panose="020B0604030504040204" pitchFamily="34" charset="-120"/>
              </a:rPr>
              <a:t>方法</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1852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Demo</a:t>
            </a:r>
            <a:r>
              <a:rPr lang="zh-TW" altLang="en-US" sz="4000" dirty="0" smtClean="0">
                <a:latin typeface="微軟正黑體" panose="020B0604030504040204" pitchFamily="34" charset="-120"/>
                <a:ea typeface="微軟正黑體" panose="020B0604030504040204" pitchFamily="34" charset="-120"/>
              </a:rPr>
              <a:t> 影片</a:t>
            </a:r>
            <a:endParaRPr lang="zh-TW" altLang="en-US" sz="4000" dirty="0">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838200" y="1511687"/>
            <a:ext cx="9159005" cy="523220"/>
          </a:xfrm>
          <a:prstGeom prst="rect">
            <a:avLst/>
          </a:prstGeom>
          <a:noFill/>
          <a:ln>
            <a:noFill/>
          </a:ln>
        </p:spPr>
        <p:txBody>
          <a:bodyPr wrap="square" rtlCol="0">
            <a:spAutoFit/>
          </a:bodyPr>
          <a:lstStyle/>
          <a:p>
            <a:r>
              <a:rPr lang="de-DE" altLang="zh-TW" sz="2800" dirty="0">
                <a:hlinkClick r:id="rId2"/>
              </a:rPr>
              <a:t>https://www.youtube.com/watch?v=YKfIZZ6qHg0</a:t>
            </a: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7263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600072"/>
            <a:ext cx="10515600" cy="4685398"/>
          </a:xfrm>
        </p:spPr>
        <p:txBody>
          <a:bodyPr>
            <a:noAutofit/>
          </a:bodyPr>
          <a:lstStyle/>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完成 </a:t>
            </a:r>
            <a:r>
              <a:rPr lang="en-US" altLang="zh-TW" sz="1800" dirty="0">
                <a:latin typeface="微軟正黑體" panose="020B0604030504040204" pitchFamily="34" charset="-120"/>
                <a:ea typeface="微軟正黑體" panose="020B0604030504040204" pitchFamily="34" charset="-120"/>
              </a:rPr>
              <a:t>Dinosaur Class</a:t>
            </a:r>
            <a:r>
              <a:rPr lang="zh-TW" altLang="en-US" sz="1800" dirty="0">
                <a:latin typeface="微軟正黑體" panose="020B0604030504040204" pitchFamily="34" charset="-120"/>
                <a:ea typeface="微軟正黑體" panose="020B0604030504040204" pitchFamily="34" charset="-120"/>
              </a:rPr>
              <a:t>：繼承 </a:t>
            </a:r>
            <a:r>
              <a:rPr lang="en-US" altLang="zh-TW" sz="1800" dirty="0">
                <a:latin typeface="微軟正黑體" panose="020B0604030504040204" pitchFamily="34" charset="-120"/>
                <a:ea typeface="微軟正黑體" panose="020B0604030504040204" pitchFamily="34" charset="-120"/>
              </a:rPr>
              <a:t>Enemy Class</a:t>
            </a:r>
            <a:r>
              <a:rPr lang="zh-TW" altLang="en-US" sz="1800" dirty="0">
                <a:latin typeface="微軟正黑體" panose="020B0604030504040204" pitchFamily="34" charset="-120"/>
                <a:ea typeface="微軟正黑體" panose="020B0604030504040204" pitchFamily="34" charset="-120"/>
              </a:rPr>
              <a:t>、沿用其建構式並覆寫 </a:t>
            </a:r>
            <a:r>
              <a:rPr lang="en-US" altLang="zh-TW" sz="1800" dirty="0">
                <a:latin typeface="微軟正黑體" panose="020B0604030504040204" pitchFamily="34" charset="-120"/>
                <a:ea typeface="微軟正黑體" panose="020B0604030504040204" pitchFamily="34" charset="-120"/>
              </a:rPr>
              <a:t>display() </a:t>
            </a:r>
            <a:r>
              <a:rPr lang="zh-TW" altLang="en-US" sz="1800" dirty="0">
                <a:latin typeface="微軟正黑體" panose="020B0604030504040204" pitchFamily="34" charset="-120"/>
                <a:ea typeface="微軟正黑體" panose="020B0604030504040204" pitchFamily="34" charset="-120"/>
              </a:rPr>
              <a:t>與 </a:t>
            </a:r>
            <a:r>
              <a:rPr lang="en-US" altLang="zh-TW" sz="1800" dirty="0">
                <a:latin typeface="微軟正黑體" panose="020B0604030504040204" pitchFamily="34" charset="-120"/>
                <a:ea typeface="微軟正黑體" panose="020B0604030504040204" pitchFamily="34" charset="-120"/>
              </a:rPr>
              <a:t>update() </a:t>
            </a:r>
            <a:r>
              <a:rPr lang="zh-TW" altLang="en-US" sz="1800" dirty="0">
                <a:latin typeface="微軟正黑體" panose="020B0604030504040204" pitchFamily="34" charset="-120"/>
                <a:ea typeface="微軟正黑體" panose="020B0604030504040204" pitchFamily="34" charset="-120"/>
              </a:rPr>
              <a:t>方法。恐龍出現在第 </a:t>
            </a:r>
            <a:r>
              <a:rPr lang="en-US" altLang="zh-TW" sz="1800" dirty="0">
                <a:latin typeface="微軟正黑體" panose="020B0604030504040204" pitchFamily="34" charset="-120"/>
                <a:ea typeface="微軟正黑體" panose="020B0604030504040204" pitchFamily="34" charset="-120"/>
              </a:rPr>
              <a:t>9 - 16 </a:t>
            </a:r>
            <a:r>
              <a:rPr lang="zh-TW" altLang="en-US" sz="1800" dirty="0">
                <a:latin typeface="微軟正黑體" panose="020B0604030504040204" pitchFamily="34" charset="-120"/>
                <a:ea typeface="微軟正黑體" panose="020B0604030504040204" pitchFamily="34" charset="-120"/>
              </a:rPr>
              <a:t>層，位置隨機條件與士兵相同，並在 </a:t>
            </a:r>
            <a:r>
              <a:rPr lang="en-US" altLang="zh-TW" sz="1800" dirty="0">
                <a:latin typeface="微軟正黑體" panose="020B0604030504040204" pitchFamily="34" charset="-120"/>
                <a:ea typeface="微軟正黑體" panose="020B0604030504040204" pitchFamily="34" charset="-120"/>
              </a:rPr>
              <a:t>Enemy[] enemies </a:t>
            </a:r>
            <a:r>
              <a:rPr lang="zh-TW" altLang="en-US" sz="1800" dirty="0">
                <a:latin typeface="微軟正黑體" panose="020B0604030504040204" pitchFamily="34" charset="-120"/>
                <a:ea typeface="微軟正黑體" panose="020B0604030504040204" pitchFamily="34" charset="-120"/>
              </a:rPr>
              <a:t>陣列儲存恐龍物件</a:t>
            </a:r>
            <a:r>
              <a:rPr lang="zh-TW" altLang="en-US" sz="1800" dirty="0" smtClean="0">
                <a:latin typeface="微軟正黑體" panose="020B0604030504040204" pitchFamily="34" charset="-120"/>
                <a:ea typeface="微軟正黑體" panose="020B0604030504040204" pitchFamily="34" charset="-120"/>
              </a:rPr>
              <a:t>。當</a:t>
            </a:r>
            <a:r>
              <a:rPr lang="zh-TW" altLang="en-US" sz="1800" dirty="0">
                <a:latin typeface="微軟正黑體" panose="020B0604030504040204" pitchFamily="34" charset="-120"/>
                <a:ea typeface="微軟正黑體" panose="020B0604030504040204" pitchFamily="34" charset="-120"/>
              </a:rPr>
              <a:t>恐龍碰到畫面邊界時會往相反方向移動，並改變圖片顯示方向</a:t>
            </a:r>
            <a:r>
              <a:rPr lang="zh-TW" altLang="en-US" sz="1800" dirty="0" smtClean="0">
                <a:latin typeface="微軟正黑體" panose="020B0604030504040204" pitchFamily="34" charset="-120"/>
                <a:ea typeface="微軟正黑體" panose="020B0604030504040204" pitchFamily="34" charset="-120"/>
              </a:rPr>
              <a:t>；正常</a:t>
            </a:r>
            <a:r>
              <a:rPr lang="zh-TW" altLang="en-US" sz="1800" dirty="0">
                <a:latin typeface="微軟正黑體" panose="020B0604030504040204" pitchFamily="34" charset="-120"/>
                <a:ea typeface="微軟正黑體" panose="020B0604030504040204" pitchFamily="34" charset="-120"/>
              </a:rPr>
              <a:t>速度是士兵的一半，但在偵測到土撥鼠在同一層且在前方時速度則乘五倍，而當土撥鼠離開偵測範圍後恢復原本速度</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完成 </a:t>
            </a:r>
            <a:r>
              <a:rPr lang="en-US" altLang="zh-TW" sz="1800" dirty="0">
                <a:latin typeface="微軟正黑體" panose="020B0604030504040204" pitchFamily="34" charset="-120"/>
                <a:ea typeface="微軟正黑體" panose="020B0604030504040204" pitchFamily="34" charset="-120"/>
              </a:rPr>
              <a:t>Robot Class</a:t>
            </a:r>
            <a:r>
              <a:rPr lang="zh-TW" altLang="en-US" sz="1800" dirty="0">
                <a:latin typeface="微軟正黑體" panose="020B0604030504040204" pitchFamily="34" charset="-120"/>
                <a:ea typeface="微軟正黑體" panose="020B0604030504040204" pitchFamily="34" charset="-120"/>
              </a:rPr>
              <a:t>：繼承 </a:t>
            </a:r>
            <a:r>
              <a:rPr lang="en-US" altLang="zh-TW" sz="1800" dirty="0">
                <a:latin typeface="微軟正黑體" panose="020B0604030504040204" pitchFamily="34" charset="-120"/>
                <a:ea typeface="微軟正黑體" panose="020B0604030504040204" pitchFamily="34" charset="-120"/>
              </a:rPr>
              <a:t>Enemy Class</a:t>
            </a:r>
            <a:r>
              <a:rPr lang="zh-TW" altLang="en-US" sz="1800" dirty="0">
                <a:latin typeface="微軟正黑體" panose="020B0604030504040204" pitchFamily="34" charset="-120"/>
                <a:ea typeface="微軟正黑體" panose="020B0604030504040204" pitchFamily="34" charset="-120"/>
              </a:rPr>
              <a:t>、沿用其建構式並覆寫 </a:t>
            </a:r>
            <a:r>
              <a:rPr lang="en-US" altLang="zh-TW" sz="1800" dirty="0">
                <a:latin typeface="微軟正黑體" panose="020B0604030504040204" pitchFamily="34" charset="-120"/>
                <a:ea typeface="微軟正黑體" panose="020B0604030504040204" pitchFamily="34" charset="-120"/>
              </a:rPr>
              <a:t>display() </a:t>
            </a:r>
            <a:r>
              <a:rPr lang="zh-TW" altLang="en-US" sz="1800" dirty="0">
                <a:latin typeface="微軟正黑體" panose="020B0604030504040204" pitchFamily="34" charset="-120"/>
                <a:ea typeface="微軟正黑體" panose="020B0604030504040204" pitchFamily="34" charset="-120"/>
              </a:rPr>
              <a:t>與 </a:t>
            </a:r>
            <a:r>
              <a:rPr lang="en-US" altLang="zh-TW" sz="1800" dirty="0">
                <a:latin typeface="微軟正黑體" panose="020B0604030504040204" pitchFamily="34" charset="-120"/>
                <a:ea typeface="微軟正黑體" panose="020B0604030504040204" pitchFamily="34" charset="-120"/>
              </a:rPr>
              <a:t>update() </a:t>
            </a:r>
            <a:r>
              <a:rPr lang="zh-TW" altLang="en-US" sz="1800" dirty="0">
                <a:latin typeface="微軟正黑體" panose="020B0604030504040204" pitchFamily="34" charset="-120"/>
                <a:ea typeface="微軟正黑體" panose="020B0604030504040204" pitchFamily="34" charset="-120"/>
              </a:rPr>
              <a:t>方法</a:t>
            </a:r>
            <a:r>
              <a:rPr lang="zh-TW" altLang="en-US" sz="1800" dirty="0" smtClean="0">
                <a:latin typeface="微軟正黑體" panose="020B0604030504040204" pitchFamily="34" charset="-120"/>
                <a:ea typeface="微軟正黑體" panose="020B0604030504040204" pitchFamily="34" charset="-120"/>
              </a:rPr>
              <a:t>。機器人</a:t>
            </a:r>
            <a:r>
              <a:rPr lang="zh-TW" altLang="en-US" sz="1800" dirty="0">
                <a:latin typeface="微軟正黑體" panose="020B0604030504040204" pitchFamily="34" charset="-120"/>
                <a:ea typeface="微軟正黑體" panose="020B0604030504040204" pitchFamily="34" charset="-120"/>
              </a:rPr>
              <a:t>出現在第 </a:t>
            </a:r>
            <a:r>
              <a:rPr lang="en-US" altLang="zh-TW" sz="1800" dirty="0">
                <a:latin typeface="微軟正黑體" panose="020B0604030504040204" pitchFamily="34" charset="-120"/>
                <a:ea typeface="微軟正黑體" panose="020B0604030504040204" pitchFamily="34" charset="-120"/>
              </a:rPr>
              <a:t>17 - 24 </a:t>
            </a:r>
            <a:r>
              <a:rPr lang="zh-TW" altLang="en-US" sz="1800" dirty="0">
                <a:latin typeface="微軟正黑體" panose="020B0604030504040204" pitchFamily="34" charset="-120"/>
                <a:ea typeface="微軟正黑體" panose="020B0604030504040204" pitchFamily="34" charset="-120"/>
              </a:rPr>
              <a:t>層，位置隨機條件與士兵相同，並在 </a:t>
            </a:r>
            <a:r>
              <a:rPr lang="en-US" altLang="zh-TW" sz="1800" dirty="0">
                <a:latin typeface="微軟正黑體" panose="020B0604030504040204" pitchFamily="34" charset="-120"/>
                <a:ea typeface="微軟正黑體" panose="020B0604030504040204" pitchFamily="34" charset="-120"/>
              </a:rPr>
              <a:t>Enemy[] enemies </a:t>
            </a:r>
            <a:r>
              <a:rPr lang="zh-TW" altLang="en-US" sz="1800" dirty="0">
                <a:latin typeface="微軟正黑體" panose="020B0604030504040204" pitchFamily="34" charset="-120"/>
                <a:ea typeface="微軟正黑體" panose="020B0604030504040204" pitchFamily="34" charset="-120"/>
              </a:rPr>
              <a:t>陣列儲存機器人物件</a:t>
            </a:r>
            <a:r>
              <a:rPr lang="zh-TW" altLang="en-US" sz="1800" dirty="0" smtClean="0">
                <a:latin typeface="微軟正黑體" panose="020B0604030504040204" pitchFamily="34" charset="-120"/>
                <a:ea typeface="微軟正黑體" panose="020B0604030504040204" pitchFamily="34" charset="-120"/>
              </a:rPr>
              <a:t>。當</a:t>
            </a:r>
            <a:r>
              <a:rPr lang="zh-TW" altLang="en-US" sz="1800" dirty="0">
                <a:latin typeface="微軟正黑體" panose="020B0604030504040204" pitchFamily="34" charset="-120"/>
                <a:ea typeface="微軟正黑體" panose="020B0604030504040204" pitchFamily="34" charset="-120"/>
              </a:rPr>
              <a:t>機器人碰到畫面邊界時會往相反方向移動，並改變圖片顯示方向</a:t>
            </a:r>
            <a:r>
              <a:rPr lang="zh-TW" altLang="en-US" sz="1800" dirty="0" smtClean="0">
                <a:latin typeface="微軟正黑體" panose="020B0604030504040204" pitchFamily="34" charset="-120"/>
                <a:ea typeface="微軟正黑體" panose="020B0604030504040204" pitchFamily="34" charset="-120"/>
              </a:rPr>
              <a:t>；速度</a:t>
            </a:r>
            <a:r>
              <a:rPr lang="zh-TW" altLang="en-US" sz="1800" dirty="0">
                <a:latin typeface="微軟正黑體" panose="020B0604030504040204" pitchFamily="34" charset="-120"/>
                <a:ea typeface="微軟正黑體" panose="020B0604030504040204" pitchFamily="34" charset="-120"/>
              </a:rPr>
              <a:t>與士兵相同，偵測到土撥鼠在上下兩層內 </a:t>
            </a:r>
            <a:r>
              <a:rPr lang="en-US" altLang="zh-TW" sz="1800" dirty="0">
                <a:latin typeface="微軟正黑體" panose="020B0604030504040204" pitchFamily="34" charset="-120"/>
                <a:ea typeface="微軟正黑體" panose="020B0604030504040204" pitchFamily="34" charset="-120"/>
              </a:rPr>
              <a:t>(-2 ~ +2) </a:t>
            </a:r>
            <a:r>
              <a:rPr lang="zh-TW" altLang="en-US" sz="1800" dirty="0">
                <a:latin typeface="微軟正黑體" panose="020B0604030504040204" pitchFamily="34" charset="-120"/>
                <a:ea typeface="微軟正黑體" panose="020B0604030504040204" pitchFamily="34" charset="-120"/>
              </a:rPr>
              <a:t>且在前方時則暫停移動，而當土撥鼠離開偵測範圍後恢復移動</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★★在</a:t>
            </a:r>
            <a:r>
              <a:rPr lang="en-US" altLang="zh-TW" sz="1800" dirty="0">
                <a:latin typeface="微軟正黑體" panose="020B0604030504040204" pitchFamily="34" charset="-120"/>
                <a:ea typeface="微軟正黑體" panose="020B0604030504040204" pitchFamily="34" charset="-120"/>
              </a:rPr>
              <a:t>Robot</a:t>
            </a:r>
            <a:r>
              <a:rPr lang="zh-TW" altLang="en-US" sz="1800" dirty="0">
                <a:latin typeface="微軟正黑體" panose="020B0604030504040204" pitchFamily="34" charset="-120"/>
                <a:ea typeface="微軟正黑體" panose="020B0604030504040204" pitchFamily="34" charset="-120"/>
              </a:rPr>
              <a:t>中使用</a:t>
            </a:r>
            <a:r>
              <a:rPr lang="en-US" altLang="zh-TW" sz="1800" dirty="0">
                <a:latin typeface="微軟正黑體" panose="020B0604030504040204" pitchFamily="34" charset="-120"/>
                <a:ea typeface="微軟正黑體" panose="020B0604030504040204" pitchFamily="34" charset="-120"/>
              </a:rPr>
              <a:t>Laser</a:t>
            </a:r>
            <a:r>
              <a:rPr lang="zh-TW" altLang="en-US" sz="1800" dirty="0">
                <a:latin typeface="微軟正黑體" panose="020B0604030504040204" pitchFamily="34" charset="-120"/>
                <a:ea typeface="微軟正黑體" panose="020B0604030504040204" pitchFamily="34" charset="-120"/>
              </a:rPr>
              <a:t>物件，當</a:t>
            </a:r>
            <a:r>
              <a:rPr lang="en-US" altLang="zh-TW" sz="1800" dirty="0">
                <a:latin typeface="微軟正黑體" panose="020B0604030504040204" pitchFamily="34" charset="-120"/>
                <a:ea typeface="微軟正黑體" panose="020B0604030504040204" pitchFamily="34" charset="-120"/>
              </a:rPr>
              <a:t>Robot</a:t>
            </a:r>
            <a:r>
              <a:rPr lang="zh-TW" altLang="en-US" sz="1800" dirty="0">
                <a:latin typeface="微軟正黑體" panose="020B0604030504040204" pitchFamily="34" charset="-120"/>
                <a:ea typeface="微軟正黑體" panose="020B0604030504040204" pitchFamily="34" charset="-120"/>
              </a:rPr>
              <a:t>偵測到土撥鼠時（如前述）從手中朝玩家中心處發射一道雷射光。雷射光每隔三秒發射一次。</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463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840" y="1815792"/>
            <a:ext cx="740381" cy="740381"/>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981" y="1994581"/>
            <a:ext cx="740381" cy="740381"/>
          </a:xfrm>
          <a:prstGeom prst="rect">
            <a:avLst/>
          </a:prstGeom>
        </p:spPr>
      </p:pic>
      <p:sp>
        <p:nvSpPr>
          <p:cNvPr id="33"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各類別繼承關係</a:t>
            </a:r>
            <a:endParaRPr lang="en-US" altLang="zh-TW" sz="20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1606199" y="2734962"/>
            <a:ext cx="1857683" cy="461665"/>
          </a:xfrm>
          <a:prstGeom prst="rect">
            <a:avLst/>
          </a:prstGeom>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Item</a:t>
            </a:r>
          </a:p>
        </p:txBody>
      </p:sp>
      <p:sp>
        <p:nvSpPr>
          <p:cNvPr id="3" name="向右箭號 2"/>
          <p:cNvSpPr/>
          <p:nvPr/>
        </p:nvSpPr>
        <p:spPr>
          <a:xfrm rot="18180330">
            <a:off x="1029238" y="3631822"/>
            <a:ext cx="1400433" cy="69197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繼承</a:t>
            </a:r>
            <a:endParaRPr lang="zh-TW" altLang="en-US" b="1" dirty="0">
              <a:latin typeface="微軟正黑體" panose="020B0604030504040204" pitchFamily="34" charset="-120"/>
              <a:ea typeface="微軟正黑體" panose="020B0604030504040204" pitchFamily="34" charset="-120"/>
            </a:endParaRPr>
          </a:p>
        </p:txBody>
      </p:sp>
      <p:sp>
        <p:nvSpPr>
          <p:cNvPr id="9" name="向右箭號 8"/>
          <p:cNvSpPr/>
          <p:nvPr/>
        </p:nvSpPr>
        <p:spPr>
          <a:xfrm rot="14402343" flipV="1">
            <a:off x="2487310" y="3628316"/>
            <a:ext cx="1400433" cy="69899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繼承</a:t>
            </a:r>
            <a:endParaRPr lang="zh-TW" altLang="en-US" b="1" dirty="0">
              <a:latin typeface="微軟正黑體" panose="020B0604030504040204" pitchFamily="34" charset="-120"/>
              <a:ea typeface="微軟正黑體" panose="020B0604030504040204" pitchFamily="34" charset="-12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870" y="4702565"/>
            <a:ext cx="740381" cy="740381"/>
          </a:xfrm>
          <a:prstGeom prst="rect">
            <a:avLst/>
          </a:prstGeom>
        </p:spPr>
      </p:pic>
      <p:sp>
        <p:nvSpPr>
          <p:cNvPr id="11" name="文字方塊 10"/>
          <p:cNvSpPr txBox="1"/>
          <p:nvPr/>
        </p:nvSpPr>
        <p:spPr>
          <a:xfrm>
            <a:off x="2833191" y="5568050"/>
            <a:ext cx="1722333" cy="461665"/>
          </a:xfrm>
          <a:prstGeom prst="rect">
            <a:avLst/>
          </a:prstGeom>
          <a:solidFill>
            <a:srgbClr val="FF6600"/>
          </a:solidFill>
          <a:effectLst>
            <a:outerShdw blurRad="57150" dist="19050" dir="5400000" algn="ctr" rotWithShape="0">
              <a:srgbClr val="000000">
                <a:alpha val="63000"/>
              </a:srgbClr>
            </a:outerShdw>
            <a:softEdge rad="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Clock</a:t>
            </a:r>
          </a:p>
        </p:txBody>
      </p:sp>
      <p:sp>
        <p:nvSpPr>
          <p:cNvPr id="12" name="文字方塊 11"/>
          <p:cNvSpPr txBox="1"/>
          <p:nvPr/>
        </p:nvSpPr>
        <p:spPr>
          <a:xfrm>
            <a:off x="505268" y="5568049"/>
            <a:ext cx="1722333" cy="461665"/>
          </a:xfrm>
          <a:prstGeom prst="rect">
            <a:avLst/>
          </a:prstGeom>
          <a:solidFill>
            <a:srgbClr val="FF6600"/>
          </a:solidFill>
          <a:effectLst>
            <a:outerShdw blurRad="57150" dist="19050" dir="5400000" algn="ctr" rotWithShape="0">
              <a:srgbClr val="000000">
                <a:alpha val="63000"/>
              </a:srgbClr>
            </a:outerShdw>
            <a:softEdge rad="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Cabbage</a:t>
            </a:r>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8" y="4753493"/>
            <a:ext cx="740381" cy="740381"/>
          </a:xfrm>
          <a:prstGeom prst="rect">
            <a:avLst/>
          </a:prstGeom>
        </p:spPr>
      </p:pic>
      <p:sp>
        <p:nvSpPr>
          <p:cNvPr id="16" name="文字方塊 15"/>
          <p:cNvSpPr txBox="1"/>
          <p:nvPr/>
        </p:nvSpPr>
        <p:spPr>
          <a:xfrm>
            <a:off x="6820693" y="2768085"/>
            <a:ext cx="1857683" cy="461665"/>
          </a:xfrm>
          <a:prstGeom prst="rect">
            <a:avLst/>
          </a:prstGeom>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Enemy</a:t>
            </a:r>
          </a:p>
        </p:txBody>
      </p:sp>
      <p:sp>
        <p:nvSpPr>
          <p:cNvPr id="17" name="向右箭號 16"/>
          <p:cNvSpPr/>
          <p:nvPr/>
        </p:nvSpPr>
        <p:spPr>
          <a:xfrm rot="19029241">
            <a:off x="5924517" y="3498517"/>
            <a:ext cx="1400433" cy="69197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繼承</a:t>
            </a:r>
            <a:endParaRPr lang="zh-TW" altLang="en-US" b="1" dirty="0">
              <a:latin typeface="微軟正黑體" panose="020B0604030504040204" pitchFamily="34" charset="-120"/>
              <a:ea typeface="微軟正黑體" panose="020B0604030504040204" pitchFamily="34" charset="-120"/>
            </a:endParaRPr>
          </a:p>
        </p:txBody>
      </p:sp>
      <p:sp>
        <p:nvSpPr>
          <p:cNvPr id="18" name="向右箭號 17"/>
          <p:cNvSpPr/>
          <p:nvPr/>
        </p:nvSpPr>
        <p:spPr>
          <a:xfrm rot="13465769" flipV="1">
            <a:off x="8244997" y="3512923"/>
            <a:ext cx="1400433" cy="69899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繼承</a:t>
            </a:r>
            <a:endParaRPr lang="zh-TW" altLang="en-US" b="1" dirty="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9111049" y="5592204"/>
            <a:ext cx="1722333" cy="461665"/>
          </a:xfrm>
          <a:prstGeom prst="rect">
            <a:avLst/>
          </a:prstGeom>
          <a:solidFill>
            <a:srgbClr val="FF6600"/>
          </a:solidFill>
          <a:effectLst>
            <a:outerShdw blurRad="57150" dist="19050" dir="5400000" algn="ctr" rotWithShape="0">
              <a:srgbClr val="000000">
                <a:alpha val="63000"/>
              </a:srgbClr>
            </a:outerShdw>
            <a:softEdge rad="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Robot</a:t>
            </a:r>
          </a:p>
        </p:txBody>
      </p:sp>
      <p:sp>
        <p:nvSpPr>
          <p:cNvPr id="21" name="文字方塊 20"/>
          <p:cNvSpPr txBox="1"/>
          <p:nvPr/>
        </p:nvSpPr>
        <p:spPr>
          <a:xfrm>
            <a:off x="5024980" y="5592205"/>
            <a:ext cx="1722333" cy="461665"/>
          </a:xfrm>
          <a:prstGeom prst="rect">
            <a:avLst/>
          </a:prstGeom>
          <a:solidFill>
            <a:srgbClr val="FF6600"/>
          </a:solidFill>
          <a:effectLst>
            <a:outerShdw blurRad="57150" dist="19050" dir="5400000" algn="ctr" rotWithShape="0">
              <a:srgbClr val="000000">
                <a:alpha val="63000"/>
              </a:srgbClr>
            </a:outerShdw>
            <a:softEdge rad="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Soldier</a:t>
            </a:r>
          </a:p>
        </p:txBody>
      </p:sp>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934" y="1547965"/>
            <a:ext cx="852674" cy="852674"/>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693" y="1791062"/>
            <a:ext cx="852674" cy="852674"/>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356" y="1883508"/>
            <a:ext cx="852674" cy="852674"/>
          </a:xfrm>
          <a:prstGeom prst="rect">
            <a:avLst/>
          </a:prstGeom>
        </p:spPr>
      </p:pic>
      <p:sp>
        <p:nvSpPr>
          <p:cNvPr id="26" name="向右箭號 25"/>
          <p:cNvSpPr/>
          <p:nvPr/>
        </p:nvSpPr>
        <p:spPr>
          <a:xfrm rot="16200000" flipV="1">
            <a:off x="7201718" y="3567596"/>
            <a:ext cx="1095632" cy="698992"/>
          </a:xfrm>
          <a:prstGeom prst="rightArrow">
            <a:avLst/>
          </a:prstGeom>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zh-TW" altLang="en-US" b="1" dirty="0" smtClean="0">
                <a:latin typeface="微軟正黑體" panose="020B0604030504040204" pitchFamily="34" charset="-120"/>
                <a:ea typeface="微軟正黑體" panose="020B0604030504040204" pitchFamily="34" charset="-120"/>
              </a:rPr>
              <a:t>繼承</a:t>
            </a:r>
            <a:endParaRPr lang="zh-TW" altLang="en-US" b="1" dirty="0">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6984737" y="5601172"/>
            <a:ext cx="1722333" cy="461665"/>
          </a:xfrm>
          <a:prstGeom prst="rect">
            <a:avLst/>
          </a:prstGeom>
          <a:solidFill>
            <a:srgbClr val="FF6600"/>
          </a:solidFill>
          <a:effectLst>
            <a:outerShdw blurRad="57150" dist="19050" dir="5400000" algn="ctr" rotWithShape="0">
              <a:srgbClr val="000000">
                <a:alpha val="63000"/>
              </a:srgbClr>
            </a:outerShdw>
            <a:softEdge rad="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Dinosaur</a:t>
            </a:r>
          </a:p>
        </p:txBody>
      </p:sp>
      <p:pic>
        <p:nvPicPr>
          <p:cNvPr id="28" name="圖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1583" y="4585117"/>
            <a:ext cx="852674" cy="852674"/>
          </a:xfrm>
          <a:prstGeom prst="rect">
            <a:avLst/>
          </a:prstGeom>
        </p:spPr>
      </p:pic>
      <p:pic>
        <p:nvPicPr>
          <p:cNvPr id="29" name="圖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3950" y="4574348"/>
            <a:ext cx="852674" cy="852674"/>
          </a:xfrm>
          <a:prstGeom prst="rect">
            <a:avLst/>
          </a:prstGeom>
        </p:spPr>
      </p:pic>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404" y="4557354"/>
            <a:ext cx="852674" cy="852674"/>
          </a:xfrm>
          <a:prstGeom prst="rect">
            <a:avLst/>
          </a:prstGeom>
        </p:spPr>
      </p:pic>
      <p:cxnSp>
        <p:nvCxnSpPr>
          <p:cNvPr id="32" name="直線接點 31"/>
          <p:cNvCxnSpPr/>
          <p:nvPr/>
        </p:nvCxnSpPr>
        <p:spPr>
          <a:xfrm flipV="1">
            <a:off x="10736366" y="2170922"/>
            <a:ext cx="341489" cy="341490"/>
          </a:xfrm>
          <a:prstGeom prst="line">
            <a:avLst/>
          </a:prstGeom>
          <a:ln w="1905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9978270" y="2772846"/>
            <a:ext cx="1857683" cy="461665"/>
          </a:xfrm>
          <a:prstGeom prst="rect">
            <a:avLst/>
          </a:prstGeom>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b="1" dirty="0" smtClean="0">
                <a:latin typeface="Consolas" panose="020B0609020204030204" pitchFamily="49" charset="0"/>
                <a:ea typeface="微軟正黑體" panose="020B0604030504040204" pitchFamily="34" charset="-120"/>
              </a:rPr>
              <a:t>Laser</a:t>
            </a:r>
          </a:p>
        </p:txBody>
      </p:sp>
      <p:sp>
        <p:nvSpPr>
          <p:cNvPr id="35" name="向右箭號 34"/>
          <p:cNvSpPr/>
          <p:nvPr/>
        </p:nvSpPr>
        <p:spPr>
          <a:xfrm rot="18270526">
            <a:off x="10029477" y="3516431"/>
            <a:ext cx="1191004" cy="691978"/>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使用</a:t>
            </a:r>
            <a:endParaRPr lang="zh-TW" altLang="en-US" b="1" dirty="0">
              <a:latin typeface="微軟正黑體" panose="020B0604030504040204" pitchFamily="34" charset="-120"/>
              <a:ea typeface="微軟正黑體" panose="020B0604030504040204" pitchFamily="34" charset="-120"/>
            </a:endParaRPr>
          </a:p>
        </p:txBody>
      </p:sp>
      <p:sp>
        <p:nvSpPr>
          <p:cNvPr id="8" name="圓角矩形 7"/>
          <p:cNvSpPr/>
          <p:nvPr/>
        </p:nvSpPr>
        <p:spPr>
          <a:xfrm>
            <a:off x="230659" y="3277593"/>
            <a:ext cx="4604952" cy="2991402"/>
          </a:xfrm>
          <a:prstGeom prst="roundRect">
            <a:avLst>
              <a:gd name="adj" fmla="val 10609"/>
            </a:avLst>
          </a:prstGeom>
          <a:noFill/>
          <a:ln w="5715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手繪多邊形 35"/>
          <p:cNvSpPr/>
          <p:nvPr/>
        </p:nvSpPr>
        <p:spPr>
          <a:xfrm>
            <a:off x="6747313" y="3270422"/>
            <a:ext cx="4500146" cy="2998573"/>
          </a:xfrm>
          <a:custGeom>
            <a:avLst/>
            <a:gdLst>
              <a:gd name="connsiteX0" fmla="*/ 0 w 4720281"/>
              <a:gd name="connsiteY0" fmla="*/ 2965621 h 2990335"/>
              <a:gd name="connsiteX1" fmla="*/ 626076 w 4720281"/>
              <a:gd name="connsiteY1" fmla="*/ 0 h 2990335"/>
              <a:gd name="connsiteX2" fmla="*/ 4720281 w 4720281"/>
              <a:gd name="connsiteY2" fmla="*/ 0 h 2990335"/>
              <a:gd name="connsiteX3" fmla="*/ 4720281 w 4720281"/>
              <a:gd name="connsiteY3" fmla="*/ 2990335 h 2990335"/>
              <a:gd name="connsiteX4" fmla="*/ 0 w 4720281"/>
              <a:gd name="connsiteY4" fmla="*/ 2965621 h 299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281" h="2990335">
                <a:moveTo>
                  <a:pt x="0" y="2965621"/>
                </a:moveTo>
                <a:lnTo>
                  <a:pt x="626076" y="0"/>
                </a:lnTo>
                <a:lnTo>
                  <a:pt x="4720281" y="0"/>
                </a:lnTo>
                <a:lnTo>
                  <a:pt x="4720281" y="2990335"/>
                </a:lnTo>
                <a:lnTo>
                  <a:pt x="0" y="2965621"/>
                </a:lnTo>
                <a:close/>
              </a:path>
            </a:pathLst>
          </a:custGeom>
          <a:noFill/>
          <a:ln w="5715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圓角矩形 37"/>
          <p:cNvSpPr/>
          <p:nvPr/>
        </p:nvSpPr>
        <p:spPr>
          <a:xfrm>
            <a:off x="7580004" y="766777"/>
            <a:ext cx="3675693" cy="497865"/>
          </a:xfrm>
          <a:prstGeom prst="roundRect">
            <a:avLst/>
          </a:prstGeom>
          <a:noFill/>
          <a:ln w="5715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accent1">
                    <a:lumMod val="50000"/>
                  </a:schemeClr>
                </a:solidFill>
                <a:latin typeface="微軟正黑體" panose="020B0604030504040204" pitchFamily="34" charset="-120"/>
                <a:ea typeface="微軟正黑體" panose="020B0604030504040204" pitchFamily="34" charset="-120"/>
              </a:rPr>
              <a:t>藍框內容為同學需要完成的部分</a:t>
            </a:r>
            <a:endParaRPr lang="zh-TW" altLang="en-US" b="1" dirty="0">
              <a:solidFill>
                <a:schemeClr val="accent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5397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右大括弧 41"/>
          <p:cNvSpPr/>
          <p:nvPr/>
        </p:nvSpPr>
        <p:spPr>
          <a:xfrm>
            <a:off x="1233300" y="3732268"/>
            <a:ext cx="461935" cy="859799"/>
          </a:xfrm>
          <a:prstGeom prst="rightBrace">
            <a:avLst>
              <a:gd name="adj1" fmla="val 16216"/>
              <a:gd name="adj2" fmla="val 50000"/>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 name="右大括弧 3"/>
          <p:cNvSpPr/>
          <p:nvPr/>
        </p:nvSpPr>
        <p:spPr>
          <a:xfrm>
            <a:off x="3075561" y="1702609"/>
            <a:ext cx="461935" cy="2441088"/>
          </a:xfrm>
          <a:prstGeom prst="rightBrace">
            <a:avLst>
              <a:gd name="adj1" fmla="val 70079"/>
              <a:gd name="adj2" fmla="val 50000"/>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3"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主程式邏輯</a:t>
            </a:r>
            <a:endParaRPr lang="en-US" altLang="zh-TW" sz="2000" dirty="0">
              <a:latin typeface="微軟正黑體" panose="020B0604030504040204" pitchFamily="34" charset="-120"/>
              <a:ea typeface="微軟正黑體" panose="020B0604030504040204" pitchFamily="34" charset="-120"/>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517" y="5891734"/>
            <a:ext cx="740381" cy="740381"/>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517" y="5002117"/>
            <a:ext cx="740381" cy="740381"/>
          </a:xfrm>
          <a:prstGeom prst="rect">
            <a:avLst/>
          </a:prstGeom>
        </p:spPr>
      </p:pic>
      <p:sp>
        <p:nvSpPr>
          <p:cNvPr id="16" name="文字方塊 15"/>
          <p:cNvSpPr txBox="1"/>
          <p:nvPr/>
        </p:nvSpPr>
        <p:spPr>
          <a:xfrm>
            <a:off x="3676341" y="2723098"/>
            <a:ext cx="2570836" cy="400110"/>
          </a:xfrm>
          <a:prstGeom prst="rect">
            <a:avLst/>
          </a:prstGeom>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000" b="1" dirty="0" smtClean="0">
                <a:latin typeface="Consolas" panose="020B0609020204030204" pitchFamily="49" charset="0"/>
                <a:ea typeface="微軟正黑體" panose="020B0604030504040204" pitchFamily="34" charset="-120"/>
              </a:rPr>
              <a:t>Enemy[] enemies</a:t>
            </a:r>
          </a:p>
        </p:txBody>
      </p:sp>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47" y="2570747"/>
            <a:ext cx="852674" cy="852674"/>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47" y="1452443"/>
            <a:ext cx="852674" cy="852674"/>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9347" y="3735831"/>
            <a:ext cx="852674" cy="852674"/>
          </a:xfrm>
          <a:prstGeom prst="rect">
            <a:avLst/>
          </a:prstGeom>
        </p:spPr>
      </p:pic>
      <p:cxnSp>
        <p:nvCxnSpPr>
          <p:cNvPr id="32" name="直線接點 31"/>
          <p:cNvCxnSpPr/>
          <p:nvPr/>
        </p:nvCxnSpPr>
        <p:spPr>
          <a:xfrm flipV="1">
            <a:off x="729669" y="3991422"/>
            <a:ext cx="341489" cy="341490"/>
          </a:xfrm>
          <a:prstGeom prst="line">
            <a:avLst/>
          </a:prstGeom>
          <a:ln w="1905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91565" y="1889172"/>
            <a:ext cx="4098774" cy="3970318"/>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void setup(){</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 . . . .</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a:t>
            </a:r>
            <a:r>
              <a:rPr lang="en-US" altLang="zh-TW" b="1" dirty="0" err="1" smtClean="0">
                <a:latin typeface="Consolas" panose="020B0609020204030204" pitchFamily="49" charset="0"/>
                <a:ea typeface="微軟正黑體" panose="020B0604030504040204" pitchFamily="34" charset="-120"/>
              </a:rPr>
              <a:t>initGame</a:t>
            </a:r>
            <a:r>
              <a:rPr lang="en-US" altLang="zh-TW" b="1" dirty="0" smtClean="0">
                <a:latin typeface="Consolas" panose="020B0609020204030204" pitchFamily="49" charset="0"/>
                <a:ea typeface="微軟正黑體" panose="020B0604030504040204" pitchFamily="34" charset="-120"/>
              </a:rPr>
              <a:t>();</a:t>
            </a:r>
          </a:p>
          <a:p>
            <a:r>
              <a:rPr lang="en-US" altLang="zh-TW" b="1" dirty="0" smtClean="0">
                <a:latin typeface="Consolas" panose="020B0609020204030204" pitchFamily="49" charset="0"/>
                <a:ea typeface="微軟正黑體" panose="020B0604030504040204" pitchFamily="34" charset="-120"/>
              </a:rPr>
              <a:t>}</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a:t>
            </a:r>
            <a:r>
              <a:rPr lang="en-US" altLang="zh-TW" b="1" dirty="0" err="1" smtClean="0">
                <a:latin typeface="Consolas" panose="020B0609020204030204" pitchFamily="49" charset="0"/>
                <a:ea typeface="微軟正黑體" panose="020B0604030504040204" pitchFamily="34" charset="-120"/>
              </a:rPr>
              <a:t>initGame</a:t>
            </a:r>
            <a:r>
              <a:rPr lang="en-US" altLang="zh-TW" b="1" dirty="0" smtClean="0">
                <a:latin typeface="Consolas" panose="020B0609020204030204" pitchFamily="49" charset="0"/>
                <a:ea typeface="微軟正黑體" panose="020B0604030504040204" pitchFamily="34" charset="-120"/>
              </a:rPr>
              <a:t>(){</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 . . . .</a:t>
            </a:r>
          </a:p>
          <a:p>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a:t>
            </a:r>
            <a:r>
              <a:rPr lang="zh-TW" altLang="en-US" b="1" dirty="0" smtClean="0">
                <a:latin typeface="Consolas" panose="020B0609020204030204" pitchFamily="49" charset="0"/>
                <a:ea typeface="微軟正黑體" panose="020B0604030504040204" pitchFamily="34" charset="-120"/>
              </a:rPr>
              <a:t>將 </a:t>
            </a:r>
            <a:r>
              <a:rPr lang="en-US" altLang="zh-TW" b="1" dirty="0" smtClean="0">
                <a:latin typeface="Consolas" panose="020B0609020204030204" pitchFamily="49" charset="0"/>
                <a:ea typeface="微軟正黑體" panose="020B0604030504040204" pitchFamily="34" charset="-120"/>
              </a:rPr>
              <a:t>Enemy[] enemies </a:t>
            </a:r>
            <a:r>
              <a:rPr lang="zh-TW" altLang="en-US" b="1" dirty="0" smtClean="0">
                <a:latin typeface="Consolas" panose="020B0609020204030204" pitchFamily="49" charset="0"/>
                <a:ea typeface="微軟正黑體" panose="020B0604030504040204" pitchFamily="34" charset="-120"/>
              </a:rPr>
              <a:t>陣列初始化</a:t>
            </a:r>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a:t>
            </a:r>
            <a:r>
              <a:rPr lang="en-US" altLang="zh-TW" sz="1400" b="1" dirty="0" smtClean="0">
                <a:solidFill>
                  <a:srgbClr val="FF0000"/>
                </a:solidFill>
                <a:latin typeface="Consolas" panose="020B0609020204030204" pitchFamily="49" charset="0"/>
                <a:ea typeface="微軟正黑體" panose="020B0604030504040204" pitchFamily="34" charset="-120"/>
              </a:rPr>
              <a:t>(Soldier</a:t>
            </a:r>
            <a:r>
              <a:rPr lang="zh-TW" altLang="en-US" sz="1400" b="1" dirty="0" smtClean="0">
                <a:solidFill>
                  <a:srgbClr val="FF0000"/>
                </a:solidFill>
                <a:latin typeface="Consolas" panose="020B0609020204030204" pitchFamily="49" charset="0"/>
                <a:ea typeface="微軟正黑體" panose="020B0604030504040204" pitchFamily="34" charset="-120"/>
              </a:rPr>
              <a:t>部分已完成</a:t>
            </a:r>
            <a:r>
              <a:rPr lang="en-US" altLang="zh-TW" sz="1400" b="1" dirty="0" smtClean="0">
                <a:solidFill>
                  <a:srgbClr val="FF0000"/>
                </a:solidFill>
                <a:latin typeface="Consolas" panose="020B0609020204030204" pitchFamily="49" charset="0"/>
                <a:ea typeface="微軟正黑體" panose="020B0604030504040204" pitchFamily="34" charset="-120"/>
              </a:rPr>
              <a:t>)</a:t>
            </a:r>
          </a:p>
          <a:p>
            <a:endParaRPr lang="en-US" altLang="zh-TW" b="1" dirty="0" smtClean="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  將 </a:t>
            </a:r>
            <a:r>
              <a:rPr lang="en-US" altLang="zh-TW" b="1" dirty="0" smtClean="0">
                <a:latin typeface="Consolas" panose="020B0609020204030204" pitchFamily="49" charset="0"/>
                <a:ea typeface="微軟正黑體" panose="020B0604030504040204" pitchFamily="34" charset="-120"/>
              </a:rPr>
              <a:t>Item[] items </a:t>
            </a:r>
            <a:r>
              <a:rPr lang="zh-TW" altLang="en-US" b="1" dirty="0" smtClean="0">
                <a:latin typeface="Consolas" panose="020B0609020204030204" pitchFamily="49" charset="0"/>
                <a:ea typeface="微軟正黑體" panose="020B0604030504040204" pitchFamily="34" charset="-120"/>
              </a:rPr>
              <a:t>陣列初始化</a:t>
            </a:r>
            <a:endParaRPr lang="en-US" altLang="zh-TW" b="1" dirty="0" smtClean="0">
              <a:latin typeface="Consolas" panose="020B0609020204030204" pitchFamily="49" charset="0"/>
              <a:ea typeface="微軟正黑體" panose="020B0604030504040204" pitchFamily="34" charset="-120"/>
            </a:endParaRPr>
          </a:p>
          <a:p>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p:txBody>
      </p:sp>
      <p:sp>
        <p:nvSpPr>
          <p:cNvPr id="39" name="文字方塊 38"/>
          <p:cNvSpPr txBox="1"/>
          <p:nvPr/>
        </p:nvSpPr>
        <p:spPr>
          <a:xfrm>
            <a:off x="2347898" y="2010789"/>
            <a:ext cx="444729"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x2</a:t>
            </a:r>
          </a:p>
        </p:txBody>
      </p:sp>
      <p:sp>
        <p:nvSpPr>
          <p:cNvPr id="40" name="文字方塊 39"/>
          <p:cNvSpPr txBox="1"/>
          <p:nvPr/>
        </p:nvSpPr>
        <p:spPr>
          <a:xfrm>
            <a:off x="2347898" y="3054089"/>
            <a:ext cx="444729"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x2</a:t>
            </a:r>
          </a:p>
        </p:txBody>
      </p:sp>
      <p:sp>
        <p:nvSpPr>
          <p:cNvPr id="41" name="文字方塊 40"/>
          <p:cNvSpPr txBox="1"/>
          <p:nvPr/>
        </p:nvSpPr>
        <p:spPr>
          <a:xfrm>
            <a:off x="2347898" y="4282261"/>
            <a:ext cx="444729"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x2</a:t>
            </a:r>
          </a:p>
        </p:txBody>
      </p:sp>
      <p:sp>
        <p:nvSpPr>
          <p:cNvPr id="43" name="右大括弧 42"/>
          <p:cNvSpPr/>
          <p:nvPr/>
        </p:nvSpPr>
        <p:spPr>
          <a:xfrm>
            <a:off x="3083853" y="5402945"/>
            <a:ext cx="461935" cy="1046762"/>
          </a:xfrm>
          <a:prstGeom prst="rightBrace">
            <a:avLst>
              <a:gd name="adj1" fmla="val 26334"/>
              <a:gd name="adj2" fmla="val 50000"/>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4" name="文字方塊 43"/>
          <p:cNvSpPr txBox="1"/>
          <p:nvPr/>
        </p:nvSpPr>
        <p:spPr>
          <a:xfrm>
            <a:off x="3676341" y="5726271"/>
            <a:ext cx="2570836" cy="400110"/>
          </a:xfrm>
          <a:prstGeom prst="rect">
            <a:avLst/>
          </a:prstGeom>
          <a:solidFill>
            <a:schemeClr val="accent2"/>
          </a:solidFill>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000" b="1" dirty="0" smtClean="0">
                <a:latin typeface="Consolas" panose="020B0609020204030204" pitchFamily="49" charset="0"/>
                <a:ea typeface="微軟正黑體" panose="020B0604030504040204" pitchFamily="34" charset="-120"/>
              </a:rPr>
              <a:t>Item[] items</a:t>
            </a:r>
          </a:p>
        </p:txBody>
      </p:sp>
      <p:sp>
        <p:nvSpPr>
          <p:cNvPr id="47" name="文字方塊 46"/>
          <p:cNvSpPr txBox="1"/>
          <p:nvPr/>
        </p:nvSpPr>
        <p:spPr>
          <a:xfrm>
            <a:off x="2347898" y="5302637"/>
            <a:ext cx="444729"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x?</a:t>
            </a:r>
          </a:p>
        </p:txBody>
      </p:sp>
      <p:sp>
        <p:nvSpPr>
          <p:cNvPr id="48" name="文字方塊 47"/>
          <p:cNvSpPr txBox="1"/>
          <p:nvPr/>
        </p:nvSpPr>
        <p:spPr>
          <a:xfrm>
            <a:off x="2347898" y="6156111"/>
            <a:ext cx="444729"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x?</a:t>
            </a:r>
          </a:p>
        </p:txBody>
      </p:sp>
      <p:cxnSp>
        <p:nvCxnSpPr>
          <p:cNvPr id="19" name="直線單箭頭接點 18"/>
          <p:cNvCxnSpPr>
            <a:endCxn id="16" idx="3"/>
          </p:cNvCxnSpPr>
          <p:nvPr/>
        </p:nvCxnSpPr>
        <p:spPr>
          <a:xfrm flipH="1" flipV="1">
            <a:off x="6247177" y="2923153"/>
            <a:ext cx="1208066" cy="1359108"/>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endCxn id="44" idx="3"/>
          </p:cNvCxnSpPr>
          <p:nvPr/>
        </p:nvCxnSpPr>
        <p:spPr>
          <a:xfrm flipH="1">
            <a:off x="6247177" y="5123935"/>
            <a:ext cx="1208066" cy="80239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346025" y="5629509"/>
            <a:ext cx="1367128"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total: 6</a:t>
            </a:r>
          </a:p>
        </p:txBody>
      </p:sp>
      <p:sp>
        <p:nvSpPr>
          <p:cNvPr id="53" name="文字方塊 52"/>
          <p:cNvSpPr txBox="1"/>
          <p:nvPr/>
        </p:nvSpPr>
        <p:spPr>
          <a:xfrm>
            <a:off x="339819" y="2812418"/>
            <a:ext cx="1367128" cy="369332"/>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total: 6</a:t>
            </a:r>
          </a:p>
        </p:txBody>
      </p:sp>
    </p:spTree>
    <p:extLst>
      <p:ext uri="{BB962C8B-B14F-4D97-AF65-F5344CB8AC3E}">
        <p14:creationId xmlns:p14="http://schemas.microsoft.com/office/powerpoint/2010/main" val="472452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程式邏輯</a:t>
            </a:r>
            <a:endParaRPr lang="en-US" altLang="zh-TW" sz="20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7291565" y="1889172"/>
            <a:ext cx="4576162" cy="4893647"/>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void draw(){</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 . . . .</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(line 238)</a:t>
            </a:r>
          </a:p>
          <a:p>
            <a:r>
              <a:rPr lang="zh-TW" altLang="en-US" b="1" dirty="0" smtClean="0">
                <a:latin typeface="Consolas" panose="020B0609020204030204" pitchFamily="49" charset="0"/>
                <a:ea typeface="微軟正黑體" panose="020B0604030504040204" pitchFamily="34" charset="-120"/>
              </a:rPr>
              <a:t>  對 </a:t>
            </a:r>
            <a:r>
              <a:rPr lang="en-US" altLang="zh-TW" b="1" dirty="0" smtClean="0">
                <a:latin typeface="Consolas" panose="020B0609020204030204" pitchFamily="49" charset="0"/>
                <a:ea typeface="微軟正黑體" panose="020B0604030504040204" pitchFamily="34" charset="-120"/>
              </a:rPr>
              <a:t>items </a:t>
            </a:r>
            <a:r>
              <a:rPr lang="zh-TW" altLang="en-US" b="1" dirty="0" smtClean="0">
                <a:latin typeface="Consolas" panose="020B0609020204030204" pitchFamily="49" charset="0"/>
                <a:ea typeface="微軟正黑體" panose="020B0604030504040204" pitchFamily="34" charset="-120"/>
              </a:rPr>
              <a:t>裡面每個 </a:t>
            </a:r>
            <a:r>
              <a:rPr lang="en-US" altLang="zh-TW" b="1" dirty="0" smtClean="0">
                <a:latin typeface="Consolas" panose="020B0609020204030204" pitchFamily="49" charset="0"/>
                <a:ea typeface="微軟正黑體" panose="020B0604030504040204" pitchFamily="34" charset="-120"/>
              </a:rPr>
              <a:t>Item</a:t>
            </a:r>
          </a:p>
          <a:p>
            <a:r>
              <a:rPr lang="zh-TW" altLang="en-US" b="1" dirty="0" smtClean="0">
                <a:latin typeface="Consolas" panose="020B0609020204030204" pitchFamily="49" charset="0"/>
                <a:ea typeface="微軟正黑體" panose="020B0604030504040204" pitchFamily="34" charset="-120"/>
              </a:rPr>
              <a:t>    呼叫檢查玩家碰撞的方法</a:t>
            </a:r>
            <a:endParaRPr lang="en-US" altLang="zh-TW" b="1" dirty="0" smtClean="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    呼叫顯示的方法</a:t>
            </a:r>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(line 245) </a:t>
            </a:r>
            <a:endParaRPr lang="en-US" altLang="zh-TW" sz="1400" b="1" dirty="0">
              <a:latin typeface="Consolas" panose="020B0609020204030204" pitchFamily="49" charset="0"/>
              <a:ea typeface="微軟正黑體" panose="020B0604030504040204" pitchFamily="34" charset="-120"/>
            </a:endParaRPr>
          </a:p>
          <a:p>
            <a:r>
              <a:rPr lang="zh-TW" altLang="en-US" sz="1200" b="1" dirty="0">
                <a:solidFill>
                  <a:srgbClr val="FF0000"/>
                </a:solidFill>
                <a:latin typeface="Consolas" panose="020B0609020204030204" pitchFamily="49" charset="0"/>
                <a:ea typeface="微軟正黑體" panose="020B0604030504040204" pitchFamily="34" charset="-120"/>
              </a:rPr>
              <a:t>       已完成，不須改動</a:t>
            </a:r>
            <a:endParaRPr lang="en-US" altLang="zh-TW" sz="1200" b="1" dirty="0">
              <a:solidFill>
                <a:srgbClr val="FF0000"/>
              </a:solidFill>
              <a:latin typeface="Consolas" panose="020B0609020204030204" pitchFamily="49" charset="0"/>
              <a:ea typeface="微軟正黑體" panose="020B0604030504040204" pitchFamily="34" charset="-120"/>
            </a:endParaRPr>
          </a:p>
          <a:p>
            <a:r>
              <a:rPr lang="zh-TW" altLang="en-US" sz="1200" b="1" dirty="0">
                <a:solidFill>
                  <a:srgbClr val="FF0000"/>
                </a:solidFill>
                <a:latin typeface="Consolas" panose="020B0609020204030204" pitchFamily="49" charset="0"/>
                <a:ea typeface="微軟正黑體" panose="020B0604030504040204" pitchFamily="34" charset="-120"/>
              </a:rPr>
              <a:t>       只需在</a:t>
            </a:r>
            <a:r>
              <a:rPr lang="en-US" altLang="zh-TW" sz="1200" b="1" dirty="0" err="1">
                <a:solidFill>
                  <a:srgbClr val="FF0000"/>
                </a:solidFill>
                <a:latin typeface="Consolas" panose="020B0609020204030204" pitchFamily="49" charset="0"/>
                <a:ea typeface="微軟正黑體" panose="020B0604030504040204" pitchFamily="34" charset="-120"/>
              </a:rPr>
              <a:t>initGame</a:t>
            </a:r>
            <a:r>
              <a:rPr lang="en-US" altLang="zh-TW" sz="1200" b="1" dirty="0">
                <a:solidFill>
                  <a:srgbClr val="FF0000"/>
                </a:solidFill>
                <a:latin typeface="Consolas" panose="020B0609020204030204" pitchFamily="49" charset="0"/>
                <a:ea typeface="微軟正黑體" panose="020B0604030504040204" pitchFamily="34" charset="-120"/>
              </a:rPr>
              <a:t>()</a:t>
            </a:r>
            <a:r>
              <a:rPr lang="zh-TW" altLang="en-US" sz="1200" b="1" dirty="0">
                <a:solidFill>
                  <a:srgbClr val="FF0000"/>
                </a:solidFill>
                <a:latin typeface="Consolas" panose="020B0609020204030204" pitchFamily="49" charset="0"/>
                <a:ea typeface="微軟正黑體" panose="020B0604030504040204" pitchFamily="34" charset="-120"/>
              </a:rPr>
              <a:t>正確地將恐龍與機器人放入 </a:t>
            </a:r>
            <a:r>
              <a:rPr lang="en-US" altLang="zh-TW" sz="1200" b="1" dirty="0">
                <a:solidFill>
                  <a:srgbClr val="FF0000"/>
                </a:solidFill>
                <a:latin typeface="Consolas" panose="020B0609020204030204" pitchFamily="49" charset="0"/>
                <a:ea typeface="微軟正黑體" panose="020B0604030504040204" pitchFamily="34" charset="-120"/>
              </a:rPr>
              <a:t>enemies</a:t>
            </a:r>
          </a:p>
          <a:p>
            <a:r>
              <a:rPr lang="en-US" altLang="zh-TW" b="1" dirty="0" smtClean="0">
                <a:latin typeface="Consolas" panose="020B0609020204030204" pitchFamily="49" charset="0"/>
                <a:ea typeface="微軟正黑體" panose="020B0604030504040204" pitchFamily="34" charset="-120"/>
              </a:rPr>
              <a:t>  </a:t>
            </a:r>
            <a:r>
              <a:rPr lang="zh-TW" altLang="en-US" b="1" dirty="0">
                <a:latin typeface="Consolas" panose="020B0609020204030204" pitchFamily="49" charset="0"/>
                <a:ea typeface="微軟正黑體" panose="020B0604030504040204" pitchFamily="34" charset="-120"/>
              </a:rPr>
              <a:t>對 </a:t>
            </a:r>
            <a:r>
              <a:rPr lang="en-US" altLang="zh-TW" b="1" dirty="0">
                <a:latin typeface="Consolas" panose="020B0609020204030204" pitchFamily="49" charset="0"/>
                <a:ea typeface="微軟正黑體" panose="020B0604030504040204" pitchFamily="34" charset="-120"/>
              </a:rPr>
              <a:t>enemies </a:t>
            </a:r>
            <a:r>
              <a:rPr lang="zh-TW" altLang="en-US" b="1" dirty="0">
                <a:latin typeface="Consolas" panose="020B0609020204030204" pitchFamily="49" charset="0"/>
                <a:ea typeface="微軟正黑體" panose="020B0604030504040204" pitchFamily="34" charset="-120"/>
              </a:rPr>
              <a:t>裡面每個 </a:t>
            </a:r>
            <a:r>
              <a:rPr lang="en-US" altLang="zh-TW" b="1" dirty="0">
                <a:latin typeface="Consolas" panose="020B0609020204030204" pitchFamily="49" charset="0"/>
                <a:ea typeface="微軟正黑體" panose="020B0604030504040204" pitchFamily="34" charset="-120"/>
              </a:rPr>
              <a:t>Enemy</a:t>
            </a:r>
          </a:p>
          <a:p>
            <a:r>
              <a:rPr lang="zh-TW" altLang="en-US" b="1" dirty="0">
                <a:latin typeface="Consolas" panose="020B0609020204030204" pitchFamily="49" charset="0"/>
                <a:ea typeface="微軟正黑體" panose="020B0604030504040204" pitchFamily="34" charset="-120"/>
              </a:rPr>
              <a:t>    呼叫更新</a:t>
            </a:r>
            <a:r>
              <a:rPr lang="zh-TW" altLang="en-US" b="1" dirty="0" smtClean="0">
                <a:latin typeface="Consolas" panose="020B0609020204030204" pitchFamily="49" charset="0"/>
                <a:ea typeface="微軟正黑體" panose="020B0604030504040204" pitchFamily="34" charset="-120"/>
              </a:rPr>
              <a:t>位置與狀態的</a:t>
            </a:r>
            <a:r>
              <a:rPr lang="zh-TW" altLang="en-US" b="1" dirty="0">
                <a:latin typeface="Consolas" panose="020B0609020204030204" pitchFamily="49" charset="0"/>
                <a:ea typeface="微軟正黑體" panose="020B0604030504040204" pitchFamily="34" charset="-120"/>
              </a:rPr>
              <a:t>方法</a:t>
            </a:r>
            <a:endParaRPr lang="en-US" altLang="zh-TW" b="1" dirty="0">
              <a:latin typeface="Consolas" panose="020B0609020204030204" pitchFamily="49" charset="0"/>
              <a:ea typeface="微軟正黑體" panose="020B0604030504040204" pitchFamily="34" charset="-120"/>
            </a:endParaRPr>
          </a:p>
          <a:p>
            <a:r>
              <a:rPr lang="zh-TW" altLang="en-US" b="1" dirty="0">
                <a:latin typeface="Consolas" panose="020B0609020204030204" pitchFamily="49" charset="0"/>
                <a:ea typeface="微軟正黑體" panose="020B0604030504040204" pitchFamily="34" charset="-120"/>
              </a:rPr>
              <a:t>    呼叫顯示圖片的方法</a:t>
            </a:r>
            <a:endParaRPr lang="en-US" altLang="zh-TW" b="1" dirty="0">
              <a:latin typeface="Consolas" panose="020B0609020204030204" pitchFamily="49" charset="0"/>
              <a:ea typeface="微軟正黑體" panose="020B0604030504040204" pitchFamily="34" charset="-120"/>
            </a:endParaRPr>
          </a:p>
          <a:p>
            <a:r>
              <a:rPr lang="zh-TW" altLang="en-US" b="1" dirty="0">
                <a:latin typeface="Consolas" panose="020B0609020204030204" pitchFamily="49" charset="0"/>
                <a:ea typeface="微軟正黑體" panose="020B0604030504040204" pitchFamily="34" charset="-120"/>
              </a:rPr>
              <a:t>    呼叫檢查玩家碰撞的</a:t>
            </a:r>
            <a:r>
              <a:rPr lang="zh-TW" altLang="en-US" b="1" dirty="0" smtClean="0">
                <a:latin typeface="Consolas" panose="020B0609020204030204" pitchFamily="49" charset="0"/>
                <a:ea typeface="微軟正黑體" panose="020B0604030504040204" pitchFamily="34" charset="-120"/>
              </a:rPr>
              <a:t>方法</a:t>
            </a:r>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 . . . . .</a:t>
            </a:r>
          </a:p>
          <a:p>
            <a:r>
              <a:rPr lang="en-US" altLang="zh-TW" b="1" dirty="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p:txBody>
      </p:sp>
      <p:pic>
        <p:nvPicPr>
          <p:cNvPr id="26" name="圖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042" y="2710692"/>
            <a:ext cx="740381" cy="740381"/>
          </a:xfrm>
          <a:prstGeom prst="rect">
            <a:avLst/>
          </a:prstGeom>
        </p:spPr>
      </p:pic>
      <p:pic>
        <p:nvPicPr>
          <p:cNvPr id="27" name="圖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042" y="1763409"/>
            <a:ext cx="740381" cy="740381"/>
          </a:xfrm>
          <a:prstGeom prst="rect">
            <a:avLst/>
          </a:prstGeom>
        </p:spPr>
      </p:pic>
      <p:sp>
        <p:nvSpPr>
          <p:cNvPr id="29" name="文字方塊 28"/>
          <p:cNvSpPr txBox="1"/>
          <p:nvPr/>
        </p:nvSpPr>
        <p:spPr>
          <a:xfrm>
            <a:off x="3676341" y="2455853"/>
            <a:ext cx="3471101" cy="338554"/>
          </a:xfrm>
          <a:prstGeom prst="rect">
            <a:avLst/>
          </a:prstGeom>
          <a:solidFill>
            <a:schemeClr val="accent2"/>
          </a:solidFill>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600" b="1" dirty="0" err="1" smtClean="0">
                <a:latin typeface="Consolas" panose="020B0609020204030204" pitchFamily="49" charset="0"/>
                <a:ea typeface="微軟正黑體" panose="020B0604030504040204" pitchFamily="34" charset="-120"/>
              </a:rPr>
              <a:t>checkCollision</a:t>
            </a:r>
            <a:r>
              <a:rPr lang="en-US" altLang="zh-TW" sz="1600" b="1" dirty="0" smtClean="0">
                <a:latin typeface="Consolas" panose="020B0609020204030204" pitchFamily="49" charset="0"/>
                <a:ea typeface="微軟正黑體" panose="020B0604030504040204" pitchFamily="34" charset="-120"/>
              </a:rPr>
              <a:t>(Player player)</a:t>
            </a:r>
          </a:p>
        </p:txBody>
      </p:sp>
      <p:sp>
        <p:nvSpPr>
          <p:cNvPr id="30" name="文字方塊 29"/>
          <p:cNvSpPr txBox="1"/>
          <p:nvPr/>
        </p:nvSpPr>
        <p:spPr>
          <a:xfrm>
            <a:off x="136896" y="1763409"/>
            <a:ext cx="2262104" cy="830997"/>
          </a:xfrm>
          <a:prstGeom prst="rect">
            <a:avLst/>
          </a:prstGeom>
          <a:noFill/>
        </p:spPr>
        <p:txBody>
          <a:bodyPr wrap="square" rtlCol="0">
            <a:spAutoFit/>
          </a:bodyPr>
          <a:lstStyle/>
          <a:p>
            <a:pPr algn="r"/>
            <a:r>
              <a:rPr lang="en-US" altLang="zh-TW" sz="1200" b="1" dirty="0" smtClean="0">
                <a:latin typeface="Consolas" panose="020B0609020204030204" pitchFamily="49" charset="0"/>
                <a:ea typeface="微軟正黑體" panose="020B0604030504040204" pitchFamily="34" charset="-120"/>
              </a:rPr>
              <a:t>(</a:t>
            </a:r>
            <a:r>
              <a:rPr lang="zh-TW" altLang="en-US" sz="1200" b="1" dirty="0" smtClean="0">
                <a:latin typeface="Consolas" panose="020B0609020204030204" pitchFamily="49" charset="0"/>
                <a:ea typeface="微軟正黑體" panose="020B0604030504040204" pitchFamily="34" charset="-120"/>
              </a:rPr>
              <a:t>如果已經被吃則不做任何動作</a:t>
            </a:r>
            <a:r>
              <a:rPr lang="en-US" altLang="zh-TW" sz="1200" b="1" dirty="0" smtClean="0">
                <a:latin typeface="Consolas" panose="020B0609020204030204" pitchFamily="49" charset="0"/>
                <a:ea typeface="微軟正黑體" panose="020B0604030504040204" pitchFamily="34" charset="-120"/>
              </a:rPr>
              <a:t>)</a:t>
            </a:r>
          </a:p>
          <a:p>
            <a:pPr algn="r"/>
            <a:r>
              <a:rPr lang="zh-TW" altLang="en-US" sz="1200" b="1" dirty="0" smtClean="0">
                <a:latin typeface="Consolas" panose="020B0609020204030204" pitchFamily="49" charset="0"/>
                <a:ea typeface="微軟正黑體" panose="020B0604030504040204" pitchFamily="34" charset="-120"/>
              </a:rPr>
              <a:t>檢查</a:t>
            </a:r>
            <a:r>
              <a:rPr lang="en-US" altLang="zh-TW" sz="1200" b="1" dirty="0" err="1" smtClean="0">
                <a:latin typeface="Consolas" panose="020B0609020204030204" pitchFamily="49" charset="0"/>
                <a:ea typeface="微軟正黑體" panose="020B0604030504040204" pitchFamily="34" charset="-120"/>
              </a:rPr>
              <a:t>isHit</a:t>
            </a:r>
            <a:r>
              <a:rPr lang="zh-TW" altLang="en-US" sz="1200" b="1" dirty="0" smtClean="0">
                <a:latin typeface="Consolas" panose="020B0609020204030204" pitchFamily="49" charset="0"/>
                <a:ea typeface="微軟正黑體" panose="020B0604030504040204" pitchFamily="34" charset="-120"/>
              </a:rPr>
              <a:t>與玩家血量</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確定碰撞且非滿血後加血</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並將自己標示為已經被吃</a:t>
            </a:r>
            <a:endParaRPr lang="en-US" altLang="zh-TW" sz="1200" b="1" dirty="0" smtClean="0">
              <a:latin typeface="Consolas" panose="020B0609020204030204" pitchFamily="49" charset="0"/>
              <a:ea typeface="微軟正黑體" panose="020B0604030504040204" pitchFamily="34" charset="-120"/>
            </a:endParaRPr>
          </a:p>
        </p:txBody>
      </p:sp>
      <p:sp>
        <p:nvSpPr>
          <p:cNvPr id="31" name="文字方塊 30"/>
          <p:cNvSpPr txBox="1"/>
          <p:nvPr/>
        </p:nvSpPr>
        <p:spPr>
          <a:xfrm>
            <a:off x="136896" y="2682254"/>
            <a:ext cx="2256520" cy="830997"/>
          </a:xfrm>
          <a:prstGeom prst="rect">
            <a:avLst/>
          </a:prstGeom>
          <a:noFill/>
        </p:spPr>
        <p:txBody>
          <a:bodyPr wrap="square" rtlCol="0">
            <a:spAutoFit/>
          </a:bodyPr>
          <a:lstStyle/>
          <a:p>
            <a:pPr algn="r"/>
            <a:r>
              <a:rPr lang="en-US" altLang="zh-TW" sz="1200" b="1" dirty="0" smtClean="0">
                <a:latin typeface="Consolas" panose="020B0609020204030204" pitchFamily="49" charset="0"/>
                <a:ea typeface="微軟正黑體" panose="020B0604030504040204" pitchFamily="34" charset="-120"/>
              </a:rPr>
              <a:t>(</a:t>
            </a:r>
            <a:r>
              <a:rPr lang="zh-TW" altLang="en-US" sz="1200" b="1" dirty="0" smtClean="0">
                <a:latin typeface="Consolas" panose="020B0609020204030204" pitchFamily="49" charset="0"/>
                <a:ea typeface="微軟正黑體" panose="020B0604030504040204" pitchFamily="34" charset="-120"/>
              </a:rPr>
              <a:t>如果已經被吃則</a:t>
            </a:r>
            <a:r>
              <a:rPr lang="zh-TW" altLang="en-US" sz="1200" b="1" dirty="0">
                <a:latin typeface="Consolas" panose="020B0609020204030204" pitchFamily="49" charset="0"/>
                <a:ea typeface="微軟正黑體" panose="020B0604030504040204" pitchFamily="34" charset="-120"/>
              </a:rPr>
              <a:t>不做任何</a:t>
            </a:r>
            <a:r>
              <a:rPr lang="zh-TW" altLang="en-US" sz="1200" b="1" dirty="0" smtClean="0">
                <a:latin typeface="Consolas" panose="020B0609020204030204" pitchFamily="49" charset="0"/>
                <a:ea typeface="微軟正黑體" panose="020B0604030504040204" pitchFamily="34" charset="-120"/>
              </a:rPr>
              <a:t>動作</a:t>
            </a:r>
            <a:r>
              <a:rPr lang="en-US" altLang="zh-TW" sz="1200" b="1" dirty="0" smtClean="0">
                <a:latin typeface="Consolas" panose="020B0609020204030204" pitchFamily="49" charset="0"/>
                <a:ea typeface="微軟正黑體" panose="020B0604030504040204" pitchFamily="34" charset="-120"/>
              </a:rPr>
              <a:t>)</a:t>
            </a:r>
            <a:endParaRPr lang="en-US" altLang="zh-TW" sz="1200" b="1" dirty="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檢查</a:t>
            </a:r>
            <a:r>
              <a:rPr lang="en-US" altLang="zh-TW" sz="1200" b="1" dirty="0" err="1">
                <a:latin typeface="Consolas" panose="020B0609020204030204" pitchFamily="49" charset="0"/>
                <a:ea typeface="微軟正黑體" panose="020B0604030504040204" pitchFamily="34" charset="-120"/>
              </a:rPr>
              <a:t>isHit</a:t>
            </a:r>
            <a:endParaRPr lang="en-US" altLang="zh-TW" sz="1200" b="1" dirty="0">
              <a:latin typeface="Consolas" panose="020B0609020204030204" pitchFamily="49" charset="0"/>
              <a:ea typeface="微軟正黑體" panose="020B0604030504040204" pitchFamily="34" charset="-120"/>
            </a:endParaRPr>
          </a:p>
          <a:p>
            <a:pPr algn="r"/>
            <a:r>
              <a:rPr lang="zh-TW" altLang="en-US" sz="1200" b="1" dirty="0">
                <a:latin typeface="Consolas" panose="020B0609020204030204" pitchFamily="49" charset="0"/>
                <a:ea typeface="微軟正黑體" panose="020B0604030504040204" pitchFamily="34" charset="-120"/>
              </a:rPr>
              <a:t>確定碰撞</a:t>
            </a:r>
            <a:r>
              <a:rPr lang="zh-TW" altLang="en-US" sz="1200" b="1" dirty="0" smtClean="0">
                <a:latin typeface="Consolas" panose="020B0609020204030204" pitchFamily="49" charset="0"/>
                <a:ea typeface="微軟正黑體" panose="020B0604030504040204" pitchFamily="34" charset="-120"/>
              </a:rPr>
              <a:t>後加時間</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並將</a:t>
            </a:r>
            <a:r>
              <a:rPr lang="zh-TW" altLang="en-US" sz="1200" b="1" dirty="0">
                <a:latin typeface="Consolas" panose="020B0609020204030204" pitchFamily="49" charset="0"/>
                <a:ea typeface="微軟正黑體" panose="020B0604030504040204" pitchFamily="34" charset="-120"/>
              </a:rPr>
              <a:t>自己標示</a:t>
            </a:r>
            <a:r>
              <a:rPr lang="zh-TW" altLang="en-US" sz="1200" b="1" dirty="0" smtClean="0">
                <a:latin typeface="Consolas" panose="020B0609020204030204" pitchFamily="49" charset="0"/>
                <a:ea typeface="微軟正黑體" panose="020B0604030504040204" pitchFamily="34" charset="-120"/>
              </a:rPr>
              <a:t>為已經被吃</a:t>
            </a:r>
            <a:endParaRPr lang="en-US" altLang="zh-TW" sz="1200" b="1" dirty="0">
              <a:latin typeface="Consolas" panose="020B0609020204030204" pitchFamily="49" charset="0"/>
              <a:ea typeface="微軟正黑體" panose="020B0604030504040204" pitchFamily="34" charset="-120"/>
            </a:endParaRPr>
          </a:p>
        </p:txBody>
      </p:sp>
      <p:cxnSp>
        <p:nvCxnSpPr>
          <p:cNvPr id="3" name="直線單箭頭接點 2"/>
          <p:cNvCxnSpPr>
            <a:endCxn id="29" idx="1"/>
          </p:cNvCxnSpPr>
          <p:nvPr/>
        </p:nvCxnSpPr>
        <p:spPr>
          <a:xfrm>
            <a:off x="3075560" y="2133600"/>
            <a:ext cx="600781" cy="49153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26" idx="3"/>
            <a:endCxn id="29" idx="1"/>
          </p:cNvCxnSpPr>
          <p:nvPr/>
        </p:nvCxnSpPr>
        <p:spPr>
          <a:xfrm flipV="1">
            <a:off x="3097423" y="2625130"/>
            <a:ext cx="578918" cy="45575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2418584" y="2480421"/>
            <a:ext cx="1313952" cy="276999"/>
          </a:xfrm>
          <a:prstGeom prst="rect">
            <a:avLst/>
          </a:prstGeom>
          <a:noFill/>
        </p:spPr>
        <p:txBody>
          <a:bodyPr wrap="square" rtlCol="0">
            <a:spAutoFit/>
          </a:bodyPr>
          <a:lstStyle/>
          <a:p>
            <a:pPr algn="ctr"/>
            <a:r>
              <a:rPr lang="en-US" altLang="zh-TW" sz="1200" b="1" dirty="0" smtClean="0">
                <a:solidFill>
                  <a:schemeClr val="accent2"/>
                </a:solidFill>
                <a:latin typeface="Consolas" panose="020B0609020204030204" pitchFamily="49" charset="0"/>
                <a:ea typeface="微軟正黑體" panose="020B0604030504040204" pitchFamily="34" charset="-120"/>
              </a:rPr>
              <a:t>OVERRIDE</a:t>
            </a:r>
          </a:p>
        </p:txBody>
      </p:sp>
      <p:cxnSp>
        <p:nvCxnSpPr>
          <p:cNvPr id="46" name="直線單箭頭接點 45"/>
          <p:cNvCxnSpPr>
            <a:endCxn id="29" idx="3"/>
          </p:cNvCxnSpPr>
          <p:nvPr/>
        </p:nvCxnSpPr>
        <p:spPr>
          <a:xfrm flipH="1" flipV="1">
            <a:off x="7147442" y="2625130"/>
            <a:ext cx="670266" cy="82594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50" name="圖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139" y="4588070"/>
            <a:ext cx="740381" cy="740381"/>
          </a:xfrm>
          <a:prstGeom prst="rect">
            <a:avLst/>
          </a:prstGeom>
        </p:spPr>
      </p:pic>
      <p:pic>
        <p:nvPicPr>
          <p:cNvPr id="51" name="圖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139" y="3640787"/>
            <a:ext cx="740381" cy="740381"/>
          </a:xfrm>
          <a:prstGeom prst="rect">
            <a:avLst/>
          </a:prstGeom>
        </p:spPr>
      </p:pic>
      <p:sp>
        <p:nvSpPr>
          <p:cNvPr id="54" name="文字方塊 53"/>
          <p:cNvSpPr txBox="1"/>
          <p:nvPr/>
        </p:nvSpPr>
        <p:spPr>
          <a:xfrm>
            <a:off x="5478162" y="4333231"/>
            <a:ext cx="1669280" cy="338554"/>
          </a:xfrm>
          <a:prstGeom prst="rect">
            <a:avLst/>
          </a:prstGeom>
          <a:solidFill>
            <a:schemeClr val="accent2"/>
          </a:solidFill>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600" b="1" dirty="0" smtClean="0">
                <a:latin typeface="Consolas" panose="020B0609020204030204" pitchFamily="49" charset="0"/>
                <a:ea typeface="微軟正黑體" panose="020B0604030504040204" pitchFamily="34" charset="-120"/>
              </a:rPr>
              <a:t>display()</a:t>
            </a:r>
          </a:p>
        </p:txBody>
      </p:sp>
      <p:sp>
        <p:nvSpPr>
          <p:cNvPr id="55" name="文字方塊 54"/>
          <p:cNvSpPr txBox="1"/>
          <p:nvPr/>
        </p:nvSpPr>
        <p:spPr>
          <a:xfrm>
            <a:off x="1713470" y="3815246"/>
            <a:ext cx="2303299" cy="461665"/>
          </a:xfrm>
          <a:prstGeom prst="rect">
            <a:avLst/>
          </a:prstGeom>
          <a:noFill/>
        </p:spPr>
        <p:txBody>
          <a:bodyPr wrap="square" rtlCol="0">
            <a:spAutoFit/>
          </a:bodyPr>
          <a:lstStyle/>
          <a:p>
            <a:pPr algn="r"/>
            <a:r>
              <a:rPr lang="en-US" altLang="zh-TW" sz="1200" b="1" dirty="0">
                <a:latin typeface="Consolas" panose="020B0609020204030204" pitchFamily="49" charset="0"/>
                <a:ea typeface="微軟正黑體" panose="020B0604030504040204" pitchFamily="34" charset="-120"/>
              </a:rPr>
              <a:t>(</a:t>
            </a:r>
            <a:r>
              <a:rPr lang="zh-TW" altLang="en-US" sz="1200" b="1" dirty="0">
                <a:latin typeface="Consolas" panose="020B0609020204030204" pitchFamily="49" charset="0"/>
                <a:ea typeface="微軟正黑體" panose="020B0604030504040204" pitchFamily="34" charset="-120"/>
              </a:rPr>
              <a:t>如果</a:t>
            </a:r>
            <a:r>
              <a:rPr lang="zh-TW" altLang="en-US" sz="1200" b="1" dirty="0" smtClean="0">
                <a:latin typeface="Consolas" panose="020B0609020204030204" pitchFamily="49" charset="0"/>
                <a:ea typeface="微軟正黑體" panose="020B0604030504040204" pitchFamily="34" charset="-120"/>
              </a:rPr>
              <a:t>已經被吃則</a:t>
            </a:r>
            <a:r>
              <a:rPr lang="zh-TW" altLang="en-US" sz="1200" b="1" dirty="0">
                <a:latin typeface="Consolas" panose="020B0609020204030204" pitchFamily="49" charset="0"/>
                <a:ea typeface="微軟正黑體" panose="020B0604030504040204" pitchFamily="34" charset="-120"/>
              </a:rPr>
              <a:t>不做任何動作</a:t>
            </a:r>
            <a:r>
              <a:rPr lang="en-US" altLang="zh-TW" sz="1200" b="1" dirty="0" smtClean="0">
                <a:latin typeface="Consolas" panose="020B0609020204030204" pitchFamily="49" charset="0"/>
                <a:ea typeface="微軟正黑體" panose="020B0604030504040204" pitchFamily="34" charset="-120"/>
              </a:rPr>
              <a:t>)</a:t>
            </a:r>
          </a:p>
          <a:p>
            <a:pPr algn="r"/>
            <a:r>
              <a:rPr lang="zh-TW" altLang="en-US" sz="1200" b="1" dirty="0" smtClean="0">
                <a:latin typeface="Consolas" panose="020B0609020204030204" pitchFamily="49" charset="0"/>
                <a:ea typeface="微軟正黑體" panose="020B0604030504040204" pitchFamily="34" charset="-120"/>
              </a:rPr>
              <a:t>顯示 </a:t>
            </a:r>
            <a:r>
              <a:rPr lang="en-US" altLang="zh-TW" sz="1200" b="1" dirty="0" smtClean="0">
                <a:latin typeface="Consolas" panose="020B0609020204030204" pitchFamily="49" charset="0"/>
                <a:ea typeface="微軟正黑體" panose="020B0604030504040204" pitchFamily="34" charset="-120"/>
              </a:rPr>
              <a:t>cabbage</a:t>
            </a:r>
            <a:r>
              <a:rPr lang="zh-TW" altLang="en-US" sz="1200" b="1" dirty="0">
                <a:latin typeface="Consolas" panose="020B0609020204030204" pitchFamily="49" charset="0"/>
                <a:ea typeface="微軟正黑體" panose="020B0604030504040204" pitchFamily="34" charset="-120"/>
              </a:rPr>
              <a:t> </a:t>
            </a:r>
            <a:r>
              <a:rPr lang="zh-TW" altLang="en-US" sz="1200" b="1" dirty="0" smtClean="0">
                <a:latin typeface="Consolas" panose="020B0609020204030204" pitchFamily="49" charset="0"/>
                <a:ea typeface="微軟正黑體" panose="020B0604030504040204" pitchFamily="34" charset="-120"/>
              </a:rPr>
              <a:t>圖片</a:t>
            </a:r>
            <a:endParaRPr lang="en-US" altLang="zh-TW" sz="1200" b="1" dirty="0" smtClean="0">
              <a:latin typeface="Consolas" panose="020B0609020204030204" pitchFamily="49" charset="0"/>
              <a:ea typeface="微軟正黑體" panose="020B0604030504040204" pitchFamily="34" charset="-120"/>
            </a:endParaRPr>
          </a:p>
        </p:txBody>
      </p:sp>
      <p:sp>
        <p:nvSpPr>
          <p:cNvPr id="56" name="文字方塊 55"/>
          <p:cNvSpPr txBox="1"/>
          <p:nvPr/>
        </p:nvSpPr>
        <p:spPr>
          <a:xfrm>
            <a:off x="1589903" y="4734091"/>
            <a:ext cx="2421281" cy="461665"/>
          </a:xfrm>
          <a:prstGeom prst="rect">
            <a:avLst/>
          </a:prstGeom>
          <a:noFill/>
        </p:spPr>
        <p:txBody>
          <a:bodyPr wrap="square" rtlCol="0">
            <a:spAutoFit/>
          </a:bodyPr>
          <a:lstStyle/>
          <a:p>
            <a:pPr algn="r"/>
            <a:r>
              <a:rPr lang="en-US" altLang="zh-TW" sz="1200" b="1" dirty="0">
                <a:latin typeface="Consolas" panose="020B0609020204030204" pitchFamily="49" charset="0"/>
                <a:ea typeface="微軟正黑體" panose="020B0604030504040204" pitchFamily="34" charset="-120"/>
              </a:rPr>
              <a:t>(</a:t>
            </a:r>
            <a:r>
              <a:rPr lang="zh-TW" altLang="en-US" sz="1200" b="1" dirty="0">
                <a:latin typeface="Consolas" panose="020B0609020204030204" pitchFamily="49" charset="0"/>
                <a:ea typeface="微軟正黑體" panose="020B0604030504040204" pitchFamily="34" charset="-120"/>
              </a:rPr>
              <a:t>如果</a:t>
            </a:r>
            <a:r>
              <a:rPr lang="zh-TW" altLang="en-US" sz="1200" b="1" dirty="0" smtClean="0">
                <a:latin typeface="Consolas" panose="020B0609020204030204" pitchFamily="49" charset="0"/>
                <a:ea typeface="微軟正黑體" panose="020B0604030504040204" pitchFamily="34" charset="-120"/>
              </a:rPr>
              <a:t>已經被吃則</a:t>
            </a:r>
            <a:r>
              <a:rPr lang="zh-TW" altLang="en-US" sz="1200" b="1" dirty="0">
                <a:latin typeface="Consolas" panose="020B0609020204030204" pitchFamily="49" charset="0"/>
                <a:ea typeface="微軟正黑體" panose="020B0604030504040204" pitchFamily="34" charset="-120"/>
              </a:rPr>
              <a:t>不做任何動作</a:t>
            </a:r>
            <a:r>
              <a:rPr lang="en-US" altLang="zh-TW" sz="1200" b="1" dirty="0">
                <a:latin typeface="Consolas" panose="020B0609020204030204" pitchFamily="49" charset="0"/>
                <a:ea typeface="微軟正黑體" panose="020B0604030504040204" pitchFamily="34" charset="-120"/>
              </a:rPr>
              <a:t>)</a:t>
            </a:r>
          </a:p>
          <a:p>
            <a:pPr algn="r"/>
            <a:r>
              <a:rPr lang="zh-TW" altLang="en-US" sz="1200" b="1" dirty="0" smtClean="0">
                <a:latin typeface="Consolas" panose="020B0609020204030204" pitchFamily="49" charset="0"/>
                <a:ea typeface="微軟正黑體" panose="020B0604030504040204" pitchFamily="34" charset="-120"/>
              </a:rPr>
              <a:t>顯示 </a:t>
            </a:r>
            <a:r>
              <a:rPr lang="en-US" altLang="zh-TW" sz="1200" b="1" dirty="0" smtClean="0">
                <a:latin typeface="Consolas" panose="020B0609020204030204" pitchFamily="49" charset="0"/>
                <a:ea typeface="微軟正黑體" panose="020B0604030504040204" pitchFamily="34" charset="-120"/>
              </a:rPr>
              <a:t>clock</a:t>
            </a:r>
            <a:r>
              <a:rPr lang="zh-TW" altLang="en-US" sz="1200" b="1" dirty="0" smtClean="0">
                <a:latin typeface="Consolas" panose="020B0609020204030204" pitchFamily="49" charset="0"/>
                <a:ea typeface="微軟正黑體" panose="020B0604030504040204" pitchFamily="34" charset="-120"/>
              </a:rPr>
              <a:t> 圖片</a:t>
            </a:r>
            <a:endParaRPr lang="en-US" altLang="zh-TW" sz="1200" b="1" dirty="0">
              <a:latin typeface="Consolas" panose="020B0609020204030204" pitchFamily="49" charset="0"/>
              <a:ea typeface="微軟正黑體" panose="020B0604030504040204" pitchFamily="34" charset="-120"/>
            </a:endParaRPr>
          </a:p>
        </p:txBody>
      </p:sp>
      <p:cxnSp>
        <p:nvCxnSpPr>
          <p:cNvPr id="57" name="直線單箭頭接點 56"/>
          <p:cNvCxnSpPr>
            <a:stCxn id="51" idx="3"/>
            <a:endCxn id="54" idx="1"/>
          </p:cNvCxnSpPr>
          <p:nvPr/>
        </p:nvCxnSpPr>
        <p:spPr>
          <a:xfrm>
            <a:off x="4728520" y="4010978"/>
            <a:ext cx="749642" cy="49153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50" idx="3"/>
            <a:endCxn id="54" idx="1"/>
          </p:cNvCxnSpPr>
          <p:nvPr/>
        </p:nvCxnSpPr>
        <p:spPr>
          <a:xfrm flipV="1">
            <a:off x="4728520" y="4502508"/>
            <a:ext cx="749642" cy="45575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4049681" y="4357799"/>
            <a:ext cx="1313952" cy="276999"/>
          </a:xfrm>
          <a:prstGeom prst="rect">
            <a:avLst/>
          </a:prstGeom>
          <a:noFill/>
        </p:spPr>
        <p:txBody>
          <a:bodyPr wrap="square" rtlCol="0">
            <a:spAutoFit/>
          </a:bodyPr>
          <a:lstStyle/>
          <a:p>
            <a:pPr algn="ctr"/>
            <a:r>
              <a:rPr lang="en-US" altLang="zh-TW" sz="1200" b="1" dirty="0" smtClean="0">
                <a:solidFill>
                  <a:schemeClr val="accent2"/>
                </a:solidFill>
                <a:latin typeface="Consolas" panose="020B0609020204030204" pitchFamily="49" charset="0"/>
                <a:ea typeface="微軟正黑體" panose="020B0604030504040204" pitchFamily="34" charset="-120"/>
              </a:rPr>
              <a:t>OVERRIDE</a:t>
            </a:r>
          </a:p>
        </p:txBody>
      </p:sp>
      <p:cxnSp>
        <p:nvCxnSpPr>
          <p:cNvPr id="60" name="直線單箭頭接點 59"/>
          <p:cNvCxnSpPr>
            <a:endCxn id="54" idx="3"/>
          </p:cNvCxnSpPr>
          <p:nvPr/>
        </p:nvCxnSpPr>
        <p:spPr>
          <a:xfrm flipH="1">
            <a:off x="7147442" y="3715265"/>
            <a:ext cx="670266" cy="78724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020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單箭頭接點 45"/>
          <p:cNvCxnSpPr>
            <a:endCxn id="29" idx="3"/>
          </p:cNvCxnSpPr>
          <p:nvPr/>
        </p:nvCxnSpPr>
        <p:spPr>
          <a:xfrm flipH="1" flipV="1">
            <a:off x="6703801" y="2382547"/>
            <a:ext cx="1113907" cy="278879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程式邏輯</a:t>
            </a:r>
            <a:endParaRPr lang="en-US" altLang="zh-TW" sz="20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7291564" y="1889172"/>
            <a:ext cx="4612111" cy="4893647"/>
          </a:xfrm>
          <a:prstGeom prst="rect">
            <a:avLst/>
          </a:prstGeom>
          <a:noFill/>
        </p:spPr>
        <p:txBody>
          <a:bodyPr wrap="square" rtlCol="0">
            <a:spAutoFit/>
          </a:bodyPr>
          <a:lstStyle/>
          <a:p>
            <a:r>
              <a:rPr lang="en-US" altLang="zh-TW" b="1" dirty="0" smtClean="0">
                <a:latin typeface="Consolas" panose="020B0609020204030204" pitchFamily="49" charset="0"/>
                <a:ea typeface="微軟正黑體" panose="020B0604030504040204" pitchFamily="34" charset="-120"/>
              </a:rPr>
              <a:t>void draw(){</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 . . . .</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(line 238)</a:t>
            </a:r>
          </a:p>
          <a:p>
            <a:r>
              <a:rPr lang="zh-TW" altLang="en-US" b="1" dirty="0" smtClean="0">
                <a:latin typeface="Consolas" panose="020B0609020204030204" pitchFamily="49" charset="0"/>
                <a:ea typeface="微軟正黑體" panose="020B0604030504040204" pitchFamily="34" charset="-120"/>
              </a:rPr>
              <a:t>  對 </a:t>
            </a:r>
            <a:r>
              <a:rPr lang="en-US" altLang="zh-TW" b="1" dirty="0" smtClean="0">
                <a:latin typeface="Consolas" panose="020B0609020204030204" pitchFamily="49" charset="0"/>
                <a:ea typeface="微軟正黑體" panose="020B0604030504040204" pitchFamily="34" charset="-120"/>
              </a:rPr>
              <a:t>items </a:t>
            </a:r>
            <a:r>
              <a:rPr lang="zh-TW" altLang="en-US" b="1" dirty="0" smtClean="0">
                <a:latin typeface="Consolas" panose="020B0609020204030204" pitchFamily="49" charset="0"/>
                <a:ea typeface="微軟正黑體" panose="020B0604030504040204" pitchFamily="34" charset="-120"/>
              </a:rPr>
              <a:t>裡面每個 </a:t>
            </a:r>
            <a:r>
              <a:rPr lang="en-US" altLang="zh-TW" b="1" dirty="0" smtClean="0">
                <a:latin typeface="Consolas" panose="020B0609020204030204" pitchFamily="49" charset="0"/>
                <a:ea typeface="微軟正黑體" panose="020B0604030504040204" pitchFamily="34" charset="-120"/>
              </a:rPr>
              <a:t>Item</a:t>
            </a:r>
          </a:p>
          <a:p>
            <a:r>
              <a:rPr lang="zh-TW" altLang="en-US" b="1" dirty="0" smtClean="0">
                <a:latin typeface="Consolas" panose="020B0609020204030204" pitchFamily="49" charset="0"/>
                <a:ea typeface="微軟正黑體" panose="020B0604030504040204" pitchFamily="34" charset="-120"/>
              </a:rPr>
              <a:t>    呼叫檢查玩家碰撞的方法</a:t>
            </a:r>
            <a:endParaRPr lang="en-US" altLang="zh-TW" b="1" dirty="0" smtClean="0">
              <a:latin typeface="Consolas" panose="020B0609020204030204" pitchFamily="49" charset="0"/>
              <a:ea typeface="微軟正黑體" panose="020B0604030504040204" pitchFamily="34" charset="-120"/>
            </a:endParaRPr>
          </a:p>
          <a:p>
            <a:r>
              <a:rPr lang="zh-TW" altLang="en-US" b="1" dirty="0" smtClean="0">
                <a:latin typeface="Consolas" panose="020B0609020204030204" pitchFamily="49" charset="0"/>
                <a:ea typeface="微軟正黑體" panose="020B0604030504040204" pitchFamily="34" charset="-120"/>
              </a:rPr>
              <a:t>    呼叫顯示的方法</a:t>
            </a:r>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(line 245)</a:t>
            </a:r>
          </a:p>
          <a:p>
            <a:r>
              <a:rPr lang="zh-TW" altLang="en-US" sz="1200" b="1" dirty="0">
                <a:solidFill>
                  <a:srgbClr val="FF0000"/>
                </a:solidFill>
                <a:latin typeface="Consolas" panose="020B0609020204030204" pitchFamily="49" charset="0"/>
                <a:ea typeface="微軟正黑體" panose="020B0604030504040204" pitchFamily="34" charset="-120"/>
              </a:rPr>
              <a:t> </a:t>
            </a:r>
            <a:r>
              <a:rPr lang="zh-TW" altLang="en-US" sz="1200" b="1" dirty="0" smtClean="0">
                <a:solidFill>
                  <a:srgbClr val="FF0000"/>
                </a:solidFill>
                <a:latin typeface="Consolas" panose="020B0609020204030204" pitchFamily="49" charset="0"/>
                <a:ea typeface="微軟正黑體" panose="020B0604030504040204" pitchFamily="34" charset="-120"/>
              </a:rPr>
              <a:t>      已完成，不須改動</a:t>
            </a:r>
            <a:endParaRPr lang="en-US" altLang="zh-TW" sz="1200" b="1" dirty="0" smtClean="0">
              <a:solidFill>
                <a:srgbClr val="FF0000"/>
              </a:solidFill>
              <a:latin typeface="Consolas" panose="020B0609020204030204" pitchFamily="49" charset="0"/>
              <a:ea typeface="微軟正黑體" panose="020B0604030504040204" pitchFamily="34" charset="-120"/>
            </a:endParaRPr>
          </a:p>
          <a:p>
            <a:r>
              <a:rPr lang="zh-TW" altLang="en-US" sz="1200" b="1" dirty="0" smtClean="0">
                <a:solidFill>
                  <a:srgbClr val="FF0000"/>
                </a:solidFill>
                <a:latin typeface="Consolas" panose="020B0609020204030204" pitchFamily="49" charset="0"/>
                <a:ea typeface="微軟正黑體" panose="020B0604030504040204" pitchFamily="34" charset="-120"/>
              </a:rPr>
              <a:t>       只需在</a:t>
            </a:r>
            <a:r>
              <a:rPr lang="en-US" altLang="zh-TW" sz="1200" b="1" dirty="0" err="1" smtClean="0">
                <a:solidFill>
                  <a:srgbClr val="FF0000"/>
                </a:solidFill>
                <a:latin typeface="Consolas" panose="020B0609020204030204" pitchFamily="49" charset="0"/>
                <a:ea typeface="微軟正黑體" panose="020B0604030504040204" pitchFamily="34" charset="-120"/>
              </a:rPr>
              <a:t>initGame</a:t>
            </a:r>
            <a:r>
              <a:rPr lang="en-US" altLang="zh-TW" sz="1200" b="1" dirty="0" smtClean="0">
                <a:solidFill>
                  <a:srgbClr val="FF0000"/>
                </a:solidFill>
                <a:latin typeface="Consolas" panose="020B0609020204030204" pitchFamily="49" charset="0"/>
                <a:ea typeface="微軟正黑體" panose="020B0604030504040204" pitchFamily="34" charset="-120"/>
              </a:rPr>
              <a:t>()</a:t>
            </a:r>
            <a:r>
              <a:rPr lang="zh-TW" altLang="en-US" sz="1200" b="1" dirty="0" smtClean="0">
                <a:solidFill>
                  <a:srgbClr val="FF0000"/>
                </a:solidFill>
                <a:latin typeface="Consolas" panose="020B0609020204030204" pitchFamily="49" charset="0"/>
                <a:ea typeface="微軟正黑體" panose="020B0604030504040204" pitchFamily="34" charset="-120"/>
              </a:rPr>
              <a:t>正確地將恐龍與機器人放入 </a:t>
            </a:r>
            <a:r>
              <a:rPr lang="en-US" altLang="zh-TW" sz="1200" b="1" dirty="0" smtClean="0">
                <a:solidFill>
                  <a:srgbClr val="FF0000"/>
                </a:solidFill>
                <a:latin typeface="Consolas" panose="020B0609020204030204" pitchFamily="49" charset="0"/>
                <a:ea typeface="微軟正黑體" panose="020B0604030504040204" pitchFamily="34" charset="-120"/>
              </a:rPr>
              <a:t>enemies</a:t>
            </a:r>
            <a:endParaRPr lang="en-US" altLang="zh-TW" sz="1200" b="1" dirty="0">
              <a:solidFill>
                <a:srgbClr val="FF0000"/>
              </a:solidFill>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zh-TW" altLang="en-US" b="1" dirty="0">
                <a:latin typeface="Consolas" panose="020B0609020204030204" pitchFamily="49" charset="0"/>
                <a:ea typeface="微軟正黑體" panose="020B0604030504040204" pitchFamily="34" charset="-120"/>
              </a:rPr>
              <a:t>對 </a:t>
            </a:r>
            <a:r>
              <a:rPr lang="en-US" altLang="zh-TW" b="1" dirty="0">
                <a:latin typeface="Consolas" panose="020B0609020204030204" pitchFamily="49" charset="0"/>
                <a:ea typeface="微軟正黑體" panose="020B0604030504040204" pitchFamily="34" charset="-120"/>
              </a:rPr>
              <a:t>enemies </a:t>
            </a:r>
            <a:r>
              <a:rPr lang="zh-TW" altLang="en-US" b="1" dirty="0">
                <a:latin typeface="Consolas" panose="020B0609020204030204" pitchFamily="49" charset="0"/>
                <a:ea typeface="微軟正黑體" panose="020B0604030504040204" pitchFamily="34" charset="-120"/>
              </a:rPr>
              <a:t>裡面每個 </a:t>
            </a:r>
            <a:r>
              <a:rPr lang="en-US" altLang="zh-TW" b="1" dirty="0">
                <a:latin typeface="Consolas" panose="020B0609020204030204" pitchFamily="49" charset="0"/>
                <a:ea typeface="微軟正黑體" panose="020B0604030504040204" pitchFamily="34" charset="-120"/>
              </a:rPr>
              <a:t>Enemy</a:t>
            </a:r>
          </a:p>
          <a:p>
            <a:r>
              <a:rPr lang="zh-TW" altLang="en-US" b="1" dirty="0">
                <a:latin typeface="Consolas" panose="020B0609020204030204" pitchFamily="49" charset="0"/>
                <a:ea typeface="微軟正黑體" panose="020B0604030504040204" pitchFamily="34" charset="-120"/>
              </a:rPr>
              <a:t>    呼叫更新</a:t>
            </a:r>
            <a:r>
              <a:rPr lang="zh-TW" altLang="en-US" b="1" dirty="0" smtClean="0">
                <a:latin typeface="Consolas" panose="020B0609020204030204" pitchFamily="49" charset="0"/>
                <a:ea typeface="微軟正黑體" panose="020B0604030504040204" pitchFamily="34" charset="-120"/>
              </a:rPr>
              <a:t>位置與狀態的</a:t>
            </a:r>
            <a:r>
              <a:rPr lang="zh-TW" altLang="en-US" b="1" dirty="0">
                <a:latin typeface="Consolas" panose="020B0609020204030204" pitchFamily="49" charset="0"/>
                <a:ea typeface="微軟正黑體" panose="020B0604030504040204" pitchFamily="34" charset="-120"/>
              </a:rPr>
              <a:t>方法</a:t>
            </a:r>
            <a:endParaRPr lang="en-US" altLang="zh-TW" b="1" dirty="0">
              <a:latin typeface="Consolas" panose="020B0609020204030204" pitchFamily="49" charset="0"/>
              <a:ea typeface="微軟正黑體" panose="020B0604030504040204" pitchFamily="34" charset="-120"/>
            </a:endParaRPr>
          </a:p>
          <a:p>
            <a:r>
              <a:rPr lang="zh-TW" altLang="en-US" b="1" dirty="0">
                <a:latin typeface="Consolas" panose="020B0609020204030204" pitchFamily="49" charset="0"/>
                <a:ea typeface="微軟正黑體" panose="020B0604030504040204" pitchFamily="34" charset="-120"/>
              </a:rPr>
              <a:t>    呼叫顯示圖片的方法</a:t>
            </a:r>
            <a:endParaRPr lang="en-US" altLang="zh-TW" b="1" dirty="0">
              <a:latin typeface="Consolas" panose="020B0609020204030204" pitchFamily="49" charset="0"/>
              <a:ea typeface="微軟正黑體" panose="020B0604030504040204" pitchFamily="34" charset="-120"/>
            </a:endParaRPr>
          </a:p>
          <a:p>
            <a:r>
              <a:rPr lang="zh-TW" altLang="en-US" b="1" dirty="0">
                <a:latin typeface="Consolas" panose="020B0609020204030204" pitchFamily="49" charset="0"/>
                <a:ea typeface="微軟正黑體" panose="020B0604030504040204" pitchFamily="34" charset="-120"/>
              </a:rPr>
              <a:t>    呼叫檢查玩家碰撞的</a:t>
            </a:r>
            <a:r>
              <a:rPr lang="zh-TW" altLang="en-US" b="1" dirty="0" smtClean="0">
                <a:latin typeface="Consolas" panose="020B0609020204030204" pitchFamily="49" charset="0"/>
                <a:ea typeface="微軟正黑體" panose="020B0604030504040204" pitchFamily="34" charset="-120"/>
              </a:rPr>
              <a:t>方法</a:t>
            </a:r>
            <a:endParaRPr lang="en-US" altLang="zh-TW" b="1" dirty="0" smtClean="0">
              <a:latin typeface="Consolas" panose="020B0609020204030204" pitchFamily="49" charset="0"/>
              <a:ea typeface="微軟正黑體" panose="020B0604030504040204" pitchFamily="34" charset="-120"/>
            </a:endParaRP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  . . . . . .</a:t>
            </a:r>
          </a:p>
          <a:p>
            <a:r>
              <a:rPr lang="en-US" altLang="zh-TW" b="1" dirty="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p:txBody>
      </p:sp>
      <p:sp>
        <p:nvSpPr>
          <p:cNvPr id="29" name="文字方塊 28"/>
          <p:cNvSpPr txBox="1"/>
          <p:nvPr/>
        </p:nvSpPr>
        <p:spPr>
          <a:xfrm>
            <a:off x="5429937" y="2213270"/>
            <a:ext cx="1273864" cy="338554"/>
          </a:xfrm>
          <a:prstGeom prst="rect">
            <a:avLst/>
          </a:prstGeom>
          <a:solidFill>
            <a:schemeClr val="accent6">
              <a:lumMod val="75000"/>
            </a:schemeClr>
          </a:solidFill>
          <a:ln>
            <a:solidFill>
              <a:schemeClr val="accent6">
                <a:lumMod val="75000"/>
              </a:schemeClr>
            </a:solidFill>
          </a:ln>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600" b="1" dirty="0" smtClean="0">
                <a:latin typeface="Consolas" panose="020B0609020204030204" pitchFamily="49" charset="0"/>
                <a:ea typeface="微軟正黑體" panose="020B0604030504040204" pitchFamily="34" charset="-120"/>
              </a:rPr>
              <a:t>update()</a:t>
            </a:r>
          </a:p>
        </p:txBody>
      </p:sp>
      <p:sp>
        <p:nvSpPr>
          <p:cNvPr id="30" name="文字方塊 29"/>
          <p:cNvSpPr txBox="1"/>
          <p:nvPr/>
        </p:nvSpPr>
        <p:spPr>
          <a:xfrm>
            <a:off x="1243914" y="1487762"/>
            <a:ext cx="2199251" cy="461665"/>
          </a:xfrm>
          <a:prstGeom prst="rect">
            <a:avLst/>
          </a:prstGeom>
          <a:noFill/>
        </p:spPr>
        <p:txBody>
          <a:bodyPr wrap="square" rtlCol="0">
            <a:spAutoFit/>
          </a:bodyPr>
          <a:lstStyle/>
          <a:p>
            <a:pPr algn="r"/>
            <a:r>
              <a:rPr lang="zh-TW" altLang="en-US" sz="1200" b="1" dirty="0" smtClean="0">
                <a:latin typeface="Consolas" panose="020B0609020204030204" pitchFamily="49" charset="0"/>
                <a:ea typeface="微軟正黑體" panose="020B0604030504040204" pitchFamily="34" charset="-120"/>
              </a:rPr>
              <a:t>持續往右移動</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超出右邊時回到左</a:t>
            </a:r>
            <a:r>
              <a:rPr lang="zh-TW" altLang="en-US" sz="1200" b="1" dirty="0">
                <a:latin typeface="Consolas" panose="020B0609020204030204" pitchFamily="49" charset="0"/>
                <a:ea typeface="微軟正黑體" panose="020B0604030504040204" pitchFamily="34" charset="-120"/>
              </a:rPr>
              <a:t>邊</a:t>
            </a:r>
            <a:endParaRPr lang="en-US" altLang="zh-TW" sz="1200" b="1" dirty="0" smtClean="0">
              <a:latin typeface="Consolas" panose="020B0609020204030204" pitchFamily="49" charset="0"/>
              <a:ea typeface="微軟正黑體" panose="020B0604030504040204" pitchFamily="34" charset="-120"/>
            </a:endParaRPr>
          </a:p>
        </p:txBody>
      </p:sp>
      <p:sp>
        <p:nvSpPr>
          <p:cNvPr id="31" name="文字方塊 30"/>
          <p:cNvSpPr txBox="1"/>
          <p:nvPr/>
        </p:nvSpPr>
        <p:spPr>
          <a:xfrm>
            <a:off x="1115268" y="2121360"/>
            <a:ext cx="2318200" cy="646331"/>
          </a:xfrm>
          <a:prstGeom prst="rect">
            <a:avLst/>
          </a:prstGeom>
          <a:noFill/>
        </p:spPr>
        <p:txBody>
          <a:bodyPr wrap="square" rtlCol="0">
            <a:spAutoFit/>
          </a:bodyPr>
          <a:lstStyle/>
          <a:p>
            <a:pPr algn="r"/>
            <a:r>
              <a:rPr lang="zh-TW" altLang="en-US" sz="1200" b="1" dirty="0">
                <a:latin typeface="Consolas" panose="020B0609020204030204" pitchFamily="49" charset="0"/>
                <a:ea typeface="微軟正黑體" panose="020B0604030504040204" pitchFamily="34" charset="-120"/>
              </a:rPr>
              <a:t>朝</a:t>
            </a:r>
            <a:r>
              <a:rPr lang="zh-TW" altLang="en-US" sz="1200" b="1" dirty="0" smtClean="0">
                <a:latin typeface="Consolas" panose="020B0609020204030204" pitchFamily="49" charset="0"/>
                <a:ea typeface="微軟正黑體" panose="020B0604030504040204" pitchFamily="34" charset="-120"/>
              </a:rPr>
              <a:t>面對方向持續移動</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撞到邊界後往反方向移動</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偵測到土撥鼠則加速</a:t>
            </a:r>
            <a:r>
              <a:rPr lang="zh-TW" altLang="en-US" sz="1200" b="1" dirty="0">
                <a:latin typeface="Consolas" panose="020B0609020204030204" pitchFamily="49" charset="0"/>
                <a:ea typeface="微軟正黑體" panose="020B0604030504040204" pitchFamily="34" charset="-120"/>
              </a:rPr>
              <a:t>移動</a:t>
            </a:r>
            <a:endParaRPr lang="en-US" altLang="zh-TW" sz="1200" b="1" dirty="0">
              <a:latin typeface="Consolas" panose="020B0609020204030204" pitchFamily="49" charset="0"/>
              <a:ea typeface="微軟正黑體" panose="020B0604030504040204" pitchFamily="34" charset="-120"/>
            </a:endParaRPr>
          </a:p>
        </p:txBody>
      </p:sp>
      <p:sp>
        <p:nvSpPr>
          <p:cNvPr id="45" name="文字方塊 44"/>
          <p:cNvSpPr txBox="1"/>
          <p:nvPr/>
        </p:nvSpPr>
        <p:spPr>
          <a:xfrm>
            <a:off x="4108327" y="2108815"/>
            <a:ext cx="1313952" cy="276999"/>
          </a:xfrm>
          <a:prstGeom prst="rect">
            <a:avLst/>
          </a:prstGeom>
          <a:noFill/>
          <a:ln>
            <a:noFill/>
          </a:ln>
        </p:spPr>
        <p:txBody>
          <a:bodyPr wrap="square" rtlCol="0">
            <a:spAutoFit/>
          </a:bodyPr>
          <a:lstStyle/>
          <a:p>
            <a:pPr algn="ctr"/>
            <a:r>
              <a:rPr lang="en-US" altLang="zh-TW" sz="1200" b="1" dirty="0" smtClean="0">
                <a:solidFill>
                  <a:schemeClr val="accent6">
                    <a:lumMod val="75000"/>
                  </a:schemeClr>
                </a:solidFill>
                <a:latin typeface="Consolas" panose="020B0609020204030204" pitchFamily="49" charset="0"/>
                <a:ea typeface="微軟正黑體" panose="020B0604030504040204" pitchFamily="34" charset="-120"/>
              </a:rPr>
              <a:t>OVERRIDE</a:t>
            </a:r>
          </a:p>
        </p:txBody>
      </p:sp>
      <p:pic>
        <p:nvPicPr>
          <p:cNvPr id="36" name="圖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58" y="1985057"/>
            <a:ext cx="776708" cy="776708"/>
          </a:xfrm>
          <a:prstGeom prst="rect">
            <a:avLst/>
          </a:prstGeom>
        </p:spPr>
      </p:pic>
      <p:pic>
        <p:nvPicPr>
          <p:cNvPr id="39" name="圖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158" y="1249882"/>
            <a:ext cx="776708" cy="776708"/>
          </a:xfrm>
          <a:prstGeom prst="rect">
            <a:avLst/>
          </a:prstGeom>
        </p:spPr>
      </p:pic>
      <p:pic>
        <p:nvPicPr>
          <p:cNvPr id="40" name="圖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158" y="2799197"/>
            <a:ext cx="776708" cy="776708"/>
          </a:xfrm>
          <a:prstGeom prst="rect">
            <a:avLst/>
          </a:prstGeom>
        </p:spPr>
      </p:pic>
      <p:cxnSp>
        <p:nvCxnSpPr>
          <p:cNvPr id="41" name="直線單箭頭接點 40"/>
          <p:cNvCxnSpPr>
            <a:stCxn id="39" idx="3"/>
          </p:cNvCxnSpPr>
          <p:nvPr/>
        </p:nvCxnSpPr>
        <p:spPr>
          <a:xfrm>
            <a:off x="4349866" y="1638236"/>
            <a:ext cx="1072413" cy="60210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36" idx="3"/>
            <a:endCxn id="29" idx="1"/>
          </p:cNvCxnSpPr>
          <p:nvPr/>
        </p:nvCxnSpPr>
        <p:spPr>
          <a:xfrm>
            <a:off x="4349866" y="2373411"/>
            <a:ext cx="1080071" cy="9136"/>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40" idx="3"/>
          </p:cNvCxnSpPr>
          <p:nvPr/>
        </p:nvCxnSpPr>
        <p:spPr>
          <a:xfrm flipV="1">
            <a:off x="4349866" y="2515619"/>
            <a:ext cx="1080071" cy="67193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569078" y="2774843"/>
            <a:ext cx="2874087" cy="1015663"/>
          </a:xfrm>
          <a:prstGeom prst="rect">
            <a:avLst/>
          </a:prstGeom>
          <a:noFill/>
        </p:spPr>
        <p:txBody>
          <a:bodyPr wrap="square" rtlCol="0">
            <a:spAutoFit/>
          </a:bodyPr>
          <a:lstStyle/>
          <a:p>
            <a:pPr algn="r"/>
            <a:r>
              <a:rPr lang="zh-TW" altLang="en-US" sz="1200" b="1" dirty="0">
                <a:latin typeface="Consolas" panose="020B0609020204030204" pitchFamily="49" charset="0"/>
                <a:ea typeface="微軟正黑體" panose="020B0604030504040204" pitchFamily="34" charset="-120"/>
              </a:rPr>
              <a:t>朝面對方向</a:t>
            </a:r>
            <a:r>
              <a:rPr lang="zh-TW" altLang="en-US" sz="1200" b="1" dirty="0" smtClean="0">
                <a:latin typeface="Consolas" panose="020B0609020204030204" pitchFamily="49" charset="0"/>
                <a:ea typeface="微軟正黑體" panose="020B0604030504040204" pitchFamily="34" charset="-120"/>
              </a:rPr>
              <a:t>持續移動</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撞到邊界後往反方向移動</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偵測到土撥鼠則停止並試圖發射雷射光</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更新雷射光冷卻時間</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呼</a:t>
            </a:r>
            <a:r>
              <a:rPr lang="zh-TW" altLang="en-US" sz="1200" b="1" dirty="0">
                <a:latin typeface="Consolas" panose="020B0609020204030204" pitchFamily="49" charset="0"/>
                <a:ea typeface="微軟正黑體" panose="020B0604030504040204" pitchFamily="34" charset="-120"/>
              </a:rPr>
              <a:t>叫</a:t>
            </a:r>
            <a:r>
              <a:rPr lang="zh-TW" altLang="en-US" sz="1200" b="1" dirty="0" smtClean="0">
                <a:latin typeface="Consolas" panose="020B0609020204030204" pitchFamily="49" charset="0"/>
                <a:ea typeface="微軟正黑體" panose="020B0604030504040204" pitchFamily="34" charset="-120"/>
              </a:rPr>
              <a:t>雷射光更新位置</a:t>
            </a:r>
            <a:endParaRPr lang="en-US" altLang="zh-TW" sz="1200" b="1" dirty="0">
              <a:latin typeface="Consolas" panose="020B0609020204030204" pitchFamily="49" charset="0"/>
              <a:ea typeface="微軟正黑體" panose="020B0604030504040204" pitchFamily="34" charset="-120"/>
            </a:endParaRPr>
          </a:p>
        </p:txBody>
      </p:sp>
      <p:sp>
        <p:nvSpPr>
          <p:cNvPr id="62" name="文字方塊 61"/>
          <p:cNvSpPr txBox="1"/>
          <p:nvPr/>
        </p:nvSpPr>
        <p:spPr>
          <a:xfrm>
            <a:off x="5458767" y="4622842"/>
            <a:ext cx="1273864" cy="338554"/>
          </a:xfrm>
          <a:prstGeom prst="rect">
            <a:avLst/>
          </a:prstGeom>
          <a:solidFill>
            <a:schemeClr val="accent6">
              <a:lumMod val="75000"/>
            </a:schemeClr>
          </a:solidFill>
          <a:ln>
            <a:solidFill>
              <a:schemeClr val="accent6">
                <a:lumMod val="75000"/>
              </a:schemeClr>
            </a:solidFill>
          </a:ln>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600" b="1" dirty="0" smtClean="0">
                <a:latin typeface="Consolas" panose="020B0609020204030204" pitchFamily="49" charset="0"/>
                <a:ea typeface="微軟正黑體" panose="020B0604030504040204" pitchFamily="34" charset="-120"/>
              </a:rPr>
              <a:t>display()</a:t>
            </a:r>
          </a:p>
        </p:txBody>
      </p:sp>
      <p:sp>
        <p:nvSpPr>
          <p:cNvPr id="63" name="文字方塊 62"/>
          <p:cNvSpPr txBox="1"/>
          <p:nvPr/>
        </p:nvSpPr>
        <p:spPr>
          <a:xfrm>
            <a:off x="1272744" y="3897334"/>
            <a:ext cx="2199251" cy="276999"/>
          </a:xfrm>
          <a:prstGeom prst="rect">
            <a:avLst/>
          </a:prstGeom>
          <a:noFill/>
        </p:spPr>
        <p:txBody>
          <a:bodyPr wrap="square" rtlCol="0">
            <a:spAutoFit/>
          </a:bodyPr>
          <a:lstStyle/>
          <a:p>
            <a:pPr algn="r"/>
            <a:r>
              <a:rPr lang="zh-TW" altLang="en-US" sz="1200" b="1" dirty="0" smtClean="0">
                <a:latin typeface="Consolas" panose="020B0609020204030204" pitchFamily="49" charset="0"/>
                <a:ea typeface="微軟正黑體" panose="020B0604030504040204" pitchFamily="34" charset="-120"/>
              </a:rPr>
              <a:t>顯示 </a:t>
            </a:r>
            <a:r>
              <a:rPr lang="en-US" altLang="zh-TW" sz="1200" b="1" dirty="0" smtClean="0">
                <a:latin typeface="Consolas" panose="020B0609020204030204" pitchFamily="49" charset="0"/>
                <a:ea typeface="微軟正黑體" panose="020B0604030504040204" pitchFamily="34" charset="-120"/>
              </a:rPr>
              <a:t>soldier </a:t>
            </a:r>
            <a:r>
              <a:rPr lang="zh-TW" altLang="en-US" sz="1200" b="1" dirty="0" smtClean="0">
                <a:latin typeface="Consolas" panose="020B0609020204030204" pitchFamily="49" charset="0"/>
                <a:ea typeface="微軟正黑體" panose="020B0604030504040204" pitchFamily="34" charset="-120"/>
              </a:rPr>
              <a:t>圖片</a:t>
            </a:r>
            <a:endParaRPr lang="en-US" altLang="zh-TW" sz="1200" b="1" dirty="0" smtClean="0">
              <a:latin typeface="Consolas" panose="020B0609020204030204" pitchFamily="49" charset="0"/>
              <a:ea typeface="微軟正黑體" panose="020B0604030504040204" pitchFamily="34" charset="-120"/>
            </a:endParaRPr>
          </a:p>
        </p:txBody>
      </p:sp>
      <p:sp>
        <p:nvSpPr>
          <p:cNvPr id="64" name="文字方塊 63"/>
          <p:cNvSpPr txBox="1"/>
          <p:nvPr/>
        </p:nvSpPr>
        <p:spPr>
          <a:xfrm>
            <a:off x="148282" y="4596305"/>
            <a:ext cx="3323714" cy="276999"/>
          </a:xfrm>
          <a:prstGeom prst="rect">
            <a:avLst/>
          </a:prstGeom>
          <a:noFill/>
        </p:spPr>
        <p:txBody>
          <a:bodyPr wrap="square" rtlCol="0">
            <a:spAutoFit/>
          </a:bodyPr>
          <a:lstStyle/>
          <a:p>
            <a:pPr algn="r"/>
            <a:r>
              <a:rPr lang="zh-TW" altLang="en-US" sz="1200" b="1" dirty="0" smtClean="0">
                <a:latin typeface="Consolas" panose="020B0609020204030204" pitchFamily="49" charset="0"/>
                <a:ea typeface="微軟正黑體" panose="020B0604030504040204" pitchFamily="34" charset="-120"/>
              </a:rPr>
              <a:t>顯示 </a:t>
            </a:r>
            <a:r>
              <a:rPr lang="en-US" altLang="zh-TW" sz="1200" b="1" dirty="0" smtClean="0">
                <a:latin typeface="Consolas" panose="020B0609020204030204" pitchFamily="49" charset="0"/>
                <a:ea typeface="微軟正黑體" panose="020B0604030504040204" pitchFamily="34" charset="-120"/>
              </a:rPr>
              <a:t>dinosaur </a:t>
            </a:r>
            <a:r>
              <a:rPr lang="zh-TW" altLang="en-US" sz="1200" b="1" dirty="0" smtClean="0">
                <a:latin typeface="Consolas" panose="020B0609020204030204" pitchFamily="49" charset="0"/>
                <a:ea typeface="微軟正黑體" panose="020B0604030504040204" pitchFamily="34" charset="-120"/>
              </a:rPr>
              <a:t>圖片並視面對方向做反轉</a:t>
            </a:r>
            <a:endParaRPr lang="en-US" altLang="zh-TW" sz="1200" b="1" dirty="0">
              <a:latin typeface="Consolas" panose="020B0609020204030204" pitchFamily="49" charset="0"/>
              <a:ea typeface="微軟正黑體" panose="020B0604030504040204" pitchFamily="34" charset="-120"/>
            </a:endParaRPr>
          </a:p>
        </p:txBody>
      </p:sp>
      <p:sp>
        <p:nvSpPr>
          <p:cNvPr id="65" name="文字方塊 64"/>
          <p:cNvSpPr txBox="1"/>
          <p:nvPr/>
        </p:nvSpPr>
        <p:spPr>
          <a:xfrm>
            <a:off x="4137157" y="4518387"/>
            <a:ext cx="1313952" cy="276999"/>
          </a:xfrm>
          <a:prstGeom prst="rect">
            <a:avLst/>
          </a:prstGeom>
          <a:noFill/>
          <a:ln>
            <a:noFill/>
          </a:ln>
        </p:spPr>
        <p:txBody>
          <a:bodyPr wrap="square" rtlCol="0">
            <a:spAutoFit/>
          </a:bodyPr>
          <a:lstStyle/>
          <a:p>
            <a:pPr algn="ctr"/>
            <a:r>
              <a:rPr lang="en-US" altLang="zh-TW" sz="1200" b="1" dirty="0" smtClean="0">
                <a:solidFill>
                  <a:schemeClr val="accent6">
                    <a:lumMod val="75000"/>
                  </a:schemeClr>
                </a:solidFill>
                <a:latin typeface="Consolas" panose="020B0609020204030204" pitchFamily="49" charset="0"/>
                <a:ea typeface="微軟正黑體" panose="020B0604030504040204" pitchFamily="34" charset="-120"/>
              </a:rPr>
              <a:t>OVERRIDE</a:t>
            </a:r>
          </a:p>
        </p:txBody>
      </p:sp>
      <p:pic>
        <p:nvPicPr>
          <p:cNvPr id="66" name="圖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88" y="4394629"/>
            <a:ext cx="776708" cy="776708"/>
          </a:xfrm>
          <a:prstGeom prst="rect">
            <a:avLst/>
          </a:prstGeom>
        </p:spPr>
      </p:pic>
      <p:pic>
        <p:nvPicPr>
          <p:cNvPr id="67" name="圖片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988" y="3659454"/>
            <a:ext cx="776708" cy="776708"/>
          </a:xfrm>
          <a:prstGeom prst="rect">
            <a:avLst/>
          </a:prstGeom>
        </p:spPr>
      </p:pic>
      <p:pic>
        <p:nvPicPr>
          <p:cNvPr id="68" name="圖片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988" y="5208769"/>
            <a:ext cx="776708" cy="776708"/>
          </a:xfrm>
          <a:prstGeom prst="rect">
            <a:avLst/>
          </a:prstGeom>
        </p:spPr>
      </p:pic>
      <p:cxnSp>
        <p:nvCxnSpPr>
          <p:cNvPr id="69" name="直線單箭頭接點 68"/>
          <p:cNvCxnSpPr>
            <a:stCxn id="67" idx="3"/>
          </p:cNvCxnSpPr>
          <p:nvPr/>
        </p:nvCxnSpPr>
        <p:spPr>
          <a:xfrm>
            <a:off x="4378696" y="4047808"/>
            <a:ext cx="1072413" cy="60210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66" idx="3"/>
            <a:endCxn id="62" idx="1"/>
          </p:cNvCxnSpPr>
          <p:nvPr/>
        </p:nvCxnSpPr>
        <p:spPr>
          <a:xfrm>
            <a:off x="4378696" y="4782983"/>
            <a:ext cx="1080071" cy="9136"/>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8" idx="3"/>
          </p:cNvCxnSpPr>
          <p:nvPr/>
        </p:nvCxnSpPr>
        <p:spPr>
          <a:xfrm flipV="1">
            <a:off x="4378696" y="4925191"/>
            <a:ext cx="1080071" cy="67193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354227" y="5314432"/>
            <a:ext cx="3125339" cy="461665"/>
          </a:xfrm>
          <a:prstGeom prst="rect">
            <a:avLst/>
          </a:prstGeom>
          <a:noFill/>
        </p:spPr>
        <p:txBody>
          <a:bodyPr wrap="square" rtlCol="0">
            <a:spAutoFit/>
          </a:bodyPr>
          <a:lstStyle/>
          <a:p>
            <a:pPr algn="r"/>
            <a:r>
              <a:rPr lang="zh-TW" altLang="en-US" sz="1200" b="1" dirty="0">
                <a:latin typeface="Consolas" panose="020B0609020204030204" pitchFamily="49" charset="0"/>
                <a:ea typeface="微軟正黑體" panose="020B0604030504040204" pitchFamily="34" charset="-120"/>
              </a:rPr>
              <a:t>顯示 </a:t>
            </a:r>
            <a:r>
              <a:rPr lang="en-US" altLang="zh-TW" sz="1200" b="1" dirty="0" smtClean="0">
                <a:latin typeface="Consolas" panose="020B0609020204030204" pitchFamily="49" charset="0"/>
                <a:ea typeface="微軟正黑體" panose="020B0604030504040204" pitchFamily="34" charset="-120"/>
              </a:rPr>
              <a:t>robot </a:t>
            </a:r>
            <a:r>
              <a:rPr lang="zh-TW" altLang="en-US" sz="1200" b="1" dirty="0" smtClean="0">
                <a:latin typeface="Consolas" panose="020B0609020204030204" pitchFamily="49" charset="0"/>
                <a:ea typeface="微軟正黑體" panose="020B0604030504040204" pitchFamily="34" charset="-120"/>
              </a:rPr>
              <a:t>圖片並</a:t>
            </a:r>
            <a:r>
              <a:rPr lang="zh-TW" altLang="en-US" sz="1200" b="1" dirty="0">
                <a:latin typeface="Consolas" panose="020B0609020204030204" pitchFamily="49" charset="0"/>
                <a:ea typeface="微軟正黑體" panose="020B0604030504040204" pitchFamily="34" charset="-120"/>
              </a:rPr>
              <a:t>視</a:t>
            </a:r>
            <a:r>
              <a:rPr lang="zh-TW" altLang="en-US" sz="1200" b="1" dirty="0" smtClean="0">
                <a:latin typeface="Consolas" panose="020B0609020204030204" pitchFamily="49" charset="0"/>
                <a:ea typeface="微軟正黑體" panose="020B0604030504040204" pitchFamily="34" charset="-120"/>
              </a:rPr>
              <a:t>面對</a:t>
            </a:r>
            <a:r>
              <a:rPr lang="zh-TW" altLang="en-US" sz="1200" b="1" dirty="0">
                <a:latin typeface="Consolas" panose="020B0609020204030204" pitchFamily="49" charset="0"/>
                <a:ea typeface="微軟正黑體" panose="020B0604030504040204" pitchFamily="34" charset="-120"/>
              </a:rPr>
              <a:t>方向做</a:t>
            </a:r>
            <a:r>
              <a:rPr lang="zh-TW" altLang="en-US" sz="1200" b="1" dirty="0" smtClean="0">
                <a:latin typeface="Consolas" panose="020B0609020204030204" pitchFamily="49" charset="0"/>
                <a:ea typeface="微軟正黑體" panose="020B0604030504040204" pitchFamily="34" charset="-120"/>
              </a:rPr>
              <a:t>反轉</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呼叫雷射光顯示</a:t>
            </a:r>
            <a:endParaRPr lang="en-US" altLang="zh-TW" sz="1200" b="1" dirty="0">
              <a:latin typeface="Consolas" panose="020B0609020204030204" pitchFamily="49" charset="0"/>
              <a:ea typeface="微軟正黑體" panose="020B0604030504040204" pitchFamily="34" charset="-120"/>
            </a:endParaRPr>
          </a:p>
        </p:txBody>
      </p:sp>
      <p:cxnSp>
        <p:nvCxnSpPr>
          <p:cNvPr id="73" name="直線單箭頭接點 72"/>
          <p:cNvCxnSpPr>
            <a:endCxn id="62" idx="3"/>
          </p:cNvCxnSpPr>
          <p:nvPr/>
        </p:nvCxnSpPr>
        <p:spPr>
          <a:xfrm flipH="1" flipV="1">
            <a:off x="6732631" y="4792119"/>
            <a:ext cx="1116228" cy="65309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3314745" y="6149876"/>
            <a:ext cx="3417886" cy="338554"/>
          </a:xfrm>
          <a:prstGeom prst="rect">
            <a:avLst/>
          </a:prstGeom>
          <a:solidFill>
            <a:schemeClr val="accent6">
              <a:lumMod val="75000"/>
            </a:schemeClr>
          </a:solidFill>
          <a:ln>
            <a:solidFill>
              <a:schemeClr val="accent6">
                <a:lumMod val="75000"/>
              </a:schemeClr>
            </a:solidFill>
          </a:ln>
          <a:effectLst>
            <a:outerShdw blurRad="57150" dist="19050" dir="5400000" algn="ctr" rotWithShape="0">
              <a:srgbClr val="000000">
                <a:alpha val="63000"/>
              </a:srgbClr>
            </a:outerShdw>
            <a:softEdge rad="381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600" b="1" dirty="0" err="1">
                <a:latin typeface="Consolas" panose="020B0609020204030204" pitchFamily="49" charset="0"/>
                <a:ea typeface="微軟正黑體" panose="020B0604030504040204" pitchFamily="34" charset="-120"/>
              </a:rPr>
              <a:t>checkCollision</a:t>
            </a:r>
            <a:r>
              <a:rPr lang="en-US" altLang="zh-TW" sz="1600" b="1" dirty="0">
                <a:latin typeface="Consolas" panose="020B0609020204030204" pitchFamily="49" charset="0"/>
                <a:ea typeface="微軟正黑體" panose="020B0604030504040204" pitchFamily="34" charset="-120"/>
              </a:rPr>
              <a:t>(Player player)</a:t>
            </a:r>
          </a:p>
        </p:txBody>
      </p:sp>
      <p:cxnSp>
        <p:nvCxnSpPr>
          <p:cNvPr id="77" name="直線單箭頭接點 76"/>
          <p:cNvCxnSpPr>
            <a:endCxn id="76" idx="3"/>
          </p:cNvCxnSpPr>
          <p:nvPr/>
        </p:nvCxnSpPr>
        <p:spPr>
          <a:xfrm flipH="1">
            <a:off x="6732631" y="5717059"/>
            <a:ext cx="1085077" cy="60209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4" name="圖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789" y="5936491"/>
            <a:ext cx="776708" cy="776708"/>
          </a:xfrm>
          <a:prstGeom prst="rect">
            <a:avLst/>
          </a:prstGeom>
        </p:spPr>
      </p:pic>
      <p:cxnSp>
        <p:nvCxnSpPr>
          <p:cNvPr id="85" name="直線單箭頭接點 84"/>
          <p:cNvCxnSpPr>
            <a:stCxn id="84" idx="3"/>
            <a:endCxn id="76" idx="1"/>
          </p:cNvCxnSpPr>
          <p:nvPr/>
        </p:nvCxnSpPr>
        <p:spPr>
          <a:xfrm flipV="1">
            <a:off x="2543497" y="6319153"/>
            <a:ext cx="771248" cy="569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343249" y="6150146"/>
            <a:ext cx="1514918" cy="461665"/>
          </a:xfrm>
          <a:prstGeom prst="rect">
            <a:avLst/>
          </a:prstGeom>
          <a:noFill/>
        </p:spPr>
        <p:txBody>
          <a:bodyPr wrap="square" rtlCol="0">
            <a:spAutoFit/>
          </a:bodyPr>
          <a:lstStyle/>
          <a:p>
            <a:pPr algn="r"/>
            <a:r>
              <a:rPr lang="zh-TW" altLang="en-US" sz="1200" b="1" dirty="0" smtClean="0">
                <a:latin typeface="Consolas" panose="020B0609020204030204" pitchFamily="49" charset="0"/>
                <a:ea typeface="微軟正黑體" panose="020B0604030504040204" pitchFamily="34" charset="-120"/>
              </a:rPr>
              <a:t>除了自己檢查以外</a:t>
            </a:r>
            <a:endParaRPr lang="en-US" altLang="zh-TW" sz="1200" b="1" dirty="0" smtClean="0">
              <a:latin typeface="Consolas" panose="020B0609020204030204" pitchFamily="49" charset="0"/>
              <a:ea typeface="微軟正黑體" panose="020B0604030504040204" pitchFamily="34" charset="-120"/>
            </a:endParaRPr>
          </a:p>
          <a:p>
            <a:pPr algn="r"/>
            <a:r>
              <a:rPr lang="zh-TW" altLang="en-US" sz="1200" b="1" dirty="0" smtClean="0">
                <a:latin typeface="Consolas" panose="020B0609020204030204" pitchFamily="49" charset="0"/>
                <a:ea typeface="微軟正黑體" panose="020B0604030504040204" pitchFamily="34" charset="-120"/>
              </a:rPr>
              <a:t>也呼叫雷射光檢查</a:t>
            </a:r>
            <a:endParaRPr lang="en-US" altLang="zh-TW" sz="1200" b="1" dirty="0">
              <a:latin typeface="Consolas" panose="020B0609020204030204" pitchFamily="49" charset="0"/>
              <a:ea typeface="微軟正黑體" panose="020B0604030504040204" pitchFamily="34" charset="-120"/>
            </a:endParaRPr>
          </a:p>
        </p:txBody>
      </p:sp>
      <p:sp>
        <p:nvSpPr>
          <p:cNvPr id="90" name="文字方塊 89"/>
          <p:cNvSpPr txBox="1"/>
          <p:nvPr/>
        </p:nvSpPr>
        <p:spPr>
          <a:xfrm>
            <a:off x="2259206" y="5974093"/>
            <a:ext cx="1313952" cy="276999"/>
          </a:xfrm>
          <a:prstGeom prst="rect">
            <a:avLst/>
          </a:prstGeom>
          <a:noFill/>
          <a:ln>
            <a:noFill/>
          </a:ln>
        </p:spPr>
        <p:txBody>
          <a:bodyPr wrap="square" rtlCol="0">
            <a:spAutoFit/>
          </a:bodyPr>
          <a:lstStyle/>
          <a:p>
            <a:pPr algn="ctr"/>
            <a:r>
              <a:rPr lang="en-US" altLang="zh-TW" sz="1200" b="1" dirty="0" smtClean="0">
                <a:solidFill>
                  <a:schemeClr val="accent6">
                    <a:lumMod val="75000"/>
                  </a:schemeClr>
                </a:solidFill>
                <a:latin typeface="Consolas" panose="020B0609020204030204" pitchFamily="49" charset="0"/>
                <a:ea typeface="微軟正黑體" panose="020B0604030504040204" pitchFamily="34" charset="-120"/>
              </a:rPr>
              <a:t>OVERRIDE</a:t>
            </a:r>
          </a:p>
        </p:txBody>
      </p:sp>
      <p:sp>
        <p:nvSpPr>
          <p:cNvPr id="91" name="文字方塊 90"/>
          <p:cNvSpPr txBox="1"/>
          <p:nvPr/>
        </p:nvSpPr>
        <p:spPr>
          <a:xfrm>
            <a:off x="3616790" y="6439257"/>
            <a:ext cx="2733676" cy="430887"/>
          </a:xfrm>
          <a:prstGeom prst="rect">
            <a:avLst/>
          </a:prstGeom>
          <a:noFill/>
        </p:spPr>
        <p:txBody>
          <a:bodyPr wrap="square" rtlCol="0">
            <a:spAutoFit/>
          </a:bodyPr>
          <a:lstStyle/>
          <a:p>
            <a:pPr algn="ctr"/>
            <a:r>
              <a:rPr lang="zh-TW" altLang="en-US" sz="1100" b="1" dirty="0" smtClean="0">
                <a:solidFill>
                  <a:srgbClr val="FF0000"/>
                </a:solidFill>
                <a:latin typeface="Consolas" panose="020B0609020204030204" pitchFamily="49" charset="0"/>
                <a:ea typeface="微軟正黑體" panose="020B0604030504040204" pitchFamily="34" charset="-120"/>
              </a:rPr>
              <a:t>其他兩種敵人碰撞檢查與反應都一樣</a:t>
            </a:r>
            <a:endParaRPr lang="en-US" altLang="zh-TW" sz="1100" b="1" dirty="0" smtClean="0">
              <a:solidFill>
                <a:srgbClr val="FF0000"/>
              </a:solidFill>
              <a:latin typeface="Consolas" panose="020B0609020204030204" pitchFamily="49" charset="0"/>
              <a:ea typeface="微軟正黑體" panose="020B0604030504040204" pitchFamily="34" charset="-120"/>
            </a:endParaRPr>
          </a:p>
          <a:p>
            <a:pPr algn="ctr"/>
            <a:r>
              <a:rPr lang="zh-TW" altLang="en-US" sz="1100" b="1" dirty="0" smtClean="0">
                <a:solidFill>
                  <a:srgbClr val="FF0000"/>
                </a:solidFill>
                <a:latin typeface="Consolas" panose="020B0609020204030204" pitchFamily="49" charset="0"/>
                <a:ea typeface="微軟正黑體" panose="020B0604030504040204" pitchFamily="34" charset="-120"/>
              </a:rPr>
              <a:t>不須另外覆寫</a:t>
            </a:r>
            <a:endParaRPr lang="en-US" altLang="zh-TW" sz="1100" b="1" dirty="0">
              <a:solidFill>
                <a:srgbClr val="FF0000"/>
              </a:solidFill>
              <a:latin typeface="Consolas" panose="020B0609020204030204" pitchFamily="49" charset="0"/>
              <a:ea typeface="微軟正黑體" panose="020B0604030504040204" pitchFamily="34" charset="-120"/>
            </a:endParaRPr>
          </a:p>
        </p:txBody>
      </p:sp>
    </p:spTree>
    <p:extLst>
      <p:ext uri="{BB962C8B-B14F-4D97-AF65-F5344CB8AC3E}">
        <p14:creationId xmlns:p14="http://schemas.microsoft.com/office/powerpoint/2010/main" val="249744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762315" y="1538142"/>
            <a:ext cx="5591485" cy="4801314"/>
          </a:xfrm>
          <a:prstGeom prst="rect">
            <a:avLst/>
          </a:prstGeom>
          <a:noFill/>
        </p:spPr>
        <p:txBody>
          <a:bodyPr wrap="square" rtlCol="0">
            <a:spAutoFit/>
          </a:bodyPr>
          <a:lstStyle/>
          <a:p>
            <a:r>
              <a:rPr lang="en-US" altLang="zh-TW" b="1" dirty="0">
                <a:latin typeface="Consolas" panose="020B0609020204030204" pitchFamily="49" charset="0"/>
                <a:ea typeface="微軟正黑體" panose="020B0604030504040204" pitchFamily="34" charset="-120"/>
              </a:rPr>
              <a:t>float x, y;</a:t>
            </a:r>
          </a:p>
          <a:p>
            <a:r>
              <a:rPr lang="en-US" altLang="zh-TW" b="1" dirty="0" smtClean="0">
                <a:latin typeface="Consolas" panose="020B0609020204030204" pitchFamily="49" charset="0"/>
                <a:ea typeface="微軟正黑體" panose="020B0604030504040204" pitchFamily="34" charset="-120"/>
              </a:rPr>
              <a:t>float </a:t>
            </a:r>
            <a:r>
              <a:rPr lang="en-US" altLang="zh-TW" b="1" dirty="0">
                <a:latin typeface="Consolas" panose="020B0609020204030204" pitchFamily="49" charset="0"/>
                <a:ea typeface="微軟正黑體" panose="020B0604030504040204" pitchFamily="34" charset="-120"/>
              </a:rPr>
              <a:t>w = SOIL_SIZE, h = SOIL_SIZE;</a:t>
            </a:r>
          </a:p>
          <a:p>
            <a:r>
              <a:rPr lang="en-US" altLang="zh-TW" b="1" dirty="0" err="1" smtClean="0">
                <a:latin typeface="Consolas" panose="020B0609020204030204" pitchFamily="49" charset="0"/>
                <a:ea typeface="微軟正黑體" panose="020B0604030504040204" pitchFamily="34" charset="-120"/>
              </a:rPr>
              <a:t>int</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col, </a:t>
            </a:r>
            <a:r>
              <a:rPr lang="en-US" altLang="zh-TW" b="1" dirty="0" smtClean="0">
                <a:latin typeface="Consolas" panose="020B0609020204030204" pitchFamily="49" charset="0"/>
                <a:ea typeface="微軟正黑體" panose="020B0604030504040204" pitchFamily="34" charset="-120"/>
              </a:rPr>
              <a:t>row;</a:t>
            </a:r>
            <a:r>
              <a:rPr lang="zh-TW" altLang="en-US" b="1" dirty="0" smtClean="0">
                <a:latin typeface="Consolas" panose="020B0609020204030204" pitchFamily="49" charset="0"/>
                <a:ea typeface="微軟正黑體" panose="020B0604030504040204" pitchFamily="34" charset="-120"/>
              </a:rPr>
              <a:t> </a:t>
            </a:r>
            <a:r>
              <a:rPr lang="en-US" altLang="zh-TW" b="1" dirty="0" smtClean="0">
                <a:solidFill>
                  <a:srgbClr val="FF0000"/>
                </a:solidFill>
                <a:latin typeface="Consolas" panose="020B0609020204030204" pitchFamily="49" charset="0"/>
                <a:ea typeface="微軟正黑體" panose="020B0604030504040204" pitchFamily="34" charset="-120"/>
              </a:rPr>
              <a:t>//</a:t>
            </a:r>
            <a:r>
              <a:rPr lang="zh-TW" altLang="en-US" b="1" dirty="0" smtClean="0">
                <a:solidFill>
                  <a:srgbClr val="FF0000"/>
                </a:solidFill>
                <a:latin typeface="Consolas" panose="020B0609020204030204" pitchFamily="49" charset="0"/>
                <a:ea typeface="微軟正黑體" panose="020B0604030504040204" pitchFamily="34" charset="-120"/>
              </a:rPr>
              <a:t> 判斷機器人攻擊範圍時可使用</a:t>
            </a:r>
            <a:endParaRPr lang="en-US" altLang="zh-TW" b="1" dirty="0" smtClean="0">
              <a:solidFill>
                <a:srgbClr val="FF0000"/>
              </a:solidFill>
              <a:latin typeface="Consolas" panose="020B0609020204030204" pitchFamily="49" charset="0"/>
              <a:ea typeface="微軟正黑體" panose="020B0604030504040204" pitchFamily="34" charset="-120"/>
            </a:endParaRPr>
          </a:p>
          <a:p>
            <a:r>
              <a:rPr lang="en-US" altLang="zh-TW" b="1" dirty="0" err="1" smtClean="0">
                <a:latin typeface="Consolas" panose="020B0609020204030204" pitchFamily="49" charset="0"/>
                <a:ea typeface="微軟正黑體" panose="020B0604030504040204" pitchFamily="34" charset="-120"/>
              </a:rPr>
              <a:t>int</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health = 2</a:t>
            </a:r>
            <a:r>
              <a:rPr lang="en-US" altLang="zh-TW" b="1" dirty="0" smtClean="0">
                <a:latin typeface="Consolas" panose="020B0609020204030204" pitchFamily="49" charset="0"/>
                <a:ea typeface="微軟正黑體" panose="020B0604030504040204" pitchFamily="34" charset="-120"/>
              </a:rPr>
              <a:t>;</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update(){</a:t>
            </a:r>
          </a:p>
          <a:p>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內含移動、挖土、顯示等程式碼</a:t>
            </a:r>
            <a:endParaRPr lang="en-US" altLang="zh-TW" b="1" dirty="0" smtClean="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hurt(){</a:t>
            </a:r>
          </a:p>
          <a:p>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扣血後放回初始位置並填回下方土壤</a:t>
            </a:r>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如血量歸零則結束遊戲</a:t>
            </a:r>
            <a:endParaRPr lang="en-US" altLang="zh-TW" b="1" dirty="0" smtClean="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Player(){</a:t>
            </a:r>
          </a:p>
          <a:p>
            <a:r>
              <a:rPr lang="en-US" altLang="zh-TW" b="1" dirty="0">
                <a:latin typeface="Consolas" panose="020B0609020204030204" pitchFamily="49" charset="0"/>
                <a:ea typeface="微軟正黑體" panose="020B0604030504040204" pitchFamily="34" charset="-120"/>
              </a:rPr>
              <a:t> </a:t>
            </a:r>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初始化位置與血量</a:t>
            </a:r>
            <a:endParaRPr lang="en-US" altLang="zh-TW" b="1" dirty="0" smtClean="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a:t>
            </a:r>
            <a:endParaRPr lang="en-US" altLang="zh-TW" b="1" dirty="0" smtClean="0">
              <a:latin typeface="Consolas" panose="020B0609020204030204" pitchFamily="49" charset="0"/>
              <a:ea typeface="微軟正黑體" panose="020B0604030504040204" pitchFamily="34" charset="-120"/>
            </a:endParaRP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Player Class</a:t>
            </a:r>
            <a:r>
              <a:rPr lang="zh-TW" altLang="en-US" sz="40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已包含於程式碼</a:t>
            </a:r>
            <a:r>
              <a:rPr lang="en-US" altLang="zh-TW" sz="2000" dirty="0" smtClean="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Tree>
    <p:extLst>
      <p:ext uri="{BB962C8B-B14F-4D97-AF65-F5344CB8AC3E}">
        <p14:creationId xmlns:p14="http://schemas.microsoft.com/office/powerpoint/2010/main" val="320813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p:cNvSpPr txBox="1"/>
          <p:nvPr/>
        </p:nvSpPr>
        <p:spPr>
          <a:xfrm>
            <a:off x="5867347" y="1972264"/>
            <a:ext cx="5591485" cy="2862322"/>
          </a:xfrm>
          <a:prstGeom prst="rect">
            <a:avLst/>
          </a:prstGeom>
          <a:noFill/>
        </p:spPr>
        <p:txBody>
          <a:bodyPr wrap="square" rtlCol="0">
            <a:spAutoFit/>
          </a:bodyPr>
          <a:lstStyle/>
          <a:p>
            <a:r>
              <a:rPr lang="en-US" altLang="zh-TW" b="1" dirty="0" err="1" smtClean="0">
                <a:latin typeface="Consolas" panose="020B0609020204030204" pitchFamily="49" charset="0"/>
                <a:ea typeface="微軟正黑體" panose="020B0604030504040204" pitchFamily="34" charset="-120"/>
              </a:rPr>
              <a:t>int</a:t>
            </a:r>
            <a:r>
              <a:rPr lang="en-US" altLang="zh-TW" b="1" dirty="0" smtClean="0">
                <a:latin typeface="Consolas" panose="020B0609020204030204" pitchFamily="49" charset="0"/>
                <a:ea typeface="微軟正黑體" panose="020B0604030504040204" pitchFamily="34" charset="-120"/>
              </a:rPr>
              <a:t> </a:t>
            </a:r>
            <a:r>
              <a:rPr lang="en-US" altLang="zh-TW" b="1" dirty="0">
                <a:latin typeface="Consolas" panose="020B0609020204030204" pitchFamily="49" charset="0"/>
                <a:ea typeface="微軟正黑體" panose="020B0604030504040204" pitchFamily="34" charset="-120"/>
              </a:rPr>
              <a:t>col, </a:t>
            </a:r>
            <a:r>
              <a:rPr lang="en-US" altLang="zh-TW" b="1" dirty="0" smtClean="0">
                <a:latin typeface="Consolas" panose="020B0609020204030204" pitchFamily="49" charset="0"/>
                <a:ea typeface="微軟正黑體" panose="020B0604030504040204" pitchFamily="34" charset="-120"/>
              </a:rPr>
              <a:t>row;</a:t>
            </a:r>
            <a:endParaRPr lang="en-US" altLang="zh-TW" b="1" dirty="0">
              <a:latin typeface="Consolas" panose="020B0609020204030204" pitchFamily="49" charset="0"/>
              <a:ea typeface="微軟正黑體" panose="020B0604030504040204" pitchFamily="34" charset="-120"/>
            </a:endParaRPr>
          </a:p>
          <a:p>
            <a:r>
              <a:rPr lang="en-US" altLang="zh-TW" b="1" dirty="0" err="1" smtClean="0">
                <a:latin typeface="Consolas" panose="020B0609020204030204" pitchFamily="49" charset="0"/>
                <a:ea typeface="微軟正黑體" panose="020B0604030504040204" pitchFamily="34" charset="-120"/>
              </a:rPr>
              <a:t>int</a:t>
            </a:r>
            <a:r>
              <a:rPr lang="en-US" altLang="zh-TW" b="1" dirty="0" smtClean="0">
                <a:latin typeface="Consolas" panose="020B0609020204030204" pitchFamily="49" charset="0"/>
                <a:ea typeface="微軟正黑體" panose="020B0604030504040204" pitchFamily="34" charset="-120"/>
              </a:rPr>
              <a:t> health;</a:t>
            </a:r>
          </a:p>
          <a:p>
            <a:endParaRPr lang="en-US" altLang="zh-TW" b="1" dirty="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void display(){</a:t>
            </a:r>
          </a:p>
          <a:p>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依血量與深度顯示圖片</a:t>
            </a:r>
            <a:endParaRPr lang="en-US" altLang="zh-TW" b="1" dirty="0" smtClean="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a:t>
            </a:r>
          </a:p>
          <a:p>
            <a:endParaRPr lang="en-US" altLang="zh-TW" b="1" dirty="0">
              <a:latin typeface="Consolas" panose="020B0609020204030204" pitchFamily="49" charset="0"/>
              <a:ea typeface="微軟正黑體" panose="020B0604030504040204" pitchFamily="34" charset="-120"/>
            </a:endParaRPr>
          </a:p>
          <a:p>
            <a:r>
              <a:rPr lang="en-US" altLang="zh-TW" b="1" dirty="0">
                <a:latin typeface="Consolas" panose="020B0609020204030204" pitchFamily="49" charset="0"/>
                <a:ea typeface="微軟正黑體" panose="020B0604030504040204" pitchFamily="34" charset="-120"/>
              </a:rPr>
              <a:t>Soil(</a:t>
            </a:r>
            <a:r>
              <a:rPr lang="en-US" altLang="zh-TW" b="1" dirty="0" err="1">
                <a:latin typeface="Consolas" panose="020B0609020204030204" pitchFamily="49" charset="0"/>
                <a:ea typeface="微軟正黑體" panose="020B0604030504040204" pitchFamily="34" charset="-120"/>
              </a:rPr>
              <a:t>int</a:t>
            </a:r>
            <a:r>
              <a:rPr lang="en-US" altLang="zh-TW" b="1" dirty="0">
                <a:latin typeface="Consolas" panose="020B0609020204030204" pitchFamily="49" charset="0"/>
                <a:ea typeface="微軟正黑體" panose="020B0604030504040204" pitchFamily="34" charset="-120"/>
              </a:rPr>
              <a:t> col, </a:t>
            </a:r>
            <a:r>
              <a:rPr lang="en-US" altLang="zh-TW" b="1" dirty="0" err="1">
                <a:latin typeface="Consolas" panose="020B0609020204030204" pitchFamily="49" charset="0"/>
                <a:ea typeface="微軟正黑體" panose="020B0604030504040204" pitchFamily="34" charset="-120"/>
              </a:rPr>
              <a:t>int</a:t>
            </a:r>
            <a:r>
              <a:rPr lang="en-US" altLang="zh-TW" b="1" dirty="0">
                <a:latin typeface="Consolas" panose="020B0609020204030204" pitchFamily="49" charset="0"/>
                <a:ea typeface="微軟正黑體" panose="020B0604030504040204" pitchFamily="34" charset="-120"/>
              </a:rPr>
              <a:t> row, </a:t>
            </a:r>
            <a:r>
              <a:rPr lang="en-US" altLang="zh-TW" b="1" dirty="0" err="1">
                <a:latin typeface="Consolas" panose="020B0609020204030204" pitchFamily="49" charset="0"/>
                <a:ea typeface="微軟正黑體" panose="020B0604030504040204" pitchFamily="34" charset="-120"/>
              </a:rPr>
              <a:t>int</a:t>
            </a:r>
            <a:r>
              <a:rPr lang="en-US" altLang="zh-TW" b="1" dirty="0">
                <a:latin typeface="Consolas" panose="020B0609020204030204" pitchFamily="49" charset="0"/>
                <a:ea typeface="微軟正黑體" panose="020B0604030504040204" pitchFamily="34" charset="-120"/>
              </a:rPr>
              <a:t> health</a:t>
            </a:r>
            <a:r>
              <a:rPr lang="en-US" altLang="zh-TW" b="1" dirty="0" smtClean="0">
                <a:latin typeface="Consolas" panose="020B0609020204030204" pitchFamily="49" charset="0"/>
                <a:ea typeface="微軟正黑體" panose="020B0604030504040204" pitchFamily="34" charset="-120"/>
              </a:rPr>
              <a:t>){</a:t>
            </a:r>
          </a:p>
          <a:p>
            <a:r>
              <a:rPr lang="en-US" altLang="zh-TW" b="1" dirty="0" smtClean="0">
                <a:latin typeface="Consolas" panose="020B0609020204030204" pitchFamily="49" charset="0"/>
                <a:ea typeface="微軟正黑體" panose="020B0604030504040204" pitchFamily="34" charset="-120"/>
              </a:rPr>
              <a:t>    // </a:t>
            </a:r>
            <a:r>
              <a:rPr lang="zh-TW" altLang="en-US" b="1" dirty="0" smtClean="0">
                <a:latin typeface="Consolas" panose="020B0609020204030204" pitchFamily="49" charset="0"/>
                <a:ea typeface="微軟正黑體" panose="020B0604030504040204" pitchFamily="34" charset="-120"/>
              </a:rPr>
              <a:t>初始化土壤</a:t>
            </a:r>
            <a:endParaRPr lang="en-US" altLang="zh-TW" b="1" dirty="0" smtClean="0">
              <a:latin typeface="Consolas" panose="020B0609020204030204" pitchFamily="49" charset="0"/>
              <a:ea typeface="微軟正黑體" panose="020B0604030504040204" pitchFamily="34" charset="-120"/>
            </a:endParaRPr>
          </a:p>
          <a:p>
            <a:r>
              <a:rPr lang="en-US" altLang="zh-TW" b="1" dirty="0" smtClean="0">
                <a:latin typeface="Consolas" panose="020B0609020204030204" pitchFamily="49" charset="0"/>
                <a:ea typeface="微軟正黑體" panose="020B0604030504040204" pitchFamily="34" charset="-120"/>
              </a:rPr>
              <a:t>}</a:t>
            </a:r>
          </a:p>
        </p:txBody>
      </p:sp>
      <p:sp>
        <p:nvSpPr>
          <p:cNvPr id="33"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Soil Class</a:t>
            </a:r>
            <a:r>
              <a:rPr lang="zh-TW" altLang="en-US" sz="40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已包含於程式碼</a:t>
            </a:r>
            <a:r>
              <a:rPr lang="en-US" altLang="zh-TW" sz="2000" dirty="0" smtClean="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2572429"/>
            <a:ext cx="2732740" cy="2732740"/>
          </a:xfrm>
          <a:prstGeom prst="rect">
            <a:avLst/>
          </a:prstGeom>
        </p:spPr>
      </p:pic>
    </p:spTree>
    <p:extLst>
      <p:ext uri="{BB962C8B-B14F-4D97-AF65-F5344CB8AC3E}">
        <p14:creationId xmlns:p14="http://schemas.microsoft.com/office/powerpoint/2010/main" val="2034546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1965</Words>
  <Application>Microsoft Office PowerPoint</Application>
  <PresentationFormat>寬螢幕</PresentationFormat>
  <Paragraphs>329</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微軟正黑體</vt:lpstr>
      <vt:lpstr>新細明體</vt:lpstr>
      <vt:lpstr>Arial</vt:lpstr>
      <vt:lpstr>Calibri</vt:lpstr>
      <vt:lpstr>Calibri Light</vt:lpstr>
      <vt:lpstr>Consolas</vt:lpstr>
      <vt:lpstr>Office 佈景主題</vt:lpstr>
      <vt:lpstr>Assign 6</vt:lpstr>
      <vt:lpstr>Requirements</vt:lpstr>
      <vt:lpstr>Requirements</vt:lpstr>
      <vt:lpstr>各類別繼承關係</vt:lpstr>
      <vt:lpstr>主程式邏輯</vt:lpstr>
      <vt:lpstr>程式邏輯</vt:lpstr>
      <vt:lpstr>程式邏輯</vt:lpstr>
      <vt:lpstr>Player Class (已包含於程式碼)</vt:lpstr>
      <vt:lpstr>Soil Class (已包含於程式碼)</vt:lpstr>
      <vt:lpstr>Item Class (已包含於程式碼)</vt:lpstr>
      <vt:lpstr>Cabbage Class</vt:lpstr>
      <vt:lpstr>Clock Class</vt:lpstr>
      <vt:lpstr>Enemy Class (已包含於程式碼)</vt:lpstr>
      <vt:lpstr>Soldier Class (已包含於程式碼)</vt:lpstr>
      <vt:lpstr>Dinosaur Class</vt:lpstr>
      <vt:lpstr>Robot Class</vt:lpstr>
      <vt:lpstr>Robot Class</vt:lpstr>
      <vt:lpstr>Laser Class (已包含於程式碼)</vt:lpstr>
      <vt:lpstr>如何左右反轉圖片</vt:lpstr>
      <vt:lpstr>Demo 影片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 1</dc:title>
  <dc:creator>Rack Liu</dc:creator>
  <cp:lastModifiedBy>Rack Liu</cp:lastModifiedBy>
  <cp:revision>142</cp:revision>
  <dcterms:created xsi:type="dcterms:W3CDTF">2017-09-12T10:50:40Z</dcterms:created>
  <dcterms:modified xsi:type="dcterms:W3CDTF">2017-12-12T03:28:01Z</dcterms:modified>
</cp:coreProperties>
</file>