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1" r:id="rId6"/>
    <p:sldId id="260" r:id="rId7"/>
    <p:sldId id="265" r:id="rId8"/>
    <p:sldId id="262"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730EF-86CD-3B4A-AF4A-2570814A64BD}" type="datetimeFigureOut">
              <a:rPr lang="en-US" smtClean="0"/>
              <a:t>3/17/22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EF52F-AAF4-4849-99F1-18F2CBADB3FC}" type="slidenum">
              <a:rPr lang="en-US" smtClean="0"/>
              <a:t>‹#›</a:t>
            </a:fld>
            <a:endParaRPr lang="en-US"/>
          </a:p>
        </p:txBody>
      </p:sp>
    </p:spTree>
    <p:extLst>
      <p:ext uri="{BB962C8B-B14F-4D97-AF65-F5344CB8AC3E}">
        <p14:creationId xmlns:p14="http://schemas.microsoft.com/office/powerpoint/2010/main" val="29441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explore variables that are categorical and then replace null values depending on the type of categorical variable it is.  The null value replaced will always be the null equivalent of the category.  For example Garage type.  If the house doesn’t have a garage I will create a new variable no garage and fill as such.   </a:t>
            </a:r>
          </a:p>
          <a:p>
            <a:endParaRPr lang="en-US" dirty="0"/>
          </a:p>
          <a:p>
            <a:endParaRPr lang="en-US" dirty="0"/>
          </a:p>
        </p:txBody>
      </p:sp>
      <p:sp>
        <p:nvSpPr>
          <p:cNvPr id="4" name="Slide Number Placeholder 3"/>
          <p:cNvSpPr>
            <a:spLocks noGrp="1"/>
          </p:cNvSpPr>
          <p:nvPr>
            <p:ph type="sldNum" sz="quarter" idx="5"/>
          </p:nvPr>
        </p:nvSpPr>
        <p:spPr/>
        <p:txBody>
          <a:bodyPr/>
          <a:lstStyle/>
          <a:p>
            <a:fld id="{D71EF52F-AAF4-4849-99F1-18F2CBADB3FC}" type="slidenum">
              <a:rPr lang="en-US" smtClean="0"/>
              <a:t>9</a:t>
            </a:fld>
            <a:endParaRPr lang="en-US"/>
          </a:p>
        </p:txBody>
      </p:sp>
    </p:spTree>
    <p:extLst>
      <p:ext uri="{BB962C8B-B14F-4D97-AF65-F5344CB8AC3E}">
        <p14:creationId xmlns:p14="http://schemas.microsoft.com/office/powerpoint/2010/main" val="279275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1EF52F-AAF4-4849-99F1-18F2CBADB3FC}" type="slidenum">
              <a:rPr lang="en-US" smtClean="0"/>
              <a:t>10</a:t>
            </a:fld>
            <a:endParaRPr lang="en-US"/>
          </a:p>
        </p:txBody>
      </p:sp>
    </p:spTree>
    <p:extLst>
      <p:ext uri="{BB962C8B-B14F-4D97-AF65-F5344CB8AC3E}">
        <p14:creationId xmlns:p14="http://schemas.microsoft.com/office/powerpoint/2010/main" val="279591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data still looks skewed towards the left the skewness has changed.   </a:t>
            </a:r>
          </a:p>
        </p:txBody>
      </p:sp>
      <p:sp>
        <p:nvSpPr>
          <p:cNvPr id="4" name="Slide Number Placeholder 3"/>
          <p:cNvSpPr>
            <a:spLocks noGrp="1"/>
          </p:cNvSpPr>
          <p:nvPr>
            <p:ph type="sldNum" sz="quarter" idx="5"/>
          </p:nvPr>
        </p:nvSpPr>
        <p:spPr/>
        <p:txBody>
          <a:bodyPr/>
          <a:lstStyle/>
          <a:p>
            <a:fld id="{D71EF52F-AAF4-4849-99F1-18F2CBADB3FC}" type="slidenum">
              <a:rPr lang="en-US" smtClean="0"/>
              <a:t>11</a:t>
            </a:fld>
            <a:endParaRPr lang="en-US"/>
          </a:p>
        </p:txBody>
      </p:sp>
    </p:spTree>
    <p:extLst>
      <p:ext uri="{BB962C8B-B14F-4D97-AF65-F5344CB8AC3E}">
        <p14:creationId xmlns:p14="http://schemas.microsoft.com/office/powerpoint/2010/main" val="3086407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a linear regression would be presented but by looking at the data’s distribution and since the data is not normal the results were not good.   </a:t>
            </a:r>
          </a:p>
        </p:txBody>
      </p:sp>
      <p:sp>
        <p:nvSpPr>
          <p:cNvPr id="4" name="Slide Number Placeholder 3"/>
          <p:cNvSpPr>
            <a:spLocks noGrp="1"/>
          </p:cNvSpPr>
          <p:nvPr>
            <p:ph type="sldNum" sz="quarter" idx="5"/>
          </p:nvPr>
        </p:nvSpPr>
        <p:spPr/>
        <p:txBody>
          <a:bodyPr/>
          <a:lstStyle/>
          <a:p>
            <a:fld id="{D71EF52F-AAF4-4849-99F1-18F2CBADB3FC}" type="slidenum">
              <a:rPr lang="en-US" smtClean="0"/>
              <a:t>13</a:t>
            </a:fld>
            <a:endParaRPr lang="en-US"/>
          </a:p>
        </p:txBody>
      </p:sp>
    </p:spTree>
    <p:extLst>
      <p:ext uri="{BB962C8B-B14F-4D97-AF65-F5344CB8AC3E}">
        <p14:creationId xmlns:p14="http://schemas.microsoft.com/office/powerpoint/2010/main" val="166890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Regression performed the best which makes sense since we have many variables to consider while running the model.  Lasso would shrink the variable selection until it minimizes the prediction error.   Even with Lasso’s explained variance is at 91% the mean square error is quite large.  It is smaller than the mean of our data set but it causes a range of possibilities when predicting.   </a:t>
            </a:r>
          </a:p>
        </p:txBody>
      </p:sp>
      <p:sp>
        <p:nvSpPr>
          <p:cNvPr id="4" name="Slide Number Placeholder 3"/>
          <p:cNvSpPr>
            <a:spLocks noGrp="1"/>
          </p:cNvSpPr>
          <p:nvPr>
            <p:ph type="sldNum" sz="quarter" idx="5"/>
          </p:nvPr>
        </p:nvSpPr>
        <p:spPr/>
        <p:txBody>
          <a:bodyPr/>
          <a:lstStyle/>
          <a:p>
            <a:fld id="{D71EF52F-AAF4-4849-99F1-18F2CBADB3FC}" type="slidenum">
              <a:rPr lang="en-US" smtClean="0"/>
              <a:t>14</a:t>
            </a:fld>
            <a:endParaRPr lang="en-US"/>
          </a:p>
        </p:txBody>
      </p:sp>
    </p:spTree>
    <p:extLst>
      <p:ext uri="{BB962C8B-B14F-4D97-AF65-F5344CB8AC3E}">
        <p14:creationId xmlns:p14="http://schemas.microsoft.com/office/powerpoint/2010/main" val="259266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E5B9-C4B7-AD4C-B279-37C87C82C6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082621-55FA-7E43-99E7-DF7A6B8C7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7F2AB7-3A47-BF4C-9B86-246212E1277D}"/>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F1D4D8A4-8B1C-614E-AED9-D56E70748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DEF68-9632-BE4C-8653-93361C5D0409}"/>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61297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22EC-75E1-254D-96E0-837B269016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748F9-6AB7-5546-BB26-F6E9B94C9E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23C6B-14BE-654D-B54A-5E5641E97192}"/>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E7D433E8-FC2D-9C44-90C4-CE2D0003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99EC3-E598-6748-A397-CEEC702F21FA}"/>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3997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A64DF-04F9-794B-A9C3-A5375C401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54B52-0C64-BC43-9B3A-CC33C0425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A47A6-90C8-7649-A808-F0FE145D3005}"/>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6BF34426-1866-CA4A-96E2-32FE10B7E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0363D-4946-FD48-8F1E-60AEE7E73AF8}"/>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253761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7A6A-03AF-E041-9FFD-FAB5A805F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A1E0-F0F6-374F-B040-9EC7809F6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7511A-FD4D-5E4E-AD64-50142A2DCCA9}"/>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FE9787D4-FC6C-7246-AAD2-AA95C290C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32415-DFBE-4C42-8E09-8C9A0ED4E054}"/>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229171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ECA9-7487-D54D-B749-5AE37E75A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168544-F2A6-6E43-B63F-61A421C40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AC6A0-8679-124A-8C57-A8B62328C756}"/>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C3261FAD-33D5-474C-B8D7-0E4864065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944B0-35C5-904B-BF84-0A260BC86B38}"/>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125656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8F38-74A3-E04B-BE31-ED0055519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2378C-9C99-A04F-8E86-18CE7E05C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B3DC9-2FDF-1B41-AC79-48228B407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144DB-765D-8948-AD25-D520E54BF739}"/>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6" name="Footer Placeholder 5">
            <a:extLst>
              <a:ext uri="{FF2B5EF4-FFF2-40B4-BE49-F238E27FC236}">
                <a16:creationId xmlns:a16="http://schemas.microsoft.com/office/drawing/2014/main" id="{4ADBECD0-4066-1847-AC16-6BFEC3D6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C1F1F-3A5D-2547-9596-5E4E3CE32367}"/>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323290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D68A-4CDE-1C45-8793-6448FC40C0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A7158C-6DFF-9D4C-A227-67D6DC348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DAEE-3F09-9745-B86F-6734EC882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3186B-208D-9C4C-83F2-4F41406C6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30E16-F0CB-DE4B-9840-1C20E8AE8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9D83C8-8A63-C941-B4EE-4D19F75F7763}"/>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8" name="Footer Placeholder 7">
            <a:extLst>
              <a:ext uri="{FF2B5EF4-FFF2-40B4-BE49-F238E27FC236}">
                <a16:creationId xmlns:a16="http://schemas.microsoft.com/office/drawing/2014/main" id="{5FBF1D19-2E62-F44A-8234-669829B2D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2400-0AF0-134F-A153-F4C8F508BA85}"/>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278716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3280-0F04-164B-83B2-2FFD671A84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99AB73-7C0F-5846-B0D4-80E34D8A3723}"/>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4" name="Footer Placeholder 3">
            <a:extLst>
              <a:ext uri="{FF2B5EF4-FFF2-40B4-BE49-F238E27FC236}">
                <a16:creationId xmlns:a16="http://schemas.microsoft.com/office/drawing/2014/main" id="{49ABB3C1-04B6-7144-9D18-A20FB4A40E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34F31-563F-A84D-BA18-6E553822110A}"/>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171986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C51A4-74DC-B54D-AEAD-73AD162DDAC8}"/>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3" name="Footer Placeholder 2">
            <a:extLst>
              <a:ext uri="{FF2B5EF4-FFF2-40B4-BE49-F238E27FC236}">
                <a16:creationId xmlns:a16="http://schemas.microsoft.com/office/drawing/2014/main" id="{05AF9D12-63F2-F143-B73E-E06B8950E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AE0BD-EC90-3248-AF2A-63DD48B338C8}"/>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265492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3814-E7F1-744B-91EB-291EBF20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B6807-8B1E-0241-979C-C416ADD2B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1EB13-07A4-D04E-841A-0E98F52BD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0E60D-6243-E046-B26B-44E4A6DEA3F8}"/>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6" name="Footer Placeholder 5">
            <a:extLst>
              <a:ext uri="{FF2B5EF4-FFF2-40B4-BE49-F238E27FC236}">
                <a16:creationId xmlns:a16="http://schemas.microsoft.com/office/drawing/2014/main" id="{3C45736D-511C-954D-AF18-831EE21D5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E7023-C9D9-9044-820C-36101221CBF7}"/>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55485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DF7F-73BF-914E-9750-85A2E07AB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E2882-F38B-FD4B-ADE5-F8E8AAB1D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0D4802-7C19-4743-8036-DF6297062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3F6F8-63F1-4746-9472-84E6D411D843}"/>
              </a:ext>
            </a:extLst>
          </p:cNvPr>
          <p:cNvSpPr>
            <a:spLocks noGrp="1"/>
          </p:cNvSpPr>
          <p:nvPr>
            <p:ph type="dt" sz="half" idx="10"/>
          </p:nvPr>
        </p:nvSpPr>
        <p:spPr/>
        <p:txBody>
          <a:bodyPr/>
          <a:lstStyle/>
          <a:p>
            <a:fld id="{FB61F84D-68F9-C64F-9245-BEA8BE020362}" type="datetimeFigureOut">
              <a:rPr lang="en-US" smtClean="0"/>
              <a:t>3/17/22</a:t>
            </a:fld>
            <a:endParaRPr lang="en-US"/>
          </a:p>
        </p:txBody>
      </p:sp>
      <p:sp>
        <p:nvSpPr>
          <p:cNvPr id="6" name="Footer Placeholder 5">
            <a:extLst>
              <a:ext uri="{FF2B5EF4-FFF2-40B4-BE49-F238E27FC236}">
                <a16:creationId xmlns:a16="http://schemas.microsoft.com/office/drawing/2014/main" id="{339A5036-3176-BF4E-93B0-A0FBAEB4D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54D1E-54FB-FE4C-B87F-8BECB4BD788B}"/>
              </a:ext>
            </a:extLst>
          </p:cNvPr>
          <p:cNvSpPr>
            <a:spLocks noGrp="1"/>
          </p:cNvSpPr>
          <p:nvPr>
            <p:ph type="sldNum" sz="quarter" idx="12"/>
          </p:nvPr>
        </p:nvSpPr>
        <p:spPr/>
        <p:txBody>
          <a:bodyPr/>
          <a:lstStyle/>
          <a:p>
            <a:fld id="{6C407583-6B2A-7B4B-803F-E21DB3A424F6}" type="slidenum">
              <a:rPr lang="en-US" smtClean="0"/>
              <a:t>‹#›</a:t>
            </a:fld>
            <a:endParaRPr lang="en-US"/>
          </a:p>
        </p:txBody>
      </p:sp>
    </p:spTree>
    <p:extLst>
      <p:ext uri="{BB962C8B-B14F-4D97-AF65-F5344CB8AC3E}">
        <p14:creationId xmlns:p14="http://schemas.microsoft.com/office/powerpoint/2010/main" val="123981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stretch>
            <a:fillRect l="5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77B2C-160F-DB48-B8A9-8C6EE4E48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1BFB9-3BDF-EC48-AE5A-DDA29F263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361B2-2EF5-CE47-93CF-C8E648300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1F84D-68F9-C64F-9245-BEA8BE020362}" type="datetimeFigureOut">
              <a:rPr lang="en-US" smtClean="0"/>
              <a:t>3/17/22</a:t>
            </a:fld>
            <a:endParaRPr lang="en-US"/>
          </a:p>
        </p:txBody>
      </p:sp>
      <p:sp>
        <p:nvSpPr>
          <p:cNvPr id="5" name="Footer Placeholder 4">
            <a:extLst>
              <a:ext uri="{FF2B5EF4-FFF2-40B4-BE49-F238E27FC236}">
                <a16:creationId xmlns:a16="http://schemas.microsoft.com/office/drawing/2014/main" id="{CA96C52F-0F8B-AF4B-838F-8F79AD772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9AA01-67CA-2048-9AC1-0498F0B1A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07583-6B2A-7B4B-803F-E21DB3A424F6}" type="slidenum">
              <a:rPr lang="en-US" smtClean="0"/>
              <a:t>‹#›</a:t>
            </a:fld>
            <a:endParaRPr lang="en-US"/>
          </a:p>
        </p:txBody>
      </p:sp>
    </p:spTree>
    <p:extLst>
      <p:ext uri="{BB962C8B-B14F-4D97-AF65-F5344CB8AC3E}">
        <p14:creationId xmlns:p14="http://schemas.microsoft.com/office/powerpoint/2010/main" val="116185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4000" b="-2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8107-9793-D541-8DFE-D0108E42E6CB}"/>
              </a:ext>
            </a:extLst>
          </p:cNvPr>
          <p:cNvSpPr>
            <a:spLocks noGrp="1"/>
          </p:cNvSpPr>
          <p:nvPr>
            <p:ph type="ctrTitle"/>
          </p:nvPr>
        </p:nvSpPr>
        <p:spPr>
          <a:xfrm>
            <a:off x="1524000" y="939158"/>
            <a:ext cx="9144000" cy="1965368"/>
          </a:xfrm>
          <a:solidFill>
            <a:schemeClr val="bg1">
              <a:alpha val="84000"/>
            </a:schemeClr>
          </a:solidFill>
        </p:spPr>
        <p:txBody>
          <a:bodyPr/>
          <a:lstStyle/>
          <a:p>
            <a:r>
              <a:rPr lang="en-US" b="1" dirty="0">
                <a:latin typeface="Arial" panose="020B0604020202020204" pitchFamily="34" charset="0"/>
                <a:cs typeface="Arial" panose="020B0604020202020204" pitchFamily="34" charset="0"/>
              </a:rPr>
              <a:t>Housing Prices in Boston</a:t>
            </a:r>
          </a:p>
        </p:txBody>
      </p:sp>
      <p:sp>
        <p:nvSpPr>
          <p:cNvPr id="3" name="Subtitle 2">
            <a:extLst>
              <a:ext uri="{FF2B5EF4-FFF2-40B4-BE49-F238E27FC236}">
                <a16:creationId xmlns:a16="http://schemas.microsoft.com/office/drawing/2014/main" id="{8A3ADB8C-E26B-A64B-A026-D38549DCB750}"/>
              </a:ext>
            </a:extLst>
          </p:cNvPr>
          <p:cNvSpPr>
            <a:spLocks noGrp="1"/>
          </p:cNvSpPr>
          <p:nvPr>
            <p:ph type="subTitle" idx="1"/>
          </p:nvPr>
        </p:nvSpPr>
        <p:spPr>
          <a:xfrm>
            <a:off x="1524000" y="3602038"/>
            <a:ext cx="9144000" cy="549832"/>
          </a:xfrm>
        </p:spPr>
        <p:txBody>
          <a:bodyPr/>
          <a:lstStyle/>
          <a:p>
            <a:r>
              <a:rPr lang="en-US" dirty="0"/>
              <a:t>Predicting Housing Prices </a:t>
            </a:r>
          </a:p>
        </p:txBody>
      </p:sp>
    </p:spTree>
    <p:extLst>
      <p:ext uri="{BB962C8B-B14F-4D97-AF65-F5344CB8AC3E}">
        <p14:creationId xmlns:p14="http://schemas.microsoft.com/office/powerpoint/2010/main" val="111227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2D20-0C4C-7E47-AB46-57AA4E40B5AA}"/>
              </a:ext>
            </a:extLst>
          </p:cNvPr>
          <p:cNvSpPr>
            <a:spLocks noGrp="1"/>
          </p:cNvSpPr>
          <p:nvPr>
            <p:ph type="title"/>
          </p:nvPr>
        </p:nvSpPr>
        <p:spPr/>
        <p:txBody>
          <a:bodyPr/>
          <a:lstStyle/>
          <a:p>
            <a:r>
              <a:rPr lang="en-US" dirty="0"/>
              <a:t>Normalizing the data set</a:t>
            </a:r>
          </a:p>
        </p:txBody>
      </p:sp>
      <p:sp>
        <p:nvSpPr>
          <p:cNvPr id="3" name="Content Placeholder 2">
            <a:extLst>
              <a:ext uri="{FF2B5EF4-FFF2-40B4-BE49-F238E27FC236}">
                <a16:creationId xmlns:a16="http://schemas.microsoft.com/office/drawing/2014/main" id="{FD49B776-8420-6F46-BA68-299819D29F3A}"/>
              </a:ext>
            </a:extLst>
          </p:cNvPr>
          <p:cNvSpPr>
            <a:spLocks noGrp="1"/>
          </p:cNvSpPr>
          <p:nvPr>
            <p:ph idx="1"/>
          </p:nvPr>
        </p:nvSpPr>
        <p:spPr/>
        <p:txBody>
          <a:bodyPr/>
          <a:lstStyle/>
          <a:p>
            <a:r>
              <a:rPr lang="en-US" dirty="0"/>
              <a:t>Looking Sale Price the data was skewed towards the right. </a:t>
            </a:r>
          </a:p>
        </p:txBody>
      </p:sp>
      <p:pic>
        <p:nvPicPr>
          <p:cNvPr id="5" name="Picture 4" descr="Chart, histogram&#10;&#10;Description automatically generated">
            <a:extLst>
              <a:ext uri="{FF2B5EF4-FFF2-40B4-BE49-F238E27FC236}">
                <a16:creationId xmlns:a16="http://schemas.microsoft.com/office/drawing/2014/main" id="{A447E81A-99B4-8B4D-AE54-0AA6EA1FB588}"/>
              </a:ext>
            </a:extLst>
          </p:cNvPr>
          <p:cNvPicPr>
            <a:picLocks noChangeAspect="1"/>
          </p:cNvPicPr>
          <p:nvPr/>
        </p:nvPicPr>
        <p:blipFill>
          <a:blip r:embed="rId3"/>
          <a:stretch>
            <a:fillRect/>
          </a:stretch>
        </p:blipFill>
        <p:spPr>
          <a:xfrm>
            <a:off x="1370516" y="2296598"/>
            <a:ext cx="4483552" cy="4424944"/>
          </a:xfrm>
          <a:prstGeom prst="rect">
            <a:avLst/>
          </a:prstGeom>
        </p:spPr>
      </p:pic>
    </p:spTree>
    <p:extLst>
      <p:ext uri="{BB962C8B-B14F-4D97-AF65-F5344CB8AC3E}">
        <p14:creationId xmlns:p14="http://schemas.microsoft.com/office/powerpoint/2010/main" val="306169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429A-CB4E-EA4C-967F-376502CA1248}"/>
              </a:ext>
            </a:extLst>
          </p:cNvPr>
          <p:cNvSpPr>
            <a:spLocks noGrp="1"/>
          </p:cNvSpPr>
          <p:nvPr>
            <p:ph type="title"/>
          </p:nvPr>
        </p:nvSpPr>
        <p:spPr>
          <a:xfrm>
            <a:off x="838200" y="0"/>
            <a:ext cx="10515600" cy="1325563"/>
          </a:xfrm>
        </p:spPr>
        <p:txBody>
          <a:bodyPr/>
          <a:lstStyle/>
          <a:p>
            <a:r>
              <a:rPr lang="en-US" dirty="0"/>
              <a:t>Sale Price</a:t>
            </a:r>
          </a:p>
        </p:txBody>
      </p:sp>
      <p:sp>
        <p:nvSpPr>
          <p:cNvPr id="3" name="Content Placeholder 2">
            <a:extLst>
              <a:ext uri="{FF2B5EF4-FFF2-40B4-BE49-F238E27FC236}">
                <a16:creationId xmlns:a16="http://schemas.microsoft.com/office/drawing/2014/main" id="{A506970C-31E7-7143-A67B-843C51440DA0}"/>
              </a:ext>
            </a:extLst>
          </p:cNvPr>
          <p:cNvSpPr>
            <a:spLocks noGrp="1"/>
          </p:cNvSpPr>
          <p:nvPr>
            <p:ph idx="1"/>
          </p:nvPr>
        </p:nvSpPr>
        <p:spPr/>
        <p:txBody>
          <a:bodyPr/>
          <a:lstStyle/>
          <a:p>
            <a:r>
              <a:rPr lang="en-US" dirty="0"/>
              <a:t>Taking the Square root of Sale Price improved the distribution of the data.  </a:t>
            </a:r>
          </a:p>
        </p:txBody>
      </p:sp>
      <p:pic>
        <p:nvPicPr>
          <p:cNvPr id="5" name="Picture 4" descr="A picture containing text, watercraft, sailing vessel&#10;&#10;Description automatically generated">
            <a:extLst>
              <a:ext uri="{FF2B5EF4-FFF2-40B4-BE49-F238E27FC236}">
                <a16:creationId xmlns:a16="http://schemas.microsoft.com/office/drawing/2014/main" id="{41338AF1-99B8-8F4F-ACC8-3171BBA06130}"/>
              </a:ext>
            </a:extLst>
          </p:cNvPr>
          <p:cNvPicPr>
            <a:picLocks noChangeAspect="1"/>
          </p:cNvPicPr>
          <p:nvPr/>
        </p:nvPicPr>
        <p:blipFill>
          <a:blip r:embed="rId3"/>
          <a:stretch>
            <a:fillRect/>
          </a:stretch>
        </p:blipFill>
        <p:spPr>
          <a:xfrm>
            <a:off x="1653888" y="2399416"/>
            <a:ext cx="4584074" cy="4458584"/>
          </a:xfrm>
          <a:prstGeom prst="rect">
            <a:avLst/>
          </a:prstGeom>
        </p:spPr>
      </p:pic>
    </p:spTree>
    <p:extLst>
      <p:ext uri="{BB962C8B-B14F-4D97-AF65-F5344CB8AC3E}">
        <p14:creationId xmlns:p14="http://schemas.microsoft.com/office/powerpoint/2010/main" val="339451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EE97-55E2-634D-AD3D-8C44D976138D}"/>
              </a:ext>
            </a:extLst>
          </p:cNvPr>
          <p:cNvSpPr>
            <a:spLocks noGrp="1"/>
          </p:cNvSpPr>
          <p:nvPr>
            <p:ph type="title"/>
          </p:nvPr>
        </p:nvSpPr>
        <p:spPr/>
        <p:txBody>
          <a:bodyPr/>
          <a:lstStyle/>
          <a:p>
            <a:r>
              <a:rPr lang="en-US" dirty="0"/>
              <a:t>Changing data types</a:t>
            </a:r>
          </a:p>
        </p:txBody>
      </p:sp>
      <p:sp>
        <p:nvSpPr>
          <p:cNvPr id="3" name="Content Placeholder 2">
            <a:extLst>
              <a:ext uri="{FF2B5EF4-FFF2-40B4-BE49-F238E27FC236}">
                <a16:creationId xmlns:a16="http://schemas.microsoft.com/office/drawing/2014/main" id="{21B55E95-96C4-BA4C-BBC2-DBAFFF45F627}"/>
              </a:ext>
            </a:extLst>
          </p:cNvPr>
          <p:cNvSpPr>
            <a:spLocks noGrp="1"/>
          </p:cNvSpPr>
          <p:nvPr>
            <p:ph idx="1"/>
          </p:nvPr>
        </p:nvSpPr>
        <p:spPr/>
        <p:txBody>
          <a:bodyPr/>
          <a:lstStyle/>
          <a:p>
            <a:r>
              <a:rPr lang="en-US" dirty="0"/>
              <a:t>Changed all object items in to categorical data so that it can be converted into </a:t>
            </a:r>
            <a:r>
              <a:rPr lang="en-US" dirty="0" err="1"/>
              <a:t>dummie</a:t>
            </a:r>
            <a:r>
              <a:rPr lang="en-US" dirty="0"/>
              <a:t> variables.  </a:t>
            </a:r>
          </a:p>
        </p:txBody>
      </p:sp>
    </p:spTree>
    <p:extLst>
      <p:ext uri="{BB962C8B-B14F-4D97-AF65-F5344CB8AC3E}">
        <p14:creationId xmlns:p14="http://schemas.microsoft.com/office/powerpoint/2010/main" val="389401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57C5-2EC2-8C42-BD4C-92D32275BD75}"/>
              </a:ext>
            </a:extLst>
          </p:cNvPr>
          <p:cNvSpPr>
            <a:spLocks noGrp="1"/>
          </p:cNvSpPr>
          <p:nvPr>
            <p:ph type="title"/>
          </p:nvPr>
        </p:nvSpPr>
        <p:spPr/>
        <p:txBody>
          <a:bodyPr/>
          <a:lstStyle/>
          <a:p>
            <a:r>
              <a:rPr lang="en-US" dirty="0"/>
              <a:t>Models and Model Processing</a:t>
            </a:r>
          </a:p>
        </p:txBody>
      </p:sp>
      <p:sp>
        <p:nvSpPr>
          <p:cNvPr id="3" name="Content Placeholder 2">
            <a:extLst>
              <a:ext uri="{FF2B5EF4-FFF2-40B4-BE49-F238E27FC236}">
                <a16:creationId xmlns:a16="http://schemas.microsoft.com/office/drawing/2014/main" id="{575D8AA9-602B-B741-9941-87B53D303F90}"/>
              </a:ext>
            </a:extLst>
          </p:cNvPr>
          <p:cNvSpPr>
            <a:spLocks noGrp="1"/>
          </p:cNvSpPr>
          <p:nvPr>
            <p:ph idx="1"/>
          </p:nvPr>
        </p:nvSpPr>
        <p:spPr>
          <a:xfrm>
            <a:off x="407776" y="1813268"/>
            <a:ext cx="10515600" cy="4351338"/>
          </a:xfrm>
        </p:spPr>
        <p:txBody>
          <a:bodyPr>
            <a:normAutofit/>
          </a:bodyPr>
          <a:lstStyle/>
          <a:p>
            <a:r>
              <a:rPr lang="en-US" dirty="0"/>
              <a:t>Models used to predict Sales Price:</a:t>
            </a:r>
          </a:p>
          <a:p>
            <a:pPr marL="971550" lvl="1" indent="-514350">
              <a:buAutoNum type="arabicPeriod"/>
            </a:pPr>
            <a:r>
              <a:rPr lang="en-US" dirty="0"/>
              <a:t>Ordinary Least-Squares Regression</a:t>
            </a:r>
          </a:p>
          <a:p>
            <a:pPr marL="971550" lvl="1" indent="-514350">
              <a:buAutoNum type="arabicPeriod"/>
            </a:pPr>
            <a:r>
              <a:rPr lang="en-US" dirty="0"/>
              <a:t>Linear Regression</a:t>
            </a:r>
          </a:p>
          <a:p>
            <a:pPr marL="971550" lvl="1" indent="-514350">
              <a:buAutoNum type="arabicPeriod"/>
            </a:pPr>
            <a:r>
              <a:rPr lang="en-US" dirty="0"/>
              <a:t>Lasso</a:t>
            </a:r>
          </a:p>
          <a:p>
            <a:pPr marL="971550" lvl="1" indent="-514350">
              <a:buAutoNum type="arabicPeriod"/>
            </a:pPr>
            <a:r>
              <a:rPr lang="en-US" dirty="0"/>
              <a:t>Ridge</a:t>
            </a:r>
          </a:p>
          <a:p>
            <a:pPr marL="971550" lvl="1" indent="-514350">
              <a:buAutoNum type="arabicPeriod"/>
            </a:pPr>
            <a:r>
              <a:rPr lang="en-US" dirty="0"/>
              <a:t>Elastic Net</a:t>
            </a:r>
          </a:p>
          <a:p>
            <a:pPr marL="971550" lvl="1" indent="-514350">
              <a:buAutoNum type="arabicPeriod"/>
            </a:pPr>
            <a:r>
              <a:rPr lang="en-US" dirty="0"/>
              <a:t>Gradient Boosting Regressor</a:t>
            </a:r>
          </a:p>
          <a:p>
            <a:pPr marL="971550" lvl="1" indent="-514350">
              <a:buAutoNum type="arabicPeriod"/>
            </a:pPr>
            <a:r>
              <a:rPr lang="en-US" dirty="0"/>
              <a:t>Random Forest Regressor</a:t>
            </a:r>
          </a:p>
        </p:txBody>
      </p:sp>
    </p:spTree>
    <p:extLst>
      <p:ext uri="{BB962C8B-B14F-4D97-AF65-F5344CB8AC3E}">
        <p14:creationId xmlns:p14="http://schemas.microsoft.com/office/powerpoint/2010/main" val="127366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8AA8-2269-974B-89C1-1DC86E9B7A1C}"/>
              </a:ext>
            </a:extLst>
          </p:cNvPr>
          <p:cNvSpPr>
            <a:spLocks noGrp="1"/>
          </p:cNvSpPr>
          <p:nvPr>
            <p:ph type="title"/>
          </p:nvPr>
        </p:nvSpPr>
        <p:spPr/>
        <p:txBody>
          <a:bodyPr/>
          <a:lstStyle/>
          <a:p>
            <a:r>
              <a:rPr lang="en-US" dirty="0"/>
              <a:t>Model Metrics</a:t>
            </a:r>
          </a:p>
        </p:txBody>
      </p:sp>
      <p:graphicFrame>
        <p:nvGraphicFramePr>
          <p:cNvPr id="4" name="Content Placeholder 3">
            <a:extLst>
              <a:ext uri="{FF2B5EF4-FFF2-40B4-BE49-F238E27FC236}">
                <a16:creationId xmlns:a16="http://schemas.microsoft.com/office/drawing/2014/main" id="{AEC3444D-E611-F54A-B6A5-77CA2130D62B}"/>
              </a:ext>
            </a:extLst>
          </p:cNvPr>
          <p:cNvGraphicFramePr>
            <a:graphicFrameLocks noGrp="1"/>
          </p:cNvGraphicFramePr>
          <p:nvPr>
            <p:ph idx="1"/>
            <p:extLst>
              <p:ext uri="{D42A27DB-BD31-4B8C-83A1-F6EECF244321}">
                <p14:modId xmlns:p14="http://schemas.microsoft.com/office/powerpoint/2010/main" val="365199824"/>
              </p:ext>
            </p:extLst>
          </p:nvPr>
        </p:nvGraphicFramePr>
        <p:xfrm>
          <a:off x="1378832" y="1964724"/>
          <a:ext cx="9681496" cy="3358462"/>
        </p:xfrm>
        <a:graphic>
          <a:graphicData uri="http://schemas.openxmlformats.org/drawingml/2006/table">
            <a:tbl>
              <a:tblPr firstRow="1" firstCol="1" bandRow="1">
                <a:tableStyleId>{5C22544A-7EE6-4342-B048-85BDC9FD1C3A}</a:tableStyleId>
              </a:tblPr>
              <a:tblGrid>
                <a:gridCol w="1925884">
                  <a:extLst>
                    <a:ext uri="{9D8B030D-6E8A-4147-A177-3AD203B41FA5}">
                      <a16:colId xmlns:a16="http://schemas.microsoft.com/office/drawing/2014/main" val="3760574264"/>
                    </a:ext>
                  </a:extLst>
                </a:gridCol>
                <a:gridCol w="1938903">
                  <a:extLst>
                    <a:ext uri="{9D8B030D-6E8A-4147-A177-3AD203B41FA5}">
                      <a16:colId xmlns:a16="http://schemas.microsoft.com/office/drawing/2014/main" val="1234160222"/>
                    </a:ext>
                  </a:extLst>
                </a:gridCol>
                <a:gridCol w="1938903">
                  <a:extLst>
                    <a:ext uri="{9D8B030D-6E8A-4147-A177-3AD203B41FA5}">
                      <a16:colId xmlns:a16="http://schemas.microsoft.com/office/drawing/2014/main" val="589583355"/>
                    </a:ext>
                  </a:extLst>
                </a:gridCol>
                <a:gridCol w="1938903">
                  <a:extLst>
                    <a:ext uri="{9D8B030D-6E8A-4147-A177-3AD203B41FA5}">
                      <a16:colId xmlns:a16="http://schemas.microsoft.com/office/drawing/2014/main" val="3512840002"/>
                    </a:ext>
                  </a:extLst>
                </a:gridCol>
                <a:gridCol w="1938903">
                  <a:extLst>
                    <a:ext uri="{9D8B030D-6E8A-4147-A177-3AD203B41FA5}">
                      <a16:colId xmlns:a16="http://schemas.microsoft.com/office/drawing/2014/main" val="2238574616"/>
                    </a:ext>
                  </a:extLst>
                </a:gridCol>
              </a:tblGrid>
              <a:tr h="694014">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spcBef>
                          <a:spcPts val="0"/>
                        </a:spcBef>
                        <a:spcAft>
                          <a:spcPts val="0"/>
                        </a:spcAft>
                      </a:pPr>
                      <a:r>
                        <a:rPr lang="en-US" sz="1600">
                          <a:effectLst/>
                        </a:rPr>
                        <a:t>Explained Variance</a:t>
                      </a:r>
                    </a:p>
                    <a:p>
                      <a:pPr marL="0" marR="0">
                        <a:spcBef>
                          <a:spcPts val="0"/>
                        </a:spcBef>
                        <a:spcAft>
                          <a:spcPts val="0"/>
                        </a:spcAft>
                      </a:pPr>
                      <a:r>
                        <a:rPr lang="en-US" sz="1600">
                          <a:effectLst/>
                        </a:rPr>
                        <a:t>(r^2 score)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spcBef>
                          <a:spcPts val="0"/>
                        </a:spcBef>
                        <a:spcAft>
                          <a:spcPts val="0"/>
                        </a:spcAft>
                      </a:pPr>
                      <a:r>
                        <a:rPr lang="en-US" sz="1600">
                          <a:effectLst/>
                        </a:rPr>
                        <a:t>mean^2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spcBef>
                          <a:spcPts val="0"/>
                        </a:spcBef>
                        <a:spcAft>
                          <a:spcPts val="0"/>
                        </a:spcAft>
                      </a:pPr>
                      <a:r>
                        <a:rPr lang="en-US" sz="1600">
                          <a:effectLst/>
                        </a:rPr>
                        <a:t>root mean^2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spcBef>
                          <a:spcPts val="0"/>
                        </a:spcBef>
                        <a:spcAft>
                          <a:spcPts val="0"/>
                        </a:spcAft>
                      </a:pPr>
                      <a:r>
                        <a:rPr lang="en-US" sz="1600">
                          <a:effectLst/>
                        </a:rPr>
                        <a:t>mean absolute error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4118455584"/>
                  </a:ext>
                </a:extLst>
              </a:tr>
              <a:tr h="294956">
                <a:tc>
                  <a:txBody>
                    <a:bodyPr/>
                    <a:lstStyle/>
                    <a:p>
                      <a:pPr marL="0" marR="0">
                        <a:spcBef>
                          <a:spcPts val="0"/>
                        </a:spcBef>
                        <a:spcAft>
                          <a:spcPts val="0"/>
                        </a:spcAft>
                      </a:pPr>
                      <a:r>
                        <a:rPr lang="en-US" sz="1600">
                          <a:effectLst/>
                        </a:rPr>
                        <a:t>Linear 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-1.14E+21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8.36E+24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2.8921E+12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1.1149E+11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1407267211"/>
                  </a:ext>
                </a:extLst>
              </a:tr>
              <a:tr h="294956">
                <a:tc>
                  <a:txBody>
                    <a:bodyPr/>
                    <a:lstStyle/>
                    <a:p>
                      <a:pPr marL="0" marR="0">
                        <a:spcBef>
                          <a:spcPts val="0"/>
                        </a:spcBef>
                        <a:spcAft>
                          <a:spcPts val="0"/>
                        </a:spcAft>
                      </a:pPr>
                      <a:r>
                        <a:rPr lang="en-US" sz="1600">
                          <a:effectLst/>
                        </a:rPr>
                        <a:t>Ridge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0.917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605.997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24.617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16.968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4009461131"/>
                  </a:ext>
                </a:extLst>
              </a:tr>
              <a:tr h="589912">
                <a:tc>
                  <a:txBody>
                    <a:bodyPr/>
                    <a:lstStyle/>
                    <a:p>
                      <a:pPr marL="0" marR="0">
                        <a:spcBef>
                          <a:spcPts val="0"/>
                        </a:spcBef>
                        <a:spcAft>
                          <a:spcPts val="0"/>
                        </a:spcAft>
                      </a:pPr>
                      <a:r>
                        <a:rPr lang="en-US" sz="1600">
                          <a:effectLst/>
                        </a:rPr>
                        <a:t>Gradient Boosting Regressor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0.909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664.556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dirty="0">
                          <a:effectLst/>
                        </a:rPr>
                        <a:t>25.779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17.445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3888205591"/>
                  </a:ext>
                </a:extLst>
              </a:tr>
              <a:tr h="589912">
                <a:tc>
                  <a:txBody>
                    <a:bodyPr/>
                    <a:lstStyle/>
                    <a:p>
                      <a:pPr marL="0" marR="0">
                        <a:spcBef>
                          <a:spcPts val="0"/>
                        </a:spcBef>
                        <a:spcAft>
                          <a:spcPts val="0"/>
                        </a:spcAft>
                      </a:pPr>
                      <a:r>
                        <a:rPr lang="en-US" sz="1600">
                          <a:effectLst/>
                        </a:rPr>
                        <a:t>Random Forest Regressor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0.901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727.977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26.981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18.304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1356343175"/>
                  </a:ext>
                </a:extLst>
              </a:tr>
              <a:tr h="294956">
                <a:tc>
                  <a:txBody>
                    <a:bodyPr/>
                    <a:lstStyle/>
                    <a:p>
                      <a:pPr marL="0" marR="0">
                        <a:spcBef>
                          <a:spcPts val="0"/>
                        </a:spcBef>
                        <a:spcAft>
                          <a:spcPts val="0"/>
                        </a:spcAft>
                      </a:pPr>
                      <a:r>
                        <a:rPr lang="en-US" sz="2000" dirty="0">
                          <a:solidFill>
                            <a:srgbClr val="7030A0"/>
                          </a:solidFill>
                          <a:effectLst/>
                        </a:rPr>
                        <a:t>Lasso(alpha=95)</a:t>
                      </a:r>
                      <a:endParaRPr lang="en-US"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b="1" dirty="0">
                          <a:effectLst/>
                        </a:rPr>
                        <a:t>0.919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b="1" dirty="0">
                          <a:effectLst/>
                        </a:rPr>
                        <a:t>595.885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b="1" dirty="0">
                          <a:effectLst/>
                        </a:rPr>
                        <a:t>24.411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b="1" dirty="0">
                          <a:effectLst/>
                        </a:rPr>
                        <a:t>16.791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4184864514"/>
                  </a:ext>
                </a:extLst>
              </a:tr>
              <a:tr h="589912">
                <a:tc>
                  <a:txBody>
                    <a:bodyPr/>
                    <a:lstStyle/>
                    <a:p>
                      <a:pPr marL="0" marR="0">
                        <a:spcBef>
                          <a:spcPts val="0"/>
                        </a:spcBef>
                        <a:spcAft>
                          <a:spcPts val="0"/>
                        </a:spcAft>
                      </a:pPr>
                      <a:r>
                        <a:rPr lang="en-US" sz="1600">
                          <a:effectLst/>
                        </a:rPr>
                        <a:t>ElasticNet(ratio=.95)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0.917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605.997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a:effectLst/>
                        </a:rPr>
                        <a:t>24.617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tc>
                  <a:txBody>
                    <a:bodyPr/>
                    <a:lstStyle/>
                    <a:p>
                      <a:pPr marL="0" marR="0" algn="ctr">
                        <a:spcBef>
                          <a:spcPts val="0"/>
                        </a:spcBef>
                        <a:spcAft>
                          <a:spcPts val="0"/>
                        </a:spcAft>
                      </a:pPr>
                      <a:r>
                        <a:rPr lang="en-US" sz="1600" dirty="0">
                          <a:effectLst/>
                        </a:rPr>
                        <a:t>16.968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3692" marR="93692" marT="0" marB="0" anchor="b"/>
                </a:tc>
                <a:extLst>
                  <a:ext uri="{0D108BD9-81ED-4DB2-BD59-A6C34878D82A}">
                    <a16:rowId xmlns:a16="http://schemas.microsoft.com/office/drawing/2014/main" val="4246954315"/>
                  </a:ext>
                </a:extLst>
              </a:tr>
            </a:tbl>
          </a:graphicData>
        </a:graphic>
      </p:graphicFrame>
    </p:spTree>
    <p:extLst>
      <p:ext uri="{BB962C8B-B14F-4D97-AF65-F5344CB8AC3E}">
        <p14:creationId xmlns:p14="http://schemas.microsoft.com/office/powerpoint/2010/main" val="395540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BF0D-31AE-4D43-9CC4-082A5E2506B3}"/>
              </a:ext>
            </a:extLst>
          </p:cNvPr>
          <p:cNvSpPr>
            <a:spLocks noGrp="1"/>
          </p:cNvSpPr>
          <p:nvPr>
            <p:ph type="title"/>
          </p:nvPr>
        </p:nvSpPr>
        <p:spPr>
          <a:xfrm>
            <a:off x="838200" y="18255"/>
            <a:ext cx="10515600" cy="1325563"/>
          </a:xfrm>
        </p:spPr>
        <p:txBody>
          <a:bodyPr/>
          <a:lstStyle/>
          <a:p>
            <a:r>
              <a:rPr lang="en-US" dirty="0"/>
              <a:t>Future Recommendations and Next Best steps</a:t>
            </a:r>
          </a:p>
        </p:txBody>
      </p:sp>
      <p:sp>
        <p:nvSpPr>
          <p:cNvPr id="3" name="Content Placeholder 2">
            <a:extLst>
              <a:ext uri="{FF2B5EF4-FFF2-40B4-BE49-F238E27FC236}">
                <a16:creationId xmlns:a16="http://schemas.microsoft.com/office/drawing/2014/main" id="{120E8523-CF17-CD44-B2AB-57BFE1BF31C3}"/>
              </a:ext>
            </a:extLst>
          </p:cNvPr>
          <p:cNvSpPr>
            <a:spLocks noGrp="1"/>
          </p:cNvSpPr>
          <p:nvPr>
            <p:ph idx="1"/>
          </p:nvPr>
        </p:nvSpPr>
        <p:spPr>
          <a:xfrm>
            <a:off x="838200" y="1825625"/>
            <a:ext cx="5364892" cy="4351338"/>
          </a:xfrm>
        </p:spPr>
        <p:txBody>
          <a:bodyPr>
            <a:normAutofit/>
          </a:bodyPr>
          <a:lstStyle/>
          <a:p>
            <a:r>
              <a:rPr lang="en-US" dirty="0"/>
              <a:t>Minimize the variance of Sale Price by creating a new variable with a range of prices.</a:t>
            </a:r>
          </a:p>
          <a:p>
            <a:endParaRPr lang="en-US" dirty="0"/>
          </a:p>
          <a:p>
            <a:r>
              <a:rPr lang="en-US" dirty="0"/>
              <a:t>Find the top 10 variables that contribute the Sale Price</a:t>
            </a:r>
          </a:p>
          <a:p>
            <a:endParaRPr lang="en-US" dirty="0"/>
          </a:p>
          <a:p>
            <a:r>
              <a:rPr lang="en-US" dirty="0"/>
              <a:t>Collect more data</a:t>
            </a:r>
          </a:p>
          <a:p>
            <a:endParaRPr lang="en-US" dirty="0"/>
          </a:p>
        </p:txBody>
      </p:sp>
    </p:spTree>
    <p:extLst>
      <p:ext uri="{BB962C8B-B14F-4D97-AF65-F5344CB8AC3E}">
        <p14:creationId xmlns:p14="http://schemas.microsoft.com/office/powerpoint/2010/main" val="307244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C718-6403-8B49-A7A7-0441AC3964A9}"/>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E91EBAEF-2939-3E48-8E10-4A26113500CE}"/>
              </a:ext>
            </a:extLst>
          </p:cNvPr>
          <p:cNvSpPr>
            <a:spLocks noGrp="1"/>
          </p:cNvSpPr>
          <p:nvPr>
            <p:ph idx="1"/>
          </p:nvPr>
        </p:nvSpPr>
        <p:spPr/>
        <p:txBody>
          <a:bodyPr/>
          <a:lstStyle/>
          <a:p>
            <a:r>
              <a:rPr lang="en-US" dirty="0"/>
              <a:t>Realtors</a:t>
            </a:r>
          </a:p>
          <a:p>
            <a:r>
              <a:rPr lang="en-US" dirty="0"/>
              <a:t>Potential Buyer and Seller</a:t>
            </a:r>
          </a:p>
        </p:txBody>
      </p:sp>
    </p:spTree>
    <p:extLst>
      <p:ext uri="{BB962C8B-B14F-4D97-AF65-F5344CB8AC3E}">
        <p14:creationId xmlns:p14="http://schemas.microsoft.com/office/powerpoint/2010/main" val="186748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E89B-DBB2-1E46-AF21-4F4965815E3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A00A88F-44CF-BC48-861B-0165CDAD3CEE}"/>
              </a:ext>
            </a:extLst>
          </p:cNvPr>
          <p:cNvSpPr>
            <a:spLocks noGrp="1"/>
          </p:cNvSpPr>
          <p:nvPr>
            <p:ph idx="1"/>
          </p:nvPr>
        </p:nvSpPr>
        <p:spPr>
          <a:xfrm>
            <a:off x="838200" y="1825625"/>
            <a:ext cx="5154827" cy="4351338"/>
          </a:xfrm>
        </p:spPr>
        <p:txBody>
          <a:bodyPr/>
          <a:lstStyle/>
          <a:p>
            <a:r>
              <a:rPr lang="en-US" dirty="0"/>
              <a:t>Unsure of prices in the housing market.  </a:t>
            </a:r>
          </a:p>
          <a:p>
            <a:endParaRPr lang="en-US" dirty="0"/>
          </a:p>
          <a:p>
            <a:r>
              <a:rPr lang="en-US" dirty="0"/>
              <a:t>Able to predict prices accurately to attract buyer</a:t>
            </a:r>
          </a:p>
          <a:p>
            <a:endParaRPr lang="en-US" dirty="0"/>
          </a:p>
          <a:p>
            <a:r>
              <a:rPr lang="en-US" dirty="0"/>
              <a:t>Buyers have a good idea what type of house they get with the specific range.   </a:t>
            </a:r>
          </a:p>
        </p:txBody>
      </p:sp>
    </p:spTree>
    <p:extLst>
      <p:ext uri="{BB962C8B-B14F-4D97-AF65-F5344CB8AC3E}">
        <p14:creationId xmlns:p14="http://schemas.microsoft.com/office/powerpoint/2010/main" val="396459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2DD-1697-1841-8FDB-C1D6D32E7CD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4235637-2AE1-F74E-9D76-5488A9E08FD2}"/>
              </a:ext>
            </a:extLst>
          </p:cNvPr>
          <p:cNvSpPr>
            <a:spLocks noGrp="1"/>
          </p:cNvSpPr>
          <p:nvPr>
            <p:ph idx="1"/>
          </p:nvPr>
        </p:nvSpPr>
        <p:spPr/>
        <p:txBody>
          <a:bodyPr/>
          <a:lstStyle/>
          <a:p>
            <a:r>
              <a:rPr lang="en-US" dirty="0"/>
              <a:t>Boston Housing Data</a:t>
            </a:r>
            <a:br>
              <a:rPr lang="en-US" dirty="0"/>
            </a:br>
            <a:r>
              <a:rPr lang="en-US" dirty="0"/>
              <a:t>      Housing set was taken from Kaggle.  </a:t>
            </a:r>
          </a:p>
        </p:txBody>
      </p:sp>
    </p:spTree>
    <p:extLst>
      <p:ext uri="{BB962C8B-B14F-4D97-AF65-F5344CB8AC3E}">
        <p14:creationId xmlns:p14="http://schemas.microsoft.com/office/powerpoint/2010/main" val="48263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AC13-E502-514A-9BDB-296EC8E90D4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560EFB3-E319-7148-A594-58D7B2F261AB}"/>
              </a:ext>
            </a:extLst>
          </p:cNvPr>
          <p:cNvSpPr>
            <a:spLocks noGrp="1"/>
          </p:cNvSpPr>
          <p:nvPr>
            <p:ph idx="1"/>
          </p:nvPr>
        </p:nvSpPr>
        <p:spPr/>
        <p:txBody>
          <a:bodyPr/>
          <a:lstStyle/>
          <a:p>
            <a:r>
              <a:rPr lang="en-US" dirty="0"/>
              <a:t>There are 80 different Columns ( variables)</a:t>
            </a:r>
          </a:p>
          <a:p>
            <a:r>
              <a:rPr lang="en-US" dirty="0"/>
              <a:t>2930 different data points.  </a:t>
            </a:r>
          </a:p>
          <a:p>
            <a:r>
              <a:rPr lang="en-US" dirty="0"/>
              <a:t>There are categorical and numerical variables in the data set.  </a:t>
            </a:r>
          </a:p>
          <a:p>
            <a:r>
              <a:rPr lang="en-US" dirty="0"/>
              <a:t>Categorical data can range from 2 options to about 6 options all describing the quality or features of the house. </a:t>
            </a:r>
          </a:p>
          <a:p>
            <a:r>
              <a:rPr lang="en-US" dirty="0"/>
              <a:t>The average sales price is $180,796.00 The most expensive sales price in this data set is $755,000</a:t>
            </a:r>
          </a:p>
          <a:p>
            <a:pPr marL="0" indent="0">
              <a:buNone/>
            </a:pPr>
            <a:endParaRPr lang="en-US" dirty="0"/>
          </a:p>
        </p:txBody>
      </p:sp>
    </p:spTree>
    <p:extLst>
      <p:ext uri="{BB962C8B-B14F-4D97-AF65-F5344CB8AC3E}">
        <p14:creationId xmlns:p14="http://schemas.microsoft.com/office/powerpoint/2010/main" val="146287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381B-EBE9-4147-A2C8-A23FACB3227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72B9D8EC-1410-0D49-9AB6-9F79D01B0853}"/>
              </a:ext>
            </a:extLst>
          </p:cNvPr>
          <p:cNvSpPr>
            <a:spLocks noGrp="1"/>
          </p:cNvSpPr>
          <p:nvPr>
            <p:ph idx="1"/>
          </p:nvPr>
        </p:nvSpPr>
        <p:spPr/>
        <p:txBody>
          <a:bodyPr/>
          <a:lstStyle/>
          <a:p>
            <a:pPr marL="0" indent="0">
              <a:buNone/>
            </a:pPr>
            <a:r>
              <a:rPr lang="en-US" dirty="0"/>
              <a:t>Looking at Correlations between </a:t>
            </a:r>
            <a:r>
              <a:rPr lang="en-US" dirty="0" err="1"/>
              <a:t>SalePrice</a:t>
            </a:r>
            <a:r>
              <a:rPr lang="en-US" dirty="0"/>
              <a:t> and the other variables. </a:t>
            </a:r>
          </a:p>
          <a:p>
            <a:pPr marL="0" indent="0">
              <a:buNone/>
            </a:pPr>
            <a:endParaRPr lang="en-US" dirty="0"/>
          </a:p>
        </p:txBody>
      </p:sp>
      <p:pic>
        <p:nvPicPr>
          <p:cNvPr id="4" name="Picture 3" descr="Chart, shape, histogram&#10;&#10;Description automatically generated">
            <a:extLst>
              <a:ext uri="{FF2B5EF4-FFF2-40B4-BE49-F238E27FC236}">
                <a16:creationId xmlns:a16="http://schemas.microsoft.com/office/drawing/2014/main" id="{63EB6095-6BF0-DE4F-9BD9-35CC6F778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726" y="2638425"/>
            <a:ext cx="3877258" cy="4142951"/>
          </a:xfrm>
          <a:prstGeom prst="rect">
            <a:avLst/>
          </a:prstGeom>
        </p:spPr>
      </p:pic>
    </p:spTree>
    <p:extLst>
      <p:ext uri="{BB962C8B-B14F-4D97-AF65-F5344CB8AC3E}">
        <p14:creationId xmlns:p14="http://schemas.microsoft.com/office/powerpoint/2010/main" val="26843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122F-6463-5E42-8CF3-1B77C74371EE}"/>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2EFB64D9-8C44-AC4D-B6C1-B8D184A57826}"/>
              </a:ext>
            </a:extLst>
          </p:cNvPr>
          <p:cNvSpPr>
            <a:spLocks noGrp="1"/>
          </p:cNvSpPr>
          <p:nvPr>
            <p:ph idx="1"/>
          </p:nvPr>
        </p:nvSpPr>
        <p:spPr/>
        <p:txBody>
          <a:bodyPr/>
          <a:lstStyle/>
          <a:p>
            <a:r>
              <a:rPr lang="en-US" dirty="0"/>
              <a:t>Cleaning Data</a:t>
            </a:r>
          </a:p>
          <a:p>
            <a:r>
              <a:rPr lang="en-US" dirty="0"/>
              <a:t>Normalizing data</a:t>
            </a:r>
          </a:p>
        </p:txBody>
      </p:sp>
    </p:spTree>
    <p:extLst>
      <p:ext uri="{BB962C8B-B14F-4D97-AF65-F5344CB8AC3E}">
        <p14:creationId xmlns:p14="http://schemas.microsoft.com/office/powerpoint/2010/main" val="346065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A917-A961-8049-99ED-9488F1487602}"/>
              </a:ext>
            </a:extLst>
          </p:cNvPr>
          <p:cNvSpPr>
            <a:spLocks noGrp="1"/>
          </p:cNvSpPr>
          <p:nvPr>
            <p:ph type="title"/>
          </p:nvPr>
        </p:nvSpPr>
        <p:spPr/>
        <p:txBody>
          <a:bodyPr/>
          <a:lstStyle/>
          <a:p>
            <a:r>
              <a:rPr lang="en-US" dirty="0"/>
              <a:t>Data Cleaning – Data that was removed</a:t>
            </a:r>
          </a:p>
        </p:txBody>
      </p:sp>
      <p:sp>
        <p:nvSpPr>
          <p:cNvPr id="3" name="Content Placeholder 2">
            <a:extLst>
              <a:ext uri="{FF2B5EF4-FFF2-40B4-BE49-F238E27FC236}">
                <a16:creationId xmlns:a16="http://schemas.microsoft.com/office/drawing/2014/main" id="{45BC0E18-9738-3144-932E-8A62DE350BC8}"/>
              </a:ext>
            </a:extLst>
          </p:cNvPr>
          <p:cNvSpPr>
            <a:spLocks noGrp="1"/>
          </p:cNvSpPr>
          <p:nvPr>
            <p:ph idx="1"/>
          </p:nvPr>
        </p:nvSpPr>
        <p:spPr>
          <a:xfrm>
            <a:off x="838200" y="1825625"/>
            <a:ext cx="5257800" cy="4351338"/>
          </a:xfrm>
        </p:spPr>
        <p:txBody>
          <a:bodyPr/>
          <a:lstStyle/>
          <a:p>
            <a:r>
              <a:rPr lang="en-US" dirty="0"/>
              <a:t>Variables with over 90% null values</a:t>
            </a:r>
            <a:br>
              <a:rPr lang="en-US" dirty="0"/>
            </a:br>
            <a:endParaRPr lang="en-US" dirty="0"/>
          </a:p>
          <a:p>
            <a:r>
              <a:rPr lang="en-US" dirty="0"/>
              <a:t>Variables that have over 95% correlation with Sale Price</a:t>
            </a:r>
            <a:br>
              <a:rPr lang="en-US" dirty="0"/>
            </a:br>
            <a:endParaRPr lang="en-US" dirty="0"/>
          </a:p>
          <a:p>
            <a:r>
              <a:rPr lang="en-US" dirty="0"/>
              <a:t>Variables that are under 1% correlated with Sale Price </a:t>
            </a:r>
          </a:p>
        </p:txBody>
      </p:sp>
    </p:spTree>
    <p:extLst>
      <p:ext uri="{BB962C8B-B14F-4D97-AF65-F5344CB8AC3E}">
        <p14:creationId xmlns:p14="http://schemas.microsoft.com/office/powerpoint/2010/main" val="7191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5549-508F-5B49-BEA0-9B979A49E32D}"/>
              </a:ext>
            </a:extLst>
          </p:cNvPr>
          <p:cNvSpPr>
            <a:spLocks noGrp="1"/>
          </p:cNvSpPr>
          <p:nvPr>
            <p:ph type="title"/>
          </p:nvPr>
        </p:nvSpPr>
        <p:spPr/>
        <p:txBody>
          <a:bodyPr/>
          <a:lstStyle/>
          <a:p>
            <a:r>
              <a:rPr lang="en-US" dirty="0"/>
              <a:t>Filling in Null Values</a:t>
            </a:r>
          </a:p>
        </p:txBody>
      </p:sp>
      <p:sp>
        <p:nvSpPr>
          <p:cNvPr id="3" name="Content Placeholder 2">
            <a:extLst>
              <a:ext uri="{FF2B5EF4-FFF2-40B4-BE49-F238E27FC236}">
                <a16:creationId xmlns:a16="http://schemas.microsoft.com/office/drawing/2014/main" id="{54EDC85F-2F74-9B40-990A-BAF6B7962C4A}"/>
              </a:ext>
            </a:extLst>
          </p:cNvPr>
          <p:cNvSpPr>
            <a:spLocks noGrp="1"/>
          </p:cNvSpPr>
          <p:nvPr>
            <p:ph idx="1"/>
          </p:nvPr>
        </p:nvSpPr>
        <p:spPr>
          <a:xfrm>
            <a:off x="838200" y="1825625"/>
            <a:ext cx="5105400" cy="4351338"/>
          </a:xfrm>
        </p:spPr>
        <p:txBody>
          <a:bodyPr/>
          <a:lstStyle/>
          <a:p>
            <a:r>
              <a:rPr lang="en-US" dirty="0"/>
              <a:t>Variables with categorical values null values were substituted with 0 or their categorical counterpart of 0</a:t>
            </a:r>
            <a:br>
              <a:rPr lang="en-US" dirty="0"/>
            </a:br>
            <a:endParaRPr lang="en-US" dirty="0"/>
          </a:p>
          <a:p>
            <a:r>
              <a:rPr lang="en-US" dirty="0"/>
              <a:t>Variables with null values that contain a numerical values would be filled with the mean.   </a:t>
            </a:r>
          </a:p>
        </p:txBody>
      </p:sp>
    </p:spTree>
    <p:extLst>
      <p:ext uri="{BB962C8B-B14F-4D97-AF65-F5344CB8AC3E}">
        <p14:creationId xmlns:p14="http://schemas.microsoft.com/office/powerpoint/2010/main" val="3599643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588</Words>
  <Application>Microsoft Macintosh PowerPoint</Application>
  <PresentationFormat>Widescreen</PresentationFormat>
  <Paragraphs>98</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Housing Prices in Boston</vt:lpstr>
      <vt:lpstr>Audience</vt:lpstr>
      <vt:lpstr>Problem Statement</vt:lpstr>
      <vt:lpstr>Data</vt:lpstr>
      <vt:lpstr>Exploratory Data Analysis</vt:lpstr>
      <vt:lpstr>Exploratory Data Analysis</vt:lpstr>
      <vt:lpstr>Preprocessing</vt:lpstr>
      <vt:lpstr>Data Cleaning – Data that was removed</vt:lpstr>
      <vt:lpstr>Filling in Null Values</vt:lpstr>
      <vt:lpstr>Normalizing the data set</vt:lpstr>
      <vt:lpstr>Sale Price</vt:lpstr>
      <vt:lpstr>Changing data types</vt:lpstr>
      <vt:lpstr>Models and Model Processing</vt:lpstr>
      <vt:lpstr>Model Metrics</vt:lpstr>
      <vt:lpstr>Future Recommendations and Next Best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 in Boston</dc:title>
  <dc:creator>Andrea Fung</dc:creator>
  <cp:lastModifiedBy>Andrea Fung</cp:lastModifiedBy>
  <cp:revision>1</cp:revision>
  <dcterms:created xsi:type="dcterms:W3CDTF">2022-03-17T23:21:53Z</dcterms:created>
  <dcterms:modified xsi:type="dcterms:W3CDTF">2022-03-18T00:11:15Z</dcterms:modified>
</cp:coreProperties>
</file>