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62" r:id="rId2"/>
    <p:sldId id="256" r:id="rId3"/>
    <p:sldId id="257" r:id="rId4"/>
    <p:sldId id="258" r:id="rId5"/>
    <p:sldId id="260" r:id="rId6"/>
    <p:sldId id="261" r:id="rId7"/>
    <p:sldId id="259"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do7FECp685JsX7/4pIVeoAktjN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Fung" initials="AF" lastIdx="1" clrIdx="0">
    <p:extLst>
      <p:ext uri="{19B8F6BF-5375-455C-9EA6-DF929625EA0E}">
        <p15:presenceInfo xmlns:p15="http://schemas.microsoft.com/office/powerpoint/2012/main" userId="809f025d073391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2"/>
    <p:restoredTop sz="94694"/>
  </p:normalViewPr>
  <p:slideViewPr>
    <p:cSldViewPr snapToGrid="0">
      <p:cViewPr varScale="1">
        <p:scale>
          <a:sx n="121" d="100"/>
          <a:sy n="121" d="100"/>
        </p:scale>
        <p:origin x="55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05T21:05:13.829"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2</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6</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558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DA56-EA2E-4F42-A2D1-B083382FE655}"/>
              </a:ext>
            </a:extLst>
          </p:cNvPr>
          <p:cNvSpPr>
            <a:spLocks noGrp="1"/>
          </p:cNvSpPr>
          <p:nvPr>
            <p:ph type="title"/>
          </p:nvPr>
        </p:nvSpPr>
        <p:spPr>
          <a:xfrm>
            <a:off x="174943" y="161291"/>
            <a:ext cx="8794113" cy="732089"/>
          </a:xfrm>
        </p:spPr>
        <p:txBody>
          <a:bodyPr/>
          <a:lstStyle/>
          <a:p>
            <a:pPr algn="ctr"/>
            <a:r>
              <a:rPr lang="en-US" sz="4400" dirty="0"/>
              <a:t>Big Mountain</a:t>
            </a:r>
          </a:p>
        </p:txBody>
      </p:sp>
      <p:sp>
        <p:nvSpPr>
          <p:cNvPr id="3" name="Title 1">
            <a:extLst>
              <a:ext uri="{FF2B5EF4-FFF2-40B4-BE49-F238E27FC236}">
                <a16:creationId xmlns:a16="http://schemas.microsoft.com/office/drawing/2014/main" id="{CFD4F826-BC1E-1143-A14A-FBFD86403587}"/>
              </a:ext>
            </a:extLst>
          </p:cNvPr>
          <p:cNvSpPr txBox="1">
            <a:spLocks/>
          </p:cNvSpPr>
          <p:nvPr/>
        </p:nvSpPr>
        <p:spPr>
          <a:xfrm>
            <a:off x="174943" y="1333194"/>
            <a:ext cx="8794113" cy="7320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pPr algn="ctr"/>
            <a:r>
              <a:rPr lang="en-US" sz="3600" b="0" dirty="0"/>
              <a:t>Guided Capstone</a:t>
            </a:r>
          </a:p>
        </p:txBody>
      </p:sp>
      <p:sp>
        <p:nvSpPr>
          <p:cNvPr id="5" name="TextBox 4">
            <a:extLst>
              <a:ext uri="{FF2B5EF4-FFF2-40B4-BE49-F238E27FC236}">
                <a16:creationId xmlns:a16="http://schemas.microsoft.com/office/drawing/2014/main" id="{C7C919B8-94AF-C84F-9BC0-570D1DE630AA}"/>
              </a:ext>
            </a:extLst>
          </p:cNvPr>
          <p:cNvSpPr txBox="1"/>
          <p:nvPr/>
        </p:nvSpPr>
        <p:spPr>
          <a:xfrm>
            <a:off x="945931" y="3429000"/>
            <a:ext cx="8023125" cy="523220"/>
          </a:xfrm>
          <a:prstGeom prst="rect">
            <a:avLst/>
          </a:prstGeom>
          <a:noFill/>
        </p:spPr>
        <p:txBody>
          <a:bodyPr wrap="square" rtlCol="0">
            <a:spAutoFit/>
          </a:bodyPr>
          <a:lstStyle/>
          <a:p>
            <a:r>
              <a:rPr lang="en-US" dirty="0"/>
              <a:t>Data exploration and model processing to create recommendations for Big Mountain Resorts to maintain a 9.2% net profits.   </a:t>
            </a:r>
          </a:p>
        </p:txBody>
      </p:sp>
    </p:spTree>
    <p:extLst>
      <p:ext uri="{BB962C8B-B14F-4D97-AF65-F5344CB8AC3E}">
        <p14:creationId xmlns:p14="http://schemas.microsoft.com/office/powerpoint/2010/main" val="2395144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962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42833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3520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Big Mountain acquired a new chairlift to attract more skiers and snowboarders.  This chair’s operating cost for Big Mountain is $1,540,000 </a:t>
            </a:r>
          </a:p>
          <a:p>
            <a:pPr marL="0" marR="0" lvl="0" indent="0" algn="l" rtl="0">
              <a:lnSpc>
                <a:spcPct val="100000"/>
              </a:lnSpc>
              <a:spcBef>
                <a:spcPts val="0"/>
              </a:spcBef>
              <a:spcAft>
                <a:spcPts val="0"/>
              </a:spcAft>
              <a:buNone/>
            </a:pPr>
            <a:endParaRPr lang="en-AU" sz="1070" b="1" dirty="0"/>
          </a:p>
          <a:p>
            <a:pPr marL="0" marR="0" lvl="0" indent="0" algn="l" rtl="0">
              <a:lnSpc>
                <a:spcPct val="100000"/>
              </a:lnSpc>
              <a:spcBef>
                <a:spcPts val="0"/>
              </a:spcBef>
              <a:spcAft>
                <a:spcPts val="0"/>
              </a:spcAft>
              <a:buNone/>
            </a:pPr>
            <a:r>
              <a:rPr lang="en-AU" sz="1070" b="1" dirty="0"/>
              <a:t>The business  is eager to get recommendations on recouping the increased operating costs from the new chair this season.  </a:t>
            </a:r>
          </a:p>
          <a:p>
            <a:pPr marL="0" marR="0" lvl="0" indent="0" algn="l" rtl="0">
              <a:lnSpc>
                <a:spcPct val="100000"/>
              </a:lnSpc>
              <a:spcBef>
                <a:spcPts val="0"/>
              </a:spcBef>
              <a:spcAft>
                <a:spcPts val="0"/>
              </a:spcAft>
              <a:buNone/>
            </a:pPr>
            <a:r>
              <a:rPr lang="en-AU" sz="1070" b="1" dirty="0"/>
              <a:t>What can they expect this years’ annual revenue to be if they make the changes you recommend? </a:t>
            </a:r>
            <a:endParaRPr dirty="0"/>
          </a:p>
        </p:txBody>
      </p:sp>
      <p:sp>
        <p:nvSpPr>
          <p:cNvPr id="35" name="Google Shape;35;p1"/>
          <p:cNvSpPr txBox="1"/>
          <p:nvPr/>
        </p:nvSpPr>
        <p:spPr>
          <a:xfrm>
            <a:off x="143108" y="370366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Maintaining a 9.2%or higher net profit. </a:t>
            </a:r>
          </a:p>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Even distribution of visitors across the mountain.  Increase the number of patrons into the resorts by havin</a:t>
            </a:r>
            <a:r>
              <a:rPr lang="en-AU" sz="1071" b="1" dirty="0"/>
              <a:t>g competitive pricing.  What features of Big Mountains should stakeholders consider changing with the chair lift opening.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Exploring other resorts and their  characteristics to </a:t>
            </a:r>
            <a:r>
              <a:rPr lang="en-AU" sz="1071" b="1" dirty="0"/>
              <a:t>make recommendations.  Recommending feature upgrades as well as pricing for Big Mountain Ski Resort. </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87388" y="196487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Data Constraint, the data provided does not include Big Mountain resort.  Gaining proper data sources is difficult and may require user level access to database.  </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79203" y="5096707"/>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Metadata provided by the database manager.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dirty="0"/>
              <a:t>Stakeholders to provide key insight: Sales and marketing. Operating managers that collect data for the resort and the database manager.   </a:t>
            </a:r>
          </a:p>
          <a:p>
            <a:pPr marL="0" marR="0" lvl="0" indent="0" algn="l" rtl="0">
              <a:lnSpc>
                <a:spcPct val="100000"/>
              </a:lnSpc>
              <a:spcBef>
                <a:spcPts val="0"/>
              </a:spcBef>
              <a:spcAft>
                <a:spcPts val="0"/>
              </a:spcAft>
              <a:buNone/>
            </a:pPr>
            <a:r>
              <a:rPr lang="en-AU" sz="1071" b="1" dirty="0"/>
              <a:t>Stakeholders that are key decision makers: Investors, Chief Operating Officer, C-level executives.  </a:t>
            </a:r>
            <a:r>
              <a:rPr lang="en-AU" sz="1071" dirty="0"/>
              <a:t> </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724912" cy="64842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many runs and at what level should the runs that run from the new chairlift that will bring an evenly distributed amount of people to the mountain while maintaining the net profits of 9.2%. </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4CB6-29F0-3245-BDCF-800F17BFC47C}"/>
              </a:ext>
            </a:extLst>
          </p:cNvPr>
          <p:cNvSpPr>
            <a:spLocks noGrp="1"/>
          </p:cNvSpPr>
          <p:nvPr>
            <p:ph type="title"/>
          </p:nvPr>
        </p:nvSpPr>
        <p:spPr>
          <a:xfrm>
            <a:off x="174943" y="234863"/>
            <a:ext cx="8794113" cy="298327"/>
          </a:xfrm>
        </p:spPr>
        <p:txBody>
          <a:bodyPr/>
          <a:lstStyle/>
          <a:p>
            <a:pPr algn="ctr"/>
            <a:r>
              <a:rPr lang="en-US" dirty="0"/>
              <a:t>Recommendation Key Findings</a:t>
            </a:r>
          </a:p>
        </p:txBody>
      </p:sp>
      <p:sp>
        <p:nvSpPr>
          <p:cNvPr id="4" name="TextBox 3">
            <a:extLst>
              <a:ext uri="{FF2B5EF4-FFF2-40B4-BE49-F238E27FC236}">
                <a16:creationId xmlns:a16="http://schemas.microsoft.com/office/drawing/2014/main" id="{5FD8494C-A462-2E44-BA51-879F51D6566B}"/>
              </a:ext>
            </a:extLst>
          </p:cNvPr>
          <p:cNvSpPr txBox="1"/>
          <p:nvPr/>
        </p:nvSpPr>
        <p:spPr>
          <a:xfrm>
            <a:off x="260891" y="756745"/>
            <a:ext cx="8622215"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Use the dataset with all Ski Resorts in the United states.  To find common features that contribute to Adult weekend prices.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Using a Linear Regression Model to obtain an idealistic Adult Weekend Price that is comparable to other resorts in the United States. </a:t>
            </a:r>
          </a:p>
          <a:p>
            <a:endParaRPr lang="en-US" sz="1600" dirty="0"/>
          </a:p>
          <a:p>
            <a:pPr marL="285750" indent="-285750">
              <a:buFont typeface="Arial" panose="020B0604020202020204" pitchFamily="34" charset="0"/>
              <a:buChar char="•"/>
            </a:pPr>
            <a:r>
              <a:rPr lang="en-US" sz="1600" dirty="0"/>
              <a:t>As well as what other features that contributes to Big Mountain’s worth and should be considered when deciding on upgrades or modifications. </a:t>
            </a:r>
          </a:p>
          <a:p>
            <a:endParaRPr lang="en-US" sz="1600" dirty="0"/>
          </a:p>
        </p:txBody>
      </p:sp>
    </p:spTree>
    <p:extLst>
      <p:ext uri="{BB962C8B-B14F-4D97-AF65-F5344CB8AC3E}">
        <p14:creationId xmlns:p14="http://schemas.microsoft.com/office/powerpoint/2010/main" val="55243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9C3D-B051-7748-8394-D1D966A63850}"/>
              </a:ext>
            </a:extLst>
          </p:cNvPr>
          <p:cNvSpPr>
            <a:spLocks noGrp="1"/>
          </p:cNvSpPr>
          <p:nvPr>
            <p:ph type="title"/>
          </p:nvPr>
        </p:nvSpPr>
        <p:spPr>
          <a:xfrm>
            <a:off x="174943" y="297925"/>
            <a:ext cx="8794113" cy="298327"/>
          </a:xfrm>
        </p:spPr>
        <p:txBody>
          <a:bodyPr/>
          <a:lstStyle/>
          <a:p>
            <a:r>
              <a:rPr lang="en-US" dirty="0"/>
              <a:t>Data Exploration and Preprocessing</a:t>
            </a:r>
          </a:p>
        </p:txBody>
      </p:sp>
      <p:sp>
        <p:nvSpPr>
          <p:cNvPr id="4" name="TextBox 3">
            <a:extLst>
              <a:ext uri="{FF2B5EF4-FFF2-40B4-BE49-F238E27FC236}">
                <a16:creationId xmlns:a16="http://schemas.microsoft.com/office/drawing/2014/main" id="{188A7BF4-3105-E64F-9020-D96B0CB3865D}"/>
              </a:ext>
            </a:extLst>
          </p:cNvPr>
          <p:cNvSpPr txBox="1"/>
          <p:nvPr/>
        </p:nvSpPr>
        <p:spPr>
          <a:xfrm>
            <a:off x="609600" y="809297"/>
            <a:ext cx="8071945" cy="523220"/>
          </a:xfrm>
          <a:prstGeom prst="rect">
            <a:avLst/>
          </a:prstGeom>
          <a:noFill/>
        </p:spPr>
        <p:txBody>
          <a:bodyPr wrap="square" rtlCol="0">
            <a:spAutoFit/>
          </a:bodyPr>
          <a:lstStyle/>
          <a:p>
            <a:pPr marL="285750" indent="-285750">
              <a:buFont typeface="Arial" panose="020B0604020202020204" pitchFamily="34" charset="0"/>
              <a:buChar char="•"/>
            </a:pPr>
            <a:r>
              <a:rPr lang="en-US" dirty="0"/>
              <a:t>Data set with 331 different Ski Resorts were given to analyze with 29 different characteristics.  </a:t>
            </a:r>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F1C5C40-67D2-DB4B-8F0E-76C11B6FF942}"/>
              </a:ext>
            </a:extLst>
          </p:cNvPr>
          <p:cNvSpPr/>
          <p:nvPr/>
        </p:nvSpPr>
        <p:spPr>
          <a:xfrm>
            <a:off x="421937" y="1521917"/>
            <a:ext cx="2436878" cy="43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u="sng" dirty="0"/>
              <a:t>Description of Characteristics in the Data:</a:t>
            </a:r>
          </a:p>
          <a:p>
            <a:pPr algn="ctr"/>
            <a:endParaRPr lang="en-US" u="sng" dirty="0"/>
          </a:p>
          <a:p>
            <a:pPr marL="342900" indent="-342900" algn="ctr">
              <a:buAutoNum type="arabicPeriod"/>
            </a:pPr>
            <a:r>
              <a:rPr lang="en-US" dirty="0"/>
              <a:t>chair lift types and speed(fast regular, double, quad, six, eight)</a:t>
            </a:r>
          </a:p>
          <a:p>
            <a:pPr marL="342900" indent="-342900" algn="ctr">
              <a:buAutoNum type="arabicPeriod"/>
            </a:pPr>
            <a:r>
              <a:rPr lang="en-US" dirty="0"/>
              <a:t>Location (State/region)</a:t>
            </a:r>
          </a:p>
          <a:p>
            <a:pPr marL="342900" indent="-342900" algn="ctr">
              <a:buAutoNum type="arabicPeriod"/>
            </a:pPr>
            <a:r>
              <a:rPr lang="en-US" dirty="0"/>
              <a:t>Elevation</a:t>
            </a:r>
          </a:p>
          <a:p>
            <a:pPr marL="342900" indent="-342900" algn="ctr">
              <a:buAutoNum type="arabicPeriod"/>
            </a:pPr>
            <a:r>
              <a:rPr lang="en-US" dirty="0"/>
              <a:t>Prices</a:t>
            </a:r>
          </a:p>
          <a:p>
            <a:pPr marL="342900" indent="-342900" algn="ctr">
              <a:buAutoNum type="arabicPeriod"/>
            </a:pPr>
            <a:r>
              <a:rPr lang="en-US" dirty="0"/>
              <a:t>Area of different types of skiable terrain( skiable area, terrain park)</a:t>
            </a:r>
          </a:p>
          <a:p>
            <a:pPr marL="342900" indent="-342900" algn="ctr">
              <a:buAutoNum type="arabicPeriod"/>
            </a:pPr>
            <a:r>
              <a:rPr lang="en-US" dirty="0"/>
              <a:t>Features of resorts (snow making)</a:t>
            </a:r>
          </a:p>
          <a:p>
            <a:pPr marL="342900" indent="-342900" algn="ctr">
              <a:buAutoNum type="arabicPeriod"/>
            </a:pPr>
            <a:r>
              <a:rPr lang="en-US" dirty="0"/>
              <a:t>Runs (number of , area)</a:t>
            </a:r>
          </a:p>
          <a:p>
            <a:pPr marL="342900" indent="-342900" algn="ctr">
              <a:buAutoNum type="arabicPeriod"/>
            </a:pPr>
            <a:r>
              <a:rPr lang="en-US" dirty="0"/>
              <a:t>Predicted/past days open</a:t>
            </a:r>
          </a:p>
        </p:txBody>
      </p:sp>
      <p:sp>
        <p:nvSpPr>
          <p:cNvPr id="8" name="Rectangle 7">
            <a:extLst>
              <a:ext uri="{FF2B5EF4-FFF2-40B4-BE49-F238E27FC236}">
                <a16:creationId xmlns:a16="http://schemas.microsoft.com/office/drawing/2014/main" id="{8C93C39A-A767-744B-A83E-3D2633099E67}"/>
              </a:ext>
            </a:extLst>
          </p:cNvPr>
          <p:cNvSpPr/>
          <p:nvPr/>
        </p:nvSpPr>
        <p:spPr>
          <a:xfrm>
            <a:off x="3516471" y="1460810"/>
            <a:ext cx="2436879" cy="430978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u="sng" dirty="0"/>
              <a:t>Data Cleaning:</a:t>
            </a:r>
          </a:p>
          <a:p>
            <a:pPr algn="ctr"/>
            <a:endParaRPr lang="en-US" dirty="0"/>
          </a:p>
          <a:p>
            <a:pPr marL="342900" indent="-342900" algn="ctr">
              <a:buAutoNum type="arabicPeriod"/>
            </a:pPr>
            <a:r>
              <a:rPr lang="en-US" dirty="0"/>
              <a:t>Deleted Duplicate Data and repeated information</a:t>
            </a:r>
          </a:p>
          <a:p>
            <a:pPr marL="342900" indent="-342900" algn="ctr">
              <a:buAutoNum type="arabicPeriod"/>
            </a:pPr>
            <a:r>
              <a:rPr lang="en-US" dirty="0"/>
              <a:t>Outliers</a:t>
            </a:r>
          </a:p>
          <a:p>
            <a:pPr marL="342900" indent="-342900" algn="ctr">
              <a:buAutoNum type="arabicPeriod"/>
            </a:pPr>
            <a:r>
              <a:rPr lang="en-US" dirty="0"/>
              <a:t>Missing information. Either deletion, mean, or 0’s depending on type of data.  </a:t>
            </a:r>
          </a:p>
        </p:txBody>
      </p:sp>
      <p:sp>
        <p:nvSpPr>
          <p:cNvPr id="11" name="TextBox 10">
            <a:extLst>
              <a:ext uri="{FF2B5EF4-FFF2-40B4-BE49-F238E27FC236}">
                <a16:creationId xmlns:a16="http://schemas.microsoft.com/office/drawing/2014/main" id="{F4F659D8-8211-ED46-87E0-B13F2CAD5FDD}"/>
              </a:ext>
            </a:extLst>
          </p:cNvPr>
          <p:cNvSpPr txBox="1"/>
          <p:nvPr/>
        </p:nvSpPr>
        <p:spPr>
          <a:xfrm>
            <a:off x="793532" y="6021101"/>
            <a:ext cx="8071945" cy="738664"/>
          </a:xfrm>
          <a:prstGeom prst="rect">
            <a:avLst/>
          </a:prstGeom>
          <a:noFill/>
        </p:spPr>
        <p:txBody>
          <a:bodyPr wrap="square" rtlCol="0">
            <a:spAutoFit/>
          </a:bodyPr>
          <a:lstStyle/>
          <a:p>
            <a:pPr marL="285750" indent="-285750">
              <a:buFont typeface="Arial" panose="020B0604020202020204" pitchFamily="34" charset="0"/>
              <a:buChar char="•"/>
            </a:pPr>
            <a:r>
              <a:rPr lang="en-US" dirty="0"/>
              <a:t>Resulting data to be processed in the model with 322 different resorts and 26 different characteristics.  </a:t>
            </a:r>
          </a:p>
          <a:p>
            <a:pPr marL="285750" indent="-28575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AB955AFC-C7EE-9C49-A035-7B5915DF74E6}"/>
              </a:ext>
            </a:extLst>
          </p:cNvPr>
          <p:cNvSpPr/>
          <p:nvPr/>
        </p:nvSpPr>
        <p:spPr>
          <a:xfrm>
            <a:off x="6611007" y="1460811"/>
            <a:ext cx="2254470" cy="4309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Preprocessing:</a:t>
            </a:r>
            <a:endParaRPr lang="en-US" dirty="0"/>
          </a:p>
          <a:p>
            <a:pPr marL="342900" indent="-342900" algn="ctr">
              <a:buAutoNum type="arabicPeriod"/>
            </a:pPr>
            <a:r>
              <a:rPr lang="en-US" dirty="0"/>
              <a:t>changing categorical variables into numerical variables</a:t>
            </a:r>
          </a:p>
          <a:p>
            <a:pPr marL="342900" indent="-342900" algn="ctr">
              <a:buAutoNum type="arabicPeriod"/>
            </a:pPr>
            <a:r>
              <a:rPr lang="en-US" dirty="0"/>
              <a:t>preparing variable for comparison.   </a:t>
            </a:r>
          </a:p>
          <a:p>
            <a:pPr marL="342900" indent="-342900" algn="ctr">
              <a:buAutoNum type="arabicPeriod"/>
            </a:pPr>
            <a:r>
              <a:rPr lang="en-US" dirty="0"/>
              <a:t>Created Training set as well as Testing set (75% training, 25% test)</a:t>
            </a:r>
          </a:p>
        </p:txBody>
      </p:sp>
    </p:spTree>
    <p:extLst>
      <p:ext uri="{BB962C8B-B14F-4D97-AF65-F5344CB8AC3E}">
        <p14:creationId xmlns:p14="http://schemas.microsoft.com/office/powerpoint/2010/main" val="251509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39D9-1E3F-A24D-922B-1F604B203EFE}"/>
              </a:ext>
            </a:extLst>
          </p:cNvPr>
          <p:cNvSpPr>
            <a:spLocks noGrp="1"/>
          </p:cNvSpPr>
          <p:nvPr>
            <p:ph type="title"/>
          </p:nvPr>
        </p:nvSpPr>
        <p:spPr>
          <a:xfrm>
            <a:off x="174943" y="297925"/>
            <a:ext cx="8794113" cy="298327"/>
          </a:xfrm>
        </p:spPr>
        <p:txBody>
          <a:bodyPr/>
          <a:lstStyle/>
          <a:p>
            <a:r>
              <a:rPr lang="en-US" dirty="0"/>
              <a:t>Multiple Regression Models were ran with different Parameters </a:t>
            </a:r>
          </a:p>
        </p:txBody>
      </p:sp>
      <p:sp>
        <p:nvSpPr>
          <p:cNvPr id="4" name="TextBox 3">
            <a:extLst>
              <a:ext uri="{FF2B5EF4-FFF2-40B4-BE49-F238E27FC236}">
                <a16:creationId xmlns:a16="http://schemas.microsoft.com/office/drawing/2014/main" id="{6335B0FF-061E-5348-A688-79789FB68FD9}"/>
              </a:ext>
            </a:extLst>
          </p:cNvPr>
          <p:cNvSpPr txBox="1"/>
          <p:nvPr/>
        </p:nvSpPr>
        <p:spPr>
          <a:xfrm>
            <a:off x="567553" y="1626472"/>
            <a:ext cx="7378262" cy="954107"/>
          </a:xfrm>
          <a:prstGeom prst="rect">
            <a:avLst/>
          </a:prstGeom>
          <a:noFill/>
        </p:spPr>
        <p:txBody>
          <a:bodyPr wrap="square" rtlCol="0">
            <a:spAutoFit/>
          </a:bodyPr>
          <a:lstStyle/>
          <a:p>
            <a:r>
              <a:rPr lang="en-US" u="sng" dirty="0"/>
              <a:t>First Model</a:t>
            </a:r>
            <a:r>
              <a:rPr lang="en-US" dirty="0"/>
              <a:t>: This model includes all features that were provided in the Data. </a:t>
            </a:r>
          </a:p>
          <a:p>
            <a:r>
              <a:rPr lang="en-US" dirty="0"/>
              <a:t>		Explained Variance Score= 0.77</a:t>
            </a:r>
          </a:p>
          <a:p>
            <a:r>
              <a:rPr lang="en-US" dirty="0"/>
              <a:t>		Mean Absolute Error= 5.94</a:t>
            </a:r>
          </a:p>
          <a:p>
            <a:endParaRPr lang="en-US" u="sng" dirty="0"/>
          </a:p>
        </p:txBody>
      </p:sp>
      <p:sp>
        <p:nvSpPr>
          <p:cNvPr id="5" name="TextBox 4">
            <a:extLst>
              <a:ext uri="{FF2B5EF4-FFF2-40B4-BE49-F238E27FC236}">
                <a16:creationId xmlns:a16="http://schemas.microsoft.com/office/drawing/2014/main" id="{E2FFDC8A-DFA7-6E44-8AF0-B641CB1325CB}"/>
              </a:ext>
            </a:extLst>
          </p:cNvPr>
          <p:cNvSpPr txBox="1"/>
          <p:nvPr/>
        </p:nvSpPr>
        <p:spPr>
          <a:xfrm>
            <a:off x="567553" y="3243741"/>
            <a:ext cx="7378262" cy="738664"/>
          </a:xfrm>
          <a:prstGeom prst="rect">
            <a:avLst/>
          </a:prstGeom>
          <a:noFill/>
        </p:spPr>
        <p:txBody>
          <a:bodyPr wrap="square" rtlCol="0">
            <a:spAutoFit/>
          </a:bodyPr>
          <a:lstStyle/>
          <a:p>
            <a:r>
              <a:rPr lang="en-US" u="sng" dirty="0"/>
              <a:t>Second Model</a:t>
            </a:r>
            <a:r>
              <a:rPr lang="en-US" dirty="0"/>
              <a:t>: This model excludes states in the model.   </a:t>
            </a:r>
          </a:p>
          <a:p>
            <a:r>
              <a:rPr lang="en-US" dirty="0"/>
              <a:t>		Explained Variance Score = 0.82</a:t>
            </a:r>
          </a:p>
          <a:p>
            <a:r>
              <a:rPr lang="en-US" dirty="0"/>
              <a:t>		Mean Absolute Error= 5.84</a:t>
            </a:r>
          </a:p>
        </p:txBody>
      </p:sp>
      <p:sp>
        <p:nvSpPr>
          <p:cNvPr id="6" name="TextBox 5">
            <a:extLst>
              <a:ext uri="{FF2B5EF4-FFF2-40B4-BE49-F238E27FC236}">
                <a16:creationId xmlns:a16="http://schemas.microsoft.com/office/drawing/2014/main" id="{23B7ACA2-767F-D143-ABF0-BC6D926319EA}"/>
              </a:ext>
            </a:extLst>
          </p:cNvPr>
          <p:cNvSpPr txBox="1"/>
          <p:nvPr/>
        </p:nvSpPr>
        <p:spPr>
          <a:xfrm>
            <a:off x="567553" y="4645567"/>
            <a:ext cx="7378262" cy="954107"/>
          </a:xfrm>
          <a:prstGeom prst="rect">
            <a:avLst/>
          </a:prstGeom>
          <a:noFill/>
        </p:spPr>
        <p:txBody>
          <a:bodyPr wrap="square" rtlCol="0">
            <a:spAutoFit/>
          </a:bodyPr>
          <a:lstStyle/>
          <a:p>
            <a:r>
              <a:rPr lang="en-US" u="sng" dirty="0"/>
              <a:t>Third Model</a:t>
            </a:r>
            <a:r>
              <a:rPr lang="en-US" dirty="0"/>
              <a:t>: This model excludes states, Base Elevation , and Summit elevation.  </a:t>
            </a:r>
          </a:p>
          <a:p>
            <a:r>
              <a:rPr lang="en-US" dirty="0"/>
              <a:t>		Explained Variance Score = 0.79</a:t>
            </a:r>
          </a:p>
          <a:p>
            <a:r>
              <a:rPr lang="en-US" dirty="0"/>
              <a:t>		Mean Absolute Error= 6.13</a:t>
            </a:r>
          </a:p>
          <a:p>
            <a:endParaRPr lang="en-US" u="sng" dirty="0"/>
          </a:p>
        </p:txBody>
      </p:sp>
      <p:sp>
        <p:nvSpPr>
          <p:cNvPr id="7" name="TextBox 6">
            <a:extLst>
              <a:ext uri="{FF2B5EF4-FFF2-40B4-BE49-F238E27FC236}">
                <a16:creationId xmlns:a16="http://schemas.microsoft.com/office/drawing/2014/main" id="{0430EC28-3A7C-BC47-B55F-447C97236522}"/>
              </a:ext>
            </a:extLst>
          </p:cNvPr>
          <p:cNvSpPr txBox="1"/>
          <p:nvPr/>
        </p:nvSpPr>
        <p:spPr>
          <a:xfrm>
            <a:off x="903890" y="725214"/>
            <a:ext cx="7136524" cy="523220"/>
          </a:xfrm>
          <a:prstGeom prst="rect">
            <a:avLst/>
          </a:prstGeom>
          <a:noFill/>
        </p:spPr>
        <p:txBody>
          <a:bodyPr wrap="square" rtlCol="0">
            <a:spAutoFit/>
          </a:bodyPr>
          <a:lstStyle/>
          <a:p>
            <a:r>
              <a:rPr lang="en-US" dirty="0"/>
              <a:t>Model Prediction:  Adult Weekend Prices</a:t>
            </a:r>
          </a:p>
          <a:p>
            <a:r>
              <a:rPr lang="en-US" dirty="0"/>
              <a:t>Model Performance: Explain Variance Score, and Mean absolute error </a:t>
            </a:r>
          </a:p>
        </p:txBody>
      </p:sp>
    </p:spTree>
    <p:extLst>
      <p:ext uri="{BB962C8B-B14F-4D97-AF65-F5344CB8AC3E}">
        <p14:creationId xmlns:p14="http://schemas.microsoft.com/office/powerpoint/2010/main" val="13847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F6A6-17BB-C24B-9744-EDB2DD0C9FAE}"/>
              </a:ext>
            </a:extLst>
          </p:cNvPr>
          <p:cNvSpPr>
            <a:spLocks noGrp="1"/>
          </p:cNvSpPr>
          <p:nvPr>
            <p:ph type="title"/>
          </p:nvPr>
        </p:nvSpPr>
        <p:spPr>
          <a:xfrm>
            <a:off x="174943" y="297925"/>
            <a:ext cx="8794113" cy="298327"/>
          </a:xfrm>
        </p:spPr>
        <p:txBody>
          <a:bodyPr/>
          <a:lstStyle/>
          <a:p>
            <a:r>
              <a:rPr lang="en-US" dirty="0"/>
              <a:t>Final Model Selection</a:t>
            </a:r>
          </a:p>
        </p:txBody>
      </p:sp>
      <p:sp>
        <p:nvSpPr>
          <p:cNvPr id="3" name="TextBox 2">
            <a:extLst>
              <a:ext uri="{FF2B5EF4-FFF2-40B4-BE49-F238E27FC236}">
                <a16:creationId xmlns:a16="http://schemas.microsoft.com/office/drawing/2014/main" id="{8ADF6FE5-0436-9C40-A64C-36E3E965CC60}"/>
              </a:ext>
            </a:extLst>
          </p:cNvPr>
          <p:cNvSpPr txBox="1"/>
          <p:nvPr/>
        </p:nvSpPr>
        <p:spPr>
          <a:xfrm>
            <a:off x="462455" y="897015"/>
            <a:ext cx="8506601" cy="954107"/>
          </a:xfrm>
          <a:prstGeom prst="rect">
            <a:avLst/>
          </a:prstGeom>
          <a:noFill/>
        </p:spPr>
        <p:txBody>
          <a:bodyPr wrap="square" rtlCol="0">
            <a:spAutoFit/>
          </a:bodyPr>
          <a:lstStyle/>
          <a:p>
            <a:r>
              <a:rPr lang="en-US" dirty="0"/>
              <a:t>The model selected is the second model where the States taken out of the model.  This was chosen because it resulted with the best outcome and prediction rate.  The explained variance is at the highest and the mean absolute error is the lowest amongst the models.  This means that the predicted variable has a smaller room for error.  </a:t>
            </a:r>
          </a:p>
        </p:txBody>
      </p:sp>
      <p:sp>
        <p:nvSpPr>
          <p:cNvPr id="4" name="Title 1">
            <a:extLst>
              <a:ext uri="{FF2B5EF4-FFF2-40B4-BE49-F238E27FC236}">
                <a16:creationId xmlns:a16="http://schemas.microsoft.com/office/drawing/2014/main" id="{87FC3666-CA3B-664A-A1FD-91C41179503C}"/>
              </a:ext>
            </a:extLst>
          </p:cNvPr>
          <p:cNvSpPr txBox="1">
            <a:spLocks/>
          </p:cNvSpPr>
          <p:nvPr/>
        </p:nvSpPr>
        <p:spPr>
          <a:xfrm>
            <a:off x="174942" y="1974330"/>
            <a:ext cx="8794113" cy="29832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r>
              <a:rPr lang="en-US" dirty="0"/>
              <a:t>Predicted Outcomes and performance</a:t>
            </a:r>
          </a:p>
        </p:txBody>
      </p:sp>
      <p:sp>
        <p:nvSpPr>
          <p:cNvPr id="5" name="TextBox 4">
            <a:extLst>
              <a:ext uri="{FF2B5EF4-FFF2-40B4-BE49-F238E27FC236}">
                <a16:creationId xmlns:a16="http://schemas.microsoft.com/office/drawing/2014/main" id="{281829F2-FFC4-D044-A55D-8818F72A9B99}"/>
              </a:ext>
            </a:extLst>
          </p:cNvPr>
          <p:cNvSpPr txBox="1"/>
          <p:nvPr/>
        </p:nvSpPr>
        <p:spPr>
          <a:xfrm>
            <a:off x="174942" y="2401116"/>
            <a:ext cx="5160579" cy="307777"/>
          </a:xfrm>
          <a:prstGeom prst="rect">
            <a:avLst/>
          </a:prstGeom>
          <a:noFill/>
        </p:spPr>
        <p:txBody>
          <a:bodyPr wrap="square" rtlCol="0">
            <a:spAutoFit/>
          </a:bodyPr>
          <a:lstStyle/>
          <a:p>
            <a:r>
              <a:rPr lang="en-US" dirty="0"/>
              <a:t>Adult weekend Prices were predicted for Big Mountain is 63.94 </a:t>
            </a:r>
          </a:p>
        </p:txBody>
      </p:sp>
      <p:pic>
        <p:nvPicPr>
          <p:cNvPr id="7" name="Picture 6" descr="A close up of a map&#10;&#10;Description automatically generated">
            <a:extLst>
              <a:ext uri="{FF2B5EF4-FFF2-40B4-BE49-F238E27FC236}">
                <a16:creationId xmlns:a16="http://schemas.microsoft.com/office/drawing/2014/main" id="{CF78D00B-D983-F643-936C-DA81AC1A2C34}"/>
              </a:ext>
            </a:extLst>
          </p:cNvPr>
          <p:cNvPicPr>
            <a:picLocks noChangeAspect="1"/>
          </p:cNvPicPr>
          <p:nvPr/>
        </p:nvPicPr>
        <p:blipFill>
          <a:blip r:embed="rId3"/>
          <a:stretch>
            <a:fillRect/>
          </a:stretch>
        </p:blipFill>
        <p:spPr>
          <a:xfrm>
            <a:off x="174942" y="3080091"/>
            <a:ext cx="4940300" cy="3314700"/>
          </a:xfrm>
          <a:prstGeom prst="rect">
            <a:avLst/>
          </a:prstGeom>
        </p:spPr>
      </p:pic>
      <p:sp>
        <p:nvSpPr>
          <p:cNvPr id="8" name="TextBox 7">
            <a:extLst>
              <a:ext uri="{FF2B5EF4-FFF2-40B4-BE49-F238E27FC236}">
                <a16:creationId xmlns:a16="http://schemas.microsoft.com/office/drawing/2014/main" id="{A01D4136-1A44-4F4B-B9A1-47995A147E79}"/>
              </a:ext>
            </a:extLst>
          </p:cNvPr>
          <p:cNvSpPr txBox="1"/>
          <p:nvPr/>
        </p:nvSpPr>
        <p:spPr>
          <a:xfrm>
            <a:off x="6117020" y="2395865"/>
            <a:ext cx="2852035" cy="307777"/>
          </a:xfrm>
          <a:prstGeom prst="rect">
            <a:avLst/>
          </a:prstGeom>
          <a:noFill/>
        </p:spPr>
        <p:txBody>
          <a:bodyPr wrap="square" rtlCol="0">
            <a:spAutoFit/>
          </a:bodyPr>
          <a:lstStyle/>
          <a:p>
            <a:r>
              <a:rPr lang="en-US" dirty="0"/>
              <a:t>Variables that effected the model</a:t>
            </a:r>
          </a:p>
        </p:txBody>
      </p:sp>
      <p:sp>
        <p:nvSpPr>
          <p:cNvPr id="9" name="TextBox 8">
            <a:extLst>
              <a:ext uri="{FF2B5EF4-FFF2-40B4-BE49-F238E27FC236}">
                <a16:creationId xmlns:a16="http://schemas.microsoft.com/office/drawing/2014/main" id="{682FF820-714D-D449-BCEF-424EBC03A988}"/>
              </a:ext>
            </a:extLst>
          </p:cNvPr>
          <p:cNvSpPr txBox="1"/>
          <p:nvPr/>
        </p:nvSpPr>
        <p:spPr>
          <a:xfrm>
            <a:off x="5896303" y="2826850"/>
            <a:ext cx="3247697" cy="3970318"/>
          </a:xfrm>
          <a:prstGeom prst="rect">
            <a:avLst/>
          </a:prstGeom>
          <a:noFill/>
        </p:spPr>
        <p:txBody>
          <a:bodyPr wrap="square" rtlCol="0">
            <a:spAutoFit/>
          </a:bodyPr>
          <a:lstStyle/>
          <a:p>
            <a:pPr marL="285750" indent="-285750">
              <a:buFontTx/>
              <a:buChar char="-"/>
            </a:pPr>
            <a:r>
              <a:rPr lang="en-US" dirty="0"/>
              <a:t>Adult Weekday Prices</a:t>
            </a:r>
          </a:p>
          <a:p>
            <a:pPr marL="285750" indent="-285750">
              <a:buFontTx/>
              <a:buChar char="-"/>
            </a:pPr>
            <a:r>
              <a:rPr lang="en-US" dirty="0"/>
              <a:t>Years open</a:t>
            </a:r>
          </a:p>
          <a:p>
            <a:pPr marL="285750" indent="-285750">
              <a:buFontTx/>
              <a:buChar char="-"/>
            </a:pPr>
            <a:r>
              <a:rPr lang="en-US" dirty="0"/>
              <a:t>Skiable square footage</a:t>
            </a:r>
          </a:p>
          <a:p>
            <a:pPr marL="285750" indent="-285750">
              <a:buFontTx/>
              <a:buChar char="-"/>
            </a:pPr>
            <a:r>
              <a:rPr lang="en-US" dirty="0"/>
              <a:t>runs</a:t>
            </a:r>
          </a:p>
          <a:p>
            <a:pPr marL="285750" indent="-285750">
              <a:buFontTx/>
              <a:buChar char="-"/>
            </a:pPr>
            <a:r>
              <a:rPr lang="en-US" dirty="0"/>
              <a:t>The number of regular one person chairlifts</a:t>
            </a:r>
          </a:p>
          <a:p>
            <a:pPr marL="285750" indent="-285750">
              <a:buFontTx/>
              <a:buChar char="-"/>
            </a:pPr>
            <a:r>
              <a:rPr lang="en-US" dirty="0"/>
              <a:t>The number of regular speed four person chairlifts</a:t>
            </a:r>
          </a:p>
          <a:p>
            <a:pPr marL="285750" indent="-285750">
              <a:buFontTx/>
              <a:buChar char="-"/>
            </a:pPr>
            <a:r>
              <a:rPr lang="en-US" dirty="0"/>
              <a:t>The number of fast speed four person chairlifts </a:t>
            </a:r>
          </a:p>
          <a:p>
            <a:pPr marL="285750" indent="-285750">
              <a:buFontTx/>
              <a:buChar char="-"/>
            </a:pPr>
            <a:r>
              <a:rPr lang="en-US" dirty="0"/>
              <a:t>The number of regular speed three  person chair life</a:t>
            </a:r>
          </a:p>
          <a:p>
            <a:pPr marL="285750" indent="-285750">
              <a:buFontTx/>
              <a:buChar char="-"/>
            </a:pPr>
            <a:r>
              <a:rPr lang="en-US" dirty="0"/>
              <a:t>The number of days open last year</a:t>
            </a:r>
          </a:p>
          <a:p>
            <a:pPr marL="285750" indent="-285750">
              <a:buFontTx/>
              <a:buChar char="-"/>
            </a:pPr>
            <a:r>
              <a:rPr lang="en-US" dirty="0"/>
              <a:t>Where the location of the mountain is</a:t>
            </a:r>
          </a:p>
          <a:p>
            <a:pPr marL="285750" indent="-285750">
              <a:buFontTx/>
              <a:buChar char="-"/>
            </a:pPr>
            <a:r>
              <a:rPr lang="en-US" dirty="0"/>
              <a:t>projected days open for the ski resort.  </a:t>
            </a:r>
          </a:p>
          <a:p>
            <a:endParaRPr lang="en-US" dirty="0"/>
          </a:p>
        </p:txBody>
      </p:sp>
    </p:spTree>
    <p:extLst>
      <p:ext uri="{BB962C8B-B14F-4D97-AF65-F5344CB8AC3E}">
        <p14:creationId xmlns:p14="http://schemas.microsoft.com/office/powerpoint/2010/main" val="1045766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5A3F-9435-9B4E-9888-65BC57C84FE7}"/>
              </a:ext>
            </a:extLst>
          </p:cNvPr>
          <p:cNvSpPr>
            <a:spLocks noGrp="1"/>
          </p:cNvSpPr>
          <p:nvPr>
            <p:ph type="title"/>
          </p:nvPr>
        </p:nvSpPr>
        <p:spPr>
          <a:xfrm>
            <a:off x="174943" y="297924"/>
            <a:ext cx="8794113" cy="298327"/>
          </a:xfrm>
        </p:spPr>
        <p:txBody>
          <a:bodyPr/>
          <a:lstStyle/>
          <a:p>
            <a:r>
              <a:rPr lang="en-US" dirty="0"/>
              <a:t>Summary and conclusion</a:t>
            </a:r>
          </a:p>
        </p:txBody>
      </p:sp>
      <p:sp>
        <p:nvSpPr>
          <p:cNvPr id="3" name="TextBox 2">
            <a:extLst>
              <a:ext uri="{FF2B5EF4-FFF2-40B4-BE49-F238E27FC236}">
                <a16:creationId xmlns:a16="http://schemas.microsoft.com/office/drawing/2014/main" id="{1CE775F7-81A9-AD48-A5CB-9A64DA5BBA47}"/>
              </a:ext>
            </a:extLst>
          </p:cNvPr>
          <p:cNvSpPr txBox="1"/>
          <p:nvPr/>
        </p:nvSpPr>
        <p:spPr>
          <a:xfrm>
            <a:off x="483476" y="861848"/>
            <a:ext cx="8219090" cy="4401205"/>
          </a:xfrm>
          <a:prstGeom prst="rect">
            <a:avLst/>
          </a:prstGeom>
          <a:noFill/>
        </p:spPr>
        <p:txBody>
          <a:bodyPr wrap="square" rtlCol="0">
            <a:spAutoFit/>
          </a:bodyPr>
          <a:lstStyle/>
          <a:p>
            <a:r>
              <a:rPr lang="en-US" dirty="0"/>
              <a:t>Using linear regression model to predict Adult Weekend price which resulted in having 81% explained variance.  </a:t>
            </a:r>
          </a:p>
          <a:p>
            <a:endParaRPr lang="en-US" dirty="0"/>
          </a:p>
          <a:p>
            <a:r>
              <a:rPr lang="en-US" dirty="0"/>
              <a:t>Recommendation to Big Mountain Resort is to lower Adult weekend prices to 63  to be competitive amongst other Ski Resort.  </a:t>
            </a:r>
          </a:p>
          <a:p>
            <a:endParaRPr lang="en-US" dirty="0"/>
          </a:p>
          <a:p>
            <a:r>
              <a:rPr lang="en-US" dirty="0"/>
              <a:t>Other aspects of the Resort can be improved are:</a:t>
            </a:r>
          </a:p>
          <a:p>
            <a:pPr marL="285750" indent="-285750">
              <a:buFontTx/>
              <a:buChar char="-"/>
            </a:pPr>
            <a:r>
              <a:rPr lang="en-US" dirty="0"/>
              <a:t>Adult Week day pricing</a:t>
            </a:r>
          </a:p>
          <a:p>
            <a:pPr marL="285750" indent="-285750">
              <a:buFontTx/>
              <a:buChar char="-"/>
            </a:pPr>
            <a:r>
              <a:rPr lang="en-US" dirty="0"/>
              <a:t>Increasing Skiable Terrain</a:t>
            </a:r>
          </a:p>
          <a:p>
            <a:pPr marL="285750" indent="-285750">
              <a:buFontTx/>
              <a:buChar char="-"/>
            </a:pPr>
            <a:r>
              <a:rPr lang="en-US" dirty="0"/>
              <a:t>Increasing number of runs </a:t>
            </a:r>
          </a:p>
          <a:p>
            <a:endParaRPr lang="en-US" dirty="0"/>
          </a:p>
          <a:p>
            <a:r>
              <a:rPr lang="en-US" u="sng" dirty="0"/>
              <a:t>Recommendations:</a:t>
            </a:r>
          </a:p>
          <a:p>
            <a:endParaRPr lang="en-US" dirty="0"/>
          </a:p>
          <a:p>
            <a:r>
              <a:rPr lang="en-US" dirty="0"/>
              <a:t>Further analysis is to consider the following characteristics for improvements or contributing factors to the model.  </a:t>
            </a:r>
          </a:p>
          <a:p>
            <a:endParaRPr lang="en-US" dirty="0"/>
          </a:p>
          <a:p>
            <a:r>
              <a:rPr lang="en-US" dirty="0"/>
              <a:t>Implement recommended changes and re-evaluate new data with the old to see if sales increase had </a:t>
            </a:r>
          </a:p>
          <a:p>
            <a:r>
              <a:rPr lang="en-US" dirty="0"/>
              <a:t>happened and that lower the prices to Big Mountain resort was a good way to attract more patrons.  </a:t>
            </a:r>
          </a:p>
          <a:p>
            <a:endParaRPr lang="en-US" dirty="0"/>
          </a:p>
          <a:p>
            <a:pPr marL="285750" indent="-285750">
              <a:buFontTx/>
              <a:buChar char="-"/>
            </a:pPr>
            <a:endParaRPr lang="en-US" dirty="0"/>
          </a:p>
        </p:txBody>
      </p:sp>
    </p:spTree>
    <p:extLst>
      <p:ext uri="{BB962C8B-B14F-4D97-AF65-F5344CB8AC3E}">
        <p14:creationId xmlns:p14="http://schemas.microsoft.com/office/powerpoint/2010/main" val="46802614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1202</Words>
  <Application>Microsoft Macintosh PowerPoint</Application>
  <PresentationFormat>On-screen Show (4:3)</PresentationFormat>
  <Paragraphs>122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Quattrocento Sans</vt:lpstr>
      <vt:lpstr>Synergy_CF_YNR002</vt:lpstr>
      <vt:lpstr>Big Mountain</vt:lpstr>
      <vt:lpstr>Problem Statement Worksheet (Hypothesis Formation)</vt:lpstr>
      <vt:lpstr>Recommendation Key Findings</vt:lpstr>
      <vt:lpstr>Data Exploration and Preprocessing</vt:lpstr>
      <vt:lpstr>Multiple Regression Models were ran with different Parameters </vt:lpstr>
      <vt:lpstr>Final Model Selection</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Andrea Fung</cp:lastModifiedBy>
  <cp:revision>29</cp:revision>
  <dcterms:modified xsi:type="dcterms:W3CDTF">2020-08-06T23:01:26Z</dcterms:modified>
</cp:coreProperties>
</file>