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7" r:id="rId7"/>
    <p:sldId id="261" r:id="rId8"/>
    <p:sldId id="268" r:id="rId9"/>
    <p:sldId id="264" r:id="rId10"/>
    <p:sldId id="265"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5"/>
    <p:restoredTop sz="94577"/>
  </p:normalViewPr>
  <p:slideViewPr>
    <p:cSldViewPr snapToGrid="0" snapToObjects="1">
      <p:cViewPr>
        <p:scale>
          <a:sx n="114" d="100"/>
          <a:sy n="114" d="100"/>
        </p:scale>
        <p:origin x="-88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F81A0-F6D3-C843-B5D9-28C09AA20B56}" type="datetimeFigureOut">
              <a:rPr lang="en-US" smtClean="0"/>
              <a:t>3/10/22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0B82C-4092-9C43-B315-3E3F16EBC0F1}" type="slidenum">
              <a:rPr lang="en-US" smtClean="0"/>
              <a:t>‹#›</a:t>
            </a:fld>
            <a:endParaRPr lang="en-US"/>
          </a:p>
        </p:txBody>
      </p:sp>
    </p:spTree>
    <p:extLst>
      <p:ext uri="{BB962C8B-B14F-4D97-AF65-F5344CB8AC3E}">
        <p14:creationId xmlns:p14="http://schemas.microsoft.com/office/powerpoint/2010/main" val="336801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tell in the pie chart it looks like the categories are pretty evenly distributed unlike paid vs free types of games.  </a:t>
            </a:r>
          </a:p>
          <a:p>
            <a:r>
              <a:rPr lang="en-US" dirty="0"/>
              <a:t>With that being said lets switch to a Histogram. You can quickly tell that card games and word games. Have slightly more games in those categories.  But exploring which category is best would be better to explore and compare with.   </a:t>
            </a:r>
          </a:p>
        </p:txBody>
      </p:sp>
      <p:sp>
        <p:nvSpPr>
          <p:cNvPr id="4" name="Slide Number Placeholder 3"/>
          <p:cNvSpPr>
            <a:spLocks noGrp="1"/>
          </p:cNvSpPr>
          <p:nvPr>
            <p:ph type="sldNum" sz="quarter" idx="5"/>
          </p:nvPr>
        </p:nvSpPr>
        <p:spPr/>
        <p:txBody>
          <a:bodyPr/>
          <a:lstStyle/>
          <a:p>
            <a:fld id="{AD50B82C-4092-9C43-B315-3E3F16EBC0F1}" type="slidenum">
              <a:rPr lang="en-US" smtClean="0"/>
              <a:t>7</a:t>
            </a:fld>
            <a:endParaRPr lang="en-US"/>
          </a:p>
        </p:txBody>
      </p:sp>
    </p:spTree>
    <p:extLst>
      <p:ext uri="{BB962C8B-B14F-4D97-AF65-F5344CB8AC3E}">
        <p14:creationId xmlns:p14="http://schemas.microsoft.com/office/powerpoint/2010/main" val="111937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tell in the pie chart it looks like the categories are pretty evenly distributed unlike paid vs free types of games.  </a:t>
            </a:r>
          </a:p>
          <a:p>
            <a:r>
              <a:rPr lang="en-US" dirty="0"/>
              <a:t>With that being said lets switch to a Histogram. You can quickly tell that card games and word games. Have slightly more games in those categories.  But exploring which category is best would be better to explore and compare with.   </a:t>
            </a:r>
          </a:p>
        </p:txBody>
      </p:sp>
      <p:sp>
        <p:nvSpPr>
          <p:cNvPr id="4" name="Slide Number Placeholder 3"/>
          <p:cNvSpPr>
            <a:spLocks noGrp="1"/>
          </p:cNvSpPr>
          <p:nvPr>
            <p:ph type="sldNum" sz="quarter" idx="5"/>
          </p:nvPr>
        </p:nvSpPr>
        <p:spPr/>
        <p:txBody>
          <a:bodyPr/>
          <a:lstStyle/>
          <a:p>
            <a:fld id="{AD50B82C-4092-9C43-B315-3E3F16EBC0F1}" type="slidenum">
              <a:rPr lang="en-US" smtClean="0"/>
              <a:t>8</a:t>
            </a:fld>
            <a:endParaRPr lang="en-US"/>
          </a:p>
        </p:txBody>
      </p:sp>
    </p:spTree>
    <p:extLst>
      <p:ext uri="{BB962C8B-B14F-4D97-AF65-F5344CB8AC3E}">
        <p14:creationId xmlns:p14="http://schemas.microsoft.com/office/powerpoint/2010/main" val="55010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Action games were the highest installs.   I did plot paid vs free in this graph as well.  The paid games you can see that card games were installed the most but as you can recall in the slide earlier that cards had slightly more games in the list so this could be a contributing factor.  Also there were only 7 games in this list that were paid games so it’s harder to draw a conclusion if this were true.  A close second in installs would be Arcade games.  The way I found this data is summed all the installs in each category.  </a:t>
            </a:r>
          </a:p>
        </p:txBody>
      </p:sp>
      <p:sp>
        <p:nvSpPr>
          <p:cNvPr id="4" name="Slide Number Placeholder 3"/>
          <p:cNvSpPr>
            <a:spLocks noGrp="1"/>
          </p:cNvSpPr>
          <p:nvPr>
            <p:ph type="sldNum" sz="quarter" idx="5"/>
          </p:nvPr>
        </p:nvSpPr>
        <p:spPr/>
        <p:txBody>
          <a:bodyPr/>
          <a:lstStyle/>
          <a:p>
            <a:fld id="{AD50B82C-4092-9C43-B315-3E3F16EBC0F1}" type="slidenum">
              <a:rPr lang="en-US" smtClean="0"/>
              <a:t>9</a:t>
            </a:fld>
            <a:endParaRPr lang="en-US"/>
          </a:p>
        </p:txBody>
      </p:sp>
    </p:spTree>
    <p:extLst>
      <p:ext uri="{BB962C8B-B14F-4D97-AF65-F5344CB8AC3E}">
        <p14:creationId xmlns:p14="http://schemas.microsoft.com/office/powerpoint/2010/main" val="312121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50B82C-4092-9C43-B315-3E3F16EBC0F1}" type="slidenum">
              <a:rPr lang="en-US" smtClean="0"/>
              <a:t>10</a:t>
            </a:fld>
            <a:endParaRPr lang="en-US"/>
          </a:p>
        </p:txBody>
      </p:sp>
    </p:spTree>
    <p:extLst>
      <p:ext uri="{BB962C8B-B14F-4D97-AF65-F5344CB8AC3E}">
        <p14:creationId xmlns:p14="http://schemas.microsoft.com/office/powerpoint/2010/main" val="74000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shows that there are no difference between the average ratings between the categories.  So having a certain rating doesn’t correlate with popularity of a game.  </a:t>
            </a:r>
          </a:p>
        </p:txBody>
      </p:sp>
      <p:sp>
        <p:nvSpPr>
          <p:cNvPr id="4" name="Slide Number Placeholder 3"/>
          <p:cNvSpPr>
            <a:spLocks noGrp="1"/>
          </p:cNvSpPr>
          <p:nvPr>
            <p:ph type="sldNum" sz="quarter" idx="5"/>
          </p:nvPr>
        </p:nvSpPr>
        <p:spPr/>
        <p:txBody>
          <a:bodyPr/>
          <a:lstStyle/>
          <a:p>
            <a:fld id="{AD50B82C-4092-9C43-B315-3E3F16EBC0F1}" type="slidenum">
              <a:rPr lang="en-US" smtClean="0"/>
              <a:t>11</a:t>
            </a:fld>
            <a:endParaRPr lang="en-US"/>
          </a:p>
        </p:txBody>
      </p:sp>
    </p:spTree>
    <p:extLst>
      <p:ext uri="{BB962C8B-B14F-4D97-AF65-F5344CB8AC3E}">
        <p14:creationId xmlns:p14="http://schemas.microsoft.com/office/powerpoint/2010/main" val="1212969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number of ratings per category.  I took the average of the ratings which gives us an idea of the number of ratings per categories.  You can see that Action has the most ratings.  </a:t>
            </a:r>
          </a:p>
        </p:txBody>
      </p:sp>
      <p:sp>
        <p:nvSpPr>
          <p:cNvPr id="4" name="Slide Number Placeholder 3"/>
          <p:cNvSpPr>
            <a:spLocks noGrp="1"/>
          </p:cNvSpPr>
          <p:nvPr>
            <p:ph type="sldNum" sz="quarter" idx="5"/>
          </p:nvPr>
        </p:nvSpPr>
        <p:spPr/>
        <p:txBody>
          <a:bodyPr/>
          <a:lstStyle/>
          <a:p>
            <a:fld id="{AD50B82C-4092-9C43-B315-3E3F16EBC0F1}" type="slidenum">
              <a:rPr lang="en-US" smtClean="0"/>
              <a:t>12</a:t>
            </a:fld>
            <a:endParaRPr lang="en-US"/>
          </a:p>
        </p:txBody>
      </p:sp>
    </p:spTree>
    <p:extLst>
      <p:ext uri="{BB962C8B-B14F-4D97-AF65-F5344CB8AC3E}">
        <p14:creationId xmlns:p14="http://schemas.microsoft.com/office/powerpoint/2010/main" val="344510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070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2079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6457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2972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0931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8234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070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6129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1490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95399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3/10/22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8897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3/10/22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42112082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hruvildave/top-play-store-gam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Video 3">
            <a:extLst>
              <a:ext uri="{FF2B5EF4-FFF2-40B4-BE49-F238E27FC236}">
                <a16:creationId xmlns:a16="http://schemas.microsoft.com/office/drawing/2014/main" id="{1EB11FB6-177C-4E98-9883-25DCAE308D82}"/>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alphaModFix/>
          </a:blip>
          <a:srcRect r="-1" b="283"/>
          <a:stretch/>
        </p:blipFill>
        <p:spPr>
          <a:xfrm>
            <a:off x="20" y="10"/>
            <a:ext cx="12191979" cy="6857990"/>
          </a:xfrm>
          <a:prstGeom prst="rect">
            <a:avLst/>
          </a:prstGeom>
        </p:spPr>
      </p:pic>
      <p:sp useBgFill="1">
        <p:nvSpPr>
          <p:cNvPr id="11" name="Frame 10">
            <a:extLst>
              <a:ext uri="{FF2B5EF4-FFF2-40B4-BE49-F238E27FC236}">
                <a16:creationId xmlns:a16="http://schemas.microsoft.com/office/drawing/2014/main" id="{F0DAA14D-15DF-461D-8FFC-3073BD39E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048" cy="6858000"/>
          </a:xfrm>
          <a:prstGeom prst="frame">
            <a:avLst>
              <a:gd name="adj1" fmla="val 884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CFAA844-21EA-8249-9FD3-8990D4EDA743}"/>
              </a:ext>
            </a:extLst>
          </p:cNvPr>
          <p:cNvSpPr>
            <a:spLocks noGrp="1"/>
          </p:cNvSpPr>
          <p:nvPr>
            <p:ph type="ctrTitle"/>
          </p:nvPr>
        </p:nvSpPr>
        <p:spPr>
          <a:xfrm>
            <a:off x="702295" y="3456435"/>
            <a:ext cx="10267117" cy="2384041"/>
          </a:xfrm>
        </p:spPr>
        <p:txBody>
          <a:bodyPr anchor="ctr">
            <a:normAutofit/>
          </a:bodyPr>
          <a:lstStyle/>
          <a:p>
            <a:r>
              <a:rPr lang="en-US" dirty="0"/>
              <a:t>What type of games should we produce next?	</a:t>
            </a:r>
          </a:p>
        </p:txBody>
      </p:sp>
      <p:sp>
        <p:nvSpPr>
          <p:cNvPr id="3" name="Subtitle 2">
            <a:extLst>
              <a:ext uri="{FF2B5EF4-FFF2-40B4-BE49-F238E27FC236}">
                <a16:creationId xmlns:a16="http://schemas.microsoft.com/office/drawing/2014/main" id="{B2CFAB6F-E14D-944A-B53E-36E7602CFA12}"/>
              </a:ext>
            </a:extLst>
          </p:cNvPr>
          <p:cNvSpPr>
            <a:spLocks noGrp="1"/>
          </p:cNvSpPr>
          <p:nvPr>
            <p:ph type="subTitle" idx="1"/>
          </p:nvPr>
        </p:nvSpPr>
        <p:spPr>
          <a:xfrm>
            <a:off x="570772" y="4014819"/>
            <a:ext cx="5265081" cy="914400"/>
          </a:xfrm>
        </p:spPr>
        <p:txBody>
          <a:bodyPr anchor="ctr">
            <a:normAutofit/>
          </a:bodyPr>
          <a:lstStyle/>
          <a:p>
            <a:endParaRPr lang="en-US"/>
          </a:p>
        </p:txBody>
      </p:sp>
    </p:spTree>
    <p:extLst>
      <p:ext uri="{BB962C8B-B14F-4D97-AF65-F5344CB8AC3E}">
        <p14:creationId xmlns:p14="http://schemas.microsoft.com/office/powerpoint/2010/main" val="207153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7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mute="1">
                <p:cTn id="12" repeatCount="indefinite" fill="hold" display="0">
                  <p:stCondLst>
                    <p:cond delay="indefinite"/>
                  </p:stCondLst>
                </p:cTn>
                <p:tgtEl>
                  <p:spTgt spid="4"/>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91C2-F359-DE46-83B8-A48227B78719}"/>
              </a:ext>
            </a:extLst>
          </p:cNvPr>
          <p:cNvSpPr>
            <a:spLocks noGrp="1"/>
          </p:cNvSpPr>
          <p:nvPr>
            <p:ph type="title"/>
          </p:nvPr>
        </p:nvSpPr>
        <p:spPr>
          <a:xfrm>
            <a:off x="1150435" y="376277"/>
            <a:ext cx="10515600" cy="1325563"/>
          </a:xfrm>
        </p:spPr>
        <p:txBody>
          <a:bodyPr/>
          <a:lstStyle/>
          <a:p>
            <a:r>
              <a:rPr lang="en-US" dirty="0"/>
              <a:t>Average installs per category</a:t>
            </a:r>
          </a:p>
        </p:txBody>
      </p:sp>
      <p:pic>
        <p:nvPicPr>
          <p:cNvPr id="13" name="Content Placeholder 12" descr="Chart&#10;&#10;Description automatically generated">
            <a:extLst>
              <a:ext uri="{FF2B5EF4-FFF2-40B4-BE49-F238E27FC236}">
                <a16:creationId xmlns:a16="http://schemas.microsoft.com/office/drawing/2014/main" id="{6F05C1AD-5633-4947-AC1E-17FEA9A880CA}"/>
              </a:ext>
            </a:extLst>
          </p:cNvPr>
          <p:cNvPicPr>
            <a:picLocks noGrp="1" noChangeAspect="1"/>
          </p:cNvPicPr>
          <p:nvPr>
            <p:ph idx="1"/>
          </p:nvPr>
        </p:nvPicPr>
        <p:blipFill>
          <a:blip r:embed="rId3"/>
          <a:stretch>
            <a:fillRect/>
          </a:stretch>
        </p:blipFill>
        <p:spPr>
          <a:xfrm>
            <a:off x="782445" y="1701840"/>
            <a:ext cx="9559766" cy="4779883"/>
          </a:xfrm>
        </p:spPr>
      </p:pic>
    </p:spTree>
    <p:extLst>
      <p:ext uri="{BB962C8B-B14F-4D97-AF65-F5344CB8AC3E}">
        <p14:creationId xmlns:p14="http://schemas.microsoft.com/office/powerpoint/2010/main" val="287215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8028-D39E-284D-A6D8-40845B070C5D}"/>
              </a:ext>
            </a:extLst>
          </p:cNvPr>
          <p:cNvSpPr>
            <a:spLocks noGrp="1"/>
          </p:cNvSpPr>
          <p:nvPr>
            <p:ph type="title"/>
          </p:nvPr>
        </p:nvSpPr>
        <p:spPr/>
        <p:txBody>
          <a:bodyPr>
            <a:normAutofit fontScale="90000"/>
          </a:bodyPr>
          <a:lstStyle/>
          <a:p>
            <a:r>
              <a:rPr lang="en-US" dirty="0"/>
              <a:t>Categories and the average ratings</a:t>
            </a:r>
          </a:p>
        </p:txBody>
      </p:sp>
      <p:pic>
        <p:nvPicPr>
          <p:cNvPr id="5" name="Content Placeholder 4" descr="Chart&#10;&#10;Description automatically generated">
            <a:extLst>
              <a:ext uri="{FF2B5EF4-FFF2-40B4-BE49-F238E27FC236}">
                <a16:creationId xmlns:a16="http://schemas.microsoft.com/office/drawing/2014/main" id="{B8D8BFA7-5E47-7147-AB3F-68A7D367523C}"/>
              </a:ext>
            </a:extLst>
          </p:cNvPr>
          <p:cNvPicPr>
            <a:picLocks noGrp="1" noChangeAspect="1"/>
          </p:cNvPicPr>
          <p:nvPr>
            <p:ph idx="1"/>
          </p:nvPr>
        </p:nvPicPr>
        <p:blipFill>
          <a:blip r:embed="rId3"/>
          <a:stretch>
            <a:fillRect/>
          </a:stretch>
        </p:blipFill>
        <p:spPr>
          <a:xfrm>
            <a:off x="1447955" y="1919211"/>
            <a:ext cx="8470900" cy="4235450"/>
          </a:xfrm>
        </p:spPr>
      </p:pic>
    </p:spTree>
    <p:extLst>
      <p:ext uri="{BB962C8B-B14F-4D97-AF65-F5344CB8AC3E}">
        <p14:creationId xmlns:p14="http://schemas.microsoft.com/office/powerpoint/2010/main" val="343632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F8D8-1C69-924E-9FFD-962479246008}"/>
              </a:ext>
            </a:extLst>
          </p:cNvPr>
          <p:cNvSpPr>
            <a:spLocks noGrp="1"/>
          </p:cNvSpPr>
          <p:nvPr>
            <p:ph type="title"/>
          </p:nvPr>
        </p:nvSpPr>
        <p:spPr/>
        <p:txBody>
          <a:bodyPr>
            <a:normAutofit fontScale="90000"/>
          </a:bodyPr>
          <a:lstStyle/>
          <a:p>
            <a:r>
              <a:rPr lang="en-US" dirty="0"/>
              <a:t>Category and average of sum Total Ratings</a:t>
            </a:r>
          </a:p>
        </p:txBody>
      </p:sp>
      <p:pic>
        <p:nvPicPr>
          <p:cNvPr id="19" name="Picture 18" descr="Chart, bar chart, histogram&#10;&#10;Description automatically generated">
            <a:extLst>
              <a:ext uri="{FF2B5EF4-FFF2-40B4-BE49-F238E27FC236}">
                <a16:creationId xmlns:a16="http://schemas.microsoft.com/office/drawing/2014/main" id="{3EDB9989-E8AC-7F43-B505-A92AC70EE1DE}"/>
              </a:ext>
            </a:extLst>
          </p:cNvPr>
          <p:cNvPicPr>
            <a:picLocks noChangeAspect="1"/>
          </p:cNvPicPr>
          <p:nvPr/>
        </p:nvPicPr>
        <p:blipFill>
          <a:blip r:embed="rId3"/>
          <a:stretch>
            <a:fillRect/>
          </a:stretch>
        </p:blipFill>
        <p:spPr>
          <a:xfrm>
            <a:off x="1505414" y="1964472"/>
            <a:ext cx="8824331" cy="4412166"/>
          </a:xfrm>
          <a:prstGeom prst="rect">
            <a:avLst/>
          </a:prstGeom>
        </p:spPr>
      </p:pic>
    </p:spTree>
    <p:extLst>
      <p:ext uri="{BB962C8B-B14F-4D97-AF65-F5344CB8AC3E}">
        <p14:creationId xmlns:p14="http://schemas.microsoft.com/office/powerpoint/2010/main" val="213117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A0BB-B2F1-DC4F-9DAA-BAFCBA92D4CE}"/>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B175C8C0-0B2B-3846-8471-8B5FC24D9AA1}"/>
              </a:ext>
            </a:extLst>
          </p:cNvPr>
          <p:cNvSpPr>
            <a:spLocks noGrp="1"/>
          </p:cNvSpPr>
          <p:nvPr>
            <p:ph idx="1"/>
          </p:nvPr>
        </p:nvSpPr>
        <p:spPr/>
        <p:txBody>
          <a:bodyPr/>
          <a:lstStyle/>
          <a:p>
            <a:r>
              <a:rPr lang="en-US" dirty="0"/>
              <a:t>Product Development Team</a:t>
            </a:r>
          </a:p>
          <a:p>
            <a:r>
              <a:rPr lang="en-US" dirty="0"/>
              <a:t>Manager</a:t>
            </a:r>
          </a:p>
        </p:txBody>
      </p:sp>
    </p:spTree>
    <p:extLst>
      <p:ext uri="{BB962C8B-B14F-4D97-AF65-F5344CB8AC3E}">
        <p14:creationId xmlns:p14="http://schemas.microsoft.com/office/powerpoint/2010/main" val="76255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B92D-33A4-7C4B-AE5A-395BCB4C295E}"/>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18F67A97-7F27-AF42-8B22-DCFDE55717B2}"/>
              </a:ext>
            </a:extLst>
          </p:cNvPr>
          <p:cNvSpPr>
            <a:spLocks noGrp="1"/>
          </p:cNvSpPr>
          <p:nvPr>
            <p:ph idx="1"/>
          </p:nvPr>
        </p:nvSpPr>
        <p:spPr/>
        <p:txBody>
          <a:bodyPr/>
          <a:lstStyle/>
          <a:p>
            <a:r>
              <a:rPr lang="en-US" dirty="0"/>
              <a:t>What type of game should we produce next?</a:t>
            </a:r>
          </a:p>
        </p:txBody>
      </p:sp>
    </p:spTree>
    <p:extLst>
      <p:ext uri="{BB962C8B-B14F-4D97-AF65-F5344CB8AC3E}">
        <p14:creationId xmlns:p14="http://schemas.microsoft.com/office/powerpoint/2010/main" val="44273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EC0C-AC14-6B46-8F12-B951A166378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0AE33B1-D9F2-2145-888F-73F5C794D872}"/>
              </a:ext>
            </a:extLst>
          </p:cNvPr>
          <p:cNvSpPr>
            <a:spLocks noGrp="1"/>
          </p:cNvSpPr>
          <p:nvPr>
            <p:ph idx="1"/>
          </p:nvPr>
        </p:nvSpPr>
        <p:spPr>
          <a:xfrm>
            <a:off x="838200" y="1940876"/>
            <a:ext cx="10515600" cy="892266"/>
          </a:xfrm>
        </p:spPr>
        <p:txBody>
          <a:bodyPr/>
          <a:lstStyle/>
          <a:p>
            <a:r>
              <a:rPr lang="en-US" dirty="0"/>
              <a:t>Top games from Google Play Store   </a:t>
            </a:r>
          </a:p>
          <a:p>
            <a:pPr marL="0" indent="0">
              <a:buNone/>
            </a:pPr>
            <a:endParaRPr lang="en-US" dirty="0"/>
          </a:p>
        </p:txBody>
      </p:sp>
      <p:sp>
        <p:nvSpPr>
          <p:cNvPr id="4" name="Title 1">
            <a:extLst>
              <a:ext uri="{FF2B5EF4-FFF2-40B4-BE49-F238E27FC236}">
                <a16:creationId xmlns:a16="http://schemas.microsoft.com/office/drawing/2014/main" id="{0566CF83-D75C-C241-A073-FE24475B09DB}"/>
              </a:ext>
            </a:extLst>
          </p:cNvPr>
          <p:cNvSpPr txBox="1">
            <a:spLocks/>
          </p:cNvSpPr>
          <p:nvPr/>
        </p:nvSpPr>
        <p:spPr>
          <a:xfrm>
            <a:off x="838200" y="2170360"/>
            <a:ext cx="10515600" cy="13255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Data Description</a:t>
            </a:r>
          </a:p>
        </p:txBody>
      </p:sp>
      <p:sp>
        <p:nvSpPr>
          <p:cNvPr id="6" name="Content Placeholder 2">
            <a:extLst>
              <a:ext uri="{FF2B5EF4-FFF2-40B4-BE49-F238E27FC236}">
                <a16:creationId xmlns:a16="http://schemas.microsoft.com/office/drawing/2014/main" id="{3387EDF8-3B21-AF41-8B3A-F064DF68995F}"/>
              </a:ext>
            </a:extLst>
          </p:cNvPr>
          <p:cNvSpPr txBox="1">
            <a:spLocks/>
          </p:cNvSpPr>
          <p:nvPr/>
        </p:nvSpPr>
        <p:spPr>
          <a:xfrm>
            <a:off x="838200" y="3665445"/>
            <a:ext cx="10515600"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Data taken from Kaggle</a:t>
            </a:r>
            <a:r>
              <a:rPr lang="en-US" dirty="0"/>
              <a:t>.  </a:t>
            </a:r>
          </a:p>
          <a:p>
            <a:r>
              <a:rPr lang="en-US" dirty="0"/>
              <a:t>Data contains the names of the games along with installs and ratings and categories.   </a:t>
            </a:r>
          </a:p>
          <a:p>
            <a:r>
              <a:rPr lang="en-US" dirty="0"/>
              <a:t>Data contains 1730 different game titles that were available on google </a:t>
            </a:r>
            <a:r>
              <a:rPr lang="en-US" dirty="0" err="1"/>
              <a:t>playstore</a:t>
            </a:r>
            <a:r>
              <a:rPr lang="en-US" dirty="0"/>
              <a:t>.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94779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720A6-CF1D-E14E-A427-8C8BB219D133}"/>
              </a:ext>
            </a:extLst>
          </p:cNvPr>
          <p:cNvSpPr>
            <a:spLocks noGrp="1"/>
          </p:cNvSpPr>
          <p:nvPr>
            <p:ph type="title"/>
          </p:nvPr>
        </p:nvSpPr>
        <p:spPr>
          <a:xfrm>
            <a:off x="838199" y="596644"/>
            <a:ext cx="9342863" cy="1962406"/>
          </a:xfrm>
        </p:spPr>
        <p:txBody>
          <a:bodyPr vert="horz" lIns="91440" tIns="45720" rIns="91440" bIns="45720" rtlCol="0" anchor="ctr">
            <a:normAutofit/>
          </a:bodyPr>
          <a:lstStyle/>
          <a:p>
            <a:pPr algn="ctr">
              <a:lnSpc>
                <a:spcPct val="90000"/>
              </a:lnSpc>
            </a:pPr>
            <a:r>
              <a:rPr lang="en-US" sz="6600" dirty="0"/>
              <a:t>Paid Vs Free games</a:t>
            </a:r>
          </a:p>
        </p:txBody>
      </p:sp>
      <p:pic>
        <p:nvPicPr>
          <p:cNvPr id="17" name="Picture 16" descr="Shape, square&#10;&#10;Description automatically generated">
            <a:extLst>
              <a:ext uri="{FF2B5EF4-FFF2-40B4-BE49-F238E27FC236}">
                <a16:creationId xmlns:a16="http://schemas.microsoft.com/office/drawing/2014/main" id="{BB3595FB-A45D-9C46-ADB5-2D1786D36432}"/>
              </a:ext>
            </a:extLst>
          </p:cNvPr>
          <p:cNvPicPr>
            <a:picLocks noChangeAspect="1"/>
          </p:cNvPicPr>
          <p:nvPr/>
        </p:nvPicPr>
        <p:blipFill>
          <a:blip r:embed="rId2"/>
          <a:stretch>
            <a:fillRect/>
          </a:stretch>
        </p:blipFill>
        <p:spPr>
          <a:xfrm>
            <a:off x="1846712" y="2304868"/>
            <a:ext cx="7618003" cy="3956488"/>
          </a:xfrm>
          <a:prstGeom prst="rect">
            <a:avLst/>
          </a:prstGeom>
        </p:spPr>
      </p:pic>
    </p:spTree>
    <p:extLst>
      <p:ext uri="{BB962C8B-B14F-4D97-AF65-F5344CB8AC3E}">
        <p14:creationId xmlns:p14="http://schemas.microsoft.com/office/powerpoint/2010/main" val="288756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20A6-CF1D-E14E-A427-8C8BB219D133}"/>
              </a:ext>
            </a:extLst>
          </p:cNvPr>
          <p:cNvSpPr>
            <a:spLocks noGrp="1"/>
          </p:cNvSpPr>
          <p:nvPr>
            <p:ph type="title"/>
          </p:nvPr>
        </p:nvSpPr>
        <p:spPr>
          <a:xfrm>
            <a:off x="905107" y="239805"/>
            <a:ext cx="9387468" cy="1962406"/>
          </a:xfrm>
        </p:spPr>
        <p:txBody>
          <a:bodyPr vert="horz" lIns="91440" tIns="45720" rIns="91440" bIns="45720" rtlCol="0" anchor="ctr">
            <a:normAutofit/>
          </a:bodyPr>
          <a:lstStyle/>
          <a:p>
            <a:pPr algn="ctr">
              <a:lnSpc>
                <a:spcPct val="90000"/>
              </a:lnSpc>
            </a:pPr>
            <a:r>
              <a:rPr lang="en-US" sz="6600" dirty="0"/>
              <a:t>Paid Vs Free games</a:t>
            </a:r>
          </a:p>
        </p:txBody>
      </p:sp>
      <p:pic>
        <p:nvPicPr>
          <p:cNvPr id="24" name="Picture 23" descr="Chart, box and whisker chart&#10;&#10;Description automatically generated">
            <a:extLst>
              <a:ext uri="{FF2B5EF4-FFF2-40B4-BE49-F238E27FC236}">
                <a16:creationId xmlns:a16="http://schemas.microsoft.com/office/drawing/2014/main" id="{EF3B5A0E-D3B9-DB4C-9816-60B5B4F2A870}"/>
              </a:ext>
            </a:extLst>
          </p:cNvPr>
          <p:cNvPicPr>
            <a:picLocks noChangeAspect="1"/>
          </p:cNvPicPr>
          <p:nvPr/>
        </p:nvPicPr>
        <p:blipFill>
          <a:blip r:embed="rId2"/>
          <a:stretch>
            <a:fillRect/>
          </a:stretch>
        </p:blipFill>
        <p:spPr>
          <a:xfrm>
            <a:off x="2193072" y="1912379"/>
            <a:ext cx="6627542" cy="4418361"/>
          </a:xfrm>
          <a:prstGeom prst="rect">
            <a:avLst/>
          </a:prstGeom>
        </p:spPr>
      </p:pic>
    </p:spTree>
    <p:extLst>
      <p:ext uri="{BB962C8B-B14F-4D97-AF65-F5344CB8AC3E}">
        <p14:creationId xmlns:p14="http://schemas.microsoft.com/office/powerpoint/2010/main" val="304862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6C7D-8D74-D44B-888C-0E369541F34F}"/>
              </a:ext>
            </a:extLst>
          </p:cNvPr>
          <p:cNvSpPr>
            <a:spLocks noGrp="1"/>
          </p:cNvSpPr>
          <p:nvPr>
            <p:ph type="title"/>
          </p:nvPr>
        </p:nvSpPr>
        <p:spPr>
          <a:xfrm>
            <a:off x="838200" y="0"/>
            <a:ext cx="10515600" cy="1325563"/>
          </a:xfrm>
        </p:spPr>
        <p:txBody>
          <a:bodyPr/>
          <a:lstStyle/>
          <a:p>
            <a:r>
              <a:rPr lang="en-US" dirty="0"/>
              <a:t>Categories </a:t>
            </a:r>
          </a:p>
        </p:txBody>
      </p:sp>
      <p:pic>
        <p:nvPicPr>
          <p:cNvPr id="9" name="Content Placeholder 8">
            <a:extLst>
              <a:ext uri="{FF2B5EF4-FFF2-40B4-BE49-F238E27FC236}">
                <a16:creationId xmlns:a16="http://schemas.microsoft.com/office/drawing/2014/main" id="{37D743E7-B831-BA40-9876-9A306BEF1E99}"/>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3228853" y="1343636"/>
            <a:ext cx="5734294" cy="5734294"/>
          </a:xfrm>
        </p:spPr>
      </p:pic>
    </p:spTree>
    <p:extLst>
      <p:ext uri="{BB962C8B-B14F-4D97-AF65-F5344CB8AC3E}">
        <p14:creationId xmlns:p14="http://schemas.microsoft.com/office/powerpoint/2010/main" val="329112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6C7D-8D74-D44B-888C-0E369541F34F}"/>
              </a:ext>
            </a:extLst>
          </p:cNvPr>
          <p:cNvSpPr>
            <a:spLocks noGrp="1"/>
          </p:cNvSpPr>
          <p:nvPr>
            <p:ph type="title"/>
          </p:nvPr>
        </p:nvSpPr>
        <p:spPr/>
        <p:txBody>
          <a:bodyPr/>
          <a:lstStyle/>
          <a:p>
            <a:r>
              <a:rPr lang="en-US" dirty="0"/>
              <a:t>Categories </a:t>
            </a:r>
          </a:p>
        </p:txBody>
      </p:sp>
      <p:pic>
        <p:nvPicPr>
          <p:cNvPr id="11" name="Picture 10">
            <a:extLst>
              <a:ext uri="{FF2B5EF4-FFF2-40B4-BE49-F238E27FC236}">
                <a16:creationId xmlns:a16="http://schemas.microsoft.com/office/drawing/2014/main" id="{EA1E7FCA-2229-4E46-B7F3-8658D0CBEBB1}"/>
              </a:ext>
            </a:extLst>
          </p:cNvPr>
          <p:cNvPicPr>
            <a:picLocks noChangeAspect="1"/>
          </p:cNvPicPr>
          <p:nvPr/>
        </p:nvPicPr>
        <p:blipFill>
          <a:blip r:embed="rId3"/>
          <a:stretch>
            <a:fillRect/>
          </a:stretch>
        </p:blipFill>
        <p:spPr>
          <a:xfrm>
            <a:off x="266700" y="1123707"/>
            <a:ext cx="11201400" cy="5734293"/>
          </a:xfrm>
          <a:prstGeom prst="rect">
            <a:avLst/>
          </a:prstGeom>
        </p:spPr>
      </p:pic>
    </p:spTree>
    <p:extLst>
      <p:ext uri="{BB962C8B-B14F-4D97-AF65-F5344CB8AC3E}">
        <p14:creationId xmlns:p14="http://schemas.microsoft.com/office/powerpoint/2010/main" val="69364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9179-A12A-0546-AC9D-E0B5D293A0F1}"/>
              </a:ext>
            </a:extLst>
          </p:cNvPr>
          <p:cNvSpPr>
            <a:spLocks noGrp="1"/>
          </p:cNvSpPr>
          <p:nvPr>
            <p:ph type="title"/>
          </p:nvPr>
        </p:nvSpPr>
        <p:spPr/>
        <p:txBody>
          <a:bodyPr/>
          <a:lstStyle/>
          <a:p>
            <a:r>
              <a:rPr lang="en-US" dirty="0"/>
              <a:t>Total installs and categories</a:t>
            </a:r>
          </a:p>
        </p:txBody>
      </p:sp>
      <p:pic>
        <p:nvPicPr>
          <p:cNvPr id="5" name="Content Placeholder 4">
            <a:extLst>
              <a:ext uri="{FF2B5EF4-FFF2-40B4-BE49-F238E27FC236}">
                <a16:creationId xmlns:a16="http://schemas.microsoft.com/office/drawing/2014/main" id="{A12EE995-DB0A-074B-9088-FE2180ECEDAE}"/>
              </a:ext>
            </a:extLst>
          </p:cNvPr>
          <p:cNvPicPr>
            <a:picLocks noGrp="1" noChangeAspect="1"/>
          </p:cNvPicPr>
          <p:nvPr>
            <p:ph idx="1"/>
          </p:nvPr>
        </p:nvPicPr>
        <p:blipFill>
          <a:blip r:embed="rId3"/>
          <a:stretch>
            <a:fillRect/>
          </a:stretch>
        </p:blipFill>
        <p:spPr>
          <a:xfrm>
            <a:off x="3352800" y="2230438"/>
            <a:ext cx="5486400" cy="3657600"/>
          </a:xfrm>
        </p:spPr>
      </p:pic>
      <p:pic>
        <p:nvPicPr>
          <p:cNvPr id="12" name="Picture 11" descr="Chart&#10;&#10;Description automatically generated">
            <a:extLst>
              <a:ext uri="{FF2B5EF4-FFF2-40B4-BE49-F238E27FC236}">
                <a16:creationId xmlns:a16="http://schemas.microsoft.com/office/drawing/2014/main" id="{A4A92ADD-A7D9-B743-BF08-5671E18E9A53}"/>
              </a:ext>
            </a:extLst>
          </p:cNvPr>
          <p:cNvPicPr>
            <a:picLocks noChangeAspect="1"/>
          </p:cNvPicPr>
          <p:nvPr/>
        </p:nvPicPr>
        <p:blipFill>
          <a:blip r:embed="rId4"/>
          <a:stretch>
            <a:fillRect/>
          </a:stretch>
        </p:blipFill>
        <p:spPr>
          <a:xfrm>
            <a:off x="933700" y="1690688"/>
            <a:ext cx="9091246" cy="4545623"/>
          </a:xfrm>
          <a:prstGeom prst="rect">
            <a:avLst/>
          </a:prstGeom>
        </p:spPr>
      </p:pic>
    </p:spTree>
    <p:extLst>
      <p:ext uri="{BB962C8B-B14F-4D97-AF65-F5344CB8AC3E}">
        <p14:creationId xmlns:p14="http://schemas.microsoft.com/office/powerpoint/2010/main" val="3094323175"/>
      </p:ext>
    </p:extLst>
  </p:cSld>
  <p:clrMapOvr>
    <a:masterClrMapping/>
  </p:clrMapOvr>
</p:sld>
</file>

<file path=ppt/theme/theme1.xml><?xml version="1.0" encoding="utf-8"?>
<a:theme xmlns:a="http://schemas.openxmlformats.org/drawingml/2006/main" name="Fad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420</Words>
  <Application>Microsoft Macintosh PowerPoint</Application>
  <PresentationFormat>Widescreen</PresentationFormat>
  <Paragraphs>33</Paragraphs>
  <Slides>12</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Avenir Next LT Pro</vt:lpstr>
      <vt:lpstr>Calibri</vt:lpstr>
      <vt:lpstr>FadeVTI</vt:lpstr>
      <vt:lpstr>What type of games should we produce next? </vt:lpstr>
      <vt:lpstr>Audience</vt:lpstr>
      <vt:lpstr>Question</vt:lpstr>
      <vt:lpstr>Data</vt:lpstr>
      <vt:lpstr>Paid Vs Free games</vt:lpstr>
      <vt:lpstr>Paid Vs Free games</vt:lpstr>
      <vt:lpstr>Categories </vt:lpstr>
      <vt:lpstr>Categories </vt:lpstr>
      <vt:lpstr>Total installs and categories</vt:lpstr>
      <vt:lpstr>Average installs per category</vt:lpstr>
      <vt:lpstr>Categories and the average ratings</vt:lpstr>
      <vt:lpstr>Category and average of sum Total Ratings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type of games should we produce next? </dc:title>
  <dc:creator>Andrea Fung</dc:creator>
  <cp:lastModifiedBy>Andrea Fung</cp:lastModifiedBy>
  <cp:revision>3</cp:revision>
  <dcterms:created xsi:type="dcterms:W3CDTF">2022-03-10T21:11:04Z</dcterms:created>
  <dcterms:modified xsi:type="dcterms:W3CDTF">2022-03-11T23:44:47Z</dcterms:modified>
</cp:coreProperties>
</file>