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2073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7C67-92D3-44B2-97BE-FA7C7FE5E170}" type="datetimeFigureOut">
              <a:rPr lang="fr-FR" smtClean="0"/>
              <a:pPr/>
              <a:t>30/09/2020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38A3-1AB2-4348-9130-2490724A2FB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7C67-92D3-44B2-97BE-FA7C7FE5E170}" type="datetimeFigureOut">
              <a:rPr lang="fr-FR" smtClean="0"/>
              <a:pPr/>
              <a:t>30/09/2020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38A3-1AB2-4348-9130-2490724A2FB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7C67-92D3-44B2-97BE-FA7C7FE5E170}" type="datetimeFigureOut">
              <a:rPr lang="fr-FR" smtClean="0"/>
              <a:pPr/>
              <a:t>30/09/2020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38A3-1AB2-4348-9130-2490724A2FB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7C67-92D3-44B2-97BE-FA7C7FE5E170}" type="datetimeFigureOut">
              <a:rPr lang="fr-FR" smtClean="0"/>
              <a:pPr/>
              <a:t>30/09/2020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38A3-1AB2-4348-9130-2490724A2FB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7C67-92D3-44B2-97BE-FA7C7FE5E170}" type="datetimeFigureOut">
              <a:rPr lang="fr-FR" smtClean="0"/>
              <a:pPr/>
              <a:t>30/09/2020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38A3-1AB2-4348-9130-2490724A2FB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7C67-92D3-44B2-97BE-FA7C7FE5E170}" type="datetimeFigureOut">
              <a:rPr lang="fr-FR" smtClean="0"/>
              <a:pPr/>
              <a:t>30/09/2020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38A3-1AB2-4348-9130-2490724A2FB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7C67-92D3-44B2-97BE-FA7C7FE5E170}" type="datetimeFigureOut">
              <a:rPr lang="fr-FR" smtClean="0"/>
              <a:pPr/>
              <a:t>30/09/2020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38A3-1AB2-4348-9130-2490724A2FB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7C67-92D3-44B2-97BE-FA7C7FE5E170}" type="datetimeFigureOut">
              <a:rPr lang="fr-FR" smtClean="0"/>
              <a:pPr/>
              <a:t>30/09/2020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38A3-1AB2-4348-9130-2490724A2FB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7C67-92D3-44B2-97BE-FA7C7FE5E170}" type="datetimeFigureOut">
              <a:rPr lang="fr-FR" smtClean="0"/>
              <a:pPr/>
              <a:t>30/09/2020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38A3-1AB2-4348-9130-2490724A2FB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7C67-92D3-44B2-97BE-FA7C7FE5E170}" type="datetimeFigureOut">
              <a:rPr lang="fr-FR" smtClean="0"/>
              <a:pPr/>
              <a:t>30/09/2020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38A3-1AB2-4348-9130-2490724A2FB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7C67-92D3-44B2-97BE-FA7C7FE5E170}" type="datetimeFigureOut">
              <a:rPr lang="fr-FR" smtClean="0"/>
              <a:pPr/>
              <a:t>30/09/2020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38A3-1AB2-4348-9130-2490724A2FB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A7C67-92D3-44B2-97BE-FA7C7FE5E170}" type="datetimeFigureOut">
              <a:rPr lang="fr-FR" smtClean="0"/>
              <a:pPr/>
              <a:t>30/09/2020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538A3-1AB2-4348-9130-2490724A2FB9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Flèche gauche 214"/>
          <p:cNvSpPr/>
          <p:nvPr/>
        </p:nvSpPr>
        <p:spPr>
          <a:xfrm rot="16200000">
            <a:off x="7942308" y="2650980"/>
            <a:ext cx="964240" cy="216024"/>
          </a:xfrm>
          <a:prstGeom prst="leftArrow">
            <a:avLst>
              <a:gd name="adj1" fmla="val 30463"/>
              <a:gd name="adj2" fmla="val 95585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lèche gauche 206"/>
          <p:cNvSpPr/>
          <p:nvPr/>
        </p:nvSpPr>
        <p:spPr>
          <a:xfrm rot="16200000">
            <a:off x="-468560" y="3429000"/>
            <a:ext cx="2376264" cy="216024"/>
          </a:xfrm>
          <a:prstGeom prst="leftArrow">
            <a:avLst>
              <a:gd name="adj1" fmla="val 30463"/>
              <a:gd name="adj2" fmla="val 95585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Flèche gauche 183"/>
          <p:cNvSpPr/>
          <p:nvPr/>
        </p:nvSpPr>
        <p:spPr>
          <a:xfrm rot="16200000">
            <a:off x="2339752" y="3356992"/>
            <a:ext cx="2088232" cy="216024"/>
          </a:xfrm>
          <a:prstGeom prst="leftArrow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Flèche gauche 185"/>
          <p:cNvSpPr/>
          <p:nvPr/>
        </p:nvSpPr>
        <p:spPr>
          <a:xfrm rot="5400000" flipH="1">
            <a:off x="2964608" y="3024642"/>
            <a:ext cx="3213113" cy="187889"/>
          </a:xfrm>
          <a:prstGeom prst="leftArrow">
            <a:avLst/>
          </a:prstGeom>
          <a:gradFill>
            <a:lin ang="0" scaled="0"/>
          </a:gra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3" name="Connecteur droit 252"/>
          <p:cNvCxnSpPr/>
          <p:nvPr/>
        </p:nvCxnSpPr>
        <p:spPr>
          <a:xfrm flipH="1">
            <a:off x="4788024" y="3284984"/>
            <a:ext cx="43559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251"/>
          <p:cNvCxnSpPr/>
          <p:nvPr/>
        </p:nvCxnSpPr>
        <p:spPr>
          <a:xfrm flipH="1">
            <a:off x="4788024" y="4077072"/>
            <a:ext cx="43559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>
            <a:off x="683568" y="6525344"/>
            <a:ext cx="734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Connecteur droit 249"/>
          <p:cNvCxnSpPr/>
          <p:nvPr/>
        </p:nvCxnSpPr>
        <p:spPr>
          <a:xfrm flipH="1">
            <a:off x="0" y="5949280"/>
            <a:ext cx="464400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ZoneTexte 105"/>
          <p:cNvSpPr txBox="1"/>
          <p:nvPr/>
        </p:nvSpPr>
        <p:spPr>
          <a:xfrm>
            <a:off x="3779912" y="908720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Capacité pixel &gt; 180 </a:t>
            </a:r>
            <a:r>
              <a:rPr lang="fr-FR" sz="1100" dirty="0" err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</a:t>
            </a:r>
            <a:r>
              <a:rPr lang="fr-FR" sz="11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</a:t>
            </a:r>
          </a:p>
        </p:txBody>
      </p:sp>
      <p:sp>
        <p:nvSpPr>
          <p:cNvPr id="112" name="ZoneTexte 111"/>
          <p:cNvSpPr txBox="1"/>
          <p:nvPr/>
        </p:nvSpPr>
        <p:spPr>
          <a:xfrm>
            <a:off x="1835696" y="0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/>
              <a:t>Modes de lecture du </a:t>
            </a:r>
            <a:r>
              <a:rPr lang="fr-FR" sz="2000" b="1" u="sng" dirty="0" err="1"/>
              <a:t>Pixis</a:t>
            </a:r>
            <a:r>
              <a:rPr lang="fr-FR" sz="2000" b="1" u="sng" dirty="0"/>
              <a:t> 1340x100/400/1300</a:t>
            </a:r>
          </a:p>
        </p:txBody>
      </p:sp>
      <p:grpSp>
        <p:nvGrpSpPr>
          <p:cNvPr id="101" name="Groupe 100"/>
          <p:cNvGrpSpPr/>
          <p:nvPr/>
        </p:nvGrpSpPr>
        <p:grpSpPr>
          <a:xfrm>
            <a:off x="2562225" y="1124744"/>
            <a:ext cx="4170015" cy="1243882"/>
            <a:chOff x="91297" y="908720"/>
            <a:chExt cx="4852529" cy="1476881"/>
          </a:xfrm>
        </p:grpSpPr>
        <p:sp>
          <p:nvSpPr>
            <p:cNvPr id="11" name="ZoneTexte 10"/>
            <p:cNvSpPr txBox="1"/>
            <p:nvPr/>
          </p:nvSpPr>
          <p:spPr>
            <a:xfrm>
              <a:off x="1759666" y="2020172"/>
              <a:ext cx="1800200" cy="328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Registre série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360543" y="1115675"/>
              <a:ext cx="158330" cy="19737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52884" y="1821483"/>
              <a:ext cx="160114" cy="21069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046165" y="1826816"/>
              <a:ext cx="168399" cy="19345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ZoneTexte 103"/>
            <p:cNvSpPr txBox="1"/>
            <p:nvPr/>
          </p:nvSpPr>
          <p:spPr>
            <a:xfrm>
              <a:off x="4022096" y="1165209"/>
              <a:ext cx="754143" cy="6029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Capacité</a:t>
              </a:r>
            </a:p>
            <a:p>
              <a:r>
                <a:rPr lang="fr-FR" sz="1100" dirty="0">
                  <a:solidFill>
                    <a:srgbClr val="FF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sortie</a:t>
              </a:r>
            </a:p>
            <a:p>
              <a:r>
                <a:rPr lang="fr-FR" sz="1100" dirty="0">
                  <a:solidFill>
                    <a:srgbClr val="FF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&gt; 800 </a:t>
              </a:r>
              <a:r>
                <a:rPr lang="fr-FR" sz="1100" dirty="0" err="1">
                  <a:solidFill>
                    <a:srgbClr val="FF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ke</a:t>
              </a:r>
              <a:r>
                <a:rPr lang="fr-FR" sz="1100" dirty="0">
                  <a:solidFill>
                    <a:srgbClr val="FF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-</a:t>
              </a:r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167587" y="1165209"/>
              <a:ext cx="737773" cy="6029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Capacité</a:t>
              </a:r>
            </a:p>
            <a:p>
              <a:r>
                <a:rPr lang="fr-FR" sz="1100" dirty="0">
                  <a:solidFill>
                    <a:srgbClr val="FF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sortie </a:t>
              </a:r>
            </a:p>
            <a:p>
              <a:r>
                <a:rPr lang="fr-FR" sz="1100" dirty="0">
                  <a:solidFill>
                    <a:srgbClr val="FF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&gt; 250 </a:t>
              </a:r>
              <a:r>
                <a:rPr lang="fr-FR" sz="1100" dirty="0" err="1">
                  <a:solidFill>
                    <a:srgbClr val="FF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ke</a:t>
              </a:r>
              <a:r>
                <a:rPr lang="fr-FR" sz="1100" dirty="0">
                  <a:solidFill>
                    <a:srgbClr val="FF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-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896366" y="1819672"/>
              <a:ext cx="3069406" cy="202977"/>
            </a:xfrm>
            <a:prstGeom prst="rect">
              <a:avLst/>
            </a:prstGeom>
            <a:solidFill>
              <a:srgbClr val="002060"/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translucentPowde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2" name="Groupe 131"/>
            <p:cNvGrpSpPr/>
            <p:nvPr/>
          </p:nvGrpSpPr>
          <p:grpSpPr>
            <a:xfrm>
              <a:off x="91297" y="908720"/>
              <a:ext cx="4768736" cy="1164332"/>
              <a:chOff x="2524286" y="3200400"/>
              <a:chExt cx="4486114" cy="876300"/>
            </a:xfrm>
          </p:grpSpPr>
          <p:grpSp>
            <p:nvGrpSpPr>
              <p:cNvPr id="133" name="Groupe 217"/>
              <p:cNvGrpSpPr/>
              <p:nvPr/>
            </p:nvGrpSpPr>
            <p:grpSpPr>
              <a:xfrm>
                <a:off x="3276600" y="3200400"/>
                <a:ext cx="609600" cy="611188"/>
                <a:chOff x="1676400" y="2209800"/>
                <a:chExt cx="609600" cy="611188"/>
              </a:xfrm>
            </p:grpSpPr>
            <p:sp>
              <p:nvSpPr>
                <p:cNvPr id="177" name="Rectangle 33"/>
                <p:cNvSpPr>
                  <a:spLocks noChangeArrowheads="1"/>
                </p:cNvSpPr>
                <p:nvPr/>
              </p:nvSpPr>
              <p:spPr bwMode="auto">
                <a:xfrm>
                  <a:off x="1676400" y="2210595"/>
                  <a:ext cx="609600" cy="61039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78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1828800" y="2209800"/>
                  <a:ext cx="752" cy="6111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79" name="Line 35"/>
                <p:cNvSpPr>
                  <a:spLocks noChangeShapeType="1"/>
                </p:cNvSpPr>
                <p:nvPr/>
              </p:nvSpPr>
              <p:spPr bwMode="auto">
                <a:xfrm>
                  <a:off x="1981200" y="2209800"/>
                  <a:ext cx="0" cy="61039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80" name="Line 36"/>
                <p:cNvSpPr>
                  <a:spLocks noChangeShapeType="1"/>
                </p:cNvSpPr>
                <p:nvPr/>
              </p:nvSpPr>
              <p:spPr bwMode="auto">
                <a:xfrm>
                  <a:off x="2133600" y="2209800"/>
                  <a:ext cx="0" cy="61039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81" name="Line 38"/>
                <p:cNvSpPr>
                  <a:spLocks noChangeShapeType="1"/>
                </p:cNvSpPr>
                <p:nvPr/>
              </p:nvSpPr>
              <p:spPr bwMode="auto">
                <a:xfrm>
                  <a:off x="1676400" y="2363193"/>
                  <a:ext cx="609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82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676400" y="2514599"/>
                  <a:ext cx="609600" cy="119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83" name="Line 40"/>
                <p:cNvSpPr>
                  <a:spLocks noChangeShapeType="1"/>
                </p:cNvSpPr>
                <p:nvPr/>
              </p:nvSpPr>
              <p:spPr bwMode="auto">
                <a:xfrm>
                  <a:off x="1676400" y="2668390"/>
                  <a:ext cx="609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134" name="Rectangle 152"/>
              <p:cNvSpPr>
                <a:spLocks noChangeArrowheads="1"/>
              </p:cNvSpPr>
              <p:nvPr/>
            </p:nvSpPr>
            <p:spPr bwMode="auto">
              <a:xfrm>
                <a:off x="3276600" y="3886200"/>
                <a:ext cx="2895600" cy="152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35" name="Line 155"/>
              <p:cNvSpPr>
                <a:spLocks noChangeShapeType="1"/>
              </p:cNvSpPr>
              <p:nvPr/>
            </p:nvSpPr>
            <p:spPr bwMode="auto">
              <a:xfrm>
                <a:off x="6169026" y="3962400"/>
                <a:ext cx="76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" name="Rectangle 206"/>
              <p:cNvSpPr>
                <a:spLocks noChangeArrowheads="1"/>
              </p:cNvSpPr>
              <p:nvPr/>
            </p:nvSpPr>
            <p:spPr bwMode="auto">
              <a:xfrm>
                <a:off x="6245226" y="3886200"/>
                <a:ext cx="152400" cy="152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37" name="AutoShape 153"/>
              <p:cNvSpPr>
                <a:spLocks noChangeArrowheads="1"/>
              </p:cNvSpPr>
              <p:nvPr/>
            </p:nvSpPr>
            <p:spPr bwMode="auto">
              <a:xfrm rot="16200000" flipH="1">
                <a:off x="2700338" y="3886200"/>
                <a:ext cx="228600" cy="152400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38" name="Line 207"/>
              <p:cNvSpPr>
                <a:spLocks noChangeShapeType="1"/>
              </p:cNvSpPr>
              <p:nvPr/>
            </p:nvSpPr>
            <p:spPr bwMode="auto">
              <a:xfrm>
                <a:off x="2892425" y="3960812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9" name="Line 210"/>
              <p:cNvSpPr>
                <a:spLocks noChangeShapeType="1"/>
              </p:cNvSpPr>
              <p:nvPr/>
            </p:nvSpPr>
            <p:spPr bwMode="auto">
              <a:xfrm flipH="1" flipV="1">
                <a:off x="2524286" y="3961472"/>
                <a:ext cx="218912" cy="9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40" name="AutoShape 154"/>
              <p:cNvSpPr>
                <a:spLocks noChangeArrowheads="1"/>
              </p:cNvSpPr>
              <p:nvPr/>
            </p:nvSpPr>
            <p:spPr bwMode="auto">
              <a:xfrm rot="5400000">
                <a:off x="6512719" y="3883819"/>
                <a:ext cx="228600" cy="152400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41" name="Line 208"/>
              <p:cNvSpPr>
                <a:spLocks noChangeShapeType="1"/>
              </p:cNvSpPr>
              <p:nvPr/>
            </p:nvSpPr>
            <p:spPr bwMode="auto">
              <a:xfrm flipH="1">
                <a:off x="6400800" y="3962400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42" name="Line 155"/>
              <p:cNvSpPr>
                <a:spLocks noChangeShapeType="1"/>
              </p:cNvSpPr>
              <p:nvPr/>
            </p:nvSpPr>
            <p:spPr bwMode="auto">
              <a:xfrm flipH="1" flipV="1">
                <a:off x="3200400" y="3967163"/>
                <a:ext cx="695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43" name="Rectangle 206"/>
              <p:cNvSpPr>
                <a:spLocks noChangeArrowheads="1"/>
              </p:cNvSpPr>
              <p:nvPr/>
            </p:nvSpPr>
            <p:spPr bwMode="auto">
              <a:xfrm flipH="1" flipV="1">
                <a:off x="3048000" y="3886200"/>
                <a:ext cx="152400" cy="152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44" name="Groupe 218"/>
              <p:cNvGrpSpPr/>
              <p:nvPr/>
            </p:nvGrpSpPr>
            <p:grpSpPr>
              <a:xfrm>
                <a:off x="3886200" y="3200400"/>
                <a:ext cx="609600" cy="611188"/>
                <a:chOff x="1676400" y="2209800"/>
                <a:chExt cx="609600" cy="611188"/>
              </a:xfrm>
            </p:grpSpPr>
            <p:sp>
              <p:nvSpPr>
                <p:cNvPr id="170" name="Rectangle 33"/>
                <p:cNvSpPr>
                  <a:spLocks noChangeArrowheads="1"/>
                </p:cNvSpPr>
                <p:nvPr/>
              </p:nvSpPr>
              <p:spPr bwMode="auto">
                <a:xfrm>
                  <a:off x="1676400" y="2210595"/>
                  <a:ext cx="609600" cy="61039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71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1828800" y="2209800"/>
                  <a:ext cx="752" cy="6111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72" name="Line 35"/>
                <p:cNvSpPr>
                  <a:spLocks noChangeShapeType="1"/>
                </p:cNvSpPr>
                <p:nvPr/>
              </p:nvSpPr>
              <p:spPr bwMode="auto">
                <a:xfrm>
                  <a:off x="1981200" y="2209800"/>
                  <a:ext cx="0" cy="61039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73" name="Line 36"/>
                <p:cNvSpPr>
                  <a:spLocks noChangeShapeType="1"/>
                </p:cNvSpPr>
                <p:nvPr/>
              </p:nvSpPr>
              <p:spPr bwMode="auto">
                <a:xfrm>
                  <a:off x="2133600" y="2209800"/>
                  <a:ext cx="0" cy="61039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74" name="Line 38"/>
                <p:cNvSpPr>
                  <a:spLocks noChangeShapeType="1"/>
                </p:cNvSpPr>
                <p:nvPr/>
              </p:nvSpPr>
              <p:spPr bwMode="auto">
                <a:xfrm>
                  <a:off x="1676400" y="2363193"/>
                  <a:ext cx="609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75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676400" y="2514599"/>
                  <a:ext cx="609600" cy="119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76" name="Line 40"/>
                <p:cNvSpPr>
                  <a:spLocks noChangeShapeType="1"/>
                </p:cNvSpPr>
                <p:nvPr/>
              </p:nvSpPr>
              <p:spPr bwMode="auto">
                <a:xfrm>
                  <a:off x="1676400" y="2668390"/>
                  <a:ext cx="609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45" name="Groupe 226"/>
              <p:cNvGrpSpPr/>
              <p:nvPr/>
            </p:nvGrpSpPr>
            <p:grpSpPr>
              <a:xfrm>
                <a:off x="4495800" y="3200400"/>
                <a:ext cx="609600" cy="611188"/>
                <a:chOff x="1676400" y="2209800"/>
                <a:chExt cx="609600" cy="611188"/>
              </a:xfrm>
            </p:grpSpPr>
            <p:sp>
              <p:nvSpPr>
                <p:cNvPr id="163" name="Rectangle 33"/>
                <p:cNvSpPr>
                  <a:spLocks noChangeArrowheads="1"/>
                </p:cNvSpPr>
                <p:nvPr/>
              </p:nvSpPr>
              <p:spPr bwMode="auto">
                <a:xfrm>
                  <a:off x="1676400" y="2210595"/>
                  <a:ext cx="609600" cy="61039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64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1828800" y="2209800"/>
                  <a:ext cx="752" cy="6111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5" name="Line 35"/>
                <p:cNvSpPr>
                  <a:spLocks noChangeShapeType="1"/>
                </p:cNvSpPr>
                <p:nvPr/>
              </p:nvSpPr>
              <p:spPr bwMode="auto">
                <a:xfrm>
                  <a:off x="1981200" y="2209800"/>
                  <a:ext cx="0" cy="61039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6" name="Line 36"/>
                <p:cNvSpPr>
                  <a:spLocks noChangeShapeType="1"/>
                </p:cNvSpPr>
                <p:nvPr/>
              </p:nvSpPr>
              <p:spPr bwMode="auto">
                <a:xfrm>
                  <a:off x="2133600" y="2209800"/>
                  <a:ext cx="0" cy="61039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7" name="Line 38"/>
                <p:cNvSpPr>
                  <a:spLocks noChangeShapeType="1"/>
                </p:cNvSpPr>
                <p:nvPr/>
              </p:nvSpPr>
              <p:spPr bwMode="auto">
                <a:xfrm>
                  <a:off x="1676400" y="2363193"/>
                  <a:ext cx="609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8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676400" y="2514599"/>
                  <a:ext cx="609600" cy="119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9" name="Line 40"/>
                <p:cNvSpPr>
                  <a:spLocks noChangeShapeType="1"/>
                </p:cNvSpPr>
                <p:nvPr/>
              </p:nvSpPr>
              <p:spPr bwMode="auto">
                <a:xfrm>
                  <a:off x="1676400" y="2668390"/>
                  <a:ext cx="609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46" name="Groupe 234"/>
              <p:cNvGrpSpPr/>
              <p:nvPr/>
            </p:nvGrpSpPr>
            <p:grpSpPr>
              <a:xfrm>
                <a:off x="4953000" y="3200400"/>
                <a:ext cx="609600" cy="611188"/>
                <a:chOff x="1676400" y="2209800"/>
                <a:chExt cx="609600" cy="611188"/>
              </a:xfrm>
            </p:grpSpPr>
            <p:sp>
              <p:nvSpPr>
                <p:cNvPr id="156" name="Rectangle 33"/>
                <p:cNvSpPr>
                  <a:spLocks noChangeArrowheads="1"/>
                </p:cNvSpPr>
                <p:nvPr/>
              </p:nvSpPr>
              <p:spPr bwMode="auto">
                <a:xfrm>
                  <a:off x="1676400" y="2210595"/>
                  <a:ext cx="609600" cy="61039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7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1828800" y="2209800"/>
                  <a:ext cx="752" cy="6111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58" name="Line 35"/>
                <p:cNvSpPr>
                  <a:spLocks noChangeShapeType="1"/>
                </p:cNvSpPr>
                <p:nvPr/>
              </p:nvSpPr>
              <p:spPr bwMode="auto">
                <a:xfrm>
                  <a:off x="1981200" y="2209800"/>
                  <a:ext cx="0" cy="61039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59" name="Line 36"/>
                <p:cNvSpPr>
                  <a:spLocks noChangeShapeType="1"/>
                </p:cNvSpPr>
                <p:nvPr/>
              </p:nvSpPr>
              <p:spPr bwMode="auto">
                <a:xfrm>
                  <a:off x="2133600" y="2209800"/>
                  <a:ext cx="0" cy="61039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0" name="Line 38"/>
                <p:cNvSpPr>
                  <a:spLocks noChangeShapeType="1"/>
                </p:cNvSpPr>
                <p:nvPr/>
              </p:nvSpPr>
              <p:spPr bwMode="auto">
                <a:xfrm>
                  <a:off x="1676400" y="2363193"/>
                  <a:ext cx="609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676400" y="2514599"/>
                  <a:ext cx="609600" cy="119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2" name="Line 40"/>
                <p:cNvSpPr>
                  <a:spLocks noChangeShapeType="1"/>
                </p:cNvSpPr>
                <p:nvPr/>
              </p:nvSpPr>
              <p:spPr bwMode="auto">
                <a:xfrm>
                  <a:off x="1676400" y="2668390"/>
                  <a:ext cx="609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47" name="Groupe 242"/>
              <p:cNvGrpSpPr/>
              <p:nvPr/>
            </p:nvGrpSpPr>
            <p:grpSpPr>
              <a:xfrm>
                <a:off x="5562600" y="3200400"/>
                <a:ext cx="609600" cy="611188"/>
                <a:chOff x="1676400" y="2209800"/>
                <a:chExt cx="609600" cy="611188"/>
              </a:xfrm>
            </p:grpSpPr>
            <p:sp>
              <p:nvSpPr>
                <p:cNvPr id="149" name="Rectangle 33"/>
                <p:cNvSpPr>
                  <a:spLocks noChangeArrowheads="1"/>
                </p:cNvSpPr>
                <p:nvPr/>
              </p:nvSpPr>
              <p:spPr bwMode="auto">
                <a:xfrm>
                  <a:off x="1676400" y="2210595"/>
                  <a:ext cx="609600" cy="61039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0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1828800" y="2209800"/>
                  <a:ext cx="752" cy="6111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51" name="Line 35"/>
                <p:cNvSpPr>
                  <a:spLocks noChangeShapeType="1"/>
                </p:cNvSpPr>
                <p:nvPr/>
              </p:nvSpPr>
              <p:spPr bwMode="auto">
                <a:xfrm>
                  <a:off x="1981200" y="2209800"/>
                  <a:ext cx="0" cy="61039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52" name="Line 36"/>
                <p:cNvSpPr>
                  <a:spLocks noChangeShapeType="1"/>
                </p:cNvSpPr>
                <p:nvPr/>
              </p:nvSpPr>
              <p:spPr bwMode="auto">
                <a:xfrm>
                  <a:off x="2133600" y="2209800"/>
                  <a:ext cx="0" cy="61039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53" name="Line 38"/>
                <p:cNvSpPr>
                  <a:spLocks noChangeShapeType="1"/>
                </p:cNvSpPr>
                <p:nvPr/>
              </p:nvSpPr>
              <p:spPr bwMode="auto">
                <a:xfrm>
                  <a:off x="1676400" y="2363193"/>
                  <a:ext cx="609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54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676400" y="2514599"/>
                  <a:ext cx="609600" cy="119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55" name="Line 40"/>
                <p:cNvSpPr>
                  <a:spLocks noChangeShapeType="1"/>
                </p:cNvSpPr>
                <p:nvPr/>
              </p:nvSpPr>
              <p:spPr bwMode="auto">
                <a:xfrm>
                  <a:off x="1676400" y="2668390"/>
                  <a:ext cx="609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148" name="Line 210"/>
              <p:cNvSpPr>
                <a:spLocks noChangeShapeType="1"/>
              </p:cNvSpPr>
              <p:nvPr/>
            </p:nvSpPr>
            <p:spPr bwMode="auto">
              <a:xfrm flipH="1">
                <a:off x="6705600" y="3962400"/>
                <a:ext cx="304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92" name="ZoneTexte 191"/>
            <p:cNvSpPr txBox="1"/>
            <p:nvPr/>
          </p:nvSpPr>
          <p:spPr>
            <a:xfrm>
              <a:off x="167587" y="2020171"/>
              <a:ext cx="1256905" cy="36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err="1">
                  <a:solidFill>
                    <a:schemeClr val="accent1"/>
                  </a:solidFill>
                </a:rPr>
                <a:t>Low</a:t>
              </a:r>
              <a:r>
                <a:rPr lang="fr-FR" sz="1400" b="1" dirty="0">
                  <a:solidFill>
                    <a:schemeClr val="accent1"/>
                  </a:solidFill>
                </a:rPr>
                <a:t> Noise</a:t>
              </a:r>
            </a:p>
          </p:txBody>
        </p:sp>
        <p:sp>
          <p:nvSpPr>
            <p:cNvPr id="193" name="ZoneTexte 192"/>
            <p:cNvSpPr txBox="1"/>
            <p:nvPr/>
          </p:nvSpPr>
          <p:spPr>
            <a:xfrm>
              <a:off x="3603127" y="2020172"/>
              <a:ext cx="1340699" cy="365429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r>
                <a:rPr lang="fr-FR" sz="1400" b="1" dirty="0">
                  <a:solidFill>
                    <a:schemeClr val="accent2"/>
                  </a:solidFill>
                </a:rPr>
                <a:t>High </a:t>
              </a:r>
              <a:r>
                <a:rPr lang="fr-FR" sz="1400" b="1" dirty="0" err="1">
                  <a:solidFill>
                    <a:schemeClr val="accent2"/>
                  </a:solidFill>
                </a:rPr>
                <a:t>Capacity</a:t>
              </a:r>
              <a:endParaRPr lang="fr-FR" sz="14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02" name="ZoneTexte 101"/>
          <p:cNvSpPr txBox="1"/>
          <p:nvPr/>
        </p:nvSpPr>
        <p:spPr>
          <a:xfrm>
            <a:off x="2411760" y="404664"/>
            <a:ext cx="777098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fr-FR" sz="1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Ampli de sortie 1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1403648" y="404664"/>
            <a:ext cx="936104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fr-FR" sz="1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Vitesses de lecture</a:t>
            </a:r>
            <a:endParaRPr lang="fr-FR" sz="1200" dirty="0"/>
          </a:p>
        </p:txBody>
      </p:sp>
      <p:sp>
        <p:nvSpPr>
          <p:cNvPr id="107" name="ZoneTexte 106"/>
          <p:cNvSpPr txBox="1"/>
          <p:nvPr/>
        </p:nvSpPr>
        <p:spPr>
          <a:xfrm>
            <a:off x="164522" y="404664"/>
            <a:ext cx="1167118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Gains analogiques</a:t>
            </a:r>
            <a:endParaRPr lang="fr-FR" sz="1200" dirty="0"/>
          </a:p>
        </p:txBody>
      </p:sp>
      <p:sp>
        <p:nvSpPr>
          <p:cNvPr id="109" name="ZoneTexte 108"/>
          <p:cNvSpPr txBox="1"/>
          <p:nvPr/>
        </p:nvSpPr>
        <p:spPr>
          <a:xfrm>
            <a:off x="6890324" y="1592004"/>
            <a:ext cx="736501" cy="102380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fr-FR" sz="1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100 kHz</a:t>
            </a:r>
          </a:p>
          <a:p>
            <a:pPr algn="ctr">
              <a:lnSpc>
                <a:spcPts val="2500"/>
              </a:lnSpc>
            </a:pPr>
            <a:r>
              <a:rPr lang="fr-FR" sz="1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 MHz</a:t>
            </a:r>
          </a:p>
          <a:p>
            <a:pPr algn="ctr">
              <a:lnSpc>
                <a:spcPts val="2500"/>
              </a:lnSpc>
            </a:pPr>
            <a:r>
              <a:rPr lang="fr-FR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16 bits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114538" y="1643137"/>
            <a:ext cx="1008112" cy="6267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fr-FR" sz="1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High Gain (3)</a:t>
            </a:r>
          </a:p>
          <a:p>
            <a:pPr algn="r"/>
            <a:r>
              <a:rPr lang="fr-FR" sz="12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Mid</a:t>
            </a:r>
            <a:r>
              <a:rPr lang="fr-FR" sz="1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Gain (2)</a:t>
            </a:r>
          </a:p>
          <a:p>
            <a:pPr algn="r"/>
            <a:r>
              <a:rPr lang="fr-FR" sz="12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Low</a:t>
            </a:r>
            <a:r>
              <a:rPr lang="fr-FR" sz="1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Gain (1)</a:t>
            </a:r>
          </a:p>
        </p:txBody>
      </p:sp>
      <p:sp>
        <p:nvSpPr>
          <p:cNvPr id="129" name="ZoneTexte 128"/>
          <p:cNvSpPr txBox="1"/>
          <p:nvPr/>
        </p:nvSpPr>
        <p:spPr>
          <a:xfrm>
            <a:off x="3260866" y="404664"/>
            <a:ext cx="2592288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CCD image</a:t>
            </a:r>
          </a:p>
          <a:p>
            <a:pPr algn="ctr"/>
            <a:endParaRPr lang="fr-FR" sz="1200" dirty="0"/>
          </a:p>
        </p:txBody>
      </p:sp>
      <p:cxnSp>
        <p:nvCxnSpPr>
          <p:cNvPr id="191" name="Connecteur droit 190"/>
          <p:cNvCxnSpPr/>
          <p:nvPr/>
        </p:nvCxnSpPr>
        <p:spPr>
          <a:xfrm flipH="1">
            <a:off x="0" y="5445224"/>
            <a:ext cx="464400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/>
          <p:nvPr/>
        </p:nvCxnSpPr>
        <p:spPr>
          <a:xfrm flipH="1">
            <a:off x="0" y="4797152"/>
            <a:ext cx="914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ZoneTexte 196"/>
          <p:cNvSpPr txBox="1"/>
          <p:nvPr/>
        </p:nvSpPr>
        <p:spPr>
          <a:xfrm>
            <a:off x="6660232" y="3284984"/>
            <a:ext cx="248376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1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Low</a:t>
            </a:r>
            <a:r>
              <a:rPr lang="fr-FR" sz="11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gain : 16 e-/</a:t>
            </a:r>
            <a:r>
              <a:rPr lang="fr-FR" sz="11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adu</a:t>
            </a:r>
            <a:r>
              <a:rPr lang="fr-FR" sz="11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</a:p>
          <a:p>
            <a:r>
              <a:rPr lang="fr-FR" sz="1100" i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Echelle de mesure 65536 </a:t>
            </a:r>
            <a:r>
              <a:rPr lang="fr-FR" sz="1100" i="1" dirty="0" err="1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adu</a:t>
            </a:r>
            <a:r>
              <a:rPr lang="fr-FR" sz="1100" i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=1000ke-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5229994" y="3212976"/>
            <a:ext cx="7857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i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~800 </a:t>
            </a:r>
            <a:r>
              <a:rPr lang="fr-FR" sz="1200" i="1" dirty="0" err="1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</a:t>
            </a:r>
            <a:r>
              <a:rPr lang="fr-FR" sz="1200" i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3275856" y="4581128"/>
            <a:ext cx="7857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i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~250 </a:t>
            </a:r>
            <a:r>
              <a:rPr lang="fr-FR" sz="1200" i="1" dirty="0" err="1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</a:t>
            </a:r>
            <a:r>
              <a:rPr lang="fr-FR" sz="1200" i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</a:t>
            </a:r>
            <a:endParaRPr lang="fr-FR" sz="1200" i="1" dirty="0">
              <a:solidFill>
                <a:schemeClr val="accent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4283968" y="6581001"/>
            <a:ext cx="7200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PIXEL</a:t>
            </a:r>
            <a:endParaRPr lang="fr-FR" sz="1200" b="1" dirty="0">
              <a:solidFill>
                <a:schemeClr val="accent3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979712" y="6550223"/>
            <a:ext cx="2448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Sortie « </a:t>
            </a:r>
            <a:r>
              <a:rPr lang="fr-FR" sz="1400" b="1" dirty="0" err="1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Low</a:t>
            </a:r>
            <a:r>
              <a:rPr lang="fr-FR" sz="1400" b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Noise »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5292080" y="6550223"/>
            <a:ext cx="2664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Sortie « High </a:t>
            </a:r>
            <a:r>
              <a:rPr lang="fr-FR" sz="1400" b="1" dirty="0" err="1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Capacity</a:t>
            </a:r>
            <a:r>
              <a:rPr lang="fr-FR" sz="14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»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sp>
        <p:nvSpPr>
          <p:cNvPr id="205" name="ZoneTexte 204"/>
          <p:cNvSpPr txBox="1"/>
          <p:nvPr/>
        </p:nvSpPr>
        <p:spPr>
          <a:xfrm>
            <a:off x="7020272" y="4077072"/>
            <a:ext cx="176368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1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Mid</a:t>
            </a:r>
            <a:r>
              <a:rPr lang="fr-FR" sz="11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gain : 8 e-/</a:t>
            </a:r>
            <a:r>
              <a:rPr lang="fr-FR" sz="11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adu</a:t>
            </a:r>
            <a:r>
              <a:rPr lang="fr-FR" sz="11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</a:p>
          <a:p>
            <a:r>
              <a:rPr lang="fr-FR" sz="1100" i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Echelle mesure = 510 </a:t>
            </a:r>
            <a:r>
              <a:rPr lang="fr-FR" sz="1100" i="1" dirty="0" err="1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</a:t>
            </a:r>
            <a:r>
              <a:rPr lang="fr-FR" sz="1100" i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</a:t>
            </a:r>
          </a:p>
        </p:txBody>
      </p:sp>
      <p:sp>
        <p:nvSpPr>
          <p:cNvPr id="206" name="ZoneTexte 205"/>
          <p:cNvSpPr txBox="1"/>
          <p:nvPr/>
        </p:nvSpPr>
        <p:spPr>
          <a:xfrm>
            <a:off x="7380312" y="4797152"/>
            <a:ext cx="169168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1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High gain : 4 e-/</a:t>
            </a:r>
            <a:r>
              <a:rPr lang="fr-FR" sz="11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adu</a:t>
            </a:r>
            <a:r>
              <a:rPr lang="fr-FR" sz="11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</a:p>
          <a:p>
            <a:r>
              <a:rPr lang="fr-FR" sz="1100" i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Echelle mesure= 250 </a:t>
            </a:r>
            <a:r>
              <a:rPr lang="fr-FR" sz="1100" i="1" dirty="0" err="1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</a:t>
            </a:r>
            <a:r>
              <a:rPr lang="fr-FR" sz="1100" i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</a:t>
            </a:r>
          </a:p>
        </p:txBody>
      </p:sp>
      <p:sp>
        <p:nvSpPr>
          <p:cNvPr id="209" name="ZoneTexte 208"/>
          <p:cNvSpPr txBox="1"/>
          <p:nvPr/>
        </p:nvSpPr>
        <p:spPr>
          <a:xfrm>
            <a:off x="1" y="4797152"/>
            <a:ext cx="248376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fr-FR" sz="11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Low</a:t>
            </a:r>
            <a:r>
              <a:rPr lang="fr-FR" sz="11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gain : 4 e-/</a:t>
            </a:r>
            <a:r>
              <a:rPr lang="fr-FR" sz="11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adu</a:t>
            </a:r>
            <a:r>
              <a:rPr lang="fr-FR" sz="11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</a:p>
          <a:p>
            <a:pPr algn="r"/>
            <a:r>
              <a:rPr lang="fr-FR" sz="1100" i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Echelle de mesure 65536 </a:t>
            </a:r>
            <a:r>
              <a:rPr lang="fr-FR" sz="1100" i="1" dirty="0" err="1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adu</a:t>
            </a:r>
            <a:r>
              <a:rPr lang="fr-FR" sz="1100" i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= 250 </a:t>
            </a:r>
            <a:r>
              <a:rPr lang="fr-FR" sz="1100" i="1" dirty="0" err="1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</a:t>
            </a:r>
            <a:r>
              <a:rPr lang="fr-FR" sz="1100" i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</a:t>
            </a:r>
          </a:p>
        </p:txBody>
      </p:sp>
      <p:sp>
        <p:nvSpPr>
          <p:cNvPr id="210" name="ZoneTexte 209"/>
          <p:cNvSpPr txBox="1"/>
          <p:nvPr/>
        </p:nvSpPr>
        <p:spPr>
          <a:xfrm>
            <a:off x="323528" y="5445224"/>
            <a:ext cx="1763969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fr-FR" sz="11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Mid</a:t>
            </a:r>
            <a:r>
              <a:rPr lang="fr-FR" sz="11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gain : 2 e-/</a:t>
            </a:r>
            <a:r>
              <a:rPr lang="fr-FR" sz="11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adu</a:t>
            </a:r>
            <a:r>
              <a:rPr lang="fr-FR" sz="11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</a:p>
          <a:p>
            <a:pPr algn="r">
              <a:lnSpc>
                <a:spcPts val="1400"/>
              </a:lnSpc>
            </a:pPr>
            <a:r>
              <a:rPr lang="fr-FR" sz="1100" i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Echelle mesure = 130 </a:t>
            </a:r>
            <a:r>
              <a:rPr lang="fr-FR" sz="1100" i="1" dirty="0" err="1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</a:t>
            </a:r>
            <a:r>
              <a:rPr lang="fr-FR" sz="1100" i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</a:t>
            </a:r>
          </a:p>
        </p:txBody>
      </p:sp>
      <p:sp>
        <p:nvSpPr>
          <p:cNvPr id="211" name="ZoneTexte 210"/>
          <p:cNvSpPr txBox="1"/>
          <p:nvPr/>
        </p:nvSpPr>
        <p:spPr>
          <a:xfrm>
            <a:off x="14394" y="5949280"/>
            <a:ext cx="172819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fr-FR" sz="11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High gain : 1 e-/</a:t>
            </a:r>
            <a:r>
              <a:rPr lang="fr-FR" sz="11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adu</a:t>
            </a:r>
            <a:r>
              <a:rPr lang="fr-FR" sz="11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</a:p>
          <a:p>
            <a:pPr algn="r"/>
            <a:r>
              <a:rPr lang="fr-FR" sz="1100" i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Echelle mesure= 64 </a:t>
            </a:r>
            <a:r>
              <a:rPr lang="fr-FR" sz="1100" i="1" dirty="0" err="1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</a:t>
            </a:r>
            <a:r>
              <a:rPr lang="fr-FR" sz="1100" i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4211960" y="4904330"/>
            <a:ext cx="7857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i="1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~180 </a:t>
            </a:r>
            <a:r>
              <a:rPr lang="fr-FR" sz="1200" i="1" dirty="0" err="1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</a:t>
            </a:r>
            <a:r>
              <a:rPr lang="fr-FR" sz="1200" i="1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</a:t>
            </a:r>
            <a:endParaRPr lang="fr-FR" sz="1200" i="1" dirty="0">
              <a:solidFill>
                <a:schemeClr val="accent3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 rot="5400000">
            <a:off x="3959929" y="5697253"/>
            <a:ext cx="1368154" cy="288032"/>
          </a:xfrm>
          <a:prstGeom prst="rect">
            <a:avLst/>
          </a:prstGeom>
          <a:solidFill>
            <a:schemeClr val="accent3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contourW="25400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Rectangle 217"/>
          <p:cNvSpPr/>
          <p:nvPr/>
        </p:nvSpPr>
        <p:spPr>
          <a:xfrm rot="5400000">
            <a:off x="2771798" y="5517232"/>
            <a:ext cx="1728192" cy="288032"/>
          </a:xfrm>
          <a:prstGeom prst="rect">
            <a:avLst/>
          </a:prstGeom>
          <a:solidFill>
            <a:schemeClr val="accent1"/>
          </a:solidFill>
          <a:ln w="6350" cap="flat" cmpd="sng">
            <a:noFill/>
          </a:ln>
          <a:effectLst/>
          <a:scene3d>
            <a:camera prst="orthographicFront"/>
            <a:lightRig rig="threePt" dir="t"/>
          </a:scene3d>
          <a:sp3d contourW="254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Rectangle 218"/>
          <p:cNvSpPr/>
          <p:nvPr/>
        </p:nvSpPr>
        <p:spPr>
          <a:xfrm rot="16200000">
            <a:off x="4103948" y="4833156"/>
            <a:ext cx="3096344" cy="288032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contourW="25400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Rectangle 223"/>
          <p:cNvSpPr/>
          <p:nvPr/>
        </p:nvSpPr>
        <p:spPr>
          <a:xfrm rot="16200000">
            <a:off x="5582811" y="5154493"/>
            <a:ext cx="2442874" cy="288032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contourW="12700" prstMaterial="matte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4" name="Rectangle 243"/>
          <p:cNvSpPr/>
          <p:nvPr/>
        </p:nvSpPr>
        <p:spPr>
          <a:xfrm rot="16200000">
            <a:off x="4826727" y="4758449"/>
            <a:ext cx="3234962" cy="288032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contourW="12700" prstMaterial="matte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5" name="Rectangle 244"/>
          <p:cNvSpPr/>
          <p:nvPr/>
        </p:nvSpPr>
        <p:spPr>
          <a:xfrm rot="16200000">
            <a:off x="1838395" y="5514533"/>
            <a:ext cx="1722794" cy="288032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contourW="12700" prstMaterial="matte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6" name="Rectangle 245"/>
          <p:cNvSpPr/>
          <p:nvPr/>
        </p:nvSpPr>
        <p:spPr>
          <a:xfrm rot="16200000">
            <a:off x="1802391" y="5838569"/>
            <a:ext cx="1074722" cy="288032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contourW="12700" prstMaterial="matte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7" name="Rectangle 246"/>
          <p:cNvSpPr/>
          <p:nvPr/>
        </p:nvSpPr>
        <p:spPr>
          <a:xfrm rot="16200000">
            <a:off x="1694379" y="6090597"/>
            <a:ext cx="570666" cy="288032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contourW="12700" prstMaterial="matte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Rectangle 247"/>
          <p:cNvSpPr/>
          <p:nvPr/>
        </p:nvSpPr>
        <p:spPr>
          <a:xfrm rot="16200000">
            <a:off x="6302891" y="5514533"/>
            <a:ext cx="1722794" cy="288032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contourW="12700" prstMaterial="matte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Flèche gauche 255"/>
          <p:cNvSpPr/>
          <p:nvPr/>
        </p:nvSpPr>
        <p:spPr>
          <a:xfrm>
            <a:off x="2915814" y="5805264"/>
            <a:ext cx="360040" cy="432048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7" name="Flèche gauche 256"/>
          <p:cNvSpPr/>
          <p:nvPr/>
        </p:nvSpPr>
        <p:spPr>
          <a:xfrm flipH="1">
            <a:off x="5868144" y="5805264"/>
            <a:ext cx="360040" cy="432048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Flèche gauche 257"/>
          <p:cNvSpPr/>
          <p:nvPr/>
        </p:nvSpPr>
        <p:spPr>
          <a:xfrm>
            <a:off x="3995934" y="5805264"/>
            <a:ext cx="360040" cy="432048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9" name="Flèche gauche 258"/>
          <p:cNvSpPr/>
          <p:nvPr/>
        </p:nvSpPr>
        <p:spPr>
          <a:xfrm flipH="1">
            <a:off x="4932038" y="5805264"/>
            <a:ext cx="360040" cy="432048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8" name="Groupe 277"/>
          <p:cNvGrpSpPr/>
          <p:nvPr/>
        </p:nvGrpSpPr>
        <p:grpSpPr>
          <a:xfrm>
            <a:off x="1123940" y="1798936"/>
            <a:ext cx="286742" cy="348257"/>
            <a:chOff x="1331640" y="1196752"/>
            <a:chExt cx="292943" cy="216024"/>
          </a:xfrm>
        </p:grpSpPr>
        <p:cxnSp>
          <p:nvCxnSpPr>
            <p:cNvPr id="279" name="Connecteur droit 278"/>
            <p:cNvCxnSpPr/>
            <p:nvPr/>
          </p:nvCxnSpPr>
          <p:spPr>
            <a:xfrm flipH="1">
              <a:off x="1480567" y="1304925"/>
              <a:ext cx="1440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0" name="Groupe 275"/>
            <p:cNvGrpSpPr/>
            <p:nvPr/>
          </p:nvGrpSpPr>
          <p:grpSpPr>
            <a:xfrm>
              <a:off x="1331640" y="1196752"/>
              <a:ext cx="144016" cy="216024"/>
              <a:chOff x="1259632" y="3140968"/>
              <a:chExt cx="144016" cy="432048"/>
            </a:xfrm>
          </p:grpSpPr>
          <p:cxnSp>
            <p:nvCxnSpPr>
              <p:cNvPr id="282" name="Connecteur droit 281"/>
              <p:cNvCxnSpPr/>
              <p:nvPr/>
            </p:nvCxnSpPr>
            <p:spPr>
              <a:xfrm flipV="1">
                <a:off x="1403648" y="3140968"/>
                <a:ext cx="0" cy="432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necteur droit 283"/>
              <p:cNvCxnSpPr/>
              <p:nvPr/>
            </p:nvCxnSpPr>
            <p:spPr>
              <a:xfrm>
                <a:off x="1259632" y="3573016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necteur droit 284"/>
              <p:cNvCxnSpPr/>
              <p:nvPr/>
            </p:nvCxnSpPr>
            <p:spPr>
              <a:xfrm>
                <a:off x="1259632" y="3356992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necteur droit 285"/>
              <p:cNvCxnSpPr/>
              <p:nvPr/>
            </p:nvCxnSpPr>
            <p:spPr>
              <a:xfrm>
                <a:off x="1259632" y="3140968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5" name="ZoneTexte 364"/>
          <p:cNvSpPr txBox="1"/>
          <p:nvPr/>
        </p:nvSpPr>
        <p:spPr>
          <a:xfrm>
            <a:off x="5940152" y="404664"/>
            <a:ext cx="777098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fr-FR" sz="1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Ampli de sortie 2</a:t>
            </a:r>
            <a:endParaRPr lang="fr-FR" sz="1200" dirty="0"/>
          </a:p>
        </p:txBody>
      </p:sp>
      <p:sp>
        <p:nvSpPr>
          <p:cNvPr id="366" name="ZoneTexte 365"/>
          <p:cNvSpPr txBox="1"/>
          <p:nvPr/>
        </p:nvSpPr>
        <p:spPr>
          <a:xfrm>
            <a:off x="6804248" y="404664"/>
            <a:ext cx="936104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fr-FR" sz="1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Vitesses de lecture</a:t>
            </a:r>
            <a:endParaRPr lang="fr-FR" sz="1200" dirty="0"/>
          </a:p>
        </p:txBody>
      </p:sp>
      <p:sp>
        <p:nvSpPr>
          <p:cNvPr id="367" name="ZoneTexte 366"/>
          <p:cNvSpPr txBox="1"/>
          <p:nvPr/>
        </p:nvSpPr>
        <p:spPr>
          <a:xfrm>
            <a:off x="7812360" y="404664"/>
            <a:ext cx="1167118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Gains analogiques</a:t>
            </a:r>
            <a:endParaRPr lang="fr-FR" sz="1200" dirty="0"/>
          </a:p>
        </p:txBody>
      </p:sp>
      <p:sp>
        <p:nvSpPr>
          <p:cNvPr id="369" name="ZoneTexte 368"/>
          <p:cNvSpPr txBox="1"/>
          <p:nvPr/>
        </p:nvSpPr>
        <p:spPr>
          <a:xfrm>
            <a:off x="8100392" y="1620367"/>
            <a:ext cx="1008112" cy="6267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1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High Gain (3)</a:t>
            </a:r>
          </a:p>
          <a:p>
            <a:r>
              <a:rPr lang="fr-FR" sz="12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Mid</a:t>
            </a:r>
            <a:r>
              <a:rPr lang="fr-FR" sz="1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Gain (2)</a:t>
            </a:r>
          </a:p>
          <a:p>
            <a:r>
              <a:rPr lang="fr-FR" sz="12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Low</a:t>
            </a:r>
            <a:r>
              <a:rPr lang="fr-FR" sz="1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Gain (1)</a:t>
            </a:r>
          </a:p>
        </p:txBody>
      </p:sp>
      <p:sp>
        <p:nvSpPr>
          <p:cNvPr id="400" name="Flèche gauche 399"/>
          <p:cNvSpPr/>
          <p:nvPr/>
        </p:nvSpPr>
        <p:spPr>
          <a:xfrm>
            <a:off x="3491880" y="2060848"/>
            <a:ext cx="432048" cy="216024"/>
          </a:xfrm>
          <a:prstGeom prst="leftArrow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1" name="Flèche gauche 400"/>
          <p:cNvSpPr/>
          <p:nvPr/>
        </p:nvSpPr>
        <p:spPr>
          <a:xfrm flipH="1">
            <a:off x="5076056" y="2060848"/>
            <a:ext cx="432048" cy="216024"/>
          </a:xfrm>
          <a:prstGeom prst="leftArrow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Flèche gauche 184"/>
          <p:cNvSpPr/>
          <p:nvPr/>
        </p:nvSpPr>
        <p:spPr>
          <a:xfrm rot="5400000" flipH="1">
            <a:off x="5400092" y="2672916"/>
            <a:ext cx="720080" cy="216024"/>
          </a:xfrm>
          <a:prstGeom prst="leftArrow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ZoneTexte 187"/>
          <p:cNvSpPr txBox="1"/>
          <p:nvPr/>
        </p:nvSpPr>
        <p:spPr>
          <a:xfrm>
            <a:off x="2555776" y="4658653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i="1" dirty="0"/>
              <a:t>65536 </a:t>
            </a:r>
            <a:r>
              <a:rPr lang="fr-FR" sz="900" i="1" dirty="0" err="1"/>
              <a:t>adu</a:t>
            </a:r>
            <a:endParaRPr lang="fr-FR" sz="900" i="1" dirty="0"/>
          </a:p>
        </p:txBody>
      </p:sp>
      <p:sp>
        <p:nvSpPr>
          <p:cNvPr id="189" name="ZoneTexte 188"/>
          <p:cNvSpPr txBox="1"/>
          <p:nvPr/>
        </p:nvSpPr>
        <p:spPr>
          <a:xfrm>
            <a:off x="2123728" y="5306725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i="1" dirty="0"/>
              <a:t>65536 </a:t>
            </a:r>
            <a:r>
              <a:rPr lang="fr-FR" sz="900" i="1" dirty="0" err="1"/>
              <a:t>adu</a:t>
            </a:r>
            <a:endParaRPr lang="fr-FR" sz="900" i="1" dirty="0"/>
          </a:p>
        </p:txBody>
      </p:sp>
      <p:sp>
        <p:nvSpPr>
          <p:cNvPr id="190" name="ZoneTexte 189"/>
          <p:cNvSpPr txBox="1"/>
          <p:nvPr/>
        </p:nvSpPr>
        <p:spPr>
          <a:xfrm>
            <a:off x="7020272" y="4658653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i="1" dirty="0"/>
              <a:t>65536 </a:t>
            </a:r>
            <a:r>
              <a:rPr lang="fr-FR" sz="900" i="1" dirty="0" err="1"/>
              <a:t>adu</a:t>
            </a:r>
            <a:endParaRPr lang="fr-FR" sz="900" i="1" dirty="0"/>
          </a:p>
        </p:txBody>
      </p:sp>
      <p:sp>
        <p:nvSpPr>
          <p:cNvPr id="194" name="ZoneTexte 193"/>
          <p:cNvSpPr txBox="1"/>
          <p:nvPr/>
        </p:nvSpPr>
        <p:spPr>
          <a:xfrm>
            <a:off x="6660232" y="3938573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i="1" dirty="0"/>
              <a:t>65536 </a:t>
            </a:r>
            <a:r>
              <a:rPr lang="fr-FR" sz="900" i="1" dirty="0" err="1"/>
              <a:t>adu</a:t>
            </a:r>
            <a:endParaRPr lang="fr-FR" sz="900" i="1" dirty="0"/>
          </a:p>
        </p:txBody>
      </p:sp>
      <p:sp>
        <p:nvSpPr>
          <p:cNvPr id="195" name="ZoneTexte 194"/>
          <p:cNvSpPr txBox="1"/>
          <p:nvPr/>
        </p:nvSpPr>
        <p:spPr>
          <a:xfrm>
            <a:off x="6300192" y="3146485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i="1" dirty="0"/>
              <a:t>65536 </a:t>
            </a:r>
            <a:r>
              <a:rPr lang="fr-FR" sz="900" i="1" dirty="0" err="1"/>
              <a:t>adu</a:t>
            </a:r>
            <a:endParaRPr lang="fr-FR" sz="900" i="1" dirty="0"/>
          </a:p>
        </p:txBody>
      </p:sp>
      <p:sp>
        <p:nvSpPr>
          <p:cNvPr id="199" name="ZoneTexte 198"/>
          <p:cNvSpPr txBox="1"/>
          <p:nvPr/>
        </p:nvSpPr>
        <p:spPr>
          <a:xfrm>
            <a:off x="1763688" y="5810781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i="1" dirty="0"/>
              <a:t>65536 </a:t>
            </a:r>
            <a:r>
              <a:rPr lang="fr-FR" sz="900" i="1" dirty="0" err="1"/>
              <a:t>adu</a:t>
            </a:r>
            <a:endParaRPr lang="fr-FR" sz="900" i="1" dirty="0"/>
          </a:p>
        </p:txBody>
      </p:sp>
      <p:sp>
        <p:nvSpPr>
          <p:cNvPr id="213" name="ZoneTexte 212"/>
          <p:cNvSpPr txBox="1"/>
          <p:nvPr/>
        </p:nvSpPr>
        <p:spPr>
          <a:xfrm>
            <a:off x="251520" y="3085510"/>
            <a:ext cx="936104" cy="4154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r>
              <a:rPr lang="fr-FR" sz="105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ADC </a:t>
            </a:r>
            <a:r>
              <a:rPr lang="fr-FR" sz="10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16 bits </a:t>
            </a:r>
            <a:r>
              <a:rPr lang="fr-FR" sz="105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</a:t>
            </a:r>
          </a:p>
          <a:p>
            <a:r>
              <a:rPr lang="fr-FR" sz="10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65536</a:t>
            </a:r>
            <a:r>
              <a:rPr lang="fr-FR" sz="105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fr-FR" sz="105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adu</a:t>
            </a:r>
            <a:endParaRPr lang="fr-FR" sz="105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8028384" y="2492896"/>
            <a:ext cx="936104" cy="4154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r>
              <a:rPr lang="fr-FR" sz="105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ADC </a:t>
            </a:r>
            <a:r>
              <a:rPr lang="fr-FR" sz="10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16 bits </a:t>
            </a:r>
            <a:r>
              <a:rPr lang="fr-FR" sz="105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</a:t>
            </a:r>
          </a:p>
          <a:p>
            <a:r>
              <a:rPr lang="fr-FR" sz="10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65536</a:t>
            </a:r>
            <a:r>
              <a:rPr lang="fr-FR" sz="105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fr-FR" sz="105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adu</a:t>
            </a:r>
            <a:endParaRPr lang="fr-FR" sz="105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6" name="ZoneTexte 215"/>
          <p:cNvSpPr txBox="1"/>
          <p:nvPr/>
        </p:nvSpPr>
        <p:spPr>
          <a:xfrm>
            <a:off x="3995936" y="2276872"/>
            <a:ext cx="129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Capacité pixel </a:t>
            </a:r>
          </a:p>
          <a:p>
            <a:r>
              <a:rPr lang="fr-FR" sz="11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registre &gt; 600 </a:t>
            </a:r>
            <a:r>
              <a:rPr lang="fr-FR" sz="1100" dirty="0" err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</a:t>
            </a:r>
            <a:r>
              <a:rPr lang="fr-FR" sz="11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</a:t>
            </a:r>
          </a:p>
        </p:txBody>
      </p:sp>
      <p:grpSp>
        <p:nvGrpSpPr>
          <p:cNvPr id="225" name="Groupe 224"/>
          <p:cNvGrpSpPr/>
          <p:nvPr/>
        </p:nvGrpSpPr>
        <p:grpSpPr>
          <a:xfrm>
            <a:off x="7597626" y="1801797"/>
            <a:ext cx="286742" cy="348257"/>
            <a:chOff x="2362673" y="1801755"/>
            <a:chExt cx="286742" cy="348257"/>
          </a:xfrm>
        </p:grpSpPr>
        <p:cxnSp>
          <p:nvCxnSpPr>
            <p:cNvPr id="208" name="Connecteur droit 207"/>
            <p:cNvCxnSpPr/>
            <p:nvPr/>
          </p:nvCxnSpPr>
          <p:spPr>
            <a:xfrm flipH="1">
              <a:off x="2508448" y="1976143"/>
              <a:ext cx="14096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Groupe 275"/>
            <p:cNvGrpSpPr/>
            <p:nvPr/>
          </p:nvGrpSpPr>
          <p:grpSpPr>
            <a:xfrm>
              <a:off x="2362673" y="1801755"/>
              <a:ext cx="140967" cy="348257"/>
              <a:chOff x="1259632" y="3140968"/>
              <a:chExt cx="144016" cy="432048"/>
            </a:xfrm>
          </p:grpSpPr>
          <p:cxnSp>
            <p:nvCxnSpPr>
              <p:cNvPr id="220" name="Connecteur droit 219"/>
              <p:cNvCxnSpPr/>
              <p:nvPr/>
            </p:nvCxnSpPr>
            <p:spPr>
              <a:xfrm flipV="1">
                <a:off x="1403648" y="3140968"/>
                <a:ext cx="0" cy="432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necteur droit 220"/>
              <p:cNvCxnSpPr/>
              <p:nvPr/>
            </p:nvCxnSpPr>
            <p:spPr>
              <a:xfrm>
                <a:off x="1259632" y="3573016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necteur droit 222"/>
              <p:cNvCxnSpPr/>
              <p:nvPr/>
            </p:nvCxnSpPr>
            <p:spPr>
              <a:xfrm>
                <a:off x="1259632" y="3140968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6" name="Groupe 225"/>
          <p:cNvGrpSpPr/>
          <p:nvPr/>
        </p:nvGrpSpPr>
        <p:grpSpPr>
          <a:xfrm flipH="1">
            <a:off x="6637462" y="1800994"/>
            <a:ext cx="286742" cy="348257"/>
            <a:chOff x="2362673" y="1801755"/>
            <a:chExt cx="286742" cy="348257"/>
          </a:xfrm>
        </p:grpSpPr>
        <p:cxnSp>
          <p:nvCxnSpPr>
            <p:cNvPr id="227" name="Connecteur droit 226"/>
            <p:cNvCxnSpPr/>
            <p:nvPr/>
          </p:nvCxnSpPr>
          <p:spPr>
            <a:xfrm flipH="1">
              <a:off x="2508448" y="1976143"/>
              <a:ext cx="14096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8" name="Groupe 275"/>
            <p:cNvGrpSpPr/>
            <p:nvPr/>
          </p:nvGrpSpPr>
          <p:grpSpPr>
            <a:xfrm>
              <a:off x="2362673" y="1801755"/>
              <a:ext cx="140967" cy="348257"/>
              <a:chOff x="1259632" y="3140968"/>
              <a:chExt cx="144016" cy="432048"/>
            </a:xfrm>
          </p:grpSpPr>
          <p:cxnSp>
            <p:nvCxnSpPr>
              <p:cNvPr id="229" name="Connecteur droit 228"/>
              <p:cNvCxnSpPr/>
              <p:nvPr/>
            </p:nvCxnSpPr>
            <p:spPr>
              <a:xfrm flipV="1">
                <a:off x="1403648" y="3140968"/>
                <a:ext cx="0" cy="432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necteur droit 229"/>
              <p:cNvCxnSpPr/>
              <p:nvPr/>
            </p:nvCxnSpPr>
            <p:spPr>
              <a:xfrm>
                <a:off x="1259632" y="3573016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eur droit 230"/>
              <p:cNvCxnSpPr/>
              <p:nvPr/>
            </p:nvCxnSpPr>
            <p:spPr>
              <a:xfrm>
                <a:off x="1259632" y="3140968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2" name="Groupe 231"/>
          <p:cNvGrpSpPr/>
          <p:nvPr/>
        </p:nvGrpSpPr>
        <p:grpSpPr>
          <a:xfrm>
            <a:off x="2270702" y="1801755"/>
            <a:ext cx="286742" cy="348257"/>
            <a:chOff x="2362673" y="1801755"/>
            <a:chExt cx="286742" cy="348257"/>
          </a:xfrm>
        </p:grpSpPr>
        <p:cxnSp>
          <p:nvCxnSpPr>
            <p:cNvPr id="233" name="Connecteur droit 232"/>
            <p:cNvCxnSpPr/>
            <p:nvPr/>
          </p:nvCxnSpPr>
          <p:spPr>
            <a:xfrm flipH="1">
              <a:off x="2508448" y="1976143"/>
              <a:ext cx="14096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4" name="Groupe 275"/>
            <p:cNvGrpSpPr/>
            <p:nvPr/>
          </p:nvGrpSpPr>
          <p:grpSpPr>
            <a:xfrm>
              <a:off x="2362673" y="1801755"/>
              <a:ext cx="140967" cy="348257"/>
              <a:chOff x="1259632" y="3140968"/>
              <a:chExt cx="144016" cy="432048"/>
            </a:xfrm>
          </p:grpSpPr>
          <p:cxnSp>
            <p:nvCxnSpPr>
              <p:cNvPr id="235" name="Connecteur droit 234"/>
              <p:cNvCxnSpPr/>
              <p:nvPr/>
            </p:nvCxnSpPr>
            <p:spPr>
              <a:xfrm flipV="1">
                <a:off x="1403648" y="3140968"/>
                <a:ext cx="0" cy="432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cteur droit 235"/>
              <p:cNvCxnSpPr/>
              <p:nvPr/>
            </p:nvCxnSpPr>
            <p:spPr>
              <a:xfrm>
                <a:off x="1259632" y="3573016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necteur droit 236"/>
              <p:cNvCxnSpPr/>
              <p:nvPr/>
            </p:nvCxnSpPr>
            <p:spPr>
              <a:xfrm>
                <a:off x="1259632" y="3140968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8" name="Groupe 237"/>
          <p:cNvGrpSpPr/>
          <p:nvPr/>
        </p:nvGrpSpPr>
        <p:grpSpPr>
          <a:xfrm flipH="1">
            <a:off x="1331640" y="1798888"/>
            <a:ext cx="286742" cy="348257"/>
            <a:chOff x="2362673" y="1801755"/>
            <a:chExt cx="286742" cy="348257"/>
          </a:xfrm>
        </p:grpSpPr>
        <p:cxnSp>
          <p:nvCxnSpPr>
            <p:cNvPr id="240" name="Connecteur droit 239"/>
            <p:cNvCxnSpPr/>
            <p:nvPr/>
          </p:nvCxnSpPr>
          <p:spPr>
            <a:xfrm flipH="1">
              <a:off x="2508448" y="1976143"/>
              <a:ext cx="14096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Groupe 275"/>
            <p:cNvGrpSpPr/>
            <p:nvPr/>
          </p:nvGrpSpPr>
          <p:grpSpPr>
            <a:xfrm>
              <a:off x="2362673" y="1801755"/>
              <a:ext cx="140967" cy="348257"/>
              <a:chOff x="1259632" y="3140968"/>
              <a:chExt cx="144016" cy="432048"/>
            </a:xfrm>
          </p:grpSpPr>
          <p:cxnSp>
            <p:nvCxnSpPr>
              <p:cNvPr id="263" name="Connecteur droit 262"/>
              <p:cNvCxnSpPr/>
              <p:nvPr/>
            </p:nvCxnSpPr>
            <p:spPr>
              <a:xfrm flipV="1">
                <a:off x="1403648" y="3140968"/>
                <a:ext cx="0" cy="432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Connecteur droit 263"/>
              <p:cNvCxnSpPr/>
              <p:nvPr/>
            </p:nvCxnSpPr>
            <p:spPr>
              <a:xfrm>
                <a:off x="1259632" y="3573016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necteur droit 264"/>
              <p:cNvCxnSpPr/>
              <p:nvPr/>
            </p:nvCxnSpPr>
            <p:spPr>
              <a:xfrm>
                <a:off x="1259632" y="3140968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6" name="ZoneTexte 265"/>
          <p:cNvSpPr txBox="1"/>
          <p:nvPr/>
        </p:nvSpPr>
        <p:spPr>
          <a:xfrm>
            <a:off x="1577468" y="1583302"/>
            <a:ext cx="736501" cy="102380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fr-FR" sz="1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100 kHz</a:t>
            </a:r>
          </a:p>
          <a:p>
            <a:pPr algn="ctr">
              <a:lnSpc>
                <a:spcPts val="2500"/>
              </a:lnSpc>
            </a:pPr>
            <a:r>
              <a:rPr lang="fr-FR" sz="1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 MHz</a:t>
            </a:r>
          </a:p>
          <a:p>
            <a:pPr algn="ctr">
              <a:lnSpc>
                <a:spcPts val="2500"/>
              </a:lnSpc>
            </a:pPr>
            <a:r>
              <a:rPr lang="fr-FR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16 bits</a:t>
            </a:r>
          </a:p>
        </p:txBody>
      </p:sp>
      <p:grpSp>
        <p:nvGrpSpPr>
          <p:cNvPr id="267" name="Groupe 266"/>
          <p:cNvGrpSpPr/>
          <p:nvPr/>
        </p:nvGrpSpPr>
        <p:grpSpPr>
          <a:xfrm flipH="1">
            <a:off x="7791258" y="1802620"/>
            <a:ext cx="286742" cy="348257"/>
            <a:chOff x="1331640" y="1196752"/>
            <a:chExt cx="292943" cy="216024"/>
          </a:xfrm>
        </p:grpSpPr>
        <p:cxnSp>
          <p:nvCxnSpPr>
            <p:cNvPr id="268" name="Connecteur droit 267"/>
            <p:cNvCxnSpPr/>
            <p:nvPr/>
          </p:nvCxnSpPr>
          <p:spPr>
            <a:xfrm flipH="1">
              <a:off x="1480567" y="1304925"/>
              <a:ext cx="1440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9" name="Groupe 275"/>
            <p:cNvGrpSpPr/>
            <p:nvPr/>
          </p:nvGrpSpPr>
          <p:grpSpPr>
            <a:xfrm>
              <a:off x="1331640" y="1196752"/>
              <a:ext cx="144016" cy="216024"/>
              <a:chOff x="1259632" y="3140968"/>
              <a:chExt cx="144016" cy="432048"/>
            </a:xfrm>
          </p:grpSpPr>
          <p:cxnSp>
            <p:nvCxnSpPr>
              <p:cNvPr id="270" name="Connecteur droit 269"/>
              <p:cNvCxnSpPr/>
              <p:nvPr/>
            </p:nvCxnSpPr>
            <p:spPr>
              <a:xfrm flipV="1">
                <a:off x="1403648" y="3140968"/>
                <a:ext cx="0" cy="432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necteur droit 270"/>
              <p:cNvCxnSpPr/>
              <p:nvPr/>
            </p:nvCxnSpPr>
            <p:spPr>
              <a:xfrm>
                <a:off x="1259632" y="3573016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necteur droit 271"/>
              <p:cNvCxnSpPr/>
              <p:nvPr/>
            </p:nvCxnSpPr>
            <p:spPr>
              <a:xfrm>
                <a:off x="1259632" y="3356992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necteur droit 272"/>
              <p:cNvCxnSpPr/>
              <p:nvPr/>
            </p:nvCxnSpPr>
            <p:spPr>
              <a:xfrm>
                <a:off x="1259632" y="3140968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7" name="ZoneTexte 186"/>
          <p:cNvSpPr txBox="1"/>
          <p:nvPr/>
        </p:nvSpPr>
        <p:spPr>
          <a:xfrm>
            <a:off x="107504" y="6525344"/>
            <a:ext cx="1656184" cy="2616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050" i="1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Bruit lecture = 3 e- </a:t>
            </a:r>
            <a:r>
              <a:rPr lang="fr-FR" sz="1050" i="1" dirty="0" err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rms</a:t>
            </a:r>
            <a:endParaRPr lang="fr-FR" sz="1200" b="1" i="1" dirty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2" name="ZoneTexte 221"/>
          <p:cNvSpPr txBox="1"/>
          <p:nvPr/>
        </p:nvSpPr>
        <p:spPr>
          <a:xfrm>
            <a:off x="7343800" y="6549159"/>
            <a:ext cx="1800200" cy="2616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050" i="1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Bruit lecture = 6 e- </a:t>
            </a:r>
            <a:r>
              <a:rPr lang="fr-FR" sz="1050" i="1" dirty="0" err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rms</a:t>
            </a:r>
            <a:endParaRPr lang="fr-FR" sz="1200" b="1" i="1" dirty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234</Words>
  <Application>Microsoft Office PowerPoint</Application>
  <PresentationFormat>On-screen Show (4:3)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Unicode MS</vt:lpstr>
      <vt:lpstr>Calibri</vt:lpstr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Philippe</dc:creator>
  <cp:lastModifiedBy>Mohamed-Raouf AMARA</cp:lastModifiedBy>
  <cp:revision>106</cp:revision>
  <dcterms:created xsi:type="dcterms:W3CDTF">2012-02-24T10:19:20Z</dcterms:created>
  <dcterms:modified xsi:type="dcterms:W3CDTF">2020-09-30T13:08:27Z</dcterms:modified>
</cp:coreProperties>
</file>