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9" r:id="rId2"/>
    <p:sldId id="262" r:id="rId3"/>
    <p:sldId id="261" r:id="rId4"/>
    <p:sldId id="263" r:id="rId5"/>
    <p:sldId id="264" r:id="rId6"/>
    <p:sldId id="265" r:id="rId7"/>
    <p:sldId id="266" r:id="rId8"/>
    <p:sldId id="258"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B7593-3922-42B1-242F-362079C7A2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812235-9504-EB37-6EDB-53ECD049B8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04761E-A421-6513-BB34-22731731DA5F}"/>
              </a:ext>
            </a:extLst>
          </p:cNvPr>
          <p:cNvSpPr>
            <a:spLocks noGrp="1"/>
          </p:cNvSpPr>
          <p:nvPr>
            <p:ph type="dt" sz="half" idx="10"/>
          </p:nvPr>
        </p:nvSpPr>
        <p:spPr/>
        <p:txBody>
          <a:bodyPr/>
          <a:lstStyle/>
          <a:p>
            <a:fld id="{5DBDDF98-C922-483F-97E9-3E76B0201B42}" type="datetimeFigureOut">
              <a:rPr lang="en-US" smtClean="0"/>
              <a:t>3/12/2023</a:t>
            </a:fld>
            <a:endParaRPr lang="en-US"/>
          </a:p>
        </p:txBody>
      </p:sp>
      <p:sp>
        <p:nvSpPr>
          <p:cNvPr id="5" name="Footer Placeholder 4">
            <a:extLst>
              <a:ext uri="{FF2B5EF4-FFF2-40B4-BE49-F238E27FC236}">
                <a16:creationId xmlns:a16="http://schemas.microsoft.com/office/drawing/2014/main" id="{D6D22546-EF7A-A5A6-F7C2-DEDF2D5B6D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3AE5DA-A98D-9539-21AA-BC0F989615B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4103534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6E851-F4E2-2856-963D-DA32ECA8F1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4BA0BF-44F0-E1CA-82BB-893DD20F22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252070-2B1F-225D-0837-0D4819B6530A}"/>
              </a:ext>
            </a:extLst>
          </p:cNvPr>
          <p:cNvSpPr>
            <a:spLocks noGrp="1"/>
          </p:cNvSpPr>
          <p:nvPr>
            <p:ph type="dt" sz="half" idx="10"/>
          </p:nvPr>
        </p:nvSpPr>
        <p:spPr/>
        <p:txBody>
          <a:bodyPr/>
          <a:lstStyle/>
          <a:p>
            <a:fld id="{5DBDDF98-C922-483F-97E9-3E76B0201B42}" type="datetimeFigureOut">
              <a:rPr lang="en-US" smtClean="0"/>
              <a:t>3/12/2023</a:t>
            </a:fld>
            <a:endParaRPr lang="en-US"/>
          </a:p>
        </p:txBody>
      </p:sp>
      <p:sp>
        <p:nvSpPr>
          <p:cNvPr id="5" name="Footer Placeholder 4">
            <a:extLst>
              <a:ext uri="{FF2B5EF4-FFF2-40B4-BE49-F238E27FC236}">
                <a16:creationId xmlns:a16="http://schemas.microsoft.com/office/drawing/2014/main" id="{FC4BAF67-414D-5DB0-1AC6-819233749F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B07FBE-38AC-0332-E298-3BF9360A278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771516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A0E472-DD3C-FE67-6DEB-6D154D6E07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0DF658-6FE2-1CCB-5405-4C76F96465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02DCDE-B437-AA98-788E-DDBE9F1431B8}"/>
              </a:ext>
            </a:extLst>
          </p:cNvPr>
          <p:cNvSpPr>
            <a:spLocks noGrp="1"/>
          </p:cNvSpPr>
          <p:nvPr>
            <p:ph type="dt" sz="half" idx="10"/>
          </p:nvPr>
        </p:nvSpPr>
        <p:spPr/>
        <p:txBody>
          <a:bodyPr/>
          <a:lstStyle/>
          <a:p>
            <a:fld id="{5DBDDF98-C922-483F-97E9-3E76B0201B42}" type="datetimeFigureOut">
              <a:rPr lang="en-US" smtClean="0"/>
              <a:t>3/12/2023</a:t>
            </a:fld>
            <a:endParaRPr lang="en-US"/>
          </a:p>
        </p:txBody>
      </p:sp>
      <p:sp>
        <p:nvSpPr>
          <p:cNvPr id="5" name="Footer Placeholder 4">
            <a:extLst>
              <a:ext uri="{FF2B5EF4-FFF2-40B4-BE49-F238E27FC236}">
                <a16:creationId xmlns:a16="http://schemas.microsoft.com/office/drawing/2014/main" id="{E6D83E54-DB9A-F9C8-0C9B-910E976EB4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93D9A2-64FB-678E-FA41-358B603000F4}"/>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601581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41DDB-CFCB-0A28-FEA2-08A3E302DF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2885CC-DA18-C5C2-66CC-776AD0E6F2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A639-54CD-9E85-039C-F05058326059}"/>
              </a:ext>
            </a:extLst>
          </p:cNvPr>
          <p:cNvSpPr>
            <a:spLocks noGrp="1"/>
          </p:cNvSpPr>
          <p:nvPr>
            <p:ph type="dt" sz="half" idx="10"/>
          </p:nvPr>
        </p:nvSpPr>
        <p:spPr/>
        <p:txBody>
          <a:bodyPr/>
          <a:lstStyle/>
          <a:p>
            <a:fld id="{5DBDDF98-C922-483F-97E9-3E76B0201B42}" type="datetimeFigureOut">
              <a:rPr lang="en-US" smtClean="0"/>
              <a:t>3/12/2023</a:t>
            </a:fld>
            <a:endParaRPr lang="en-US"/>
          </a:p>
        </p:txBody>
      </p:sp>
      <p:sp>
        <p:nvSpPr>
          <p:cNvPr id="5" name="Footer Placeholder 4">
            <a:extLst>
              <a:ext uri="{FF2B5EF4-FFF2-40B4-BE49-F238E27FC236}">
                <a16:creationId xmlns:a16="http://schemas.microsoft.com/office/drawing/2014/main" id="{ACBF3417-14C7-52E7-E310-443D7344F4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960E44-44E6-9C49-0568-722444F9DE2B}"/>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239256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15F4D-C612-76E4-FC33-EB797A4287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2E247A-567E-9E11-C3DD-35014B6BAA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3E4369-EFD8-B603-97DC-D73F87A85835}"/>
              </a:ext>
            </a:extLst>
          </p:cNvPr>
          <p:cNvSpPr>
            <a:spLocks noGrp="1"/>
          </p:cNvSpPr>
          <p:nvPr>
            <p:ph type="dt" sz="half" idx="10"/>
          </p:nvPr>
        </p:nvSpPr>
        <p:spPr/>
        <p:txBody>
          <a:bodyPr/>
          <a:lstStyle/>
          <a:p>
            <a:fld id="{5DBDDF98-C922-483F-97E9-3E76B0201B42}" type="datetimeFigureOut">
              <a:rPr lang="en-US" smtClean="0"/>
              <a:t>3/12/2023</a:t>
            </a:fld>
            <a:endParaRPr lang="en-US"/>
          </a:p>
        </p:txBody>
      </p:sp>
      <p:sp>
        <p:nvSpPr>
          <p:cNvPr id="5" name="Footer Placeholder 4">
            <a:extLst>
              <a:ext uri="{FF2B5EF4-FFF2-40B4-BE49-F238E27FC236}">
                <a16:creationId xmlns:a16="http://schemas.microsoft.com/office/drawing/2014/main" id="{770258C5-12D9-28FF-B072-6759AE513A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157EB2-3213-CAF5-39E7-285A75C67F5C}"/>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82252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05949-CC67-F430-8E48-584F079EBB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5257E8-0E21-8159-9802-E7AA394838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E73525-8AAB-D86E-6450-6D0048923F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EFB1BD-D5D2-83D4-DE35-C1D22D65A5D3}"/>
              </a:ext>
            </a:extLst>
          </p:cNvPr>
          <p:cNvSpPr>
            <a:spLocks noGrp="1"/>
          </p:cNvSpPr>
          <p:nvPr>
            <p:ph type="dt" sz="half" idx="10"/>
          </p:nvPr>
        </p:nvSpPr>
        <p:spPr/>
        <p:txBody>
          <a:bodyPr/>
          <a:lstStyle/>
          <a:p>
            <a:fld id="{5DBDDF98-C922-483F-97E9-3E76B0201B42}" type="datetimeFigureOut">
              <a:rPr lang="en-US" smtClean="0"/>
              <a:t>3/12/2023</a:t>
            </a:fld>
            <a:endParaRPr lang="en-US"/>
          </a:p>
        </p:txBody>
      </p:sp>
      <p:sp>
        <p:nvSpPr>
          <p:cNvPr id="6" name="Footer Placeholder 5">
            <a:extLst>
              <a:ext uri="{FF2B5EF4-FFF2-40B4-BE49-F238E27FC236}">
                <a16:creationId xmlns:a16="http://schemas.microsoft.com/office/drawing/2014/main" id="{9F8BD582-289D-FDAE-8DF8-8C0A4403B4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C6DE87-C40C-749C-C919-3916EA8A6616}"/>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601516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D6D06-0AA9-3B74-511E-652DC7FCAC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5132D6-E633-005B-9992-99E8E7B55E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824D62-EC91-C8C3-6E8A-04B0E03FC0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8CC4AA-86A8-2291-A4F4-4DE12A959F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C9157B-517A-78CD-3E98-9D18D0464A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F17DFF-0ADB-623B-B169-97F7BDE68966}"/>
              </a:ext>
            </a:extLst>
          </p:cNvPr>
          <p:cNvSpPr>
            <a:spLocks noGrp="1"/>
          </p:cNvSpPr>
          <p:nvPr>
            <p:ph type="dt" sz="half" idx="10"/>
          </p:nvPr>
        </p:nvSpPr>
        <p:spPr/>
        <p:txBody>
          <a:bodyPr/>
          <a:lstStyle/>
          <a:p>
            <a:fld id="{5DBDDF98-C922-483F-97E9-3E76B0201B42}" type="datetimeFigureOut">
              <a:rPr lang="en-US" smtClean="0"/>
              <a:t>3/12/2023</a:t>
            </a:fld>
            <a:endParaRPr lang="en-US"/>
          </a:p>
        </p:txBody>
      </p:sp>
      <p:sp>
        <p:nvSpPr>
          <p:cNvPr id="8" name="Footer Placeholder 7">
            <a:extLst>
              <a:ext uri="{FF2B5EF4-FFF2-40B4-BE49-F238E27FC236}">
                <a16:creationId xmlns:a16="http://schemas.microsoft.com/office/drawing/2014/main" id="{96180E17-7C10-7F87-139B-720442F42E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0226AA-5183-DE8D-450C-FA24F580D5B7}"/>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747876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DCD76-B269-B115-F91F-B81F82C1F4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2B1C7B-2FB9-3E36-4292-0C34842CE35D}"/>
              </a:ext>
            </a:extLst>
          </p:cNvPr>
          <p:cNvSpPr>
            <a:spLocks noGrp="1"/>
          </p:cNvSpPr>
          <p:nvPr>
            <p:ph type="dt" sz="half" idx="10"/>
          </p:nvPr>
        </p:nvSpPr>
        <p:spPr/>
        <p:txBody>
          <a:bodyPr/>
          <a:lstStyle/>
          <a:p>
            <a:fld id="{5DBDDF98-C922-483F-97E9-3E76B0201B42}" type="datetimeFigureOut">
              <a:rPr lang="en-US" smtClean="0"/>
              <a:t>3/12/2023</a:t>
            </a:fld>
            <a:endParaRPr lang="en-US"/>
          </a:p>
        </p:txBody>
      </p:sp>
      <p:sp>
        <p:nvSpPr>
          <p:cNvPr id="4" name="Footer Placeholder 3">
            <a:extLst>
              <a:ext uri="{FF2B5EF4-FFF2-40B4-BE49-F238E27FC236}">
                <a16:creationId xmlns:a16="http://schemas.microsoft.com/office/drawing/2014/main" id="{57785036-72A8-FD1D-B25F-5F3ABDC865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348F42-5F49-516C-B7A6-C62DCDF63EEF}"/>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099224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0D332B-7290-0A7A-14A1-2F722C26C719}"/>
              </a:ext>
            </a:extLst>
          </p:cNvPr>
          <p:cNvSpPr>
            <a:spLocks noGrp="1"/>
          </p:cNvSpPr>
          <p:nvPr>
            <p:ph type="dt" sz="half" idx="10"/>
          </p:nvPr>
        </p:nvSpPr>
        <p:spPr/>
        <p:txBody>
          <a:bodyPr/>
          <a:lstStyle/>
          <a:p>
            <a:fld id="{5DBDDF98-C922-483F-97E9-3E76B0201B42}" type="datetimeFigureOut">
              <a:rPr lang="en-US" smtClean="0"/>
              <a:t>3/12/2023</a:t>
            </a:fld>
            <a:endParaRPr lang="en-US"/>
          </a:p>
        </p:txBody>
      </p:sp>
      <p:sp>
        <p:nvSpPr>
          <p:cNvPr id="3" name="Footer Placeholder 2">
            <a:extLst>
              <a:ext uri="{FF2B5EF4-FFF2-40B4-BE49-F238E27FC236}">
                <a16:creationId xmlns:a16="http://schemas.microsoft.com/office/drawing/2014/main" id="{B3DC8E11-CCEA-2EB3-7038-2DC67C1E6A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09B87A-7BDA-E2E0-5FC8-F8260DEB8206}"/>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865008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78EE-A1CA-01A7-9B8B-662D06A4F8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2471A7-058E-36CC-DE67-B8B7B150BA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6843F7-416A-E6C3-2EF5-647F4C225C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706057-BB16-1913-1A33-7C1926D39F44}"/>
              </a:ext>
            </a:extLst>
          </p:cNvPr>
          <p:cNvSpPr>
            <a:spLocks noGrp="1"/>
          </p:cNvSpPr>
          <p:nvPr>
            <p:ph type="dt" sz="half" idx="10"/>
          </p:nvPr>
        </p:nvSpPr>
        <p:spPr/>
        <p:txBody>
          <a:bodyPr/>
          <a:lstStyle/>
          <a:p>
            <a:fld id="{5DBDDF98-C922-483F-97E9-3E76B0201B42}" type="datetimeFigureOut">
              <a:rPr lang="en-US" smtClean="0"/>
              <a:t>3/12/2023</a:t>
            </a:fld>
            <a:endParaRPr lang="en-US"/>
          </a:p>
        </p:txBody>
      </p:sp>
      <p:sp>
        <p:nvSpPr>
          <p:cNvPr id="6" name="Footer Placeholder 5">
            <a:extLst>
              <a:ext uri="{FF2B5EF4-FFF2-40B4-BE49-F238E27FC236}">
                <a16:creationId xmlns:a16="http://schemas.microsoft.com/office/drawing/2014/main" id="{622018CA-770A-D18F-E775-8866795763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A695E2-BFB5-46AB-216F-C4FAF0A51862}"/>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108676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55C0A-EB56-2789-ECCF-CC39E1DE39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81A4AB-41E4-7640-60EC-2AC0FF5112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D57DE8-9BBD-5EAB-92AD-47FF642E2B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E9A6D8-E7D2-F196-F86C-6684EF02975F}"/>
              </a:ext>
            </a:extLst>
          </p:cNvPr>
          <p:cNvSpPr>
            <a:spLocks noGrp="1"/>
          </p:cNvSpPr>
          <p:nvPr>
            <p:ph type="dt" sz="half" idx="10"/>
          </p:nvPr>
        </p:nvSpPr>
        <p:spPr/>
        <p:txBody>
          <a:bodyPr/>
          <a:lstStyle/>
          <a:p>
            <a:fld id="{5DBDDF98-C922-483F-97E9-3E76B0201B42}" type="datetimeFigureOut">
              <a:rPr lang="en-US" smtClean="0"/>
              <a:t>3/12/2023</a:t>
            </a:fld>
            <a:endParaRPr lang="en-US"/>
          </a:p>
        </p:txBody>
      </p:sp>
      <p:sp>
        <p:nvSpPr>
          <p:cNvPr id="6" name="Footer Placeholder 5">
            <a:extLst>
              <a:ext uri="{FF2B5EF4-FFF2-40B4-BE49-F238E27FC236}">
                <a16:creationId xmlns:a16="http://schemas.microsoft.com/office/drawing/2014/main" id="{B6C49AA6-3139-F640-9350-8C855C57D9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B359EF-A5CB-AF92-C7AC-82594C5BFCF0}"/>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934078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B2EB66-5E02-33CD-8F92-A1727CFD2A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F83B95-810B-B2CD-34CD-4169142566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415ADB-236D-EE64-AE20-5213EDB108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BDDF98-C922-483F-97E9-3E76B0201B42}" type="datetimeFigureOut">
              <a:rPr lang="en-US" smtClean="0"/>
              <a:pPr/>
              <a:t>3/12/2023</a:t>
            </a:fld>
            <a:endParaRPr lang="en-US"/>
          </a:p>
        </p:txBody>
      </p:sp>
      <p:sp>
        <p:nvSpPr>
          <p:cNvPr id="5" name="Footer Placeholder 4">
            <a:extLst>
              <a:ext uri="{FF2B5EF4-FFF2-40B4-BE49-F238E27FC236}">
                <a16:creationId xmlns:a16="http://schemas.microsoft.com/office/drawing/2014/main" id="{218D4774-767B-89C3-473B-90ABB25F03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CE30D4-CA86-0330-C6F0-317138BA68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8B3671-A306-4A69-8480-FA9BE839245D}" type="slidenum">
              <a:rPr lang="en-US" smtClean="0"/>
              <a:pPr/>
              <a:t>‹#›</a:t>
            </a:fld>
            <a:endParaRPr lang="en-US"/>
          </a:p>
        </p:txBody>
      </p:sp>
    </p:spTree>
    <p:extLst>
      <p:ext uri="{BB962C8B-B14F-4D97-AF65-F5344CB8AC3E}">
        <p14:creationId xmlns:p14="http://schemas.microsoft.com/office/powerpoint/2010/main" val="47901319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011F0-B814-FCAF-AE72-52E03D94DF7B}"/>
              </a:ext>
            </a:extLst>
          </p:cNvPr>
          <p:cNvSpPr>
            <a:spLocks noGrp="1"/>
          </p:cNvSpPr>
          <p:nvPr>
            <p:ph type="title"/>
          </p:nvPr>
        </p:nvSpPr>
        <p:spPr>
          <a:xfrm>
            <a:off x="838200" y="2766218"/>
            <a:ext cx="10515600" cy="1325563"/>
          </a:xfrm>
        </p:spPr>
        <p:txBody>
          <a:bodyPr/>
          <a:lstStyle/>
          <a:p>
            <a:r>
              <a:rPr lang="en-US"/>
              <a:t>Bài 1: Mô tả kiến trúc thực thi JVM các ứng dụng Java</a:t>
            </a:r>
          </a:p>
        </p:txBody>
      </p:sp>
    </p:spTree>
    <p:extLst>
      <p:ext uri="{BB962C8B-B14F-4D97-AF65-F5344CB8AC3E}">
        <p14:creationId xmlns:p14="http://schemas.microsoft.com/office/powerpoint/2010/main" val="3931625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2176C98B-AE71-19F2-064C-2FDD0467FB9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descr="Diagram&#10;&#10;Description automatically generated">
            <a:extLst>
              <a:ext uri="{FF2B5EF4-FFF2-40B4-BE49-F238E27FC236}">
                <a16:creationId xmlns:a16="http://schemas.microsoft.com/office/drawing/2014/main" id="{E299D9A9-8245-20FA-57FD-E55EF9098C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9719" y="158005"/>
            <a:ext cx="8612562" cy="6541990"/>
          </a:xfrm>
          <a:prstGeom prst="rect">
            <a:avLst/>
          </a:prstGeom>
        </p:spPr>
      </p:pic>
    </p:spTree>
    <p:extLst>
      <p:ext uri="{BB962C8B-B14F-4D97-AF65-F5344CB8AC3E}">
        <p14:creationId xmlns:p14="http://schemas.microsoft.com/office/powerpoint/2010/main" val="1235770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510C1-C50F-D89D-1EC9-E6B4A28A9B5B}"/>
              </a:ext>
            </a:extLst>
          </p:cNvPr>
          <p:cNvSpPr>
            <a:spLocks noGrp="1"/>
          </p:cNvSpPr>
          <p:nvPr>
            <p:ph idx="1"/>
          </p:nvPr>
        </p:nvSpPr>
        <p:spPr>
          <a:xfrm>
            <a:off x="838200" y="597715"/>
            <a:ext cx="10515600" cy="6025153"/>
          </a:xfrm>
        </p:spPr>
        <p:txBody>
          <a:bodyPr>
            <a:noAutofit/>
          </a:bodyPr>
          <a:lstStyle/>
          <a:p>
            <a:pPr marL="0" indent="0" algn="l">
              <a:buNone/>
            </a:pPr>
            <a:r>
              <a:rPr lang="en-US" sz="1600" b="1" i="0">
                <a:solidFill>
                  <a:srgbClr val="1B1B1B"/>
                </a:solidFill>
                <a:effectLst/>
                <a:latin typeface="Open Sans" panose="020B0606030504020204" pitchFamily="34" charset="0"/>
              </a:rPr>
              <a:t>Kiến trúc bên trong của JVM</a:t>
            </a:r>
            <a:br>
              <a:rPr lang="en-US" sz="1600"/>
            </a:br>
            <a:r>
              <a:rPr lang="vi-VN" sz="1600"/>
              <a:t>Classloader:</a:t>
            </a:r>
          </a:p>
          <a:p>
            <a:pPr marL="0" indent="0" algn="l">
              <a:buNone/>
            </a:pPr>
            <a:r>
              <a:rPr lang="en-US" sz="1600"/>
              <a:t>-</a:t>
            </a:r>
            <a:r>
              <a:rPr lang="vi-VN" sz="1600"/>
              <a:t>Classloader là một hệ thống phụ của JVM được sử dụng để tải các file class.</a:t>
            </a:r>
          </a:p>
          <a:p>
            <a:pPr marL="0" indent="0" algn="l">
              <a:buNone/>
            </a:pPr>
            <a:r>
              <a:rPr lang="en-US" sz="1600"/>
              <a:t>-</a:t>
            </a:r>
            <a:r>
              <a:rPr lang="vi-VN" sz="1600"/>
              <a:t>Class (Method) Area:</a:t>
            </a:r>
          </a:p>
          <a:p>
            <a:pPr marL="0" indent="0" algn="l">
              <a:buNone/>
            </a:pPr>
            <a:r>
              <a:rPr lang="vi-VN" sz="1600"/>
              <a:t>Cửa hàng lớp (Method): Vùng chứa các class và cung cấp các class nền tảng cho phép mở rộng hoặc ghi đè lên nó</a:t>
            </a:r>
          </a:p>
          <a:p>
            <a:pPr marL="0" indent="0" algn="l">
              <a:buNone/>
            </a:pPr>
            <a:r>
              <a:rPr lang="en-US" sz="1600"/>
              <a:t>-</a:t>
            </a:r>
            <a:r>
              <a:rPr lang="vi-VN" sz="1600"/>
              <a:t>Heap:</a:t>
            </a:r>
          </a:p>
          <a:p>
            <a:pPr marL="0" indent="0" algn="l">
              <a:buNone/>
            </a:pPr>
            <a:r>
              <a:rPr lang="vi-VN" sz="1600"/>
              <a:t>Đây là khu vực dữ liệu thời gian chạy trong đó các đối tượng được phân bổ.</a:t>
            </a:r>
          </a:p>
          <a:p>
            <a:pPr marL="0" indent="0" algn="l">
              <a:buNone/>
            </a:pPr>
            <a:r>
              <a:rPr lang="en-US" sz="1600"/>
              <a:t>-</a:t>
            </a:r>
            <a:r>
              <a:rPr lang="vi-VN" sz="1600"/>
              <a:t>Stack:</a:t>
            </a:r>
          </a:p>
          <a:p>
            <a:pPr marL="0" indent="0" algn="l">
              <a:buNone/>
            </a:pPr>
            <a:r>
              <a:rPr lang="vi-VN" sz="1600"/>
              <a:t>Java stack store frames. Nó lưu trữ các biến địa phương và kết quả từng phần, và đóng một phần trong phương pháp gọi và trở về.</a:t>
            </a:r>
          </a:p>
          <a:p>
            <a:pPr marL="0" indent="0" algn="l">
              <a:buNone/>
            </a:pPr>
            <a:r>
              <a:rPr lang="vi-VN" sz="1600"/>
              <a:t>Mỗi thread cung cấp 1 JVM stack riêng, được tạo cùng thời gian với thread.</a:t>
            </a:r>
          </a:p>
          <a:p>
            <a:pPr marL="0" indent="0" algn="l">
              <a:buNone/>
            </a:pPr>
            <a:r>
              <a:rPr lang="vi-VN" sz="1600"/>
              <a:t>Một new frame được tạo ra mỗi lần method được gọi. Một frame bị hủy khi method được gọi của nó hoàn thành.</a:t>
            </a:r>
          </a:p>
          <a:p>
            <a:pPr marL="0" indent="0" algn="l">
              <a:buNone/>
            </a:pPr>
            <a:r>
              <a:rPr lang="en-US" sz="1600"/>
              <a:t>-</a:t>
            </a:r>
            <a:r>
              <a:rPr lang="vi-VN" sz="1600"/>
              <a:t>Program Counter Register::</a:t>
            </a:r>
          </a:p>
          <a:p>
            <a:pPr marL="0" indent="0" algn="l">
              <a:buNone/>
            </a:pPr>
            <a:r>
              <a:rPr lang="vi-VN" sz="1600"/>
              <a:t>PC (đếm chương trình) đăng ký. Nó chứa địa chỉ của các máy ảo Java hướng dẫn hiện đang được thực hiện.</a:t>
            </a:r>
          </a:p>
          <a:p>
            <a:pPr marL="0" indent="0" algn="l">
              <a:buNone/>
            </a:pPr>
            <a:r>
              <a:rPr lang="en-US" sz="1600"/>
              <a:t>-</a:t>
            </a:r>
            <a:r>
              <a:rPr lang="vi-VN" sz="1600"/>
              <a:t>Native Method Stack:</a:t>
            </a:r>
          </a:p>
          <a:p>
            <a:pPr marL="0" indent="0" algn="l">
              <a:buNone/>
            </a:pPr>
            <a:r>
              <a:rPr lang="vi-VN" sz="1600"/>
              <a:t>Nó chứa tất cả các phương pháp có nguồn gốc được sử dụng trong các ứng dụng.</a:t>
            </a:r>
          </a:p>
          <a:p>
            <a:pPr marL="0" indent="0" algn="l">
              <a:buNone/>
            </a:pPr>
            <a:r>
              <a:rPr lang="en-US" sz="1600"/>
              <a:t>-</a:t>
            </a:r>
            <a:r>
              <a:rPr lang="vi-VN" sz="1600"/>
              <a:t>Execution Engine</a:t>
            </a:r>
            <a:r>
              <a:rPr lang="en-US" sz="1600"/>
              <a:t>.</a:t>
            </a:r>
            <a:endParaRPr lang="vi-VN" sz="1600"/>
          </a:p>
        </p:txBody>
      </p:sp>
    </p:spTree>
    <p:extLst>
      <p:ext uri="{BB962C8B-B14F-4D97-AF65-F5344CB8AC3E}">
        <p14:creationId xmlns:p14="http://schemas.microsoft.com/office/powerpoint/2010/main" val="2078109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011F0-B814-FCAF-AE72-52E03D94DF7B}"/>
              </a:ext>
            </a:extLst>
          </p:cNvPr>
          <p:cNvSpPr>
            <a:spLocks noGrp="1"/>
          </p:cNvSpPr>
          <p:nvPr>
            <p:ph type="title"/>
          </p:nvPr>
        </p:nvSpPr>
        <p:spPr>
          <a:xfrm>
            <a:off x="838200" y="2766218"/>
            <a:ext cx="10515600" cy="1325563"/>
          </a:xfrm>
        </p:spPr>
        <p:txBody>
          <a:bodyPr/>
          <a:lstStyle/>
          <a:p>
            <a:r>
              <a:rPr lang="en-US"/>
              <a:t>Bài 2: Mô tả và đánh giá bộ công cụ phát triển JDK. </a:t>
            </a:r>
          </a:p>
        </p:txBody>
      </p:sp>
    </p:spTree>
    <p:extLst>
      <p:ext uri="{BB962C8B-B14F-4D97-AF65-F5344CB8AC3E}">
        <p14:creationId xmlns:p14="http://schemas.microsoft.com/office/powerpoint/2010/main" val="3833411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86EE1B4-4514-F2E8-61EA-0678CDFD0DC8}"/>
              </a:ext>
            </a:extLst>
          </p:cNvPr>
          <p:cNvSpPr>
            <a:spLocks noGrp="1"/>
          </p:cNvSpPr>
          <p:nvPr>
            <p:ph idx="1"/>
          </p:nvPr>
        </p:nvSpPr>
        <p:spPr>
          <a:xfrm>
            <a:off x="838200" y="689553"/>
            <a:ext cx="10515600" cy="3868593"/>
          </a:xfrm>
        </p:spPr>
        <p:txBody>
          <a:bodyPr>
            <a:normAutofit/>
          </a:bodyPr>
          <a:lstStyle/>
          <a:p>
            <a:r>
              <a:rPr lang="en-US" b="0" i="0">
                <a:solidFill>
                  <a:srgbClr val="1B1B1B"/>
                </a:solidFill>
                <a:effectLst/>
                <a:latin typeface="Open Sans" panose="020B0606030504020204" pitchFamily="34" charset="0"/>
              </a:rPr>
              <a:t>JDK là một thành phần nền tảng chính để xây dựng các ứng dụng Java. Trái tim của nó là trình biên dịch Java.</a:t>
            </a:r>
          </a:p>
          <a:p>
            <a:pPr algn="l"/>
            <a:r>
              <a:rPr lang="vi-VN" b="0" i="0">
                <a:solidFill>
                  <a:srgbClr val="1B1B1B"/>
                </a:solidFill>
                <a:effectLst/>
                <a:latin typeface="Open Sans" panose="020B0606030504020204" pitchFamily="34" charset="0"/>
              </a:rPr>
              <a:t>Java Development Kit (JDK) là một trong ba gói công nghệ cốt lõi được sử dụng trong lập trình Java, cùng với JVM (Java Virtual Machine) và JRE (Java Runtime Environment)</a:t>
            </a:r>
          </a:p>
          <a:p>
            <a:pPr algn="l"/>
            <a:r>
              <a:rPr lang="vi-VN" b="0" i="0">
                <a:solidFill>
                  <a:srgbClr val="1B1B1B"/>
                </a:solidFill>
                <a:effectLst/>
                <a:latin typeface="Open Sans" panose="020B0606030504020204" pitchFamily="34" charset="0"/>
              </a:rPr>
              <a:t>JRE có thể được sử dụng như một thành phần độc lập để chạy các chương trình Java, nhưng nó cũng là một phần của JDK. JDK yêu cầu JRE vì chạy các chương trình Java là một phần của việc phát triển chúng.</a:t>
            </a:r>
          </a:p>
          <a:p>
            <a:endParaRPr lang="en-US"/>
          </a:p>
        </p:txBody>
      </p:sp>
    </p:spTree>
    <p:extLst>
      <p:ext uri="{BB962C8B-B14F-4D97-AF65-F5344CB8AC3E}">
        <p14:creationId xmlns:p14="http://schemas.microsoft.com/office/powerpoint/2010/main" val="1833685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E7DC9E7E-8E7C-B65F-CD0E-C6DC7FBA9C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9451" y="1828800"/>
            <a:ext cx="8271316" cy="3098620"/>
          </a:xfrm>
        </p:spPr>
      </p:pic>
      <p:pic>
        <p:nvPicPr>
          <p:cNvPr id="7" name="Picture 6" descr="Diagram&#10;&#10;Description automatically generated">
            <a:extLst>
              <a:ext uri="{FF2B5EF4-FFF2-40B4-BE49-F238E27FC236}">
                <a16:creationId xmlns:a16="http://schemas.microsoft.com/office/drawing/2014/main" id="{F1E3CD50-624D-9CD3-2C05-39EA2CAEF2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91" y="1753447"/>
            <a:ext cx="10266218" cy="3173973"/>
          </a:xfrm>
          <a:prstGeom prst="rect">
            <a:avLst/>
          </a:prstGeom>
        </p:spPr>
      </p:pic>
    </p:spTree>
    <p:extLst>
      <p:ext uri="{BB962C8B-B14F-4D97-AF65-F5344CB8AC3E}">
        <p14:creationId xmlns:p14="http://schemas.microsoft.com/office/powerpoint/2010/main" val="1086791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011F0-B814-FCAF-AE72-52E03D94DF7B}"/>
              </a:ext>
            </a:extLst>
          </p:cNvPr>
          <p:cNvSpPr>
            <a:spLocks noGrp="1"/>
          </p:cNvSpPr>
          <p:nvPr>
            <p:ph type="title"/>
          </p:nvPr>
        </p:nvSpPr>
        <p:spPr>
          <a:xfrm>
            <a:off x="838200" y="2766218"/>
            <a:ext cx="10515600" cy="1325563"/>
          </a:xfrm>
        </p:spPr>
        <p:txBody>
          <a:bodyPr/>
          <a:lstStyle/>
          <a:p>
            <a:r>
              <a:rPr lang="vi-VN"/>
              <a:t>Bài 3: Mô tả quá trình biên dịch và thực thi chương trình JAVA.</a:t>
            </a:r>
          </a:p>
        </p:txBody>
      </p:sp>
    </p:spTree>
    <p:extLst>
      <p:ext uri="{BB962C8B-B14F-4D97-AF65-F5344CB8AC3E}">
        <p14:creationId xmlns:p14="http://schemas.microsoft.com/office/powerpoint/2010/main" val="2716661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90A20A-0FC3-5E3B-F410-BC6335AB1F9C}"/>
              </a:ext>
            </a:extLst>
          </p:cNvPr>
          <p:cNvSpPr/>
          <p:nvPr/>
        </p:nvSpPr>
        <p:spPr>
          <a:xfrm>
            <a:off x="1463040" y="1136469"/>
            <a:ext cx="1711234" cy="8490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51758C4-F18A-FD19-5380-5EEAD05F827F}"/>
              </a:ext>
            </a:extLst>
          </p:cNvPr>
          <p:cNvSpPr txBox="1"/>
          <p:nvPr/>
        </p:nvSpPr>
        <p:spPr>
          <a:xfrm>
            <a:off x="1587137" y="1376345"/>
            <a:ext cx="1463040" cy="369332"/>
          </a:xfrm>
          <a:prstGeom prst="rect">
            <a:avLst/>
          </a:prstGeom>
          <a:noFill/>
        </p:spPr>
        <p:txBody>
          <a:bodyPr wrap="square" rtlCol="0">
            <a:spAutoFit/>
          </a:bodyPr>
          <a:lstStyle/>
          <a:p>
            <a:r>
              <a:rPr lang="en-US"/>
              <a:t>Source code</a:t>
            </a:r>
          </a:p>
        </p:txBody>
      </p:sp>
      <p:cxnSp>
        <p:nvCxnSpPr>
          <p:cNvPr id="7" name="Straight Arrow Connector 6">
            <a:extLst>
              <a:ext uri="{FF2B5EF4-FFF2-40B4-BE49-F238E27FC236}">
                <a16:creationId xmlns:a16="http://schemas.microsoft.com/office/drawing/2014/main" id="{7E4A45B9-FD5C-ADA6-FD9F-F63F0E97640D}"/>
              </a:ext>
            </a:extLst>
          </p:cNvPr>
          <p:cNvCxnSpPr>
            <a:stCxn id="4" idx="3"/>
          </p:cNvCxnSpPr>
          <p:nvPr/>
        </p:nvCxnSpPr>
        <p:spPr>
          <a:xfrm flipV="1">
            <a:off x="3174274" y="1561011"/>
            <a:ext cx="190717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56039381-6FA3-4AC0-A6AF-242528EE9289}"/>
              </a:ext>
            </a:extLst>
          </p:cNvPr>
          <p:cNvSpPr/>
          <p:nvPr/>
        </p:nvSpPr>
        <p:spPr>
          <a:xfrm>
            <a:off x="5081451" y="1136469"/>
            <a:ext cx="1711234" cy="8490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5072063-BEDF-0E3E-31EF-57D14467FACA}"/>
              </a:ext>
            </a:extLst>
          </p:cNvPr>
          <p:cNvSpPr txBox="1"/>
          <p:nvPr/>
        </p:nvSpPr>
        <p:spPr>
          <a:xfrm>
            <a:off x="5323113" y="1354964"/>
            <a:ext cx="1469572" cy="367992"/>
          </a:xfrm>
          <a:prstGeom prst="rect">
            <a:avLst/>
          </a:prstGeom>
          <a:noFill/>
        </p:spPr>
        <p:txBody>
          <a:bodyPr wrap="square" rtlCol="0">
            <a:spAutoFit/>
          </a:bodyPr>
          <a:lstStyle/>
          <a:p>
            <a:r>
              <a:rPr lang="en-US"/>
              <a:t>Byte code</a:t>
            </a:r>
          </a:p>
        </p:txBody>
      </p:sp>
      <p:sp>
        <p:nvSpPr>
          <p:cNvPr id="10" name="Rectangle 9">
            <a:extLst>
              <a:ext uri="{FF2B5EF4-FFF2-40B4-BE49-F238E27FC236}">
                <a16:creationId xmlns:a16="http://schemas.microsoft.com/office/drawing/2014/main" id="{DC8851F6-AAD0-4AA7-2138-6B0BF864DCE1}"/>
              </a:ext>
            </a:extLst>
          </p:cNvPr>
          <p:cNvSpPr/>
          <p:nvPr/>
        </p:nvSpPr>
        <p:spPr>
          <a:xfrm>
            <a:off x="8538754" y="1136469"/>
            <a:ext cx="1952896" cy="8490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1834289-7BA9-F75E-E342-545406EDB45C}"/>
              </a:ext>
            </a:extLst>
          </p:cNvPr>
          <p:cNvSpPr txBox="1"/>
          <p:nvPr/>
        </p:nvSpPr>
        <p:spPr>
          <a:xfrm>
            <a:off x="8669381" y="1237845"/>
            <a:ext cx="1711234" cy="646331"/>
          </a:xfrm>
          <a:prstGeom prst="rect">
            <a:avLst/>
          </a:prstGeom>
          <a:noFill/>
        </p:spPr>
        <p:txBody>
          <a:bodyPr wrap="square" rtlCol="0">
            <a:spAutoFit/>
          </a:bodyPr>
          <a:lstStyle/>
          <a:p>
            <a:r>
              <a:rPr lang="en-US"/>
              <a:t>Byte code </a:t>
            </a:r>
            <a:r>
              <a:rPr lang="en-US" err="1"/>
              <a:t>đã</a:t>
            </a:r>
            <a:r>
              <a:rPr lang="en-US"/>
              <a:t> </a:t>
            </a:r>
            <a:r>
              <a:rPr lang="en-US" err="1"/>
              <a:t>được</a:t>
            </a:r>
            <a:r>
              <a:rPr lang="en-US"/>
              <a:t> </a:t>
            </a:r>
            <a:r>
              <a:rPr lang="en-US" err="1"/>
              <a:t>kiểm</a:t>
            </a:r>
            <a:r>
              <a:rPr lang="en-US"/>
              <a:t> </a:t>
            </a:r>
            <a:r>
              <a:rPr lang="en-US" err="1"/>
              <a:t>tra</a:t>
            </a:r>
            <a:endParaRPr lang="en-US"/>
          </a:p>
        </p:txBody>
      </p:sp>
      <p:sp>
        <p:nvSpPr>
          <p:cNvPr id="12" name="Rectangle 11">
            <a:extLst>
              <a:ext uri="{FF2B5EF4-FFF2-40B4-BE49-F238E27FC236}">
                <a16:creationId xmlns:a16="http://schemas.microsoft.com/office/drawing/2014/main" id="{340A1AB2-DD8E-0BBE-2A0B-3A5676C156CF}"/>
              </a:ext>
            </a:extLst>
          </p:cNvPr>
          <p:cNvSpPr/>
          <p:nvPr/>
        </p:nvSpPr>
        <p:spPr>
          <a:xfrm>
            <a:off x="8538754" y="3265715"/>
            <a:ext cx="1711234" cy="8490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A66EC98-FE50-129A-98D6-AC0829844CE4}"/>
              </a:ext>
            </a:extLst>
          </p:cNvPr>
          <p:cNvSpPr txBox="1"/>
          <p:nvPr/>
        </p:nvSpPr>
        <p:spPr>
          <a:xfrm>
            <a:off x="9022078" y="3486667"/>
            <a:ext cx="1469572" cy="367992"/>
          </a:xfrm>
          <a:prstGeom prst="rect">
            <a:avLst/>
          </a:prstGeom>
          <a:noFill/>
        </p:spPr>
        <p:txBody>
          <a:bodyPr wrap="square" rtlCol="0">
            <a:spAutoFit/>
          </a:bodyPr>
          <a:lstStyle/>
          <a:p>
            <a:r>
              <a:rPr lang="en-US"/>
              <a:t>JVM</a:t>
            </a:r>
          </a:p>
        </p:txBody>
      </p:sp>
      <p:sp>
        <p:nvSpPr>
          <p:cNvPr id="14" name="Rectangle 13">
            <a:extLst>
              <a:ext uri="{FF2B5EF4-FFF2-40B4-BE49-F238E27FC236}">
                <a16:creationId xmlns:a16="http://schemas.microsoft.com/office/drawing/2014/main" id="{4BE133F8-7C9E-44CF-7FEC-E911477DBB4A}"/>
              </a:ext>
            </a:extLst>
          </p:cNvPr>
          <p:cNvSpPr/>
          <p:nvPr/>
        </p:nvSpPr>
        <p:spPr>
          <a:xfrm>
            <a:off x="5081451" y="3265715"/>
            <a:ext cx="1711234" cy="8490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CF7C65F-4720-E407-8B9A-678D24D53B89}"/>
              </a:ext>
            </a:extLst>
          </p:cNvPr>
          <p:cNvSpPr txBox="1"/>
          <p:nvPr/>
        </p:nvSpPr>
        <p:spPr>
          <a:xfrm>
            <a:off x="5202282" y="3347497"/>
            <a:ext cx="1711233" cy="646331"/>
          </a:xfrm>
          <a:prstGeom prst="rect">
            <a:avLst/>
          </a:prstGeom>
          <a:noFill/>
        </p:spPr>
        <p:txBody>
          <a:bodyPr wrap="square" rtlCol="0">
            <a:spAutoFit/>
          </a:bodyPr>
          <a:lstStyle/>
          <a:p>
            <a:r>
              <a:rPr lang="en-US"/>
              <a:t>Phần cứng và hệ điều hành</a:t>
            </a:r>
          </a:p>
        </p:txBody>
      </p:sp>
      <p:cxnSp>
        <p:nvCxnSpPr>
          <p:cNvPr id="16" name="Straight Arrow Connector 15">
            <a:extLst>
              <a:ext uri="{FF2B5EF4-FFF2-40B4-BE49-F238E27FC236}">
                <a16:creationId xmlns:a16="http://schemas.microsoft.com/office/drawing/2014/main" id="{EE012D94-21F2-DA04-18D7-2768F86DBBBF}"/>
              </a:ext>
            </a:extLst>
          </p:cNvPr>
          <p:cNvCxnSpPr/>
          <p:nvPr/>
        </p:nvCxnSpPr>
        <p:spPr>
          <a:xfrm flipV="1">
            <a:off x="6631577" y="1537618"/>
            <a:ext cx="190717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30C60C5-9FB4-05AF-ACB3-A21826745EEA}"/>
              </a:ext>
            </a:extLst>
          </p:cNvPr>
          <p:cNvCxnSpPr>
            <a:endCxn id="12" idx="0"/>
          </p:cNvCxnSpPr>
          <p:nvPr/>
        </p:nvCxnSpPr>
        <p:spPr>
          <a:xfrm>
            <a:off x="9394371" y="1985554"/>
            <a:ext cx="0" cy="1280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4954995-93F7-004E-6423-3F4A8D2C7A8D}"/>
              </a:ext>
            </a:extLst>
          </p:cNvPr>
          <p:cNvCxnSpPr>
            <a:cxnSpLocks/>
          </p:cNvCxnSpPr>
          <p:nvPr/>
        </p:nvCxnSpPr>
        <p:spPr>
          <a:xfrm flipH="1" flipV="1">
            <a:off x="6792685" y="3696788"/>
            <a:ext cx="1746069" cy="22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669FE50-E1F1-9BD3-1351-11D503A3A271}"/>
              </a:ext>
            </a:extLst>
          </p:cNvPr>
          <p:cNvSpPr txBox="1"/>
          <p:nvPr/>
        </p:nvSpPr>
        <p:spPr>
          <a:xfrm>
            <a:off x="3304901" y="1151012"/>
            <a:ext cx="1711234" cy="369332"/>
          </a:xfrm>
          <a:prstGeom prst="rect">
            <a:avLst/>
          </a:prstGeom>
          <a:noFill/>
        </p:spPr>
        <p:txBody>
          <a:bodyPr wrap="square" rtlCol="0">
            <a:spAutoFit/>
          </a:bodyPr>
          <a:lstStyle/>
          <a:p>
            <a:r>
              <a:rPr lang="en-US"/>
              <a:t>Complie (javac)</a:t>
            </a:r>
          </a:p>
        </p:txBody>
      </p:sp>
      <p:sp>
        <p:nvSpPr>
          <p:cNvPr id="25" name="TextBox 24">
            <a:extLst>
              <a:ext uri="{FF2B5EF4-FFF2-40B4-BE49-F238E27FC236}">
                <a16:creationId xmlns:a16="http://schemas.microsoft.com/office/drawing/2014/main" id="{1A1F43CE-7323-69FB-E38F-51A47D501A2D}"/>
              </a:ext>
            </a:extLst>
          </p:cNvPr>
          <p:cNvSpPr txBox="1"/>
          <p:nvPr/>
        </p:nvSpPr>
        <p:spPr>
          <a:xfrm>
            <a:off x="6689271" y="830831"/>
            <a:ext cx="1952896" cy="369332"/>
          </a:xfrm>
          <a:prstGeom prst="rect">
            <a:avLst/>
          </a:prstGeom>
          <a:noFill/>
        </p:spPr>
        <p:txBody>
          <a:bodyPr wrap="square" rtlCol="0">
            <a:spAutoFit/>
          </a:bodyPr>
          <a:lstStyle/>
          <a:p>
            <a:r>
              <a:rPr lang="en-US"/>
              <a:t>Kiểm tra byte code</a:t>
            </a:r>
          </a:p>
        </p:txBody>
      </p:sp>
      <p:sp>
        <p:nvSpPr>
          <p:cNvPr id="26" name="TextBox 25">
            <a:extLst>
              <a:ext uri="{FF2B5EF4-FFF2-40B4-BE49-F238E27FC236}">
                <a16:creationId xmlns:a16="http://schemas.microsoft.com/office/drawing/2014/main" id="{0CB9EF9B-323B-620B-9EEC-FB2B3A3D9D25}"/>
              </a:ext>
            </a:extLst>
          </p:cNvPr>
          <p:cNvSpPr txBox="1"/>
          <p:nvPr/>
        </p:nvSpPr>
        <p:spPr>
          <a:xfrm>
            <a:off x="9394371" y="2366778"/>
            <a:ext cx="1469572" cy="646331"/>
          </a:xfrm>
          <a:prstGeom prst="rect">
            <a:avLst/>
          </a:prstGeom>
          <a:noFill/>
        </p:spPr>
        <p:txBody>
          <a:bodyPr wrap="square" rtlCol="0">
            <a:spAutoFit/>
          </a:bodyPr>
          <a:lstStyle/>
          <a:p>
            <a:r>
              <a:rPr lang="en-US"/>
              <a:t>Bộ nạp class loader</a:t>
            </a:r>
          </a:p>
        </p:txBody>
      </p:sp>
      <p:sp>
        <p:nvSpPr>
          <p:cNvPr id="27" name="TextBox 26">
            <a:extLst>
              <a:ext uri="{FF2B5EF4-FFF2-40B4-BE49-F238E27FC236}">
                <a16:creationId xmlns:a16="http://schemas.microsoft.com/office/drawing/2014/main" id="{12F2154D-E1EF-8E3F-9DA2-5568083899A1}"/>
              </a:ext>
            </a:extLst>
          </p:cNvPr>
          <p:cNvSpPr txBox="1"/>
          <p:nvPr/>
        </p:nvSpPr>
        <p:spPr>
          <a:xfrm>
            <a:off x="6792685" y="3852121"/>
            <a:ext cx="1952896" cy="646331"/>
          </a:xfrm>
          <a:prstGeom prst="rect">
            <a:avLst/>
          </a:prstGeom>
          <a:noFill/>
        </p:spPr>
        <p:txBody>
          <a:bodyPr wrap="square" rtlCol="0">
            <a:spAutoFit/>
          </a:bodyPr>
          <a:lstStyle/>
          <a:p>
            <a:r>
              <a:rPr lang="en-US"/>
              <a:t>Thực hiện thông dịch</a:t>
            </a:r>
          </a:p>
        </p:txBody>
      </p:sp>
    </p:spTree>
    <p:extLst>
      <p:ext uri="{BB962C8B-B14F-4D97-AF65-F5344CB8AC3E}">
        <p14:creationId xmlns:p14="http://schemas.microsoft.com/office/powerpoint/2010/main" val="3701355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ED75C9-7A03-1153-C1C1-A8AA47EF0C0C}"/>
              </a:ext>
            </a:extLst>
          </p:cNvPr>
          <p:cNvSpPr>
            <a:spLocks noGrp="1"/>
          </p:cNvSpPr>
          <p:nvPr>
            <p:ph idx="1"/>
          </p:nvPr>
        </p:nvSpPr>
        <p:spPr>
          <a:xfrm>
            <a:off x="655320" y="806722"/>
            <a:ext cx="10515600" cy="4351338"/>
          </a:xfrm>
        </p:spPr>
        <p:txBody>
          <a:bodyPr/>
          <a:lstStyle/>
          <a:p>
            <a:r>
              <a:rPr lang="vi-VN" b="0" i="0">
                <a:solidFill>
                  <a:srgbClr val="1B1B1B"/>
                </a:solidFill>
                <a:effectLst/>
                <a:latin typeface="Open Sans" panose="020B0606030504020204" pitchFamily="34" charset="0"/>
              </a:rPr>
              <a:t>JVM (Java Virtual Machine) là 1 máy ảo java - trình thông dịch của Java. Nó cung cấp môi trường để code java có thể được thực thi, chương trình Java khi biên dịch sẽ tạo ra các file *.class chứa byte code , Các file *.class này sẽ được JVM thực hiện chuyển byte code thành mã máy tương ứng với từng hệ điều hành và phần cứng khác nhau thực thi. Các bạn có thể tham khảo cơ chế thực hiện 1 chương trình Java trong sơ đồ dưới đây :</a:t>
            </a:r>
            <a:endParaRPr lang="en-US"/>
          </a:p>
        </p:txBody>
      </p:sp>
    </p:spTree>
    <p:extLst>
      <p:ext uri="{BB962C8B-B14F-4D97-AF65-F5344CB8AC3E}">
        <p14:creationId xmlns:p14="http://schemas.microsoft.com/office/powerpoint/2010/main" val="1272745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TotalTime>
  <Words>503</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Open Sans</vt:lpstr>
      <vt:lpstr>Times New Roman</vt:lpstr>
      <vt:lpstr>Office Theme</vt:lpstr>
      <vt:lpstr>Bài 1: Mô tả kiến trúc thực thi JVM các ứng dụng Java</vt:lpstr>
      <vt:lpstr>PowerPoint Presentation</vt:lpstr>
      <vt:lpstr>PowerPoint Presentation</vt:lpstr>
      <vt:lpstr>Bài 2: Mô tả và đánh giá bộ công cụ phát triển JDK. </vt:lpstr>
      <vt:lpstr>PowerPoint Presentation</vt:lpstr>
      <vt:lpstr>PowerPoint Presentation</vt:lpstr>
      <vt:lpstr>Bài 3: Mô tả quá trình biên dịch và thực thi chương trình JAVA.</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ㅤ Fuong</dc:creator>
  <cp:lastModifiedBy>ㅤ Fuong</cp:lastModifiedBy>
  <cp:revision>4</cp:revision>
  <dcterms:created xsi:type="dcterms:W3CDTF">2023-03-12T01:18:41Z</dcterms:created>
  <dcterms:modified xsi:type="dcterms:W3CDTF">2023-03-12T02:44:45Z</dcterms:modified>
</cp:coreProperties>
</file>