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7772400" cy="10058400"/>
  <p:notesSz cx="6858000" cy="9144000"/>
  <p:embeddedFontLst>
    <p:embeddedFont>
      <p:font typeface="Open Sans" panose="020B0606030504020204"/>
      <p:regular r:id="rId33"/>
    </p:embeddedFont>
    <p:embeddedFont>
      <p:font typeface="Helvetica Neue" panose="020B0403020202020204"/>
      <p:regular r:id="rId34"/>
    </p:embeddedFont>
    <p:embeddedFont>
      <p:font typeface="Open Sans Light" panose="020B0606030504020204"/>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g9dd260ecd2_0_5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9dd260ecd2_0_7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9c24cf9085_0_7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ga45bde9993_0_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9cfc2a9a8d_0_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g9dd260ecd2_0_8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9b75228fd4_1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g9b75228fd4_1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9dd260ecd2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53cf50bd16_0_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3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20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606030504020204"/>
              <a:buNone/>
              <a:defRPr sz="2800">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606030504020204"/>
              <a:buNone/>
              <a:defRPr sz="40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606030504020204"/>
              <a:buChar char="●"/>
              <a:defRPr sz="1800">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lvl="1"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2pPr>
            <a:lvl3pPr marL="1371600" lvl="2"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3pPr>
            <a:lvl4pPr marL="1828800" lvl="3"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4pPr>
            <a:lvl5pPr marL="2286000" lvl="4"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5pPr>
            <a:lvl6pPr marL="2743200" lvl="5"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6pPr>
            <a:lvl7pPr marL="3200400" lvl="6"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7pPr>
            <a:lvl8pPr marL="3657600" lvl="7"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8pPr>
            <a:lvl9pPr marL="4114800" lvl="8" indent="-317500" rtl="0">
              <a:lnSpc>
                <a:spcPct val="115000"/>
              </a:lnSpc>
              <a:spcBef>
                <a:spcPts val="1600"/>
              </a:spcBef>
              <a:spcAft>
                <a:spcPts val="160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296025" y="8600600"/>
            <a:ext cx="1052250" cy="1052250"/>
          </a:xfrm>
          <a:prstGeom prst="rect">
            <a:avLst/>
          </a:prstGeom>
          <a:noFill/>
          <a:ln>
            <a:noFill/>
          </a:ln>
        </p:spPr>
      </p:pic>
      <p:sp>
        <p:nvSpPr>
          <p:cNvPr id="178" name="Google Shape;178;p51"/>
          <p:cNvSpPr txBox="1"/>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Data </a:t>
            </a:r>
            <a:r>
              <a:rPr lang="en-GB" sz="4000">
                <a:solidFill>
                  <a:srgbClr val="FFFFFF"/>
                </a:solidFill>
              </a:rPr>
              <a:t>Governance </a:t>
            </a:r>
            <a:r>
              <a:rPr lang="en-GB" sz="4000">
                <a:solidFill>
                  <a:srgbClr val="FFFFFF"/>
                </a:solidFill>
              </a:rPr>
              <a:t>@ </a:t>
            </a:r>
            <a:r>
              <a:rPr lang="en-GB" sz="4000">
                <a:solidFill>
                  <a:srgbClr val="FFFFFF"/>
                </a:solidFill>
              </a:rPr>
              <a:t>SneakerPark</a:t>
            </a:r>
            <a:endParaRPr sz="4000">
              <a:solidFill>
                <a:srgbClr val="FFFFFF"/>
              </a:solidFill>
            </a:endParaRPr>
          </a:p>
          <a:p>
            <a:pPr marL="0" lvl="0" indent="0" algn="l" rtl="0">
              <a:spcBef>
                <a:spcPts val="0"/>
              </a:spcBef>
              <a:spcAft>
                <a:spcPts val="0"/>
              </a:spcAft>
              <a:buNone/>
            </a:pPr>
          </a:p>
        </p:txBody>
      </p:sp>
      <p:pic>
        <p:nvPicPr>
          <p:cNvPr id="179" name="Google Shape;179;p51"/>
          <p:cNvPicPr preferRelativeResize="0"/>
          <p:nvPr/>
        </p:nvPicPr>
        <p:blipFill rotWithShape="1">
          <a:blip r:embed="rId2"/>
          <a:srcRect t="-1820" b="1820"/>
          <a:stretch>
            <a:fillRect/>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Prepared by:</a:t>
            </a: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Submitted on:</a:t>
            </a:r>
            <a:endParaRPr i="1">
              <a:solidFill>
                <a:srgbClr val="EEEEEE"/>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60"/>
          <p:cNvSpPr txBox="1"/>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110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note that you are required to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 fields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both tabs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3</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1: Profiling and Cleansing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Profile the data to identify at least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3 data quality issues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see in the data. Also provide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least 1 data quality issue that you haven’t yet seen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you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columns in the "Data Quality Issues" tab with your answers in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4</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2: Monitoring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64"/>
          <p:cNvSpPr txBox="1"/>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Using the metrics you've created in the last step, please create a mock-up of a data quality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monitoring dashboard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to monitor the data to ensure compliance with your data quality rules.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to label your metrics clearly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on your mock-up.</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the example dashboard below with your own. (obviously feel free to take more space).</a:t>
            </a:r>
            <a:endParaRPr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64" name="Google Shape;264;p64"/>
          <p:cNvPicPr preferRelativeResize="0"/>
          <p:nvPr/>
        </p:nvPicPr>
        <p:blipFill>
          <a:blip r:embed="rId1"/>
          <a:stretch>
            <a:fillRect/>
          </a:stretch>
        </p:blipFill>
        <p:spPr>
          <a:xfrm>
            <a:off x="369675" y="4848275"/>
            <a:ext cx="6914099" cy="37827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5</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1: MDM Architecture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Based on what you’ve read about SneakerPark’s systems and business model, sketch out a proposed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MDM implementation architecture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and write a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detailed explanation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of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chose this specific approach.</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38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Tip:</a:t>
            </a:r>
            <a:r>
              <a:rPr lang="en-GB"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Think about how your plan and its implementation might affect existing systems.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1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example screenshot below with your own solutions (obviously feel free to take more space). </a:t>
            </a:r>
            <a:endParaRPr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Next, please write at least a paragraph explaining  your choice.</a:t>
            </a:r>
            <a:endParaRPr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70000"/>
              </a:lnSpc>
              <a:spcBef>
                <a:spcPts val="3800"/>
              </a:spcBef>
              <a:spcAft>
                <a:spcPts val="0"/>
              </a:spcAft>
              <a:buClr>
                <a:schemeClr val="dk1"/>
              </a:buClr>
              <a:buSzPts val="1100"/>
              <a:buFont typeface="Arial" panose="020B0604020202020204"/>
              <a:buNone/>
            </a:pPr>
            <a:endParaRPr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Clr>
                <a:schemeClr val="dk1"/>
              </a:buClr>
              <a:buSzPts val="1100"/>
              <a:buFont typeface="Arial" panose="020B0604020202020204"/>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16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76" name="Google Shape;276;p66"/>
          <p:cNvPicPr preferRelativeResize="0"/>
          <p:nvPr/>
        </p:nvPicPr>
        <p:blipFill rotWithShape="1">
          <a:blip r:embed="rId1"/>
          <a:srcRect l="5866" t="3775" r="5653" b="7595"/>
          <a:stretch>
            <a:fillRect/>
          </a:stretch>
        </p:blipFill>
        <p:spPr>
          <a:xfrm>
            <a:off x="954513" y="4876800"/>
            <a:ext cx="5876925" cy="417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panose="020B0604020202020204"/>
              <a:buNone/>
            </a:pPr>
            <a:r>
              <a:rPr lang="en-GB" sz="22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Explanation:</a:t>
            </a:r>
            <a:endParaRPr sz="2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6</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2: Master Record</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69"/>
          <p:cNvSpPr txBox="1"/>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In this step, you will define a set of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matching rules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by the SneakerPark's MDM Hub to match item and customer entities between the company's different systems.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come up with 4 rules - 2 for Items and 2 for Customers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and list them below.</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70000"/>
              </a:lnSpc>
              <a:spcBef>
                <a:spcPts val="3800"/>
              </a:spcBef>
              <a:spcAft>
                <a:spcPts val="0"/>
              </a:spcAft>
              <a:buClr>
                <a:schemeClr val="dk1"/>
              </a:buClr>
              <a:buSzPts val="1100"/>
              <a:buFont typeface="Arial" panose="020B0604020202020204"/>
              <a:buNone/>
            </a:pPr>
            <a:endParaRPr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Clr>
                <a:schemeClr val="dk1"/>
              </a:buClr>
              <a:buSzPts val="1100"/>
              <a:buFont typeface="Arial" panose="020B0604020202020204"/>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16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to use this Template</a:t>
            </a:r>
            <a:endParaRPr lang="en-GB"/>
          </a:p>
        </p:txBody>
      </p:sp>
      <p:sp>
        <p:nvSpPr>
          <p:cNvPr id="186" name="Google Shape;186;p52"/>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GB"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GB" sz="2200" b="1">
                <a:latin typeface="Open Sans" panose="020B0606030504020204"/>
                <a:ea typeface="Open Sans" panose="020B0606030504020204"/>
                <a:cs typeface="Open Sans" panose="020B0606030504020204"/>
                <a:sym typeface="Open Sans" panose="020B0606030504020204"/>
              </a:rPr>
              <a:t>Remember to delete this and all</a:t>
            </a:r>
            <a:r>
              <a:rPr lang="en-GB" sz="2200"/>
              <a:t> of the other example slides before you submit your project.</a:t>
            </a:r>
            <a:endParaRPr sz="2200"/>
          </a:p>
          <a:p>
            <a:pPr marL="457200" lvl="0" indent="-368300" algn="l" rtl="0">
              <a:spcBef>
                <a:spcPts val="0"/>
              </a:spcBef>
              <a:spcAft>
                <a:spcPts val="0"/>
              </a:spcAft>
              <a:buSzPts val="2200"/>
              <a:buChar char="●"/>
            </a:pPr>
            <a:r>
              <a:rPr lang="en-GB" sz="2200" b="1">
                <a:latin typeface="Open Sans" panose="020B0606030504020204"/>
                <a:ea typeface="Open Sans" panose="020B0606030504020204"/>
                <a:cs typeface="Open Sans" panose="020B0606030504020204"/>
                <a:sym typeface="Open Sans" panose="020B0606030504020204"/>
              </a:rPr>
              <a:t>Remember to add your name and the date</a:t>
            </a:r>
            <a:r>
              <a:rPr lang="en-GB"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a:solidFill>
                  <a:srgbClr val="FFFFFF"/>
                </a:solidFill>
                <a:latin typeface="Open Sans" panose="020B0606030504020204"/>
                <a:ea typeface="Open Sans" panose="020B0606030504020204"/>
                <a:cs typeface="Open Sans" panose="020B0606030504020204"/>
                <a:sym typeface="Open Sans" panose="020B0606030504020204"/>
              </a:rPr>
              <a:t>Remove this slide</a:t>
            </a:r>
            <a:endParaRPr sz="4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188" name="Google Shape;188;p52"/>
          <p:cNvPicPr preferRelativeResize="0"/>
          <p:nvPr/>
        </p:nvPicPr>
        <p:blipFill rotWithShape="1">
          <a:blip r:embed="rId1"/>
          <a:srcRect l="18073" t="20988" r="14486" b="11824"/>
          <a:stretch>
            <a:fillRect/>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7</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Governance: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Roles and Responsibilities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Write 1-2 paragraphs discussing what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governance roles and responsibilities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will be necessary to oversee this new Data Management initiative. Please be sure to discuss the responsibilities in the context of 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least 3 different aspects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Data Governance (such as Data Quality Management, Metadata Management, MDM, etc). Based on what you know, do SneakerPark's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 employees have the necessary skills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for these roles or should the company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new hires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07"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Standout Suggestions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Document</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Do not use spaces or special characters.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Use only LOWERCASE.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 identifier fields should end in “_id”.</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Avoid acronyms and abbreviations.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Write SQL scripts for the matching rules that you’ve created in Step 6. </a:t>
            </a:r>
            <a:endParaRPr sz="1800">
              <a:solidFill>
                <a:srgbClr val="2E3D4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4000">
                <a:solidFill>
                  <a:srgbClr val="2E3D49"/>
                </a:solidFill>
                <a:latin typeface="Open Sans" panose="020B0606030504020204"/>
                <a:ea typeface="Open Sans" panose="020B0606030504020204"/>
                <a:cs typeface="Open Sans" panose="020B0606030504020204"/>
                <a:sym typeface="Open Sans" panose="020B0606030504020204"/>
              </a:rPr>
              <a:t>What we provide:</a:t>
            </a:r>
            <a:endParaRPr sz="4000">
              <a:solidFill>
                <a:srgbClr val="2E3D49"/>
              </a:solidFill>
              <a:latin typeface="Open Sans" panose="020B0606030504020204"/>
              <a:ea typeface="Open Sans" panose="020B0606030504020204"/>
              <a:cs typeface="Open Sans" panose="020B0606030504020204"/>
              <a:sym typeface="Open Sans" panose="020B0606030504020204"/>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a:solidFill>
                  <a:srgbClr val="FFFFFF"/>
                </a:solidFill>
                <a:latin typeface="Open Sans" panose="020B0606030504020204"/>
                <a:ea typeface="Open Sans" panose="020B0606030504020204"/>
                <a:cs typeface="Open Sans" panose="020B0606030504020204"/>
                <a:sym typeface="Open Sans" panose="020B0606030504020204"/>
              </a:rPr>
              <a:t>Remove this slide</a:t>
            </a:r>
            <a:endParaRPr sz="4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195" name="Google Shape;195;p53"/>
          <p:cNvPicPr preferRelativeResize="0"/>
          <p:nvPr/>
        </p:nvPicPr>
        <p:blipFill rotWithShape="1">
          <a:blip r:embed="rId1"/>
          <a:srcRect l="18073" t="20988" r="14486" b="11824"/>
          <a:stretch>
            <a:fillRect/>
          </a:stretch>
        </p:blipFill>
        <p:spPr>
          <a:xfrm>
            <a:off x="374375" y="7823200"/>
            <a:ext cx="7023750" cy="1749275"/>
          </a:xfrm>
          <a:prstGeom prst="rect">
            <a:avLst/>
          </a:prstGeom>
          <a:noFill/>
          <a:ln>
            <a:noFill/>
          </a:ln>
        </p:spPr>
      </p:pic>
      <p:sp>
        <p:nvSpPr>
          <p:cNvPr id="196" name="Google Shape;196;p53"/>
          <p:cNvSpPr txBox="1"/>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you are required to submit:</a:t>
            </a:r>
            <a:endParaRPr lang="en-GB"/>
          </a:p>
        </p:txBody>
      </p:sp>
      <p:sp>
        <p:nvSpPr>
          <p:cNvPr id="197" name="Google Shape;197;p53"/>
          <p:cNvSpPr txBox="1"/>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panose="020B0606030504020204"/>
              <a:buChar char="●"/>
            </a:pPr>
            <a:r>
              <a:rPr lang="en-GB" sz="2200"/>
              <a:t>Filled out Slides template.</a:t>
            </a:r>
            <a:endParaRPr sz="2200"/>
          </a:p>
          <a:p>
            <a:pPr marL="457200" marR="0" lvl="0" indent="-355600" algn="l" rtl="0">
              <a:lnSpc>
                <a:spcPct val="115000"/>
              </a:lnSpc>
              <a:spcBef>
                <a:spcPts val="0"/>
              </a:spcBef>
              <a:spcAft>
                <a:spcPts val="0"/>
              </a:spcAft>
              <a:buSzPts val="2000"/>
              <a:buFont typeface="Open Sans" panose="020B0606030504020204"/>
              <a:buChar char="●"/>
            </a:pPr>
            <a:r>
              <a:rPr lang="en-GB" sz="2200"/>
              <a:t>Filled out Sheets template.</a:t>
            </a:r>
            <a:endParaRPr sz="2200"/>
          </a:p>
        </p:txBody>
      </p:sp>
      <p:sp>
        <p:nvSpPr>
          <p:cNvPr id="198" name="Google Shape;198;p53"/>
          <p:cNvSpPr txBox="1"/>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200"/>
              <a:t>This Starter Slides Template</a:t>
            </a:r>
            <a:endParaRPr sz="2200"/>
          </a:p>
          <a:p>
            <a:pPr marL="457200" lvl="0" indent="-355600" algn="l" rtl="0">
              <a:spcBef>
                <a:spcPts val="0"/>
              </a:spcBef>
              <a:spcAft>
                <a:spcPts val="0"/>
              </a:spcAft>
              <a:buSzPts val="2000"/>
              <a:buFont typeface="Open Sans" panose="020B0606030504020204"/>
              <a:buChar char="●"/>
            </a:pPr>
            <a:r>
              <a:rPr lang="en-GB"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panose="020B0606030504020204"/>
              <a:buChar char="●"/>
            </a:pPr>
            <a:r>
              <a:rPr lang="en-GB"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panose="020B0606030504020204"/>
              <a:buChar char="●"/>
            </a:pPr>
            <a:r>
              <a:rPr lang="en-GB"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a:t>
            </a:r>
            <a:endParaRPr lang="en-GB"/>
          </a:p>
        </p:txBody>
      </p:sp>
      <p:sp>
        <p:nvSpPr>
          <p:cNvPr id="204" name="Google Shape;204;p54"/>
          <p:cNvSpPr txBox="1"/>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Each buyer and seller must have an active account in order to sell, bid, or purchase sneakers using SneakerPark’s website.</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If the item is found to be inauthentic or in an unacceptable condition, it is also returned back to the seller in a similar fashion.</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Currently, SneakerPark only supports sales within the United States.</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1100"/>
              </a:spcBef>
              <a:spcAft>
                <a:spcPts val="400"/>
              </a:spcAft>
              <a:buClr>
                <a:schemeClr val="dk1"/>
              </a:buClr>
              <a:buSzPts val="1100"/>
              <a:buFont typeface="Arial" panose="020B0604020202020204"/>
              <a:buNone/>
            </a:pPr>
            <a:endParaRPr sz="17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 (cont’d)</a:t>
            </a:r>
            <a:endParaRPr lang="en-GB"/>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panose="020B0606030504020204"/>
              <a:buChar char="●"/>
            </a:pP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b</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elow</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diagram</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hopefully help </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to </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visualize some of SneakerPark's business processes.</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Howevers, </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it does not capture ALL processes and every nuance, but simply serves as another artifact.</a:t>
            </a:r>
            <a:endParaRPr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11" name="Google Shape;211;p55"/>
          <p:cNvPicPr preferRelativeResize="0"/>
          <p:nvPr/>
        </p:nvPicPr>
        <p:blipFill>
          <a:blip r:embed="rId1"/>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1</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1: Enterprise Data Model</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57"/>
          <p:cNvSpPr txBox="1"/>
          <p:nvPr/>
        </p:nvSpPr>
        <p:spPr>
          <a:xfrm>
            <a:off x="-74295" y="564515"/>
            <a:ext cx="7772400" cy="185039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Enterprise 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ata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odel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provide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holistic view of its data systems and help grasp the organization's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important entities and relationships</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1" name="Picture 0"/>
          <p:cNvPicPr>
            <a:picLocks noChangeAspect="1"/>
          </p:cNvPicPr>
          <p:nvPr/>
        </p:nvPicPr>
        <p:blipFill>
          <a:blip r:embed="rId1"/>
          <a:stretch>
            <a:fillRect/>
          </a:stretch>
        </p:blipFill>
        <p:spPr>
          <a:xfrm>
            <a:off x="-1905" y="2437130"/>
            <a:ext cx="7334250" cy="4019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pic>
        <p:nvPicPr>
          <p:cNvPr id="1" name="Picture 0"/>
          <p:cNvPicPr>
            <a:picLocks noChangeAspect="1"/>
          </p:cNvPicPr>
          <p:nvPr/>
        </p:nvPicPr>
        <p:blipFill>
          <a:blip r:embed="rId1"/>
          <a:stretch>
            <a:fillRect/>
          </a:stretch>
        </p:blipFill>
        <p:spPr>
          <a:xfrm>
            <a:off x="69215" y="1284605"/>
            <a:ext cx="7608570" cy="4585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2</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2: Metadata</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6062</Words>
  <Application>WPS Presentation</Application>
  <PresentationFormat/>
  <Paragraphs>134</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23</vt:i4>
      </vt:variant>
    </vt:vector>
  </HeadingPairs>
  <TitlesOfParts>
    <vt:vector size="36" baseType="lpstr">
      <vt:lpstr>Arial</vt:lpstr>
      <vt:lpstr>SimSun</vt:lpstr>
      <vt:lpstr>Wingdings</vt:lpstr>
      <vt:lpstr>Arial</vt:lpstr>
      <vt:lpstr>Open Sans</vt:lpstr>
      <vt:lpstr>Helvetica Neue</vt:lpstr>
      <vt:lpstr>Open Sans Light</vt:lpstr>
      <vt:lpstr>Microsoft YaHei</vt:lpstr>
      <vt:lpstr>Arial Unicode MS</vt:lpstr>
      <vt:lpstr>Simple Light</vt:lpstr>
      <vt:lpstr>Simple Light</vt:lpstr>
      <vt:lpstr>Simple Light</vt:lpstr>
      <vt:lpstr>White</vt:lpstr>
      <vt:lpstr>Data Governance @ SneakerPark</vt:lpstr>
      <vt:lpstr>How to use this Template</vt:lpstr>
      <vt:lpstr>What you are required to submit:</vt:lpstr>
      <vt:lpstr>Background</vt:lpstr>
      <vt:lpstr>Background (cont’d)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creator/>
  <cp:lastModifiedBy>fuongcao</cp:lastModifiedBy>
  <cp:revision>3</cp:revision>
  <dcterms:created xsi:type="dcterms:W3CDTF">2024-09-04T09:58:15Z</dcterms:created>
  <dcterms:modified xsi:type="dcterms:W3CDTF">2024-09-04T10:02:32Z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EB36AC41A8384EF3BDF74197B26C5889_12</vt:lpwstr>
  </property>
  <property fmtid="{D5CDD505-2E9C-101B-9397-08002B2CF9AE}" pid="3" name="KSOProductBuildVer">
    <vt:lpwstr>1033-12.2.0.13472</vt:lpwstr>
  </property>
</Properties>
</file>