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72" r:id="rId4"/>
    <p:sldMasterId id="2147483684" r:id="rId5"/>
  </p:sldMasterIdLst>
  <p:notesMasterIdLst>
    <p:notesMasterId r:id="rId7"/>
  </p:notesMasterIdLst>
  <p:sldIdLst>
    <p:sldId id="256" r:id="rId6"/>
    <p:sldId id="258" r:id="rId8"/>
    <p:sldId id="259" r:id="rId9"/>
    <p:sldId id="260" r:id="rId10"/>
    <p:sldId id="261" r:id="rId11"/>
    <p:sldId id="287"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7772400" cy="10058400"/>
  <p:notesSz cx="6858000" cy="9144000"/>
  <p:embeddedFontLst>
    <p:embeddedFont>
      <p:font typeface="Open Sans" panose="020B0306030504020204"/>
      <p:regular r:id="rId41"/>
    </p:embeddedFont>
    <p:embeddedFont>
      <p:font typeface="Helvetica Neue" panose="020B0604020202020204"/>
      <p:regular r:id="rId42"/>
    </p:embeddedFont>
    <p:embeddedFont>
      <p:font typeface="Open Sans Light" panose="020B0306030504020204"/>
      <p:regular r:id="rId43"/>
    </p:embeddedFont>
    <p:embeddedFont>
      <p:font typeface="Source Code Pro" panose="020B0509030403020204"/>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7" Type="http://schemas.openxmlformats.org/officeDocument/2006/relationships/font" Target="fonts/font7.fntdata"/><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Master" Target="slideMasters/slideMaster3.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e9ed12aab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g8d8c850c25_0_9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4" name="Shape 244"/>
        <p:cNvGrpSpPr/>
        <p:nvPr/>
      </p:nvGrpSpPr>
      <p:grpSpPr>
        <a:xfrm>
          <a:off x="0" y="0"/>
          <a:ext cx="0" cy="0"/>
          <a:chOff x="0" y="0"/>
          <a:chExt cx="0" cy="0"/>
        </a:xfrm>
      </p:grpSpPr>
      <p:sp>
        <p:nvSpPr>
          <p:cNvPr id="245" name="Google Shape;245;g8d8c850c25_0_9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8d8c850c25_0_10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8d8c850c25_0_10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64b864f3db_0_1: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g64b864f3db_0_1: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1" name="Shape 271"/>
        <p:cNvGrpSpPr/>
        <p:nvPr/>
      </p:nvGrpSpPr>
      <p:grpSpPr>
        <a:xfrm>
          <a:off x="0" y="0"/>
          <a:ext cx="0" cy="0"/>
          <a:chOff x="0" y="0"/>
          <a:chExt cx="0" cy="0"/>
        </a:xfrm>
      </p:grpSpPr>
      <p:sp>
        <p:nvSpPr>
          <p:cNvPr id="272" name="Google Shape;272;g8d8c850c25_0_12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g8d8c850c25_0_118:notes"/>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8d8c850c25_0_1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8c7a96e589_1_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8c7a96e589_1_13: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8d8c850c25_0_3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5" name="Shape 305"/>
        <p:cNvGrpSpPr/>
        <p:nvPr/>
      </p:nvGrpSpPr>
      <p:grpSpPr>
        <a:xfrm>
          <a:off x="0" y="0"/>
          <a:ext cx="0" cy="0"/>
          <a:chOff x="0" y="0"/>
          <a:chExt cx="0" cy="0"/>
        </a:xfrm>
      </p:grpSpPr>
      <p:sp>
        <p:nvSpPr>
          <p:cNvPr id="306" name="Google Shape;306;g8c7a96e589_1_19: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8c7a96e589_1_25: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9" name="Shape 319"/>
        <p:cNvGrpSpPr/>
        <p:nvPr/>
      </p:nvGrpSpPr>
      <p:grpSpPr>
        <a:xfrm>
          <a:off x="0" y="0"/>
          <a:ext cx="0" cy="0"/>
          <a:chOff x="0" y="0"/>
          <a:chExt cx="0" cy="0"/>
        </a:xfrm>
      </p:grpSpPr>
      <p:sp>
        <p:nvSpPr>
          <p:cNvPr id="320" name="Google Shape;320;g8c7a96e589_1_3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6" name="Shape 326"/>
        <p:cNvGrpSpPr/>
        <p:nvPr/>
      </p:nvGrpSpPr>
      <p:grpSpPr>
        <a:xfrm>
          <a:off x="0" y="0"/>
          <a:ext cx="0" cy="0"/>
          <a:chOff x="0" y="0"/>
          <a:chExt cx="0" cy="0"/>
        </a:xfrm>
      </p:grpSpPr>
      <p:sp>
        <p:nvSpPr>
          <p:cNvPr id="327" name="Google Shape;327;g8c49221f98_6_12: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8c28c705c4_0_7: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g8c28c705c4_0_7: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8" name="Shape 338"/>
        <p:cNvGrpSpPr/>
        <p:nvPr/>
      </p:nvGrpSpPr>
      <p:grpSpPr>
        <a:xfrm>
          <a:off x="0" y="0"/>
          <a:ext cx="0" cy="0"/>
          <a:chOff x="0" y="0"/>
          <a:chExt cx="0" cy="0"/>
        </a:xfrm>
      </p:grpSpPr>
      <p:sp>
        <p:nvSpPr>
          <p:cNvPr id="339" name="Google Shape;339;g8c28c705c4_0_17: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4" name="Shape 344"/>
        <p:cNvGrpSpPr/>
        <p:nvPr/>
      </p:nvGrpSpPr>
      <p:grpSpPr>
        <a:xfrm>
          <a:off x="0" y="0"/>
          <a:ext cx="0" cy="0"/>
          <a:chOff x="0" y="0"/>
          <a:chExt cx="0" cy="0"/>
        </a:xfrm>
      </p:grpSpPr>
      <p:sp>
        <p:nvSpPr>
          <p:cNvPr id="345" name="Google Shape;345;g8d8c850c25_0_13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g8c49221f98_6_2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6" name="Shape 356"/>
        <p:cNvGrpSpPr/>
        <p:nvPr/>
      </p:nvGrpSpPr>
      <p:grpSpPr>
        <a:xfrm>
          <a:off x="0" y="0"/>
          <a:ext cx="0" cy="0"/>
          <a:chOff x="0" y="0"/>
          <a:chExt cx="0" cy="0"/>
        </a:xfrm>
      </p:grpSpPr>
      <p:sp>
        <p:nvSpPr>
          <p:cNvPr id="357" name="Google Shape;357;g8c49221f98_6_2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2" name="Shape 362"/>
        <p:cNvGrpSpPr/>
        <p:nvPr/>
      </p:nvGrpSpPr>
      <p:grpSpPr>
        <a:xfrm>
          <a:off x="0" y="0"/>
          <a:ext cx="0" cy="0"/>
          <a:chOff x="0" y="0"/>
          <a:chExt cx="0" cy="0"/>
        </a:xfrm>
      </p:grpSpPr>
      <p:sp>
        <p:nvSpPr>
          <p:cNvPr id="363" name="Google Shape;363;g64b864f3db_0_6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g64b864f3db_0_6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g8d8c850c25_0_33: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g8d8c850c25_0_33: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8" name="Shape 368"/>
        <p:cNvGrpSpPr/>
        <p:nvPr/>
      </p:nvGrpSpPr>
      <p:grpSpPr>
        <a:xfrm>
          <a:off x="0" y="0"/>
          <a:ext cx="0" cy="0"/>
          <a:chOff x="0" y="0"/>
          <a:chExt cx="0" cy="0"/>
        </a:xfrm>
      </p:grpSpPr>
      <p:sp>
        <p:nvSpPr>
          <p:cNvPr id="369" name="Google Shape;369;g8c28c705c4_0_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2" name="Shape 202"/>
        <p:cNvGrpSpPr/>
        <p:nvPr/>
      </p:nvGrpSpPr>
      <p:grpSpPr>
        <a:xfrm>
          <a:off x="0" y="0"/>
          <a:ext cx="0" cy="0"/>
          <a:chOff x="0" y="0"/>
          <a:chExt cx="0" cy="0"/>
        </a:xfrm>
      </p:grpSpPr>
      <p:sp>
        <p:nvSpPr>
          <p:cNvPr id="203" name="Google Shape;203;g8d8c850c25_0_86: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8d8c850c25_0_51: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4" name="Shape 214"/>
        <p:cNvGrpSpPr/>
        <p:nvPr/>
      </p:nvGrpSpPr>
      <p:grpSpPr>
        <a:xfrm>
          <a:off x="0" y="0"/>
          <a:ext cx="0" cy="0"/>
          <a:chOff x="0" y="0"/>
          <a:chExt cx="0" cy="0"/>
        </a:xfrm>
      </p:grpSpPr>
      <p:sp>
        <p:nvSpPr>
          <p:cNvPr id="215" name="Google Shape;215;g8d8c850c25_0_60: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8d8c850c25_0_74: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8d8c850c25_0_68:notes"/>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2fb0d8af8_0_0:notes"/>
          <p:cNvSpPr txBox="1"/>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g62fb0d8af8_0_0:notes"/>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7" name="Google Shape;57;p14"/>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60" name="Shape 60"/>
        <p:cNvGrpSpPr/>
        <p:nvPr/>
      </p:nvGrpSpPr>
      <p:grpSpPr>
        <a:xfrm>
          <a:off x="0" y="0"/>
          <a:ext cx="0" cy="0"/>
          <a:chOff x="0" y="0"/>
          <a:chExt cx="0" cy="0"/>
        </a:xfrm>
      </p:grpSpPr>
      <p:sp>
        <p:nvSpPr>
          <p:cNvPr id="61" name="Google Shape;61;p1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2" name="Google Shape;62;p16"/>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63" name="Shape 63"/>
        <p:cNvGrpSpPr/>
        <p:nvPr/>
      </p:nvGrpSpPr>
      <p:grpSpPr>
        <a:xfrm>
          <a:off x="0" y="0"/>
          <a:ext cx="0" cy="0"/>
          <a:chOff x="0" y="0"/>
          <a:chExt cx="0" cy="0"/>
        </a:xfrm>
      </p:grpSpPr>
      <p:sp>
        <p:nvSpPr>
          <p:cNvPr id="64" name="Google Shape;64;p17"/>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7"/>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66" name="Google Shape;66;p17"/>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9" name="Shape 69"/>
        <p:cNvGrpSpPr/>
        <p:nvPr/>
      </p:nvGrpSpPr>
      <p:grpSpPr>
        <a:xfrm>
          <a:off x="0" y="0"/>
          <a:ext cx="0" cy="0"/>
          <a:chOff x="0" y="0"/>
          <a:chExt cx="0" cy="0"/>
        </a:xfrm>
      </p:grpSpPr>
      <p:sp>
        <p:nvSpPr>
          <p:cNvPr id="70" name="Google Shape;70;p19"/>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1" name="Google Shape;71;p19"/>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2" name="Shape 72"/>
        <p:cNvGrpSpPr/>
        <p:nvPr/>
      </p:nvGrpSpPr>
      <p:grpSpPr>
        <a:xfrm>
          <a:off x="0" y="0"/>
          <a:ext cx="0" cy="0"/>
          <a:chOff x="0" y="0"/>
          <a:chExt cx="0" cy="0"/>
        </a:xfrm>
      </p:grpSpPr>
      <p:sp>
        <p:nvSpPr>
          <p:cNvPr id="73" name="Google Shape;73;p20"/>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4"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1"/>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77" name="Google Shape;77;p21"/>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78" name="Google Shape;78;p21"/>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79"/>
        <p:cNvGrpSpPr/>
        <p:nvPr/>
      </p:nvGrpSpPr>
      <p:grpSpPr>
        <a:xfrm>
          <a:off x="0" y="0"/>
          <a:ext cx="0" cy="0"/>
          <a:chOff x="0" y="0"/>
          <a:chExt cx="0" cy="0"/>
        </a:xfrm>
      </p:grpSpPr>
      <p:sp>
        <p:nvSpPr>
          <p:cNvPr id="80" name="Google Shape;80;p22"/>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1" name="Shape 81"/>
        <p:cNvGrpSpPr/>
        <p:nvPr/>
      </p:nvGrpSpPr>
      <p:grpSpPr>
        <a:xfrm>
          <a:off x="0" y="0"/>
          <a:ext cx="0" cy="0"/>
          <a:chOff x="0" y="0"/>
          <a:chExt cx="0" cy="0"/>
        </a:xfrm>
      </p:grpSpPr>
      <p:sp>
        <p:nvSpPr>
          <p:cNvPr id="82" name="Google Shape;82;p23"/>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4"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9" name="Shape 89"/>
        <p:cNvGrpSpPr/>
        <p:nvPr/>
      </p:nvGrpSpPr>
      <p:grpSpPr>
        <a:xfrm>
          <a:off x="0" y="0"/>
          <a:ext cx="0" cy="0"/>
          <a:chOff x="0" y="0"/>
          <a:chExt cx="0" cy="0"/>
        </a:xfrm>
      </p:grpSpPr>
      <p:sp>
        <p:nvSpPr>
          <p:cNvPr id="90" name="Google Shape;90;p26"/>
          <p:cNvSpPr txBox="1"/>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91" name="Google Shape;91;p26"/>
          <p:cNvSpPr txBox="1"/>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92" name="Shape 92"/>
        <p:cNvGrpSpPr/>
        <p:nvPr/>
      </p:nvGrpSpPr>
      <p:grpSpPr>
        <a:xfrm>
          <a:off x="0" y="0"/>
          <a:ext cx="0" cy="0"/>
          <a:chOff x="0" y="0"/>
          <a:chExt cx="0" cy="0"/>
        </a:xfrm>
      </p:grpSpPr>
      <p:sp>
        <p:nvSpPr>
          <p:cNvPr id="93" name="Google Shape;93;p27"/>
          <p:cNvSpPr txBox="1"/>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94" name="Shape 94"/>
        <p:cNvGrpSpPr/>
        <p:nvPr/>
      </p:nvGrpSpPr>
      <p:grpSpPr>
        <a:xfrm>
          <a:off x="0" y="0"/>
          <a:ext cx="0" cy="0"/>
          <a:chOff x="0" y="0"/>
          <a:chExt cx="0" cy="0"/>
        </a:xfrm>
      </p:grpSpPr>
      <p:sp>
        <p:nvSpPr>
          <p:cNvPr id="95" name="Google Shape;95;p2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28"/>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97" name="Shape 97"/>
        <p:cNvGrpSpPr/>
        <p:nvPr/>
      </p:nvGrpSpPr>
      <p:grpSpPr>
        <a:xfrm>
          <a:off x="0" y="0"/>
          <a:ext cx="0" cy="0"/>
          <a:chOff x="0" y="0"/>
          <a:chExt cx="0" cy="0"/>
        </a:xfrm>
      </p:grpSpPr>
      <p:sp>
        <p:nvSpPr>
          <p:cNvPr id="98" name="Google Shape;98;p2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9"/>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100" name="Google Shape;100;p29"/>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1" name="Shape 101"/>
        <p:cNvGrpSpPr/>
        <p:nvPr/>
      </p:nvGrpSpPr>
      <p:grpSpPr>
        <a:xfrm>
          <a:off x="0" y="0"/>
          <a:ext cx="0" cy="0"/>
          <a:chOff x="0" y="0"/>
          <a:chExt cx="0" cy="0"/>
        </a:xfrm>
      </p:grpSpPr>
      <p:sp>
        <p:nvSpPr>
          <p:cNvPr id="102" name="Google Shape;102;p3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03" name="Shape 103"/>
        <p:cNvGrpSpPr/>
        <p:nvPr/>
      </p:nvGrpSpPr>
      <p:grpSpPr>
        <a:xfrm>
          <a:off x="0" y="0"/>
          <a:ext cx="0" cy="0"/>
          <a:chOff x="0" y="0"/>
          <a:chExt cx="0" cy="0"/>
        </a:xfrm>
      </p:grpSpPr>
      <p:sp>
        <p:nvSpPr>
          <p:cNvPr id="104" name="Google Shape;104;p31"/>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5" name="Google Shape;105;p31"/>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06" name="Shape 106"/>
        <p:cNvGrpSpPr/>
        <p:nvPr/>
      </p:nvGrpSpPr>
      <p:grpSpPr>
        <a:xfrm>
          <a:off x="0" y="0"/>
          <a:ext cx="0" cy="0"/>
          <a:chOff x="0" y="0"/>
          <a:chExt cx="0" cy="0"/>
        </a:xfrm>
      </p:grpSpPr>
      <p:sp>
        <p:nvSpPr>
          <p:cNvPr id="107" name="Google Shape;107;p32"/>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3"/>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111" name="Google Shape;111;p33"/>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2" name="Google Shape;112;p33"/>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13" name="Shape 113"/>
        <p:cNvGrpSpPr/>
        <p:nvPr/>
      </p:nvGrpSpPr>
      <p:grpSpPr>
        <a:xfrm>
          <a:off x="0" y="0"/>
          <a:ext cx="0" cy="0"/>
          <a:chOff x="0" y="0"/>
          <a:chExt cx="0" cy="0"/>
        </a:xfrm>
      </p:grpSpPr>
      <p:sp>
        <p:nvSpPr>
          <p:cNvPr id="114" name="Google Shape;114;p34"/>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15" name="Shape 115"/>
        <p:cNvGrpSpPr/>
        <p:nvPr/>
      </p:nvGrpSpPr>
      <p:grpSpPr>
        <a:xfrm>
          <a:off x="0" y="0"/>
          <a:ext cx="0" cy="0"/>
          <a:chOff x="0" y="0"/>
          <a:chExt cx="0" cy="0"/>
        </a:xfrm>
      </p:grpSpPr>
      <p:sp>
        <p:nvSpPr>
          <p:cNvPr id="116" name="Google Shape;116;p35"/>
          <p:cNvSpPr txBox="1"/>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18"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matchingName="Title &amp; Subtitle">
  <p:cSld name="TITLE">
    <p:spTree>
      <p:nvGrpSpPr>
        <p:cNvPr id="123" name="Shape 123"/>
        <p:cNvGrpSpPr/>
        <p:nvPr/>
      </p:nvGrpSpPr>
      <p:grpSpPr>
        <a:xfrm>
          <a:off x="0" y="0"/>
          <a:ext cx="0" cy="0"/>
          <a:chOff x="0" y="0"/>
          <a:chExt cx="0" cy="0"/>
        </a:xfrm>
      </p:grpSpPr>
      <p:sp>
        <p:nvSpPr>
          <p:cNvPr id="124" name="Google Shape;124;p38"/>
          <p:cNvSpPr txBox="1"/>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5" name="Google Shape;125;p38"/>
          <p:cNvSpPr txBox="1"/>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6" name="Google Shape;126;p3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Photo - Horizontal">
  <p:cSld name="TITLE_AND_BODY">
    <p:spTree>
      <p:nvGrpSpPr>
        <p:cNvPr id="127" name="Shape 127"/>
        <p:cNvGrpSpPr/>
        <p:nvPr/>
      </p:nvGrpSpPr>
      <p:grpSpPr>
        <a:xfrm>
          <a:off x="0" y="0"/>
          <a:ext cx="0" cy="0"/>
          <a:chOff x="0" y="0"/>
          <a:chExt cx="0" cy="0"/>
        </a:xfrm>
      </p:grpSpPr>
      <p:sp>
        <p:nvSpPr>
          <p:cNvPr id="128" name="Google Shape;128;p39"/>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9" name="Google Shape;129;p39"/>
          <p:cNvSpPr txBox="1"/>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0" name="Google Shape;130;p39"/>
          <p:cNvSpPr txBox="1"/>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1" name="Google Shape;131;p39"/>
          <p:cNvSpPr txBox="1"/>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32" name="Shape 132"/>
        <p:cNvGrpSpPr/>
        <p:nvPr/>
      </p:nvGrpSpPr>
      <p:grpSpPr>
        <a:xfrm>
          <a:off x="0" y="0"/>
          <a:ext cx="0" cy="0"/>
          <a:chOff x="0" y="0"/>
          <a:chExt cx="0" cy="0"/>
        </a:xfrm>
      </p:grpSpPr>
      <p:sp>
        <p:nvSpPr>
          <p:cNvPr id="133" name="Google Shape;133;p40"/>
          <p:cNvSpPr txBox="1"/>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4" name="Google Shape;134;p40"/>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35" name="Shape 135"/>
        <p:cNvGrpSpPr/>
        <p:nvPr/>
      </p:nvGrpSpPr>
      <p:grpSpPr>
        <a:xfrm>
          <a:off x="0" y="0"/>
          <a:ext cx="0" cy="0"/>
          <a:chOff x="0" y="0"/>
          <a:chExt cx="0" cy="0"/>
        </a:xfrm>
      </p:grpSpPr>
      <p:sp>
        <p:nvSpPr>
          <p:cNvPr id="136" name="Google Shape;136;p4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7" name="Google Shape;137;p41"/>
          <p:cNvSpPr txBox="1"/>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3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8" name="Google Shape;138;p41"/>
          <p:cNvSpPr txBox="1"/>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28600" algn="ctr" rtl="0">
              <a:lnSpc>
                <a:spcPct val="100000"/>
              </a:lnSpc>
              <a:spcBef>
                <a:spcPts val="0"/>
              </a:spcBef>
              <a:spcAft>
                <a:spcPts val="0"/>
              </a:spcAft>
              <a:buClr>
                <a:srgbClr val="000000"/>
              </a:buClr>
              <a:buSzPts val="1400"/>
              <a:buFont typeface="Helvetica Neue" panose="020B0604020202020204"/>
              <a:buNone/>
              <a:defRPr sz="17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39" name="Google Shape;139;p41"/>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40" name="Shape 140"/>
        <p:cNvGrpSpPr/>
        <p:nvPr/>
      </p:nvGrpSpPr>
      <p:grpSpPr>
        <a:xfrm>
          <a:off x="0" y="0"/>
          <a:ext cx="0" cy="0"/>
          <a:chOff x="0" y="0"/>
          <a:chExt cx="0" cy="0"/>
        </a:xfrm>
      </p:grpSpPr>
      <p:sp>
        <p:nvSpPr>
          <p:cNvPr id="141" name="Google Shape;141;p42"/>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2" name="Google Shape;142;p42"/>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43" name="Shape 143"/>
        <p:cNvGrpSpPr/>
        <p:nvPr/>
      </p:nvGrpSpPr>
      <p:grpSpPr>
        <a:xfrm>
          <a:off x="0" y="0"/>
          <a:ext cx="0" cy="0"/>
          <a:chOff x="0" y="0"/>
          <a:chExt cx="0" cy="0"/>
        </a:xfrm>
      </p:grpSpPr>
      <p:sp>
        <p:nvSpPr>
          <p:cNvPr id="144" name="Google Shape;144;p43"/>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5" name="Google Shape;145;p43"/>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6" name="Google Shape;146;p43"/>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47" name="Shape 147"/>
        <p:cNvGrpSpPr/>
        <p:nvPr/>
      </p:nvGrpSpPr>
      <p:grpSpPr>
        <a:xfrm>
          <a:off x="0" y="0"/>
          <a:ext cx="0" cy="0"/>
          <a:chOff x="0" y="0"/>
          <a:chExt cx="0" cy="0"/>
        </a:xfrm>
      </p:grpSpPr>
      <p:sp>
        <p:nvSpPr>
          <p:cNvPr id="148" name="Google Shape;148;p44"/>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49" name="Google Shape;149;p44"/>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0" name="Google Shape;150;p44"/>
          <p:cNvSpPr txBox="1"/>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298450" algn="l" rtl="0">
              <a:lnSpc>
                <a:spcPct val="100000"/>
              </a:lnSpc>
              <a:spcBef>
                <a:spcPts val="1700"/>
              </a:spcBef>
              <a:spcAft>
                <a:spcPts val="0"/>
              </a:spcAft>
              <a:buClr>
                <a:srgbClr val="000000"/>
              </a:buClr>
              <a:buSzPts val="1100"/>
              <a:buFont typeface="Helvetica Neue" panose="020B0604020202020204"/>
              <a:buChar char="•"/>
              <a:defRPr sz="14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1" name="Google Shape;151;p44"/>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52" name="Shape 152"/>
        <p:cNvGrpSpPr/>
        <p:nvPr/>
      </p:nvGrpSpPr>
      <p:grpSpPr>
        <a:xfrm>
          <a:off x="0" y="0"/>
          <a:ext cx="0" cy="0"/>
          <a:chOff x="0" y="0"/>
          <a:chExt cx="0" cy="0"/>
        </a:xfrm>
      </p:grpSpPr>
      <p:sp>
        <p:nvSpPr>
          <p:cNvPr id="153" name="Google Shape;153;p45"/>
          <p:cNvSpPr txBox="1"/>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4" name="Google Shape;154;p45"/>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55" name="Shape 155"/>
        <p:cNvGrpSpPr/>
        <p:nvPr/>
      </p:nvGrpSpPr>
      <p:grpSpPr>
        <a:xfrm>
          <a:off x="0" y="0"/>
          <a:ext cx="0" cy="0"/>
          <a:chOff x="0" y="0"/>
          <a:chExt cx="0" cy="0"/>
        </a:xfrm>
      </p:grpSpPr>
      <p:sp>
        <p:nvSpPr>
          <p:cNvPr id="156" name="Google Shape;156;p46"/>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7" name="Google Shape;157;p46"/>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8" name="Google Shape;158;p46"/>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59" name="Google Shape;159;p46"/>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60" name="Shape 160"/>
        <p:cNvGrpSpPr/>
        <p:nvPr/>
      </p:nvGrpSpPr>
      <p:grpSpPr>
        <a:xfrm>
          <a:off x="0" y="0"/>
          <a:ext cx="0" cy="0"/>
          <a:chOff x="0" y="0"/>
          <a:chExt cx="0" cy="0"/>
        </a:xfrm>
      </p:grpSpPr>
      <p:sp>
        <p:nvSpPr>
          <p:cNvPr id="161" name="Google Shape;161;p47"/>
          <p:cNvSpPr txBox="1"/>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1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2" name="Google Shape;162;p47"/>
          <p:cNvSpPr txBox="1"/>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panose="020B0604020202020204"/>
              <a:buNone/>
              <a:defRPr sz="20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3" name="Google Shape;163;p4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64" name="Shape 164"/>
        <p:cNvGrpSpPr/>
        <p:nvPr/>
      </p:nvGrpSpPr>
      <p:grpSpPr>
        <a:xfrm>
          <a:off x="0" y="0"/>
          <a:ext cx="0" cy="0"/>
          <a:chOff x="0" y="0"/>
          <a:chExt cx="0" cy="0"/>
        </a:xfrm>
      </p:grpSpPr>
      <p:sp>
        <p:nvSpPr>
          <p:cNvPr id="165" name="Google Shape;165;p48"/>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393700" marR="0" lvl="1"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558800" marR="0" lvl="2"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736600" marR="0" lvl="3" indent="-2413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901700" marR="0" lvl="4"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1066800" marR="0" lvl="5"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1231900" marR="0" lvl="6"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1397000" marR="0" lvl="7"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1562100" marR="0" lvl="8" indent="-2286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66" name="Google Shape;166;p48"/>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67" name="Shape 167"/>
        <p:cNvGrpSpPr/>
        <p:nvPr/>
      </p:nvGrpSpPr>
      <p:grpSpPr>
        <a:xfrm>
          <a:off x="0" y="0"/>
          <a:ext cx="0" cy="0"/>
          <a:chOff x="0" y="0"/>
          <a:chExt cx="0" cy="0"/>
        </a:xfrm>
      </p:grpSpPr>
      <p:sp>
        <p:nvSpPr>
          <p:cNvPr id="168" name="Google Shape;168;p49"/>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69" name="Shape 169"/>
        <p:cNvGrpSpPr/>
        <p:nvPr/>
      </p:nvGrpSpPr>
      <p:grpSpPr>
        <a:xfrm>
          <a:off x="0" y="0"/>
          <a:ext cx="0" cy="0"/>
          <a:chOff x="0" y="0"/>
          <a:chExt cx="0" cy="0"/>
        </a:xfrm>
      </p:grpSpPr>
      <p:sp>
        <p:nvSpPr>
          <p:cNvPr id="170" name="Google Shape;170;p50"/>
          <p:cNvSpPr txBox="1"/>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p:txBody>
      </p:sp>
      <p:sp>
        <p:nvSpPr>
          <p:cNvPr id="171" name="Google Shape;171;p50"/>
          <p:cNvSpPr txBox="1"/>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panose="020B0306030504020204"/>
              <a:buNone/>
              <a:defRPr sz="2800">
                <a:solidFill>
                  <a:schemeClr val="dk1"/>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panose="020B0306030504020204"/>
              <a:buChar char="●"/>
              <a:defRPr sz="1800">
                <a:solidFill>
                  <a:schemeClr val="dk2"/>
                </a:solidFill>
                <a:latin typeface="Open Sans" panose="020B0306030504020204"/>
                <a:ea typeface="Open Sans" panose="020B0306030504020204"/>
                <a:cs typeface="Open Sans" panose="020B0306030504020204"/>
                <a:sym typeface="Open Sans" panose="020B0306030504020204"/>
              </a:defRPr>
            </a:lvl1pPr>
            <a:lvl2pPr marL="914400" lvl="1"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2pPr>
            <a:lvl3pPr marL="1371600" lvl="2"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3pPr>
            <a:lvl4pPr marL="1828800" lvl="3"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4pPr>
            <a:lvl5pPr marL="2286000" lvl="4"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5pPr>
            <a:lvl6pPr marL="2743200" lvl="5"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6pPr>
            <a:lvl7pPr marL="3200400" lvl="6"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7pPr>
            <a:lvl8pPr marL="3657600" lvl="7" indent="-317500" rtl="0">
              <a:lnSpc>
                <a:spcPct val="115000"/>
              </a:lnSpc>
              <a:spcBef>
                <a:spcPts val="1600"/>
              </a:spcBef>
              <a:spcAft>
                <a:spcPts val="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8pPr>
            <a:lvl9pPr marL="4114800" lvl="8" indent="-317500" rtl="0">
              <a:lnSpc>
                <a:spcPct val="115000"/>
              </a:lnSpc>
              <a:spcBef>
                <a:spcPts val="1600"/>
              </a:spcBef>
              <a:spcAft>
                <a:spcPts val="1600"/>
              </a:spcAft>
              <a:buClr>
                <a:schemeClr val="dk2"/>
              </a:buClr>
              <a:buSzPts val="1400"/>
              <a:buFont typeface="Open Sans" panose="020B0306030504020204"/>
              <a:buChar char="■"/>
              <a:defRPr>
                <a:solidFill>
                  <a:schemeClr val="dk2"/>
                </a:solidFill>
                <a:latin typeface="Open Sans" panose="020B0306030504020204"/>
                <a:ea typeface="Open Sans" panose="020B0306030504020204"/>
                <a:cs typeface="Open Sans" panose="020B0306030504020204"/>
                <a:sym typeface="Open Sans" panose="020B0306030504020204"/>
              </a:defRPr>
            </a:lvl9pPr>
          </a:lstStyle>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pic>
        <p:nvPicPr>
          <p:cNvPr id="54" name="Google Shape;54;p13"/>
          <p:cNvPicPr preferRelativeResize="0"/>
          <p:nvPr/>
        </p:nvPicPr>
        <p:blipFill>
          <a:blip r:embed="rId12"/>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5" name="Shape 85"/>
        <p:cNvGrpSpPr/>
        <p:nvPr/>
      </p:nvGrpSpPr>
      <p:grpSpPr>
        <a:xfrm>
          <a:off x="0" y="0"/>
          <a:ext cx="0" cy="0"/>
          <a:chOff x="0" y="0"/>
          <a:chExt cx="0" cy="0"/>
        </a:xfrm>
      </p:grpSpPr>
      <p:sp>
        <p:nvSpPr>
          <p:cNvPr id="86" name="Google Shape;86;p25"/>
          <p:cNvSpPr txBox="1"/>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panose="020B0306030504020204"/>
              <a:buNone/>
              <a:defRPr sz="4000">
                <a:solidFill>
                  <a:srgbClr val="2E3D49"/>
                </a:solidFill>
                <a:latin typeface="Open Sans" panose="020B0306030504020204"/>
                <a:ea typeface="Open Sans" panose="020B0306030504020204"/>
                <a:cs typeface="Open Sans" panose="020B0306030504020204"/>
                <a:sym typeface="Open Sans" panose="020B0306030504020204"/>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7" name="Google Shape;87;p25"/>
          <p:cNvSpPr txBox="1"/>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panose="020B0306030504020204"/>
              <a:buChar char="●"/>
              <a:defRPr sz="1800">
                <a:solidFill>
                  <a:schemeClr val="dk2"/>
                </a:solidFill>
                <a:latin typeface="Open Sans Light" panose="020B0306030504020204"/>
                <a:ea typeface="Open Sans Light" panose="020B0306030504020204"/>
                <a:cs typeface="Open Sans Light" panose="020B0306030504020204"/>
                <a:sym typeface="Open Sans Light" panose="020B0306030504020204"/>
              </a:defRPr>
            </a:lvl1pPr>
            <a:lvl2pPr marL="914400" lvl="1"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2pPr>
            <a:lvl3pPr marL="1371600" lvl="2"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3pPr>
            <a:lvl4pPr marL="1828800" lvl="3"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4pPr>
            <a:lvl5pPr marL="2286000" lvl="4"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5pPr>
            <a:lvl6pPr marL="2743200" lvl="5"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6pPr>
            <a:lvl7pPr marL="3200400" lvl="6"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7pPr>
            <a:lvl8pPr marL="3657600" lvl="7" indent="-317500" rtl="0">
              <a:lnSpc>
                <a:spcPct val="115000"/>
              </a:lnSpc>
              <a:spcBef>
                <a:spcPts val="1600"/>
              </a:spcBef>
              <a:spcAft>
                <a:spcPts val="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8pPr>
            <a:lvl9pPr marL="4114800" lvl="8" indent="-317500" rtl="0">
              <a:lnSpc>
                <a:spcPct val="115000"/>
              </a:lnSpc>
              <a:spcBef>
                <a:spcPts val="1600"/>
              </a:spcBef>
              <a:spcAft>
                <a:spcPts val="1600"/>
              </a:spcAft>
              <a:buClr>
                <a:schemeClr val="dk2"/>
              </a:buClr>
              <a:buSzPts val="1400"/>
              <a:buFont typeface="Open Sans Light" panose="020B0306030504020204"/>
              <a:buChar char="■"/>
              <a:defRPr>
                <a:solidFill>
                  <a:schemeClr val="dk2"/>
                </a:solidFill>
                <a:latin typeface="Open Sans Light" panose="020B0306030504020204"/>
                <a:ea typeface="Open Sans Light" panose="020B0306030504020204"/>
                <a:cs typeface="Open Sans Light" panose="020B0306030504020204"/>
                <a:sym typeface="Open Sans Light" panose="020B0306030504020204"/>
              </a:defRPr>
            </a:lvl9pPr>
          </a:lstStyle>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FFFFFF"/>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19" name="Shape 119"/>
        <p:cNvGrpSpPr/>
        <p:nvPr/>
      </p:nvGrpSpPr>
      <p:grpSpPr>
        <a:xfrm>
          <a:off x="0" y="0"/>
          <a:ext cx="0" cy="0"/>
          <a:chOff x="0" y="0"/>
          <a:chExt cx="0" cy="0"/>
        </a:xfrm>
      </p:grpSpPr>
      <p:sp>
        <p:nvSpPr>
          <p:cNvPr id="120" name="Google Shape;120;p37"/>
          <p:cNvSpPr txBox="1"/>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88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177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2540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342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431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5207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5969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685800" algn="ctr" rtl="0">
              <a:lnSpc>
                <a:spcPct val="100000"/>
              </a:lnSpc>
              <a:spcBef>
                <a:spcPts val="0"/>
              </a:spcBef>
              <a:spcAft>
                <a:spcPts val="0"/>
              </a:spcAft>
              <a:buClr>
                <a:srgbClr val="000000"/>
              </a:buClr>
              <a:buSzPts val="500"/>
              <a:buFont typeface="Helvetica Neue" panose="020B0604020202020204"/>
              <a:buNone/>
              <a:defRPr sz="42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1" name="Google Shape;121;p37"/>
          <p:cNvSpPr txBox="1"/>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914400" marR="0" lvl="1"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1371600" marR="0" lvl="2"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1828800" marR="0" lvl="3"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2286000" marR="0" lvl="4"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2743200" marR="0" lvl="5"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3200400" marR="0" lvl="6"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3657600" marR="0" lvl="7"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4114800" marR="0" lvl="8" indent="-317500" algn="l" rtl="0">
              <a:lnSpc>
                <a:spcPct val="100000"/>
              </a:lnSpc>
              <a:spcBef>
                <a:spcPts val="2200"/>
              </a:spcBef>
              <a:spcAft>
                <a:spcPts val="0"/>
              </a:spcAft>
              <a:buClr>
                <a:srgbClr val="000000"/>
              </a:buClr>
              <a:buSzPts val="1400"/>
              <a:buFont typeface="Helvetica Neue" panose="020B0604020202020204"/>
              <a:buChar char="•"/>
              <a:defRPr sz="1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p:txBody>
      </p:sp>
      <p:sp>
        <p:nvSpPr>
          <p:cNvPr id="122" name="Google Shape;122;p37"/>
          <p:cNvSpPr txBox="1"/>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1pPr>
            <a:lvl2pPr marL="0" marR="0" lvl="1"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2pPr>
            <a:lvl3pPr marL="0" marR="0" lvl="2"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3pPr>
            <a:lvl4pPr marL="0" marR="0" lvl="3"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4pPr>
            <a:lvl5pPr marL="0" marR="0" lvl="4"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5pPr>
            <a:lvl6pPr marL="0" marR="0" lvl="5"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6pPr>
            <a:lvl7pPr marL="0" marR="0" lvl="6"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7pPr>
            <a:lvl8pPr marL="0" marR="0" lvl="7"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8pPr>
            <a:lvl9pPr marL="0" marR="0" lvl="8" indent="0" algn="ctr" rtl="0">
              <a:lnSpc>
                <a:spcPct val="100000"/>
              </a:lnSpc>
              <a:spcBef>
                <a:spcPts val="0"/>
              </a:spcBef>
              <a:spcAft>
                <a:spcPts val="0"/>
              </a:spcAft>
              <a:buClr>
                <a:srgbClr val="000000"/>
              </a:buClr>
              <a:buFont typeface="Helvetica Neue" panose="020B0604020202020204"/>
              <a:buNone/>
              <a:defRPr sz="900" b="0" i="0" u="none" strike="noStrike" cap="none">
                <a:solidFill>
                  <a:srgbClr val="000000"/>
                </a:solidFill>
                <a:latin typeface="Helvetica Neue" panose="020B0604020202020204"/>
                <a:ea typeface="Helvetica Neue" panose="020B0604020202020204"/>
                <a:cs typeface="Helvetica Neue" panose="020B0604020202020204"/>
                <a:sym typeface="Helvetica Neue" panose="020B0604020202020204"/>
              </a:defRPr>
            </a:lvl9pPr>
          </a:lstStyle>
          <a:p>
            <a:pPr marL="0" lvl="0" indent="0" algn="ctr" rtl="0">
              <a:spcBef>
                <a:spcPts val="0"/>
              </a:spcBef>
              <a:spcAft>
                <a:spcPts val="0"/>
              </a:spcAft>
              <a:buNone/>
            </a:pPr>
            <a:fld id="{00000000-1234-1234-1234-123412341234}" type="slidenum">
              <a:rPr lang="en-GB"/>
            </a:fld>
            <a:endParaRPr sz="500">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hyperlink" Target="https://drive.google.com/file/d/14SgnE_0wNpuPdF5ss94GGqIBfcxLnpIF/view"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5.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5.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5.xml"/><Relationship Id="rId2" Type="http://schemas.openxmlformats.org/officeDocument/2006/relationships/hyperlink" Target="https://drive.google.com/file/d/1YdBZPpaIQvnD9NbgkeLMb5PeFtnhGGRP/view?usp=sharing" TargetMode="External"/><Relationship Id="rId1" Type="http://schemas.openxmlformats.org/officeDocument/2006/relationships/hyperlink" Target="https://drive.google.com/file/d/14SgnE_0wNpuPdF5ss94GGqIBfcxLnpIF/view" TargetMode="Externa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5.xml"/><Relationship Id="rId1" Type="http://schemas.openxmlformats.org/officeDocument/2006/relationships/image" Target="../media/image8.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xml"/><Relationship Id="rId1" Type="http://schemas.openxmlformats.org/officeDocument/2006/relationships/hyperlink" Target="https://drive.google.com/file/d/1YdBZPpaIQvnD9NbgkeLMb5PeFtnhGGRP/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75"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7" name="Google Shape;177;p51"/>
          <p:cNvPicPr preferRelativeResize="0"/>
          <p:nvPr/>
        </p:nvPicPr>
        <p:blipFill>
          <a:blip r:embed="rId1"/>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2"/>
          <a:stretch>
            <a:fillRect/>
          </a:stretch>
        </p:blipFill>
        <p:spPr>
          <a:xfrm>
            <a:off x="1146225" y="2111300"/>
            <a:ext cx="5479925" cy="5479925"/>
          </a:xfrm>
          <a:prstGeom prst="rect">
            <a:avLst/>
          </a:prstGeom>
          <a:noFill/>
          <a:ln>
            <a:noFill/>
          </a:ln>
        </p:spPr>
      </p:pic>
      <p:sp>
        <p:nvSpPr>
          <p:cNvPr id="179" name="Google Shape;179;p51"/>
          <p:cNvSpPr txBox="1"/>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4000">
                <a:solidFill>
                  <a:srgbClr val="FFFFFF"/>
                </a:solidFill>
              </a:rPr>
              <a:t>Tech ABC Corp - HR Database</a:t>
            </a:r>
            <a:endParaRPr sz="4000">
              <a:solidFill>
                <a:srgbClr val="FFFFFF"/>
              </a:solidFill>
            </a:endParaRPr>
          </a:p>
          <a:p>
            <a:pPr marL="0" lvl="0" indent="0" algn="l" rtl="0">
              <a:spcBef>
                <a:spcPts val="0"/>
              </a:spcBef>
              <a:spcAft>
                <a:spcPts val="0"/>
              </a:spcAft>
              <a:buNone/>
            </a:pPr>
          </a:p>
        </p:txBody>
      </p:sp>
      <p:sp>
        <p:nvSpPr>
          <p:cNvPr id="180" name="Google Shape;180;p51"/>
          <p:cNvSpPr txBox="1"/>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500">
                <a:solidFill>
                  <a:srgbClr val="FFFFFF"/>
                </a:solidFill>
              </a:rPr>
              <a:t>[Student Name &amp; Date]</a:t>
            </a:r>
            <a:endParaRPr sz="2500">
              <a:solidFill>
                <a:srgbClr val="FFFFFF"/>
              </a:solidFill>
            </a:endParaRPr>
          </a:p>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35"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2</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Relational Database Design</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6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2: Relational Database Design</a:t>
            </a:r>
            <a:endParaRPr lang="en-GB"/>
          </a:p>
        </p:txBody>
      </p:sp>
      <p:sp>
        <p:nvSpPr>
          <p:cNvPr id="243" name="Google Shape;243;p61"/>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step is where you will go through the process of designing a new database for Tech ABC Corp's HR department. Using the </a:t>
            </a:r>
            <a:r>
              <a:rPr lang="en-GB" sz="15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dataset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provided, along with the requirements gathered in step one, you are going to develop a relational database set to the 3NF.</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Using Lucidchart, you will create 3 entity relationship diagrams (ERDs) to show how you developed the final design for your data.</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Clr>
                <a:schemeClr val="dk1"/>
              </a:buClr>
              <a:buSzPts val="1100"/>
              <a:buFont typeface="Arial" panose="020B0604020202020204"/>
              <a:buNone/>
            </a:pP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submit a </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screenshot</a:t>
            </a:r>
            <a:r>
              <a:rPr lang="en-GB"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for each of the 3 ERDs you create. You will find detailed instructions for developing each of the ERDs over the next several pages.</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7" name="Shape 247"/>
        <p:cNvGrpSpPr/>
        <p:nvPr/>
      </p:nvGrpSpPr>
      <p:grpSpPr>
        <a:xfrm>
          <a:off x="0" y="0"/>
          <a:ext cx="0" cy="0"/>
          <a:chOff x="0" y="0"/>
          <a:chExt cx="0" cy="0"/>
        </a:xfrm>
      </p:grpSpPr>
      <p:sp>
        <p:nvSpPr>
          <p:cNvPr id="248" name="Google Shape;248;p6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49" name="Google Shape;249;p62"/>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Conceptual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Use Lucidchart’s built-in template for DBMS ER Diagram UML.</a:t>
            </a: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rPr>
              <a:t>** Replace example screenshot below with your response</a:t>
            </a:r>
            <a:endParaRPr sz="120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1600"/>
              </a:spcAft>
              <a:buClr>
                <a:schemeClr val="dk1"/>
              </a:buClr>
              <a:buSzPts val="1100"/>
              <a:buFont typeface="Arial" panose="020B0604020202020204"/>
              <a:buNone/>
            </a:pPr>
            <a:endParaRPr sz="1900"/>
          </a:p>
        </p:txBody>
      </p:sp>
      <p:pic>
        <p:nvPicPr>
          <p:cNvPr id="250" name="Google Shape;250;p62"/>
          <p:cNvPicPr preferRelativeResize="0"/>
          <p:nvPr/>
        </p:nvPicPr>
        <p:blipFill>
          <a:blip r:embed="rId1"/>
          <a:stretch>
            <a:fillRect/>
          </a:stretch>
        </p:blipFill>
        <p:spPr>
          <a:xfrm>
            <a:off x="755850" y="5786403"/>
            <a:ext cx="6085425" cy="257027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6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56" name="Google Shape;256;p63"/>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Logical</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1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Use Lucidchart’s built-in template for DBMS ER Diagram UML.</a:t>
            </a:r>
            <a:endParaRPr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a:t>
            </a:r>
            <a:endParaRPr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57" name="Google Shape;257;p63"/>
          <p:cNvPicPr preferRelativeResize="0"/>
          <p:nvPr/>
        </p:nvPicPr>
        <p:blipFill>
          <a:blip r:embed="rId1"/>
          <a:stretch>
            <a:fillRect/>
          </a:stretch>
        </p:blipFill>
        <p:spPr>
          <a:xfrm>
            <a:off x="484950" y="5969175"/>
            <a:ext cx="6802502" cy="30388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6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ERD</a:t>
            </a:r>
            <a:endParaRPr lang="en-GB"/>
          </a:p>
        </p:txBody>
      </p:sp>
      <p:sp>
        <p:nvSpPr>
          <p:cNvPr id="263" name="Google Shape;263;p64"/>
          <p:cNvSpPr txBox="1"/>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Physical</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70000"/>
              </a:lnSpc>
              <a:spcBef>
                <a:spcPts val="1600"/>
              </a:spcBef>
              <a:spcAft>
                <a:spcPts val="0"/>
              </a:spcAft>
              <a:buNone/>
            </a:pPr>
            <a:r>
              <a:rPr lang="en-GB" sz="14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a:t>
            </a: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1600"/>
              </a:spcAft>
              <a:buNone/>
            </a:pPr>
            <a:endParaRPr sz="15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p:txBody>
      </p:sp>
      <p:pic>
        <p:nvPicPr>
          <p:cNvPr id="264" name="Google Shape;264;p64"/>
          <p:cNvPicPr preferRelativeResize="0"/>
          <p:nvPr/>
        </p:nvPicPr>
        <p:blipFill>
          <a:blip r:embed="rId1"/>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268"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3</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Create A Physical Database</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6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3: </a:t>
            </a:r>
            <a:r>
              <a:rPr lang="en-GB"/>
              <a:t>Create A Physical Database</a:t>
            </a:r>
            <a:endParaRPr lang="en-GB"/>
          </a:p>
        </p:txBody>
      </p:sp>
      <p:sp>
        <p:nvSpPr>
          <p:cNvPr id="276" name="Google Shape;276;p66"/>
          <p:cNvSpPr txBox="1"/>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In this step, you will be turning your database model into a physical database</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110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110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Create the database using SQL DDL commands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Load the data into your database, utilizing flat file ETL</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marR="241300" lvl="0" indent="-327025" algn="l" rtl="0">
              <a:lnSpc>
                <a:spcPct val="100000"/>
              </a:lnSpc>
              <a:spcBef>
                <a:spcPts val="0"/>
              </a:spcBef>
              <a:spcAft>
                <a:spcPts val="0"/>
              </a:spcAft>
              <a:buClr>
                <a:srgbClr val="525C65"/>
              </a:buClr>
              <a:buSzPts val="1550"/>
              <a:buFont typeface="Open Sans" panose="020B0306030504020204"/>
              <a:buChar char="●"/>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Answer a series of questions using CRUD SQL commands to demonstrate your database was created and populated correctly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Submission</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 this step, you will need to submit SQL files containing all DDL SQL scripts used to create the database.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 will also have to submit screenshots showing CRUD commands, along with results for each of the questions found in the starter template.</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550" b="1">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Your DDL script will be graded by running the code you submit. Please ensure your SQL code runs properly!</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running CRUD commands like update, insert, or delete, run a </a:t>
            </a:r>
            <a:r>
              <a:rPr lang="en-GB" sz="1550">
                <a:solidFill>
                  <a:srgbClr val="525C65"/>
                </a:solidFill>
                <a:highlight>
                  <a:srgbClr val="FFFFFF"/>
                </a:highlight>
                <a:latin typeface="Source Code Pro" panose="020B0509030403020204"/>
                <a:ea typeface="Source Code Pro" panose="020B0509030403020204"/>
                <a:cs typeface="Source Code Pro" panose="020B0509030403020204"/>
                <a:sym typeface="Source Code Pro" panose="020B0509030403020204"/>
              </a:rPr>
              <a:t>SELECT*</a:t>
            </a:r>
            <a:r>
              <a:rPr lang="en-GB" sz="15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command on the affected table, so the reviewer can see the results of the command.</a:t>
            </a:r>
            <a:endParaRPr sz="10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6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DDL</a:t>
            </a:r>
            <a:endParaRPr lang="en-GB"/>
          </a:p>
        </p:txBody>
      </p:sp>
      <p:sp>
        <p:nvSpPr>
          <p:cNvPr id="282" name="Google Shape;282;p6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Hints</a:t>
            </a:r>
            <a:endParaRPr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DDL script will be graded by running the code you submit. Please ensure your SQL code runs properly.</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r>
              <a:rPr lang="en-GB"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00000"/>
              </a:lnSpc>
              <a:spcBef>
                <a:spcPts val="0"/>
              </a:spcBef>
              <a:spcAft>
                <a:spcPts val="0"/>
              </a:spcAft>
              <a:buClr>
                <a:schemeClr val="dk1"/>
              </a:buClr>
              <a:buSzPts val="1100"/>
              <a:buFont typeface="Arial" panose="020B0604020202020204"/>
              <a:buNone/>
            </a:pPr>
            <a:r>
              <a:rPr lang="en-GB" sz="135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rPr>
              <a:t>Remember to submit the related SQL file as well, not just a screenshot (replace the below screenshot).</a:t>
            </a:r>
            <a:endParaRPr sz="1350">
              <a:solidFill>
                <a:srgbClr val="FF0000"/>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1"/>
          <a:srcRect l="2818" t="2391"/>
          <a:stretch>
            <a:fillRect/>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p6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89" name="Google Shape;289;p68"/>
          <p:cNvSpPr txBox="1"/>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1: Return a list of employees with Job Titles and Department Names</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0" name="Google Shape;290;p68"/>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6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296" name="Google Shape;296;p69"/>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2: Insert Web Programmer as a new job title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Clr>
                <a:schemeClr val="dk1"/>
              </a:buClr>
              <a:buSzPts val="1100"/>
              <a:buFont typeface="Arial" panose="020B0604020202020204"/>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97" name="Google Shape;297;p69"/>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5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Business Scenario</a:t>
            </a:r>
            <a:endParaRPr lang="en-GB"/>
          </a:p>
        </p:txBody>
      </p:sp>
      <p:sp>
        <p:nvSpPr>
          <p:cNvPr id="194" name="Google Shape;194;p53"/>
          <p:cNvSpPr txBox="1"/>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panose="020B0604020202020204"/>
              <a:buNone/>
            </a:pPr>
            <a:r>
              <a:rPr lang="en-GB" sz="135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   </a:t>
            </a: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Business requirement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40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2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rPr>
              <a:t>Dataset</a:t>
            </a:r>
            <a:endParaRPr sz="1500" b="1">
              <a:solidFill>
                <a:srgbClr val="2E3D49"/>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The </a:t>
            </a:r>
            <a:r>
              <a:rPr lang="en-GB" sz="1300" u="sng">
                <a:solidFill>
                  <a:schemeClr val="hlink"/>
                </a:solidFill>
                <a:highlight>
                  <a:srgbClr val="FFFFFF"/>
                </a:highlight>
                <a:latin typeface="Open Sans" panose="020B0306030504020204"/>
                <a:ea typeface="Open Sans" panose="020B0306030504020204"/>
                <a:cs typeface="Open Sans" panose="020B0306030504020204"/>
                <a:sym typeface="Open Sans" panose="020B0306030504020204"/>
                <a:hlinkClick r:id="rId1"/>
              </a:rPr>
              <a:t>HR dataset</a:t>
            </a:r>
            <a:r>
              <a:rPr lang="en-GB"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rPr>
              <a:t>IT Department Best Practices</a:t>
            </a:r>
            <a:endParaRPr sz="1500" b="1">
              <a:solidFill>
                <a:srgbClr val="2E3D49"/>
              </a:solidFill>
              <a:highlight>
                <a:schemeClr val="lt1"/>
              </a:highlight>
              <a:latin typeface="Open Sans" panose="020B0306030504020204"/>
              <a:ea typeface="Open Sans" panose="020B0306030504020204"/>
              <a:cs typeface="Open Sans" panose="020B0306030504020204"/>
              <a:sym typeface="Open Sans" panose="020B0306030504020204"/>
            </a:endParaRPr>
          </a:p>
          <a:p>
            <a:pPr marL="241300" marR="241300" lvl="0" indent="0" algn="l" rtl="0">
              <a:lnSpc>
                <a:spcPct val="170000"/>
              </a:lnSpc>
              <a:spcBef>
                <a:spcPts val="0"/>
              </a:spcBef>
              <a:spcAft>
                <a:spcPts val="0"/>
              </a:spcAft>
              <a:buClr>
                <a:schemeClr val="dk1"/>
              </a:buClr>
              <a:buSzPts val="1100"/>
              <a:buFont typeface="Arial" panose="020B0604020202020204"/>
              <a:buNone/>
            </a:pP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The IT Department has certain Best Practices policies for databases you should follow, as detailed in the </a:t>
            </a:r>
            <a:r>
              <a:rPr lang="en-GB" sz="1300" u="sng">
                <a:solidFill>
                  <a:schemeClr val="hlink"/>
                </a:solidFill>
                <a:highlight>
                  <a:schemeClr val="lt1"/>
                </a:highlight>
                <a:latin typeface="Open Sans" panose="020B0306030504020204"/>
                <a:ea typeface="Open Sans" panose="020B0306030504020204"/>
                <a:cs typeface="Open Sans" panose="020B0306030504020204"/>
                <a:sym typeface="Open Sans" panose="020B0306030504020204"/>
                <a:hlinkClick r:id="rId2"/>
              </a:rPr>
              <a:t>Best Practices document</a:t>
            </a:r>
            <a:r>
              <a:rPr lang="en-GB" sz="13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a:t>
            </a:r>
            <a:endParaRPr sz="13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01" name="Shape 301"/>
        <p:cNvGrpSpPr/>
        <p:nvPr/>
      </p:nvGrpSpPr>
      <p:grpSpPr>
        <a:xfrm>
          <a:off x="0" y="0"/>
          <a:ext cx="0" cy="0"/>
          <a:chOff x="0" y="0"/>
          <a:chExt cx="0" cy="0"/>
        </a:xfrm>
      </p:grpSpPr>
      <p:sp>
        <p:nvSpPr>
          <p:cNvPr id="302" name="Google Shape;302;p70"/>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03" name="Google Shape;303;p70"/>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3: Correct the job title from web programmer to web developer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04" name="Google Shape;304;p70"/>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08" name="Shape 308"/>
        <p:cNvGrpSpPr/>
        <p:nvPr/>
      </p:nvGrpSpPr>
      <p:grpSpPr>
        <a:xfrm>
          <a:off x="0" y="0"/>
          <a:ext cx="0" cy="0"/>
          <a:chOff x="0" y="0"/>
          <a:chExt cx="0" cy="0"/>
        </a:xfrm>
      </p:grpSpPr>
      <p:sp>
        <p:nvSpPr>
          <p:cNvPr id="309" name="Google Shape;309;p7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0" name="Google Shape;310;p71"/>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4: Delete the job title Web Developer from the database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endParaRPr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1" name="Google Shape;311;p71"/>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72"/>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17" name="Google Shape;317;p72"/>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5: How many employees are in each department?</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2" name="Shape 322"/>
        <p:cNvGrpSpPr/>
        <p:nvPr/>
      </p:nvGrpSpPr>
      <p:grpSpPr>
        <a:xfrm>
          <a:off x="0" y="0"/>
          <a:ext cx="0" cy="0"/>
          <a:chOff x="0" y="0"/>
          <a:chExt cx="0" cy="0"/>
        </a:xfrm>
      </p:grpSpPr>
      <p:sp>
        <p:nvSpPr>
          <p:cNvPr id="323" name="Google Shape;323;p73"/>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24" name="Google Shape;324;p73"/>
          <p:cNvSpPr txBox="1"/>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6: Write a query that returns current and past jobs (include employee name, job title, department, manager name, start and end date for position) for employee Toni Lembeck.</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1600"/>
              </a:spcBef>
              <a:spcAft>
                <a:spcPts val="0"/>
              </a:spcAft>
              <a:buNone/>
            </a:pP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525C65"/>
                </a:solidFill>
                <a:highlight>
                  <a:schemeClr val="lt1"/>
                </a:highlight>
                <a:latin typeface="Open Sans" panose="020B0306030504020204"/>
                <a:ea typeface="Open Sans" panose="020B0306030504020204"/>
                <a:cs typeface="Open Sans" panose="020B0306030504020204"/>
                <a:sym typeface="Open Sans" panose="020B0306030504020204"/>
              </a:rPr>
              <a:t>     </a:t>
            </a:r>
            <a:r>
              <a:rPr lang="en-GB" sz="1200">
                <a:solidFill>
                  <a:srgbClr val="FF0000"/>
                </a:solidFill>
                <a:highlight>
                  <a:schemeClr val="lt1"/>
                </a:highlight>
                <a:latin typeface="Open Sans" panose="020B0306030504020204"/>
                <a:ea typeface="Open Sans" panose="020B0306030504020204"/>
                <a:cs typeface="Open Sans" panose="020B0306030504020204"/>
                <a:sym typeface="Open Sans" panose="020B0306030504020204"/>
              </a:rPr>
              <a:t>** Replace example screenshot below with your response, and include the query in a SQL file</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1"/>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p74"/>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CRUD</a:t>
            </a:r>
            <a:endParaRPr lang="en-GB"/>
          </a:p>
        </p:txBody>
      </p:sp>
      <p:sp>
        <p:nvSpPr>
          <p:cNvPr id="331" name="Google Shape;331;p74"/>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Question 7: </a:t>
            </a:r>
            <a:r>
              <a:rPr lang="en-GB" sz="1900" b="1">
                <a:latin typeface="Open Sans" panose="020B0306030504020204"/>
                <a:ea typeface="Open Sans" panose="020B0306030504020204"/>
                <a:cs typeface="Open Sans" panose="020B0306030504020204"/>
                <a:sym typeface="Open Sans" panose="020B0306030504020204"/>
              </a:rPr>
              <a:t>Describe how you would apply table security to restrict access to employee salaries using an SQL server.</a:t>
            </a: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b="1">
                <a:solidFill>
                  <a:srgbClr val="FF0000"/>
                </a:solidFill>
                <a:latin typeface="Open Sans" panose="020B0306030504020204"/>
                <a:ea typeface="Open Sans" panose="020B0306030504020204"/>
                <a:cs typeface="Open Sans" panose="020B0306030504020204"/>
                <a:sym typeface="Open Sans" panose="020B0306030504020204"/>
              </a:rPr>
              <a:t>** answer in a short paragraph, how you would apply table security to restrict access to employee salaries</a:t>
            </a:r>
            <a:endParaRPr sz="1900" b="1">
              <a:solidFill>
                <a:srgbClr val="FF0000"/>
              </a:solidFill>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endParaRPr sz="19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35"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4</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Above and Beyond (optional)</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41" name="Shape 341"/>
        <p:cNvGrpSpPr/>
        <p:nvPr/>
      </p:nvGrpSpPr>
      <p:grpSpPr>
        <a:xfrm>
          <a:off x="0" y="0"/>
          <a:ext cx="0" cy="0"/>
          <a:chOff x="0" y="0"/>
          <a:chExt cx="0" cy="0"/>
        </a:xfrm>
      </p:grpSpPr>
      <p:sp>
        <p:nvSpPr>
          <p:cNvPr id="342" name="Google Shape;342;p7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4: Above and Beyond</a:t>
            </a:r>
            <a:endParaRPr lang="en-GB"/>
          </a:p>
        </p:txBody>
      </p:sp>
      <p:sp>
        <p:nvSpPr>
          <p:cNvPr id="343" name="Google Shape;343;p76"/>
          <p:cNvSpPr txBox="1"/>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panose="020B0604020202020204"/>
              <a:buNone/>
            </a:pPr>
            <a:r>
              <a:rPr lang="en-GB"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panose="020B0604020202020204"/>
              <a:buNone/>
            </a:pPr>
            <a:r>
              <a:rPr lang="en-GB"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47" name="Shape 347"/>
        <p:cNvGrpSpPr/>
        <p:nvPr/>
      </p:nvGrpSpPr>
      <p:grpSpPr>
        <a:xfrm>
          <a:off x="0" y="0"/>
          <a:ext cx="0" cy="0"/>
          <a:chOff x="0" y="0"/>
          <a:chExt cx="0" cy="0"/>
        </a:xfrm>
      </p:grpSpPr>
      <p:sp>
        <p:nvSpPr>
          <p:cNvPr id="348" name="Google Shape;348;p7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1</a:t>
            </a:r>
            <a:endParaRPr lang="en-GB"/>
          </a:p>
        </p:txBody>
      </p:sp>
      <p:sp>
        <p:nvSpPr>
          <p:cNvPr id="349" name="Google Shape;349;p7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view that returns all employee attributes; results should resemble initial Excel file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7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2</a:t>
            </a:r>
            <a:endParaRPr lang="en-GB"/>
          </a:p>
        </p:txBody>
      </p:sp>
      <p:sp>
        <p:nvSpPr>
          <p:cNvPr id="355" name="Google Shape;355;p7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Create a stored procedure with parameters that returns current and past jobs (include employee name, job title, department, manager name, start and end date for position) when given an employee name.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59" name="Shape 359"/>
        <p:cNvGrpSpPr/>
        <p:nvPr/>
      </p:nvGrpSpPr>
      <p:grpSpPr>
        <a:xfrm>
          <a:off x="0" y="0"/>
          <a:ext cx="0" cy="0"/>
          <a:chOff x="0" y="0"/>
          <a:chExt cx="0" cy="0"/>
        </a:xfrm>
      </p:grpSpPr>
      <p:sp>
        <p:nvSpPr>
          <p:cNvPr id="360" name="Google Shape;360;p7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Standout Suggestion 3</a:t>
            </a:r>
            <a:endParaRPr lang="en-GB"/>
          </a:p>
        </p:txBody>
      </p:sp>
      <p:sp>
        <p:nvSpPr>
          <p:cNvPr id="361" name="Google Shape;361;p7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b="1">
                <a:latin typeface="Open Sans" panose="020B0306030504020204"/>
                <a:ea typeface="Open Sans" panose="020B0306030504020204"/>
                <a:cs typeface="Open Sans" panose="020B0306030504020204"/>
                <a:sym typeface="Open Sans" panose="020B0306030504020204"/>
              </a:rPr>
              <a:t>Implement user security on the restricted salary attribute.</a:t>
            </a:r>
            <a:endParaRPr sz="2000" b="1">
              <a:latin typeface="Open Sans" panose="020B0306030504020204"/>
              <a:ea typeface="Open Sans" panose="020B0306030504020204"/>
              <a:cs typeface="Open Sans" panose="020B0306030504020204"/>
              <a:sym typeface="Open Sans" panose="020B0306030504020204"/>
            </a:endParaRPr>
          </a:p>
          <a:p>
            <a:pPr marL="0" lvl="0" indent="0" algn="l" rtl="0">
              <a:spcBef>
                <a:spcPts val="1600"/>
              </a:spcBef>
              <a:spcAft>
                <a:spcPts val="0"/>
              </a:spcAft>
              <a:buNone/>
            </a:pPr>
            <a:r>
              <a:rPr lang="en-GB" sz="1900">
                <a:solidFill>
                  <a:srgbClr val="FF0000"/>
                </a:solidFill>
              </a:rPr>
              <a:t>Create a non-management user named </a:t>
            </a:r>
            <a:r>
              <a:rPr lang="en-GB" sz="1900">
                <a:solidFill>
                  <a:srgbClr val="FF0000"/>
                </a:solidFill>
                <a:latin typeface="Source Code Pro" panose="020B0509030403020204"/>
                <a:ea typeface="Source Code Pro" panose="020B0509030403020204"/>
                <a:cs typeface="Source Code Pro" panose="020B0509030403020204"/>
                <a:sym typeface="Source Code Pro" panose="020B0509030403020204"/>
              </a:rPr>
              <a:t>NoMgr</a:t>
            </a:r>
            <a:r>
              <a:rPr lang="en-GB" sz="1900">
                <a:solidFill>
                  <a:srgbClr val="FF0000"/>
                </a:solidFill>
                <a:latin typeface="Open Sans" panose="020B0306030504020204"/>
                <a:ea typeface="Open Sans" panose="020B0306030504020204"/>
                <a:cs typeface="Open Sans" panose="020B0306030504020204"/>
                <a:sym typeface="Open Sans" panose="020B0306030504020204"/>
              </a:rPr>
              <a:t>.</a:t>
            </a:r>
            <a:r>
              <a:rPr lang="en-GB"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GB"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98"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Step 1</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marR="0" lvl="0" indent="0" algn="ctr" rtl="0">
              <a:lnSpc>
                <a:spcPct val="150000"/>
              </a:lnSpc>
              <a:spcBef>
                <a:spcPts val="0"/>
              </a:spcBef>
              <a:spcAft>
                <a:spcPts val="0"/>
              </a:spcAft>
              <a:buClr>
                <a:srgbClr val="FFFFFF"/>
              </a:buClr>
              <a:buFont typeface="Open Sans" panose="020B0306030504020204"/>
              <a:buNone/>
            </a:pPr>
            <a:r>
              <a:rPr lang="en-GB" sz="3000">
                <a:solidFill>
                  <a:srgbClr val="FFFFFF"/>
                </a:solidFill>
                <a:latin typeface="Open Sans" panose="020B0306030504020204"/>
                <a:ea typeface="Open Sans" panose="020B0306030504020204"/>
                <a:cs typeface="Open Sans" panose="020B0306030504020204"/>
                <a:sym typeface="Open Sans" panose="020B0306030504020204"/>
              </a:rPr>
              <a:t>Data Architecture Foundations</a:t>
            </a:r>
            <a:endParaRPr sz="3000">
              <a:solidFill>
                <a:srgbClr val="FFFFFF"/>
              </a:solidFill>
              <a:latin typeface="Open Sans" panose="020B0306030504020204"/>
              <a:ea typeface="Open Sans" panose="020B0306030504020204"/>
              <a:cs typeface="Open Sans" panose="020B0306030504020204"/>
              <a:sym typeface="Open Sans" panose="020B0306030504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365"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panose="020B0306030504020204"/>
              <a:buNone/>
            </a:pPr>
            <a:r>
              <a:rPr lang="en-GB" sz="3000" b="1">
                <a:solidFill>
                  <a:srgbClr val="FFFFFF"/>
                </a:solidFill>
                <a:latin typeface="Open Sans" panose="020B0306030504020204"/>
                <a:ea typeface="Open Sans" panose="020B0306030504020204"/>
                <a:cs typeface="Open Sans" panose="020B0306030504020204"/>
                <a:sym typeface="Open Sans" panose="020B0306030504020204"/>
              </a:rPr>
              <a:t>Appendix</a:t>
            </a: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a:p>
            <a:pPr marL="0" lvl="0" indent="0" algn="l" rtl="0">
              <a:lnSpc>
                <a:spcPct val="150000"/>
              </a:lnSpc>
              <a:spcBef>
                <a:spcPts val="0"/>
              </a:spcBef>
              <a:spcAft>
                <a:spcPts val="0"/>
              </a:spcAft>
              <a:buClr>
                <a:schemeClr val="lt1"/>
              </a:buClr>
              <a:buFont typeface="Open Sans" panose="020B0306030504020204"/>
              <a:buNone/>
            </a:pPr>
            <a:endParaRPr sz="3000" b="1">
              <a:solidFill>
                <a:srgbClr val="FFFFFF"/>
              </a:solidFill>
              <a:latin typeface="Open Sans" panose="020B0306030504020204"/>
              <a:ea typeface="Open Sans" panose="020B0306030504020204"/>
              <a:cs typeface="Open Sans" panose="020B0306030504020204"/>
              <a:sym typeface="Open Sans" panose="020B0306030504020204"/>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panose="020B0604020202020204"/>
              <a:buNone/>
            </a:pPr>
            <a:endParaRPr sz="1200" b="0" i="0" u="none" strike="noStrike" cap="none">
              <a:solidFill>
                <a:srgbClr val="02B4E5"/>
              </a:solidFill>
              <a:latin typeface="Helvetica Neue" panose="020B0604020202020204"/>
              <a:ea typeface="Helvetica Neue" panose="020B0604020202020204"/>
              <a:cs typeface="Helvetica Neue" panose="020B0604020202020204"/>
              <a:sym typeface="Helvetica Neue"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71" name="Shape 371"/>
        <p:cNvGrpSpPr/>
        <p:nvPr/>
      </p:nvGrpSpPr>
      <p:grpSpPr>
        <a:xfrm>
          <a:off x="0" y="0"/>
          <a:ext cx="0" cy="0"/>
          <a:chOff x="0" y="0"/>
          <a:chExt cx="0" cy="0"/>
        </a:xfrm>
      </p:grpSpPr>
      <p:sp>
        <p:nvSpPr>
          <p:cNvPr id="372" name="Google Shape;372;p81"/>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Additional Info</a:t>
            </a:r>
            <a:endParaRPr lang="en-GB"/>
          </a:p>
        </p:txBody>
      </p:sp>
      <p:sp>
        <p:nvSpPr>
          <p:cNvPr id="373" name="Google Shape;373;p81"/>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05" name="Shape 205"/>
        <p:cNvGrpSpPr/>
        <p:nvPr/>
      </p:nvGrpSpPr>
      <p:grpSpPr>
        <a:xfrm>
          <a:off x="0" y="0"/>
          <a:ext cx="0" cy="0"/>
          <a:chOff x="0" y="0"/>
          <a:chExt cx="0" cy="0"/>
        </a:xfrm>
      </p:grpSpPr>
      <p:sp>
        <p:nvSpPr>
          <p:cNvPr id="206" name="Google Shape;206;p55"/>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Step 1: Data Architecture Foundations</a:t>
            </a:r>
            <a:endParaRPr lang="en-GB"/>
          </a:p>
        </p:txBody>
      </p:sp>
      <p:sp>
        <p:nvSpPr>
          <p:cNvPr id="207" name="Google Shape;207;p55"/>
          <p:cNvSpPr txBox="1"/>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sz="1000">
              <a:solidFill>
                <a:schemeClr val="dk1"/>
              </a:solidFill>
              <a:highlight>
                <a:srgbClr val="DBE2E8"/>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Hi,</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I am looking forward to working with you and seeing what kind of database you design for us.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endParaRPr sz="1200">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Thanks,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Sarah Collins</a:t>
            </a: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15000"/>
              </a:lnSpc>
              <a:spcBef>
                <a:spcPts val="0"/>
              </a:spcBef>
              <a:spcAft>
                <a:spcPts val="0"/>
              </a:spcAft>
              <a:buClr>
                <a:schemeClr val="dk1"/>
              </a:buClr>
              <a:buSzPts val="1100"/>
              <a:buFont typeface="Arial" panose="020B0604020202020204"/>
              <a:buNone/>
            </a:pPr>
            <a:r>
              <a:rPr lang="en-GB"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rPr>
              <a:t>Head of HR</a:t>
            </a:r>
            <a:endParaRPr sz="11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lnSpc>
                <a:spcPct val="170000"/>
              </a:lnSpc>
              <a:spcBef>
                <a:spcPts val="0"/>
              </a:spcBef>
              <a:spcAft>
                <a:spcPts val="0"/>
              </a:spcAft>
              <a:buClr>
                <a:schemeClr val="dk1"/>
              </a:buClr>
              <a:buSzPts val="1100"/>
              <a:buFont typeface="Arial" panose="020B0604020202020204"/>
              <a:buNone/>
            </a:pPr>
            <a:endParaRPr sz="1000">
              <a:solidFill>
                <a:srgbClr val="525C65"/>
              </a:solidFill>
              <a:highlight>
                <a:srgbClr val="FFFFFF"/>
              </a:highlight>
              <a:latin typeface="Open Sans" panose="020B0306030504020204"/>
              <a:ea typeface="Open Sans" panose="020B0306030504020204"/>
              <a:cs typeface="Open Sans" panose="020B0306030504020204"/>
              <a:sym typeface="Open Sans" panose="020B0306030504020204"/>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56"/>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3" name="Google Shape;213;p56"/>
          <p:cNvSpPr txBox="1"/>
          <p:nvPr>
            <p:ph type="body" idx="1"/>
          </p:nvPr>
        </p:nvSpPr>
        <p:spPr>
          <a:xfrm>
            <a:off x="264795" y="2253615"/>
            <a:ext cx="7242810" cy="780542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Purpose of the new database:</a:t>
            </a:r>
            <a:endParaRPr sz="1900" b="1">
              <a:latin typeface="Open Sans" panose="020B0306030504020204"/>
              <a:ea typeface="Open Sans" panose="020B0306030504020204"/>
              <a:cs typeface="Open Sans" panose="020B0306030504020204"/>
              <a:sym typeface="Open Sans" panose="020B0306030504020204"/>
            </a:endParaRPr>
          </a:p>
          <a:p>
            <a:pPr marL="0" lvl="0" algn="l" rtl="0">
              <a:lnSpc>
                <a:spcPct val="115000"/>
              </a:lnSpc>
              <a:spcBef>
                <a:spcPts val="1600"/>
              </a:spcBef>
              <a:spcAft>
                <a:spcPts val="0"/>
              </a:spcAft>
              <a:buNone/>
            </a:pPr>
            <a:r>
              <a:rPr lang="en-US" sz="1800"/>
              <a:t>Tech ABC Corp Partner has recently experienced subdenly growth. After has been hugely successfull with the IA powered video game console WORD. Their employees has grown suddenly from only 10 staff to 200 in only 6 months. Beside that from an office location at Dalas Texas has increased to 4 other locations nationwide. At Present, HR department is going in significant trouble to keep their bussiness up to firm expands by a shared Excell Sheet dataset.</a:t>
            </a:r>
            <a:endParaRPr lang="en-US" sz="1800"/>
          </a:p>
          <a:p>
            <a:pPr marL="0" lvl="0" algn="l" rtl="0">
              <a:lnSpc>
                <a:spcPct val="115000"/>
              </a:lnSpc>
              <a:spcBef>
                <a:spcPts val="1600"/>
              </a:spcBef>
              <a:spcAft>
                <a:spcPts val="0"/>
              </a:spcAft>
              <a:buNone/>
            </a:pPr>
            <a:r>
              <a:rPr lang="en-US" sz="1800"/>
              <a:t>To keep up to the current sistuation. They have the request to design and build up a HR database system to manage their employee information with the seamless integrity and security. </a:t>
            </a:r>
            <a:endParaRPr lang="en-US" sz="1800"/>
          </a:p>
          <a:p>
            <a:pPr marL="457200" lvl="0" indent="0" algn="l" rtl="0">
              <a:lnSpc>
                <a:spcPct val="100000"/>
              </a:lnSpc>
              <a:spcBef>
                <a:spcPts val="0"/>
              </a:spcBef>
              <a:spcAft>
                <a:spcPts val="0"/>
              </a:spcAft>
              <a:buClr>
                <a:schemeClr val="dk1"/>
              </a:buClr>
              <a:buSzPts val="1100"/>
              <a:buFont typeface="Arial" panose="020B0604020202020204"/>
              <a:buNone/>
            </a:pPr>
            <a:endParaRPr sz="1700"/>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 current data management solution:</a:t>
            </a:r>
            <a:endParaRPr sz="1900" b="1">
              <a:solidFill>
                <a:srgbClr val="000000"/>
              </a:solidFill>
              <a:latin typeface="Arial" panose="020B0604020202020204"/>
              <a:ea typeface="Arial" panose="020B0604020202020204"/>
              <a:cs typeface="Arial" panose="020B0604020202020204"/>
              <a:sym typeface="Arial" panose="020B0604020202020204"/>
            </a:endParaRPr>
          </a:p>
          <a:p>
            <a:pPr marL="0" lvl="0" algn="l" rtl="0">
              <a:spcBef>
                <a:spcPts val="1600"/>
              </a:spcBef>
              <a:spcAft>
                <a:spcPts val="0"/>
              </a:spcAft>
              <a:buNone/>
            </a:pPr>
            <a:r>
              <a:rPr lang="en-US" sz="1800">
                <a:sym typeface="Arial" panose="020B0604020202020204"/>
              </a:rPr>
              <a:t>The dataset currently storaged on a shared Excel Sheet that could be updated with any HR-employees.</a:t>
            </a:r>
            <a:endParaRPr lang="en-US" sz="1800">
              <a:sym typeface="Arial" panose="020B0604020202020204"/>
            </a:endParaRPr>
          </a:p>
          <a:p>
            <a:pPr marL="457200" lvl="0" indent="-349250" algn="l" rtl="0">
              <a:spcBef>
                <a:spcPts val="12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Describe</a:t>
            </a:r>
            <a:r>
              <a:rPr lang="en-GB" sz="1900" b="1">
                <a:latin typeface="Open Sans" panose="020B0306030504020204"/>
                <a:ea typeface="Open Sans" panose="020B0306030504020204"/>
                <a:cs typeface="Open Sans" panose="020B0306030504020204"/>
                <a:sym typeface="Open Sans" panose="020B0306030504020204"/>
              </a:rPr>
              <a:t> current data </a:t>
            </a:r>
            <a:r>
              <a:rPr lang="en-GB" sz="1900" b="1">
                <a:latin typeface="Open Sans" panose="020B0306030504020204"/>
                <a:ea typeface="Open Sans" panose="020B0306030504020204"/>
                <a:cs typeface="Open Sans" panose="020B0306030504020204"/>
                <a:sym typeface="Open Sans" panose="020B0306030504020204"/>
              </a:rPr>
              <a:t>available:</a:t>
            </a:r>
            <a:endParaRPr 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200"/>
              </a:spcBef>
              <a:spcAft>
                <a:spcPts val="0"/>
              </a:spcAft>
              <a:buSzPts val="1900"/>
              <a:buFont typeface="Open Sans" panose="020B0306030504020204"/>
              <a:buNone/>
            </a:pPr>
            <a:r>
              <a:rPr lang="en-US" sz="1800"/>
              <a:t>Excell dataset include 205 records with 15 columns that keep the employee information such as: Employee personal Information, Hire|Start|End date, working location and salary ... </a:t>
            </a:r>
            <a:endParaRPr sz="1800"/>
          </a:p>
          <a:p>
            <a:pPr marL="457200" lvl="0" indent="0" algn="l" rtl="0">
              <a:spcBef>
                <a:spcPts val="1600"/>
              </a:spcBef>
              <a:spcAft>
                <a:spcPts val="160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264795" y="172720"/>
            <a:ext cx="7242810" cy="7547610"/>
          </a:xfrm>
        </p:spPr>
        <p:txBody>
          <a:bodyPr/>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Additional data requests:</a:t>
            </a:r>
            <a:r>
              <a:rPr lang="en-US" altLang="en-GB" sz="1900" b="1">
                <a:latin typeface="Open Sans" panose="020B0306030504020204"/>
                <a:ea typeface="Open Sans" panose="020B0306030504020204"/>
                <a:cs typeface="Open Sans" panose="020B0306030504020204"/>
                <a:sym typeface="Open Sans" panose="020B0306030504020204"/>
              </a:rPr>
              <a:t>-</a:t>
            </a:r>
            <a:endParaRPr lang="en-US" altLang="en-GB"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r>
              <a:rPr lang="en-US" altLang="en-GB" sz="1800">
                <a:sym typeface="+mn-ea"/>
              </a:rPr>
              <a:t>1. Be able to connect ro payroll department’s system in the future for intergration.</a:t>
            </a:r>
            <a:endParaRPr lang="en-US" altLang="en-GB" sz="1800">
              <a:sym typeface="+mn-ea"/>
            </a:endParaRPr>
          </a:p>
          <a:p>
            <a:pPr marL="107950" lvl="0" indent="0" algn="l" rtl="0">
              <a:spcBef>
                <a:spcPts val="1600"/>
              </a:spcBef>
              <a:spcAft>
                <a:spcPts val="0"/>
              </a:spcAft>
              <a:buSzPts val="1900"/>
              <a:buFont typeface="Open Sans" panose="020B0306030504020204"/>
              <a:buNone/>
            </a:pPr>
            <a:r>
              <a:rPr lang="en-US" altLang="en-GB" sz="1800">
                <a:sym typeface="+mn-ea"/>
              </a:rPr>
              <a:t>2. Maintain the employee attendance and paid time off information. </a:t>
            </a:r>
            <a:endParaRPr lang="en-GB" sz="1800">
              <a:sym typeface="+mn-ea"/>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own/manage data</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 HR employees.</a:t>
            </a:r>
            <a:endParaRPr lang="en-US" altLang="en-GB" sz="1800"/>
          </a:p>
          <a:p>
            <a:pPr marL="457200" lvl="0" indent="0" algn="l" rtl="0">
              <a:lnSpc>
                <a:spcPct val="100000"/>
              </a:lnSpc>
              <a:spcBef>
                <a:spcPts val="0"/>
              </a:spcBef>
              <a:spcAft>
                <a:spcPts val="0"/>
              </a:spcAft>
              <a:buNone/>
            </a:pPr>
            <a:endParaRPr sz="19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Who will have access to database</a:t>
            </a:r>
            <a:endParaRPr sz="1900" b="1">
              <a:latin typeface="Open Sans" panose="020B0306030504020204"/>
              <a:ea typeface="Open Sans" panose="020B0306030504020204"/>
              <a:cs typeface="Open Sans" panose="020B0306030504020204"/>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All of </a:t>
            </a:r>
            <a:r>
              <a:rPr lang="en-US" altLang="en-GB" sz="1800">
                <a:sym typeface="Open Sans" panose="020B0306030504020204"/>
              </a:rPr>
              <a:t>Tech ABC Corp employess with domain could login with read only to access to database and restricted to the salary information HR and management level employees only.</a:t>
            </a:r>
            <a:endParaRPr lang="en-US" altLang="en-GB" sz="1800">
              <a:sym typeface="Open Sans" panose="020B0306030504020204"/>
            </a:endParaRPr>
          </a:p>
          <a:p>
            <a:pPr marL="107950" lvl="0" algn="l" rtl="0">
              <a:lnSpc>
                <a:spcPct val="115000"/>
              </a:lnSpc>
              <a:spcBef>
                <a:spcPts val="1600"/>
              </a:spcBef>
              <a:spcAft>
                <a:spcPts val="0"/>
              </a:spcAft>
              <a:buFont typeface="Open Sans" panose="020B0306030504020204"/>
              <a:buNone/>
            </a:pPr>
            <a:r>
              <a:rPr lang="en-US" altLang="en-GB" sz="1800"/>
              <a:t>- Only </a:t>
            </a:r>
            <a:r>
              <a:rPr lang="en-US" altLang="en-GB" sz="1800">
                <a:sym typeface="Open Sans" panose="020B0306030504020204"/>
              </a:rPr>
              <a:t>HR and management level employees should have write permission.</a:t>
            </a:r>
            <a:endParaRPr lang="en-US" altLang="en-GB" sz="1800">
              <a:sym typeface="Open Sans" panose="020B0306030504020204"/>
            </a:endParaRPr>
          </a:p>
          <a:p>
            <a:pPr marL="107950" lvl="0" algn="l" rtl="0">
              <a:lnSpc>
                <a:spcPct val="115000"/>
              </a:lnSpc>
              <a:spcBef>
                <a:spcPts val="1600"/>
              </a:spcBef>
              <a:spcAft>
                <a:spcPts val="0"/>
              </a:spcAft>
              <a:buFont typeface="Open Sans" panose="020B0306030504020204"/>
              <a:buNone/>
            </a:pPr>
            <a:endParaRPr lang="en-US" altLang="en-GB" sz="1800">
              <a:sym typeface="Open Sans" panose="020B0306030504020204"/>
            </a:endParaRPr>
          </a:p>
        </p:txBody>
      </p:sp>
      <p:graphicFrame>
        <p:nvGraphicFramePr>
          <p:cNvPr id="2" name="Table 1"/>
          <p:cNvGraphicFramePr/>
          <p:nvPr/>
        </p:nvGraphicFramePr>
        <p:xfrm>
          <a:off x="501650" y="5821680"/>
          <a:ext cx="5439410" cy="1280160"/>
        </p:xfrm>
        <a:graphic>
          <a:graphicData uri="http://schemas.openxmlformats.org/drawingml/2006/table">
            <a:tbl>
              <a:tblPr firstRow="1" bandRow="1">
                <a:tableStyleId>{5C22544A-7EE6-4342-B048-85BDC9FD1C3A}</a:tableStyleId>
              </a:tblPr>
              <a:tblGrid>
                <a:gridCol w="2719705"/>
                <a:gridCol w="2719705"/>
              </a:tblGrid>
              <a:tr h="381000">
                <a:tc>
                  <a:txBody>
                    <a:bodyPr/>
                    <a:p>
                      <a:pPr>
                        <a:buNone/>
                      </a:pPr>
                      <a:r>
                        <a:rPr lang="en-US"/>
                        <a:t>User</a:t>
                      </a:r>
                      <a:endParaRPr lang="en-US"/>
                    </a:p>
                  </a:txBody>
                  <a:tcPr/>
                </a:tc>
                <a:tc>
                  <a:txBody>
                    <a:bodyPr/>
                    <a:p>
                      <a:pPr>
                        <a:buNone/>
                      </a:pPr>
                      <a:r>
                        <a:rPr lang="en-US"/>
                        <a:t>Database Access Right</a:t>
                      </a:r>
                      <a:endParaRPr lang="en-US"/>
                    </a:p>
                  </a:txBody>
                  <a:tcPr/>
                </a:tc>
              </a:tr>
              <a:tr h="381000">
                <a:tc>
                  <a:txBody>
                    <a:bodyPr/>
                    <a:p>
                      <a:pPr>
                        <a:buNone/>
                      </a:pPr>
                      <a:r>
                        <a:rPr lang="en-US"/>
                        <a:t>General employees</a:t>
                      </a:r>
                      <a:endParaRPr lang="en-US"/>
                    </a:p>
                  </a:txBody>
                  <a:tcPr/>
                </a:tc>
                <a:tc>
                  <a:txBody>
                    <a:bodyPr/>
                    <a:p>
                      <a:pPr>
                        <a:buNone/>
                      </a:pPr>
                      <a:r>
                        <a:rPr lang="en-US"/>
                        <a:t>Read only acess</a:t>
                      </a:r>
                      <a:endParaRPr lang="en-US"/>
                    </a:p>
                    <a:p>
                      <a:pPr>
                        <a:buNone/>
                      </a:pPr>
                      <a:r>
                        <a:rPr lang="en-US"/>
                        <a:t>Restricted to salary infomation</a:t>
                      </a:r>
                      <a:endParaRPr lang="en-US"/>
                    </a:p>
                  </a:txBody>
                  <a:tcPr/>
                </a:tc>
              </a:tr>
              <a:tr h="381000">
                <a:tc>
                  <a:txBody>
                    <a:bodyPr/>
                    <a:p>
                      <a:pPr>
                        <a:buNone/>
                      </a:pPr>
                      <a:r>
                        <a:rPr lang="en-US"/>
                        <a:t>HR and Managment level employees</a:t>
                      </a:r>
                      <a:endParaRPr lang="en-US"/>
                    </a:p>
                  </a:txBody>
                  <a:tcPr/>
                </a:tc>
                <a:tc>
                  <a:txBody>
                    <a:bodyPr/>
                    <a:p>
                      <a:pPr>
                        <a:buNone/>
                      </a:pPr>
                      <a:r>
                        <a:rPr lang="en-US" sz="1400">
                          <a:sym typeface="+mn-ea"/>
                        </a:rPr>
                        <a:t>Read and Write acess</a:t>
                      </a: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17" name="Shape 217"/>
        <p:cNvGrpSpPr/>
        <p:nvPr/>
      </p:nvGrpSpPr>
      <p:grpSpPr>
        <a:xfrm>
          <a:off x="0" y="0"/>
          <a:ext cx="0" cy="0"/>
          <a:chOff x="0" y="0"/>
          <a:chExt cx="0" cy="0"/>
        </a:xfrm>
      </p:grpSpPr>
      <p:sp>
        <p:nvSpPr>
          <p:cNvPr id="218" name="Google Shape;218;p57"/>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Business Requirement</a:t>
            </a:r>
            <a:endParaRPr lang="en-GB"/>
          </a:p>
        </p:txBody>
      </p:sp>
      <p:sp>
        <p:nvSpPr>
          <p:cNvPr id="219" name="Google Shape;219;p57"/>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size of database</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800"/>
              <a:t>- 205 rows and 15 columns</a:t>
            </a:r>
            <a:r>
              <a:rPr lang="en-US" sz="1900"/>
              <a:t>.</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Estimated annual growth</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800">
                <a:sym typeface="Open Sans" panose="020B0306030504020204"/>
              </a:rPr>
              <a:t>- 20% growth a year for the next 5 years.</a:t>
            </a:r>
            <a:endParaRPr lang="en-US" sz="1800">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Is any of the data sensitive/restricted</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US" sz="1900"/>
              <a:t>Resticting access to salary information with the employees that not HR or Managment employee level.</a:t>
            </a:r>
            <a:endParaRPr lang="en-US" sz="1900"/>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58"/>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Technical Requirement</a:t>
            </a:r>
            <a:endParaRPr lang="en-GB"/>
          </a:p>
        </p:txBody>
      </p:sp>
      <p:sp>
        <p:nvSpPr>
          <p:cNvPr id="225" name="Google Shape;225;p58"/>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Justification for</a:t>
            </a:r>
            <a:r>
              <a:rPr lang="en-GB" sz="1900" b="1">
                <a:latin typeface="Open Sans" panose="020B0306030504020204"/>
                <a:ea typeface="Open Sans" panose="020B0306030504020204"/>
                <a:cs typeface="Open Sans" panose="020B0306030504020204"/>
                <a:sym typeface="Open Sans" panose="020B0306030504020204"/>
              </a:rPr>
              <a:t> the new database</a:t>
            </a:r>
            <a:endParaRPr sz="1900" b="1">
              <a:latin typeface="Open Sans" panose="020B0306030504020204"/>
              <a:ea typeface="Open Sans" panose="020B0306030504020204"/>
              <a:cs typeface="Open Sans" panose="020B0306030504020204"/>
              <a:sym typeface="Open Sans" panose="020B0306030504020204"/>
            </a:endParaRPr>
          </a:p>
          <a:p>
            <a:pPr marL="0" lvl="0" indent="457200" algn="l" rtl="0">
              <a:spcBef>
                <a:spcPts val="0"/>
              </a:spcBef>
              <a:spcAft>
                <a:spcPts val="0"/>
              </a:spcAft>
              <a:buNone/>
            </a:pPr>
            <a:r>
              <a:rPr lang="en-US" sz="1900"/>
              <a:t>- Maintain data integrity and data security</a:t>
            </a:r>
            <a:endParaRPr lang="en-US" sz="1900"/>
          </a:p>
          <a:p>
            <a:pPr marL="0" lvl="0" indent="457200" algn="l" rtl="0">
              <a:spcBef>
                <a:spcPts val="0"/>
              </a:spcBef>
              <a:spcAft>
                <a:spcPts val="0"/>
              </a:spcAft>
              <a:buNone/>
            </a:pPr>
            <a:r>
              <a:rPr lang="en-US" sz="1900"/>
              <a:t>- Be able to integate with payroll’s system in the futures </a:t>
            </a:r>
            <a:endParaRPr lang="en-US" sz="1900"/>
          </a:p>
          <a:p>
            <a:pPr marL="0" lvl="0" indent="457200" algn="l" rtl="0">
              <a:spcBef>
                <a:spcPts val="0"/>
              </a:spcBef>
              <a:spcAft>
                <a:spcPts val="0"/>
              </a:spcAft>
              <a:buNone/>
            </a:pPr>
            <a:r>
              <a:rPr lang="en-US" sz="1900"/>
              <a:t>- Maintance employee attendance and paid time off information.</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Database objects</a:t>
            </a:r>
            <a:r>
              <a:rPr lang="en-US" altLang="en-GB" sz="1900" b="1">
                <a:latin typeface="Open Sans" panose="020B0306030504020204"/>
                <a:ea typeface="Open Sans" panose="020B0306030504020204"/>
                <a:cs typeface="Open Sans" panose="020B0306030504020204"/>
                <a:sym typeface="Open Sans" panose="020B0306030504020204"/>
              </a:rPr>
              <a:t> (tables, views, special procedures )</a:t>
            </a:r>
            <a:endParaRPr sz="1900" b="1">
              <a:latin typeface="Open Sans" panose="020B0306030504020204"/>
              <a:ea typeface="Open Sans" panose="020B0306030504020204"/>
              <a:cs typeface="Open Sans" panose="020B0306030504020204"/>
              <a:sym typeface="Open Sans" panose="020B0306030504020204"/>
            </a:endParaRPr>
          </a:p>
          <a:p>
            <a:pPr marL="107950" lvl="0" indent="0" algn="l" rtl="0">
              <a:spcBef>
                <a:spcPts val="1600"/>
              </a:spcBef>
              <a:spcAft>
                <a:spcPts val="0"/>
              </a:spcAft>
              <a:buSzPts val="1900"/>
              <a:buFont typeface="Open Sans" panose="020B0306030504020204"/>
              <a:buNone/>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endParaRPr lang="en-GB" sz="1900" b="1">
              <a:latin typeface="Open Sans" panose="020B0306030504020204"/>
              <a:ea typeface="Open Sans" panose="020B0306030504020204"/>
              <a:cs typeface="Open Sans" panose="020B0306030504020204"/>
              <a:sym typeface="Open Sans" panose="020B0306030504020204"/>
            </a:endParaRPr>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ingestion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Clr>
                <a:schemeClr val="dk1"/>
              </a:buClr>
              <a:buSzPts val="1100"/>
              <a:buFont typeface="Arial" panose="020B0604020202020204"/>
              <a:buNone/>
            </a:pPr>
            <a:r>
              <a:rPr lang="en-GB" sz="1700">
                <a:sym typeface="+mn-ea"/>
              </a:rPr>
              <a:t>ETL, Direct feed, API</a:t>
            </a:r>
            <a:r>
              <a:rPr lang="en-US" altLang="en-GB" sz="1700">
                <a:sym typeface="+mn-ea"/>
              </a:rPr>
              <a:t>.</a:t>
            </a:r>
            <a:endParaRPr lang="en-US" altLang="en-GB" sz="1700">
              <a:sym typeface="+mn-ea"/>
            </a:endParaRPr>
          </a:p>
        </p:txBody>
      </p:sp>
      <p:graphicFrame>
        <p:nvGraphicFramePr>
          <p:cNvPr id="1" name="Table 0"/>
          <p:cNvGraphicFramePr/>
          <p:nvPr/>
        </p:nvGraphicFramePr>
        <p:xfrm>
          <a:off x="861695" y="4669155"/>
          <a:ext cx="4288155" cy="2133600"/>
        </p:xfrm>
        <a:graphic>
          <a:graphicData uri="http://schemas.openxmlformats.org/drawingml/2006/table">
            <a:tbl>
              <a:tblPr firstRow="1" bandRow="1">
                <a:tableStyleId>{5C22544A-7EE6-4342-B048-85BDC9FD1C3A}</a:tableStyleId>
              </a:tblPr>
              <a:tblGrid>
                <a:gridCol w="570865"/>
                <a:gridCol w="3717290"/>
              </a:tblGrid>
              <a:tr h="304800">
                <a:tc>
                  <a:txBody>
                    <a:bodyPr/>
                    <a:p>
                      <a:pPr>
                        <a:buNone/>
                      </a:pPr>
                      <a:r>
                        <a:rPr lang="en-US"/>
                        <a:t>No</a:t>
                      </a:r>
                      <a:endParaRPr lang="en-US"/>
                    </a:p>
                  </a:txBody>
                  <a:tcPr/>
                </a:tc>
                <a:tc>
                  <a:txBody>
                    <a:bodyPr/>
                    <a:p>
                      <a:pPr>
                        <a:buNone/>
                      </a:pPr>
                      <a:r>
                        <a:rPr lang="en-US"/>
                        <a:t>Table</a:t>
                      </a:r>
                      <a:endParaRPr lang="en-US"/>
                    </a:p>
                  </a:txBody>
                  <a:tcPr/>
                </a:tc>
              </a:tr>
              <a:tr h="304800">
                <a:tc>
                  <a:txBody>
                    <a:bodyPr/>
                    <a:p>
                      <a:pPr>
                        <a:buNone/>
                      </a:pPr>
                      <a:r>
                        <a:rPr lang="en-US"/>
                        <a:t>1</a:t>
                      </a:r>
                      <a:endParaRPr lang="en-US"/>
                    </a:p>
                  </a:txBody>
                  <a:tcPr/>
                </a:tc>
                <a:tc>
                  <a:txBody>
                    <a:bodyPr/>
                    <a:p>
                      <a:pPr>
                        <a:buNone/>
                      </a:pPr>
                      <a:r>
                        <a:rPr lang="en-US"/>
                        <a:t>Employee</a:t>
                      </a:r>
                      <a:endParaRPr lang="en-US"/>
                    </a:p>
                  </a:txBody>
                  <a:tcPr/>
                </a:tc>
              </a:tr>
              <a:tr h="304800">
                <a:tc>
                  <a:txBody>
                    <a:bodyPr/>
                    <a:p>
                      <a:pPr>
                        <a:buNone/>
                      </a:pPr>
                      <a:r>
                        <a:rPr lang="en-US"/>
                        <a:t>2</a:t>
                      </a:r>
                      <a:endParaRPr lang="en-US"/>
                    </a:p>
                  </a:txBody>
                  <a:tcPr/>
                </a:tc>
                <a:tc>
                  <a:txBody>
                    <a:bodyPr/>
                    <a:p>
                      <a:pPr>
                        <a:buNone/>
                      </a:pPr>
                      <a:r>
                        <a:rPr lang="en-US"/>
                        <a:t>Education</a:t>
                      </a:r>
                      <a:endParaRPr lang="en-US"/>
                    </a:p>
                  </a:txBody>
                  <a:tcPr/>
                </a:tc>
              </a:tr>
              <a:tr h="304800">
                <a:tc>
                  <a:txBody>
                    <a:bodyPr/>
                    <a:p>
                      <a:pPr>
                        <a:buNone/>
                      </a:pPr>
                      <a:r>
                        <a:rPr lang="en-US"/>
                        <a:t>3</a:t>
                      </a:r>
                      <a:endParaRPr lang="en-US"/>
                    </a:p>
                  </a:txBody>
                  <a:tcPr/>
                </a:tc>
                <a:tc>
                  <a:txBody>
                    <a:bodyPr/>
                    <a:p>
                      <a:pPr>
                        <a:buNone/>
                      </a:pPr>
                      <a:r>
                        <a:rPr lang="en-US"/>
                        <a:t>Department</a:t>
                      </a:r>
                      <a:endParaRPr lang="en-US"/>
                    </a:p>
                  </a:txBody>
                  <a:tcPr/>
                </a:tc>
              </a:tr>
              <a:tr h="304800">
                <a:tc>
                  <a:txBody>
                    <a:bodyPr/>
                    <a:p>
                      <a:pPr>
                        <a:buNone/>
                      </a:pPr>
                      <a:r>
                        <a:rPr lang="en-US"/>
                        <a:t>4</a:t>
                      </a:r>
                      <a:endParaRPr lang="en-US"/>
                    </a:p>
                  </a:txBody>
                  <a:tcPr/>
                </a:tc>
                <a:tc>
                  <a:txBody>
                    <a:bodyPr/>
                    <a:p>
                      <a:pPr>
                        <a:buNone/>
                      </a:pPr>
                      <a:r>
                        <a:rPr lang="en-US"/>
                        <a:t>Location</a:t>
                      </a:r>
                      <a:endParaRPr lang="en-US"/>
                    </a:p>
                  </a:txBody>
                  <a:tcPr/>
                </a:tc>
              </a:tr>
              <a:tr h="304800">
                <a:tc>
                  <a:txBody>
                    <a:bodyPr/>
                    <a:p>
                      <a:pPr>
                        <a:buNone/>
                      </a:pPr>
                      <a:r>
                        <a:rPr lang="en-US"/>
                        <a:t>5</a:t>
                      </a:r>
                      <a:endParaRPr lang="en-US"/>
                    </a:p>
                  </a:txBody>
                  <a:tcPr/>
                </a:tc>
                <a:tc>
                  <a:txBody>
                    <a:bodyPr/>
                    <a:p>
                      <a:pPr>
                        <a:buNone/>
                      </a:pPr>
                      <a:r>
                        <a:rPr lang="en-US"/>
                        <a:t>Position</a:t>
                      </a:r>
                      <a:endParaRPr lang="en-US"/>
                    </a:p>
                  </a:txBody>
                  <a:tcPr/>
                </a:tc>
              </a:tr>
              <a:tr h="304800">
                <a:tc>
                  <a:txBody>
                    <a:bodyPr/>
                    <a:p>
                      <a:pPr>
                        <a:buNone/>
                      </a:pPr>
                      <a:r>
                        <a:rPr lang="en-US"/>
                        <a:t>6</a:t>
                      </a:r>
                      <a:endParaRPr lang="en-US"/>
                    </a:p>
                  </a:txBody>
                  <a:tcPr/>
                </a:tc>
                <a:tc>
                  <a:txBody>
                    <a:bodyPr/>
                    <a:p>
                      <a:pPr>
                        <a:buNone/>
                      </a:pPr>
                      <a:r>
                        <a:rPr lang="en-US"/>
                        <a:t>Salary</a:t>
                      </a:r>
                      <a:endParaRPr lang="en-US"/>
                    </a:p>
                  </a:txBody>
                  <a:tcPr/>
                </a:tc>
              </a:tr>
            </a:tbl>
          </a:graphicData>
        </a:graphic>
      </p:graphicFrame>
      <p:graphicFrame>
        <p:nvGraphicFramePr>
          <p:cNvPr id="2" name="Table 1"/>
          <p:cNvGraphicFramePr/>
          <p:nvPr/>
        </p:nvGraphicFramePr>
        <p:xfrm>
          <a:off x="887095" y="7045325"/>
          <a:ext cx="4262755" cy="2133600"/>
        </p:xfrm>
        <a:graphic>
          <a:graphicData uri="http://schemas.openxmlformats.org/drawingml/2006/table">
            <a:tbl>
              <a:tblPr firstRow="1" bandRow="1">
                <a:tableStyleId>{5C22544A-7EE6-4342-B048-85BDC9FD1C3A}</a:tableStyleId>
              </a:tblPr>
              <a:tblGrid>
                <a:gridCol w="567690"/>
                <a:gridCol w="3695065"/>
              </a:tblGrid>
              <a:tr h="304800">
                <a:tc>
                  <a:txBody>
                    <a:bodyPr/>
                    <a:p>
                      <a:pPr>
                        <a:buNone/>
                      </a:pPr>
                      <a:r>
                        <a:rPr lang="en-US"/>
                        <a:t>No</a:t>
                      </a:r>
                      <a:endParaRPr lang="en-US"/>
                    </a:p>
                  </a:txBody>
                  <a:tcPr/>
                </a:tc>
                <a:tc>
                  <a:txBody>
                    <a:bodyPr/>
                    <a:p>
                      <a:pPr>
                        <a:buNone/>
                      </a:pPr>
                      <a:r>
                        <a:rPr lang="en-US"/>
                        <a:t>View</a:t>
                      </a:r>
                      <a:endParaRPr lang="en-US"/>
                    </a:p>
                  </a:txBody>
                  <a:tcPr/>
                </a:tc>
              </a:tr>
              <a:tr h="304800">
                <a:tc>
                  <a:txBody>
                    <a:bodyPr/>
                    <a:p>
                      <a:pPr>
                        <a:buNone/>
                      </a:pPr>
                      <a:r>
                        <a:rPr lang="en-US"/>
                        <a:t>1</a:t>
                      </a:r>
                      <a:endParaRPr lang="en-US"/>
                    </a:p>
                  </a:txBody>
                  <a:tcPr/>
                </a:tc>
                <a:tc>
                  <a:txBody>
                    <a:bodyPr/>
                    <a:p>
                      <a:pPr>
                        <a:buNone/>
                      </a:pPr>
                      <a:r>
                        <a:rPr lang="en-US"/>
                        <a:t>HR</a:t>
                      </a:r>
                      <a:endParaRPr lang="en-US"/>
                    </a:p>
                  </a:txBody>
                  <a:tcPr/>
                </a:tc>
              </a:tr>
              <a:tr h="304800">
                <a:tc>
                  <a:txBody>
                    <a:bodyPr/>
                    <a:p>
                      <a:pPr>
                        <a:buNone/>
                      </a:pPr>
                      <a:r>
                        <a:rPr lang="en-US"/>
                        <a:t>2</a:t>
                      </a:r>
                      <a:endParaRPr lang="en-US"/>
                    </a:p>
                  </a:txBody>
                  <a:tcPr/>
                </a:tc>
                <a:tc>
                  <a:txBody>
                    <a:bodyPr/>
                    <a:p>
                      <a:pPr>
                        <a:buNone/>
                      </a:pPr>
                      <a:r>
                        <a:rPr lang="en-US"/>
                        <a:t>Managment</a:t>
                      </a:r>
                      <a:endParaRPr lang="en-US"/>
                    </a:p>
                  </a:txBody>
                  <a:tcPr/>
                </a:tc>
              </a:tr>
              <a:tr h="304800">
                <a:tc>
                  <a:txBody>
                    <a:bodyPr/>
                    <a:p>
                      <a:pPr>
                        <a:buNone/>
                      </a:pPr>
                      <a:r>
                        <a:rPr lang="en-US"/>
                        <a:t>3</a:t>
                      </a:r>
                      <a:endParaRPr lang="en-US"/>
                    </a:p>
                  </a:txBody>
                  <a:tcPr/>
                </a:tc>
                <a:tc>
                  <a:txBody>
                    <a:bodyPr/>
                    <a:p>
                      <a:pPr>
                        <a:buNone/>
                      </a:pPr>
                      <a:r>
                        <a:rPr lang="en-US"/>
                        <a:t>Staff</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9" name="Shape 229"/>
        <p:cNvGrpSpPr/>
        <p:nvPr/>
      </p:nvGrpSpPr>
      <p:grpSpPr>
        <a:xfrm>
          <a:off x="0" y="0"/>
          <a:ext cx="0" cy="0"/>
          <a:chOff x="0" y="0"/>
          <a:chExt cx="0" cy="0"/>
        </a:xfrm>
      </p:grpSpPr>
      <p:sp>
        <p:nvSpPr>
          <p:cNvPr id="230" name="Google Shape;230;p59"/>
          <p:cNvSpPr txBox="1"/>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Data Architect </a:t>
            </a:r>
            <a:r>
              <a:rPr lang="en-GB"/>
              <a:t>Technical </a:t>
            </a:r>
            <a:r>
              <a:rPr lang="en-GB"/>
              <a:t>Requirement</a:t>
            </a:r>
            <a:endParaRPr lang="en-GB"/>
          </a:p>
        </p:txBody>
      </p:sp>
      <p:sp>
        <p:nvSpPr>
          <p:cNvPr id="231" name="Google Shape;231;p59"/>
          <p:cNvSpPr txBox="1"/>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Data governance (Ownership and User access)</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Ownership: </a:t>
            </a:r>
            <a:r>
              <a:rPr lang="en-GB" sz="1700"/>
              <a:t>who will own and maintain the data</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User Access: </a:t>
            </a:r>
            <a:r>
              <a:rPr lang="en-GB" sz="1700"/>
              <a:t>who will and will not have access to the data</a:t>
            </a: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Scalability </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r>
              <a:rPr lang="en-GB" sz="1900"/>
              <a:t>Should replication or sharding be used to ensure scalability based on user needs</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Flexibility</a:t>
            </a:r>
            <a:endParaRPr sz="1900"/>
          </a:p>
          <a:p>
            <a:pPr marL="457200" lvl="0" indent="0" algn="l" rtl="0">
              <a:spcBef>
                <a:spcPts val="1600"/>
              </a:spcBef>
              <a:spcAft>
                <a:spcPts val="0"/>
              </a:spcAft>
              <a:buNone/>
            </a:pPr>
            <a:r>
              <a:rPr lang="en-GB" sz="1900"/>
              <a:t>Describe measures taken to ensure future data integration if needed</a:t>
            </a:r>
            <a:endParaRPr sz="1900"/>
          </a:p>
          <a:p>
            <a:pPr marL="457200" lvl="0" indent="-349250" algn="l" rtl="0">
              <a:spcBef>
                <a:spcPts val="160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Storage &amp; retention</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lnSpc>
                <a:spcPct val="100000"/>
              </a:lnSpc>
              <a:spcBef>
                <a:spcPts val="160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Storage (disk or in-memory): </a:t>
            </a:r>
            <a:r>
              <a:rPr lang="en-GB" sz="1700"/>
              <a:t>check </a:t>
            </a:r>
            <a:r>
              <a:rPr lang="en-GB" sz="1700" u="sng">
                <a:solidFill>
                  <a:schemeClr val="hlink"/>
                </a:solidFill>
                <a:hlinkClick r:id="rId1"/>
              </a:rPr>
              <a:t>IT best practices document</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GB" sz="1700" b="1">
                <a:latin typeface="Open Sans" panose="020B0306030504020204"/>
                <a:ea typeface="Open Sans" panose="020B0306030504020204"/>
                <a:cs typeface="Open Sans" panose="020B0306030504020204"/>
                <a:sym typeface="Open Sans" panose="020B0306030504020204"/>
              </a:rPr>
              <a:t>Retention: </a:t>
            </a:r>
            <a:r>
              <a:rPr lang="en-GB" sz="1700"/>
              <a:t>how long does the data have to be kept for?</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endParaRPr sz="1700"/>
          </a:p>
          <a:p>
            <a:pPr marL="457200" lvl="0" indent="-349250" algn="l" rtl="0">
              <a:spcBef>
                <a:spcPts val="0"/>
              </a:spcBef>
              <a:spcAft>
                <a:spcPts val="0"/>
              </a:spcAft>
              <a:buSzPts val="1900"/>
              <a:buFont typeface="Open Sans" panose="020B0306030504020204"/>
              <a:buChar char="●"/>
            </a:pPr>
            <a:r>
              <a:rPr lang="en-GB" sz="1900" b="1">
                <a:latin typeface="Open Sans" panose="020B0306030504020204"/>
                <a:ea typeface="Open Sans" panose="020B0306030504020204"/>
                <a:cs typeface="Open Sans" panose="020B0306030504020204"/>
                <a:sym typeface="Open Sans" panose="020B0306030504020204"/>
              </a:rPr>
              <a:t>Backup</a:t>
            </a:r>
            <a:endParaRPr sz="1900" b="1">
              <a:latin typeface="Open Sans" panose="020B0306030504020204"/>
              <a:ea typeface="Open Sans" panose="020B0306030504020204"/>
              <a:cs typeface="Open Sans" panose="020B0306030504020204"/>
              <a:sym typeface="Open Sans" panose="020B0306030504020204"/>
            </a:endParaRPr>
          </a:p>
          <a:p>
            <a:pPr marL="457200" lvl="0" indent="0" algn="l" rtl="0">
              <a:spcBef>
                <a:spcPts val="1600"/>
              </a:spcBef>
              <a:spcAft>
                <a:spcPts val="0"/>
              </a:spcAft>
              <a:buNone/>
            </a:pPr>
            <a:r>
              <a:rPr lang="en-GB" sz="1700"/>
              <a:t> </a:t>
            </a:r>
            <a:r>
              <a:rPr lang="en-GB" sz="1700" u="sng">
                <a:solidFill>
                  <a:schemeClr val="hlink"/>
                </a:solidFill>
                <a:hlinkClick r:id="rId1"/>
              </a:rPr>
              <a:t>IT Best Practices document</a:t>
            </a:r>
            <a:r>
              <a:rPr lang="en-GB" sz="1700"/>
              <a:t> lists Backup schedule requirements</a:t>
            </a:r>
            <a:endParaRPr sz="1700"/>
          </a:p>
          <a:p>
            <a:pPr marL="457200" lvl="0" indent="0" algn="l" rtl="0">
              <a:lnSpc>
                <a:spcPct val="100000"/>
              </a:lnSpc>
              <a:spcBef>
                <a:spcPts val="1600"/>
              </a:spcBef>
              <a:spcAft>
                <a:spcPts val="0"/>
              </a:spcAft>
              <a:buNone/>
            </a:pPr>
            <a:endParaRPr sz="1700"/>
          </a:p>
          <a:p>
            <a:pPr marL="0" lvl="0" indent="0" algn="l" rtl="0">
              <a:lnSpc>
                <a:spcPct val="100000"/>
              </a:lnSpc>
              <a:spcBef>
                <a:spcPts val="0"/>
              </a:spcBef>
              <a:spcAft>
                <a:spcPts val="0"/>
              </a:spcAft>
              <a:buClr>
                <a:schemeClr val="dk1"/>
              </a:buClr>
              <a:buSzPts val="1100"/>
              <a:buFont typeface="Arial" panose="020B0604020202020204"/>
              <a:buNone/>
            </a:pPr>
            <a:endParaRPr sz="17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13916</Words>
  <Application>WPS Presentation</Application>
  <PresentationFormat/>
  <Paragraphs>405</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31</vt:i4>
      </vt:variant>
    </vt:vector>
  </HeadingPairs>
  <TitlesOfParts>
    <vt:vector size="45" baseType="lpstr">
      <vt:lpstr>Arial</vt:lpstr>
      <vt:lpstr>SimSun</vt:lpstr>
      <vt:lpstr>Wingdings</vt:lpstr>
      <vt:lpstr>Arial</vt:lpstr>
      <vt:lpstr>Open Sans</vt:lpstr>
      <vt:lpstr>Helvetica Neue</vt:lpstr>
      <vt:lpstr>Open Sans Light</vt:lpstr>
      <vt:lpstr>Microsoft YaHei</vt:lpstr>
      <vt:lpstr>Arial Unicode MS</vt:lpstr>
      <vt:lpstr>Source Code Pro</vt:lpstr>
      <vt:lpstr>Simple Light</vt:lpstr>
      <vt:lpstr>Simple Light</vt:lpstr>
      <vt:lpstr>Simple Light</vt:lpstr>
      <vt:lpstr>White</vt:lpstr>
      <vt:lpstr>[Student Name &amp; Date]</vt:lpstr>
      <vt:lpstr>Business Scenario</vt:lpstr>
      <vt:lpstr>PowerPoint 演示文稿</vt:lpstr>
      <vt:lpstr>Step 1: Data Architecture Foundations</vt:lpstr>
      <vt:lpstr>Data Architect Business Requirement</vt:lpstr>
      <vt:lpstr>PowerPoint 演示文稿</vt:lpstr>
      <vt:lpstr>Data Architect Business Requirement</vt:lpstr>
      <vt:lpstr>Data Architect Technical Requirement</vt:lpstr>
      <vt:lpstr>Data Architect Technical Requirement</vt:lpstr>
      <vt:lpstr>PowerPoint 演示文稿</vt:lpstr>
      <vt:lpstr>Step 2: Relational Database Design</vt:lpstr>
      <vt:lpstr>ERD</vt:lpstr>
      <vt:lpstr>ERD</vt:lpstr>
      <vt:lpstr>ERD</vt:lpstr>
      <vt:lpstr>PowerPoint 演示文稿</vt:lpstr>
      <vt:lpstr>Step 3: Create A Physical Database</vt:lpstr>
      <vt:lpstr>DDL</vt:lpstr>
      <vt:lpstr>CRUD</vt:lpstr>
      <vt:lpstr>CRUD</vt:lpstr>
      <vt:lpstr>CRUD</vt:lpstr>
      <vt:lpstr>CRUD</vt:lpstr>
      <vt:lpstr>CRUD</vt:lpstr>
      <vt:lpstr>CRUD</vt:lpstr>
      <vt:lpstr>CRUD</vt:lpstr>
      <vt:lpstr>PowerPoint 演示文稿</vt:lpstr>
      <vt:lpstr>Step 4: Above and Beyond</vt:lpstr>
      <vt:lpstr>Standout Suggestion 1</vt:lpstr>
      <vt:lpstr>Standout Suggestion 2</vt:lpstr>
      <vt:lpstr>Standout Suggestion 3</vt:lpstr>
      <vt:lpstr>PowerPoint 演示文稿</vt:lpstr>
      <vt:lpstr>Additional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dc:creator/>
  <cp:lastModifiedBy>fuongcao</cp:lastModifiedBy>
  <cp:revision>9</cp:revision>
  <dcterms:created xsi:type="dcterms:W3CDTF">2024-07-27T04:13:00Z</dcterms:created>
  <dcterms:modified xsi:type="dcterms:W3CDTF">2024-07-28T05:02:10Z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128B3BAA400A47F89676DF50C56689EC_12</vt:lpwstr>
  </property>
  <property fmtid="{D5CDD505-2E9C-101B-9397-08002B2CF9AE}" pid="3" name="KSOProductBuildVer">
    <vt:lpwstr>1033-12.2.0.13472</vt:lpwstr>
  </property>
</Properties>
</file>