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6" r:id="rId6"/>
    <p:sldId id="258" r:id="rId7"/>
    <p:sldId id="259" r:id="rId8"/>
    <p:sldId id="260" r:id="rId9"/>
    <p:sldId id="261" r:id="rId10"/>
    <p:sldId id="262" r:id="rId11"/>
    <p:sldId id="263" r:id="rId12"/>
    <p:sldId id="264" r:id="rId13"/>
  </p:sldIdLst>
  <p:sldSz cx="9144000" cy="5143500"/>
  <p:notesSz cx="6858000" cy="9144000"/>
  <p:embeddedFontLst>
    <p:embeddedFont>
      <p:font typeface="Open Sans" panose="020B0606030504020204"/>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70de937195_0_1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25s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Welcome lady and gentleman, thank you for your be here. </a:t>
            </a:r>
            <a:endParaRPr lang="en-US"/>
          </a:p>
          <a:p>
            <a:pPr marL="0" lvl="0" indent="0" algn="l" rtl="0">
              <a:spcBef>
                <a:spcPts val="0"/>
              </a:spcBef>
              <a:spcAft>
                <a:spcPts val="0"/>
              </a:spcAft>
              <a:buNone/>
            </a:pPr>
            <a:r>
              <a:rPr lang="en-US"/>
              <a:t>Today we propose to "Medical Data Processing Company" the Data Lake Architecture Solution to solve currrent problem that facing to hyper growth over the past 3 years. </a:t>
            </a:r>
            <a:endParaRPr lang="en-US"/>
          </a:p>
          <a:p>
            <a:pPr marL="0" lvl="0" indent="0" algn="l" rtl="0">
              <a:spcBef>
                <a:spcPts val="0"/>
              </a:spcBef>
              <a:spcAft>
                <a:spcPts val="0"/>
              </a:spcAft>
              <a:buNone/>
            </a:pPr>
            <a:r>
              <a:rPr lang="en-US"/>
              <a:t>Currently, the volume of data continues to grow, the on-premise SQL Server is not able to scale that lead to we only process the data nightly due to the compute capacity limitations </a:t>
            </a:r>
            <a:endParaRPr lang="en-US"/>
          </a:p>
          <a:p>
            <a:pPr marL="0" lvl="0" indent="0" algn="l" rtl="0">
              <a:spcBef>
                <a:spcPts val="0"/>
              </a:spcBef>
              <a:spcAft>
                <a:spcPts val="0"/>
              </a:spcAft>
              <a:buNone/>
            </a:pPr>
            <a:r>
              <a:rPr lang="en-US"/>
              <a:t>beside that ETL processes and SQL reporting queries daily are running slow due to increased data volumes. </a:t>
            </a:r>
            <a:endParaRPr lang="en-US"/>
          </a:p>
          <a:p>
            <a:pPr marL="0" lvl="0" indent="0" algn="l" rtl="0">
              <a:spcBef>
                <a:spcPts val="0"/>
              </a:spcBef>
              <a:spcAft>
                <a:spcPts val="0"/>
              </a:spcAft>
              <a:buNone/>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875c2255bd_0_2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g875c2255bd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40s -&gt; 1:05</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I would like to sumary our content today that includes</a:t>
            </a:r>
            <a:endParaRPr lang="en-US"/>
          </a:p>
          <a:p>
            <a:pPr marL="0" lvl="0" indent="0" algn="l" rtl="0">
              <a:spcBef>
                <a:spcPts val="0"/>
              </a:spcBef>
              <a:spcAft>
                <a:spcPts val="0"/>
              </a:spcAft>
              <a:buNone/>
            </a:pPr>
            <a:r>
              <a:rPr lang="en-US"/>
              <a:t>First we will go through the defination of the data lake to find out what it is</a:t>
            </a:r>
            <a:endParaRPr lang="en-US"/>
          </a:p>
          <a:p>
            <a:pPr marL="0" lvl="0" indent="0" algn="l" rtl="0">
              <a:spcBef>
                <a:spcPts val="0"/>
              </a:spcBef>
              <a:spcAft>
                <a:spcPts val="0"/>
              </a:spcAft>
              <a:buNone/>
            </a:pPr>
            <a:r>
              <a:rPr lang="en-US"/>
              <a:t>Then, is exploring the main components of an data lake and their responsibility.</a:t>
            </a:r>
            <a:endParaRPr lang="en-US"/>
          </a:p>
          <a:p>
            <a:pPr marL="0" lvl="0" indent="0" algn="l" rtl="0">
              <a:spcBef>
                <a:spcPts val="0"/>
              </a:spcBef>
              <a:spcAft>
                <a:spcPts val="0"/>
              </a:spcAft>
              <a:buNone/>
            </a:pPr>
            <a:r>
              <a:rPr lang="en-US"/>
              <a:t>Sometime, people confused about data lake and data warehouse, we are going clarify their differnt beside that when they would be apply by use cases.</a:t>
            </a:r>
            <a:endParaRPr lang="en-US"/>
          </a:p>
          <a:p>
            <a:pPr marL="0" lvl="0" indent="0" algn="l" rtl="0">
              <a:spcBef>
                <a:spcPts val="0"/>
              </a:spcBef>
              <a:spcAft>
                <a:spcPts val="0"/>
              </a:spcAft>
              <a:buNone/>
            </a:pPr>
            <a:r>
              <a:rPr lang="en-US"/>
              <a:t>Keep going, the most importance thing that is what benefits and enabler of data lake to the company business.</a:t>
            </a:r>
            <a:endParaRPr lang="en-US"/>
          </a:p>
          <a:p>
            <a:pPr marL="0" lvl="0" indent="0" algn="l" rtl="0">
              <a:spcBef>
                <a:spcPts val="0"/>
              </a:spcBef>
              <a:spcAft>
                <a:spcPts val="0"/>
              </a:spcAft>
              <a:buNone/>
            </a:pPr>
            <a:r>
              <a:rPr lang="en-US"/>
              <a:t>Finally, the our proposed Data Lake Architecture for Medical Data Processing system that will put all in place and ready to consideration.</a:t>
            </a:r>
            <a:endParaRPr lang="en-US"/>
          </a:p>
          <a:p>
            <a:pPr marL="0" lvl="0" indent="0" algn="l" rtl="0">
              <a:spcBef>
                <a:spcPts val="0"/>
              </a:spcBef>
              <a:spcAft>
                <a:spcPts val="0"/>
              </a:spcAft>
              <a:buNone/>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8fe4879d55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10s -&gt; 1:35</a:t>
            </a:r>
            <a:endParaRPr lang="en-US"/>
          </a:p>
          <a:p>
            <a:pPr marL="0" lvl="0" indent="0" algn="l" rtl="0">
              <a:spcBef>
                <a:spcPts val="0"/>
              </a:spcBef>
              <a:spcAft>
                <a:spcPts val="0"/>
              </a:spcAft>
              <a:buNone/>
            </a:pPr>
          </a:p>
          <a:p>
            <a:pPr marL="0" lvl="0" indent="0" algn="l" rtl="0">
              <a:spcBef>
                <a:spcPts val="0"/>
              </a:spcBef>
              <a:spcAft>
                <a:spcPts val="0"/>
              </a:spcAft>
              <a:buNone/>
            </a:pPr>
            <a:r>
              <a:t>Fisrt Thing, I would like to show the activity of and data lake in some view of point.</a:t>
            </a:r>
          </a:p>
          <a:p>
            <a:pPr marL="0" lvl="0" indent="0" algn="l" rtl="0">
              <a:spcBef>
                <a:spcPts val="0"/>
              </a:spcBef>
              <a:spcAft>
                <a:spcPts val="0"/>
              </a:spcAft>
              <a:buNone/>
            </a:pPr>
            <a:r>
              <a:t>At 10,000 foot view. The high-level framework for a data lake that show how analytics systems work with source and destination systems. </a:t>
            </a:r>
          </a:p>
          <a:p>
            <a:pPr marL="0" lvl="0" indent="0" algn="l" rtl="0">
              <a:spcBef>
                <a:spcPts val="0"/>
              </a:spcBef>
              <a:spcAft>
                <a:spcPts val="0"/>
              </a:spcAft>
              <a:buNone/>
            </a:pPr>
            <a:r>
              <a:rPr lang="en-US"/>
              <a:t>Data Lake is a central place where we can bring together data, Machine Learning, and Analytics.</a:t>
            </a:r>
            <a:endParaRPr lang="en-US"/>
          </a:p>
          <a:p>
            <a:pPr marL="0" lvl="0" indent="0" algn="l" rtl="0">
              <a:spcBef>
                <a:spcPts val="0"/>
              </a:spcBef>
              <a:spcAft>
                <a:spcPts val="0"/>
              </a:spcAft>
              <a:buNone/>
            </a:pPr>
            <a:r>
              <a:rPr lang="en-US"/>
              <a:t>Where </a:t>
            </a:r>
            <a:r>
              <a:t>the data movement activity together with </a:t>
            </a:r>
            <a:r>
              <a:rPr>
                <a:sym typeface="+mn-ea"/>
              </a:rPr>
              <a:t>data </a:t>
            </a:r>
            <a:r>
              <a:rPr lang="en-US">
                <a:sym typeface="+mn-ea"/>
              </a:rPr>
              <a:t> </a:t>
            </a:r>
            <a:r>
              <a:t>process</a:t>
            </a:r>
            <a:r>
              <a:rPr lang="en-US"/>
              <a:t>ing</a:t>
            </a:r>
            <a:r>
              <a:t>, clean</a:t>
            </a:r>
            <a:r>
              <a:rPr lang="en-US"/>
              <a:t>ing</a:t>
            </a:r>
            <a:r>
              <a:t>, transfom</a:t>
            </a:r>
            <a:r>
              <a:rPr lang="en-US"/>
              <a:t>ing</a:t>
            </a:r>
            <a:r>
              <a:t> to make them be ready to analytics. </a:t>
            </a:r>
          </a:p>
          <a:p>
            <a:pPr marL="0" lvl="0" indent="0" algn="l" rtl="0">
              <a:spcBef>
                <a:spcPts val="0"/>
              </a:spcBef>
              <a:spcAft>
                <a:spcPts val="0"/>
              </a:spcAft>
              <a:buNone/>
            </a:pPr>
            <a:r>
              <a:t>The machine learning could be apply in any aspect likes data filtering, processing or in decision making.</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8fe4879d55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60s -&gt; 2:35</a:t>
            </a:r>
            <a:endParaRPr lang="en-US">
              <a:sym typeface="+mn-ea"/>
            </a:endParaRPr>
          </a:p>
          <a:p>
            <a:pPr marL="0" lvl="0" indent="0" algn="l" rtl="0">
              <a:spcBef>
                <a:spcPts val="0"/>
              </a:spcBef>
              <a:spcAft>
                <a:spcPts val="0"/>
              </a:spcAft>
              <a:buNone/>
            </a:pPr>
          </a:p>
          <a:p>
            <a:pPr marL="0" lvl="0" indent="0" algn="l" rtl="0">
              <a:spcBef>
                <a:spcPts val="0"/>
              </a:spcBef>
              <a:spcAft>
                <a:spcPts val="0"/>
              </a:spcAft>
              <a:buNone/>
            </a:pPr>
            <a:r>
              <a:t>Come nearer with </a:t>
            </a:r>
            <a:r>
              <a:rPr lang="en-US"/>
              <a:t>5</a:t>
            </a:r>
            <a:r>
              <a:t>,000 foot view</a:t>
            </a:r>
            <a:r>
              <a:rPr lang="en-US"/>
              <a:t>. </a:t>
            </a:r>
            <a:endParaRPr lang="en-US"/>
          </a:p>
          <a:p>
            <a:pPr marL="0" lvl="0" indent="0" algn="l" rtl="0">
              <a:spcBef>
                <a:spcPts val="0"/>
              </a:spcBef>
              <a:spcAft>
                <a:spcPts val="0"/>
              </a:spcAft>
              <a:buNone/>
            </a:pPr>
            <a:r>
              <a:rPr>
                <a:sym typeface="+mn-ea"/>
              </a:rPr>
              <a:t>Data Lake is a central place where we can bring together data, Machine Learning, and Analytics</a:t>
            </a:r>
            <a:r>
              <a:rPr lang="en-US">
                <a:sym typeface="+mn-ea"/>
              </a:rPr>
              <a:t> and</a:t>
            </a:r>
            <a:r>
              <a:rPr>
                <a:sym typeface="+mn-ea"/>
              </a:rPr>
              <a:t> </a:t>
            </a:r>
            <a:endParaRPr>
              <a:sym typeface="+mn-ea"/>
            </a:endParaRPr>
          </a:p>
          <a:p>
            <a:pPr marL="0" lvl="0" indent="0" algn="l" rtl="0">
              <a:spcBef>
                <a:spcPts val="0"/>
              </a:spcBef>
              <a:spcAft>
                <a:spcPts val="0"/>
              </a:spcAft>
              <a:buNone/>
            </a:pPr>
            <a:r>
              <a:rPr>
                <a:sym typeface="+mn-ea"/>
              </a:rPr>
              <a:t>can store data of any type, including unstructured, semi-structured, and structured</a:t>
            </a:r>
            <a:r>
              <a:rPr lang="en-US">
                <a:sym typeface="+mn-ea"/>
              </a:rPr>
              <a:t> at any scale. </a:t>
            </a:r>
            <a:endParaRPr lang="en-US">
              <a:sym typeface="+mn-ea"/>
            </a:endParaRPr>
          </a:p>
          <a:p>
            <a:pPr marL="0" lvl="0" indent="0" algn="l" rtl="0">
              <a:spcBef>
                <a:spcPts val="0"/>
              </a:spcBef>
              <a:spcAft>
                <a:spcPts val="0"/>
              </a:spcAft>
              <a:buNone/>
            </a:pPr>
            <a:r>
              <a:rPr lang="en-US">
                <a:sym typeface="+mn-ea"/>
              </a:rPr>
              <a:t>This ultized distributed storage technologies likes Hadoop HDFS and cloud native storage</a:t>
            </a:r>
            <a:endParaRPr lang="en-US">
              <a:sym typeface="+mn-ea"/>
            </a:endParaRPr>
          </a:p>
          <a:p>
            <a:pPr marL="0" lvl="0" indent="0" algn="l" rtl="0">
              <a:spcBef>
                <a:spcPts val="0"/>
              </a:spcBef>
              <a:spcAft>
                <a:spcPts val="0"/>
              </a:spcAft>
              <a:buNone/>
            </a:pPr>
            <a:r>
              <a:rPr lang="en-US">
                <a:sym typeface="+mn-ea"/>
              </a:rPr>
              <a:t>so that we do not need to care about how to scale to meet new requirement.</a:t>
            </a:r>
            <a:endParaRPr lang="en-US">
              <a:sym typeface="+mn-ea"/>
            </a:endParaRPr>
          </a:p>
          <a:p>
            <a:pPr marL="0" lvl="0" indent="0" algn="l" rtl="0">
              <a:spcBef>
                <a:spcPts val="0"/>
              </a:spcBef>
              <a:spcAft>
                <a:spcPts val="0"/>
              </a:spcAft>
              <a:buNone/>
            </a:pPr>
            <a:r>
              <a:rPr lang="en-US">
                <a:sym typeface="+mn-ea"/>
              </a:rPr>
              <a:t>Datalake help to breaks data silos in company by bringing all the crucial enterprise data under one centralized system. </a:t>
            </a:r>
            <a:endParaRPr lang="en-US">
              <a:sym typeface="+mn-ea"/>
            </a:endParaRPr>
          </a:p>
          <a:p>
            <a:pPr marL="0" lvl="0" indent="0" algn="l" rtl="0">
              <a:spcBef>
                <a:spcPts val="0"/>
              </a:spcBef>
              <a:spcAft>
                <a:spcPts val="0"/>
              </a:spcAft>
              <a:buNone/>
            </a:pPr>
            <a:r>
              <a:rPr lang="en-US">
                <a:sym typeface="+mn-ea"/>
              </a:rPr>
              <a:t>This makes it easy for different organizations within a company to collaborate.</a:t>
            </a:r>
            <a:endParaRPr lang="en-US">
              <a:sym typeface="+mn-ea"/>
            </a:endParaRPr>
          </a:p>
          <a:p>
            <a:pPr marL="0" lvl="0" indent="0" algn="l" rtl="0">
              <a:spcBef>
                <a:spcPts val="0"/>
              </a:spcBef>
              <a:spcAft>
                <a:spcPts val="0"/>
              </a:spcAft>
              <a:buNone/>
            </a:pPr>
            <a:r>
              <a:rPr lang="en-US">
                <a:sym typeface="+mn-ea"/>
              </a:rPr>
              <a:t>It propose Schema on Read approaching by writing the data in the data lake its original raw format. And enforce the schema when you need to read this data back. </a:t>
            </a:r>
            <a:endParaRPr lang="en-US">
              <a:sym typeface="+mn-ea"/>
            </a:endParaRPr>
          </a:p>
          <a:p>
            <a:pPr marL="0" lvl="0" indent="0" algn="l" rtl="0">
              <a:spcBef>
                <a:spcPts val="0"/>
              </a:spcBef>
              <a:spcAft>
                <a:spcPts val="0"/>
              </a:spcAft>
              <a:buNone/>
            </a:pPr>
            <a:r>
              <a:rPr lang="en-US">
                <a:sym typeface="+mn-ea"/>
              </a:rPr>
              <a:t>This makes the process of writing different types of data to data lake at scale very hard to achieve as schema generally evolves very quickly.</a:t>
            </a:r>
            <a:endParaRPr lang="en-US">
              <a:sym typeface="+mn-ea"/>
            </a:endParaRPr>
          </a:p>
          <a:p>
            <a:pPr marL="0" lvl="0" indent="0" algn="l" rtl="0">
              <a:spcBef>
                <a:spcPts val="0"/>
              </a:spcBef>
              <a:spcAft>
                <a:spcPts val="0"/>
              </a:spcAft>
              <a:buNone/>
            </a:pPr>
            <a:r>
              <a:rPr lang="en-US">
                <a:sym typeface="+mn-ea"/>
              </a:rPr>
              <a:t>The Data Lake democratizes data and is a cost-effective way to store all data of an organization for later processing. </a:t>
            </a:r>
            <a:endParaRPr lang="en-US">
              <a:sym typeface="+mn-ea"/>
            </a:endParaRPr>
          </a:p>
          <a:p>
            <a:pPr marL="0" lvl="0" indent="0" algn="l" rtl="0">
              <a:spcBef>
                <a:spcPts val="0"/>
              </a:spcBef>
              <a:spcAft>
                <a:spcPts val="0"/>
              </a:spcAft>
              <a:buNone/>
            </a:pPr>
            <a:r>
              <a:rPr lang="en-US">
                <a:sym typeface="+mn-ea"/>
              </a:rPr>
              <a:t>Data Analysts within the company can focus on finding meaningful patterns in data with more visibility and easy access to the required data.</a:t>
            </a:r>
            <a:endParaRPr 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8fe4879d55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65s -&gt; 4:40</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At this. we will explore the major components of the data lake and their responsibilities.</a:t>
            </a:r>
            <a:endParaRPr lang="en-US"/>
          </a:p>
          <a:p>
            <a:pPr marL="0" lvl="0" indent="0" algn="l" rtl="0">
              <a:spcBef>
                <a:spcPts val="0"/>
              </a:spcBef>
              <a:spcAft>
                <a:spcPts val="0"/>
              </a:spcAft>
              <a:buNone/>
            </a:pPr>
            <a:r>
              <a:rPr lang="en-US"/>
              <a:t>they are incluces: Data Storage, Data Ingestion, Processing and Serving and the importance other that Data Catalog, Governace and Security.</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First is Data Storage that one place to store compay data. This centralized storage ultilize the distributed file system technology that spread to store on multiple file servers or multiple locations.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About Data Ingestion that acvicity and first place where data enter into data lake in its native format.</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Once, Raw data came in place they will be executes data processing tasks that include data cleansing, denormalization, and consolidation of different objects by Data Processing.</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After processed. Data stored in files or tables and it accessible and ready for consumption that ready for analysis and insights generation. Data Serving take this responsitory to provide this to end users.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The important component of data lake that is Data Catalog work as is the metadata repository that known as data about data is used to manage the data in the data lake.</a:t>
            </a:r>
            <a:endParaRPr lang="en-US"/>
          </a:p>
          <a:p>
            <a:pPr marL="0" lvl="0" indent="0" algn="l" rtl="0">
              <a:spcBef>
                <a:spcPts val="0"/>
              </a:spcBef>
              <a:spcAft>
                <a:spcPts val="0"/>
              </a:spcAft>
              <a:buNone/>
            </a:pPr>
            <a:r>
              <a:rPr lang="en-US"/>
              <a:t>Its helps data consumers discover, understand, and consume data more productively. Empowers data analysts and users to work in self-service mode to discover trustworthy data quickly</a:t>
            </a:r>
            <a:endParaRPr lang="en-US"/>
          </a:p>
          <a:p>
            <a:pPr marL="0" lvl="0" indent="0" algn="l" rtl="0">
              <a:spcBef>
                <a:spcPts val="0"/>
              </a:spcBef>
              <a:spcAft>
                <a:spcPts val="0"/>
              </a:spcAft>
              <a:buNone/>
            </a:pPr>
            <a:r>
              <a:rPr lang="en-US"/>
              <a:t> </a:t>
            </a:r>
            <a:endParaRPr lang="en-US"/>
          </a:p>
          <a:p>
            <a:pPr marL="0" lvl="0" indent="0" algn="l" rtl="0">
              <a:spcBef>
                <a:spcPts val="0"/>
              </a:spcBef>
              <a:spcAft>
                <a:spcPts val="0"/>
              </a:spcAft>
              <a:buNone/>
            </a:pPr>
            <a:r>
              <a:rPr lang="en-US"/>
              <a:t>Data Governance ensure data quality, compliance, and lifecycle policy requirements regarding data usage and Data Sercurity protect sensitive data through encryption, authentication, and access control.</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8fe4879d55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e4879d55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30s -&gt; 5:10</a:t>
            </a:r>
            <a:endParaRPr lang="en-US">
              <a:sym typeface="+mn-ea"/>
            </a:endParaRPr>
          </a:p>
          <a:p>
            <a:pPr marL="0" lvl="0" indent="0" algn="l" rtl="0">
              <a:spcBef>
                <a:spcPts val="0"/>
              </a:spcBef>
              <a:spcAft>
                <a:spcPts val="0"/>
              </a:spcAft>
              <a:buNone/>
            </a:pPr>
            <a:endParaRPr lang="en-US">
              <a:sym typeface="+mn-ea"/>
            </a:endParaRPr>
          </a:p>
          <a:p>
            <a:pPr marL="0" lvl="0" indent="0" algn="l" rtl="0">
              <a:spcBef>
                <a:spcPts val="0"/>
              </a:spcBef>
              <a:spcAft>
                <a:spcPts val="0"/>
              </a:spcAft>
              <a:buNone/>
            </a:pPr>
            <a:r>
              <a:rPr lang="en-US">
                <a:sym typeface="+mn-ea"/>
              </a:rPr>
              <a:t>Organizations today have access to ever-increasing volumes of data </a:t>
            </a:r>
            <a:endParaRPr lang="en-US">
              <a:sym typeface="+mn-ea"/>
            </a:endParaRPr>
          </a:p>
          <a:p>
            <a:pPr marL="0" lvl="0" indent="0" algn="l" rtl="0">
              <a:spcBef>
                <a:spcPts val="0"/>
              </a:spcBef>
              <a:spcAft>
                <a:spcPts val="0"/>
              </a:spcAft>
              <a:buNone/>
            </a:pPr>
            <a:r>
              <a:rPr lang="en-US">
                <a:sym typeface="+mn-ea"/>
              </a:rPr>
              <a:t>they use various tools and solutions to achieve their data analytics outcomes. </a:t>
            </a:r>
            <a:endParaRPr lang="en-US">
              <a:sym typeface="+mn-ea"/>
            </a:endParaRPr>
          </a:p>
          <a:p>
            <a:pPr marL="0" lvl="0" indent="0" algn="l" rtl="0">
              <a:spcBef>
                <a:spcPts val="0"/>
              </a:spcBef>
              <a:spcAft>
                <a:spcPts val="0"/>
              </a:spcAft>
              <a:buNone/>
            </a:pPr>
            <a:r>
              <a:rPr lang="en-US">
                <a:sym typeface="+mn-ea"/>
              </a:rPr>
              <a:t>Data warehouses and lakes are all solutions that help with storing data and increase the data's availability, reliability, and security.</a:t>
            </a:r>
            <a:endParaRPr lang="en-US">
              <a:sym typeface="+mn-ea"/>
            </a:endParaRPr>
          </a:p>
          <a:p>
            <a:pPr marL="0" lvl="0" indent="0" algn="l" rtl="0">
              <a:spcBef>
                <a:spcPts val="0"/>
              </a:spcBef>
              <a:spcAft>
                <a:spcPts val="0"/>
              </a:spcAft>
              <a:buNone/>
            </a:pPr>
            <a:r>
              <a:rPr lang="en-US">
                <a:sym typeface="+mn-ea"/>
              </a:rPr>
              <a:t>But practical usage data lake differs greatly from that of a data warehouse</a:t>
            </a:r>
            <a:endParaRPr lang="en-US">
              <a:sym typeface="+mn-ea"/>
            </a:endParaRPr>
          </a:p>
          <a:p>
            <a:pPr marL="0" lvl="0" indent="0" algn="l" rtl="0">
              <a:spcBef>
                <a:spcPts val="0"/>
              </a:spcBef>
              <a:spcAft>
                <a:spcPts val="0"/>
              </a:spcAft>
              <a:buNone/>
            </a:pPr>
            <a:r>
              <a:rPr lang="en-US">
                <a:sym typeface="+mn-ea"/>
              </a:rPr>
              <a:t>Next, We will go for the key points of difference between the two of solutions.</a:t>
            </a:r>
            <a:endParaRPr lang="en-US">
              <a:sym typeface="+mn-ea"/>
            </a:endParaRPr>
          </a:p>
          <a:p>
            <a:pPr marL="0" lvl="0" indent="0" algn="l" rtl="0">
              <a:spcBef>
                <a:spcPts val="0"/>
              </a:spcBef>
              <a:spcAft>
                <a:spcPts val="0"/>
              </a:spcAft>
              <a:buNone/>
            </a:pPr>
            <a:endParaRPr lang="en-US">
              <a:sym typeface="+mn-ea"/>
            </a:endParaRPr>
          </a:p>
          <a:p>
            <a:pPr marL="0" lvl="0" indent="0" algn="l" rtl="0">
              <a:spcBef>
                <a:spcPts val="0"/>
              </a:spcBef>
              <a:spcAft>
                <a:spcPts val="0"/>
              </a:spcAft>
              <a:buNone/>
            </a:pPr>
            <a:endParaRPr 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875c2255bd_0_1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sym typeface="+mn-ea"/>
              </a:rPr>
              <a:t>80s -&gt; 6:30</a:t>
            </a:r>
            <a:endParaRPr lang="en-US" altLang="en-GB"/>
          </a:p>
          <a:p>
            <a:pPr marL="0" lvl="0" indent="0" algn="l" rtl="0">
              <a:spcBef>
                <a:spcPts val="0"/>
              </a:spcBef>
              <a:spcAft>
                <a:spcPts val="0"/>
              </a:spcAft>
              <a:buNone/>
            </a:pPr>
            <a:endParaRPr lang="en-US"/>
          </a:p>
          <a:p>
            <a:pPr marL="0" lvl="0" indent="0" algn="l" rtl="0">
              <a:spcBef>
                <a:spcPts val="0"/>
              </a:spcBef>
              <a:spcAft>
                <a:spcPts val="0"/>
              </a:spcAft>
              <a:buNone/>
            </a:pPr>
            <a:r>
              <a:rPr lang="en-US"/>
              <a:t>The first differ is storage approach.</a:t>
            </a:r>
            <a:endParaRPr lang="en-US"/>
          </a:p>
          <a:p>
            <a:pPr marL="0" lvl="0" indent="0" algn="l" rtl="0">
              <a:spcBef>
                <a:spcPts val="0"/>
              </a:spcBef>
              <a:spcAft>
                <a:spcPts val="0"/>
              </a:spcAft>
              <a:buNone/>
            </a:pPr>
            <a:r>
              <a:rPr lang="en-US"/>
              <a:t>Data lake was born to store any type of data as raw,  structured, and semi-structured </a:t>
            </a:r>
            <a:endParaRPr lang="en-US"/>
          </a:p>
          <a:p>
            <a:pPr marL="0" lvl="0" indent="0" algn="l" rtl="0">
              <a:spcBef>
                <a:spcPts val="0"/>
              </a:spcBef>
              <a:spcAft>
                <a:spcPts val="0"/>
              </a:spcAft>
              <a:buNone/>
            </a:pPr>
            <a:r>
              <a:rPr lang="en-US"/>
              <a:t>while Data Warehouse only support  relational or structured data.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So that Data Warehouse is best for date analytics storage with cost are high.</a:t>
            </a:r>
            <a:endParaRPr lang="en-US"/>
          </a:p>
          <a:p>
            <a:pPr marL="0" lvl="0" indent="0" algn="l" rtl="0">
              <a:spcBef>
                <a:spcPts val="0"/>
              </a:spcBef>
              <a:spcAft>
                <a:spcPts val="0"/>
              </a:spcAft>
              <a:buNone/>
            </a:pPr>
            <a:r>
              <a:rPr lang="en-US"/>
              <a:t>in opposite, with the low in storage costs that suitable to keep Petabytes of data in data lake.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Data warehouses require ETL operations that transform raw data into a predefined structure, often known as Schema-on-Write.</a:t>
            </a:r>
            <a:endParaRPr lang="en-US"/>
          </a:p>
          <a:p>
            <a:pPr marL="0" lvl="0" indent="0" algn="l" rtl="0">
              <a:spcBef>
                <a:spcPts val="0"/>
              </a:spcBef>
              <a:spcAft>
                <a:spcPts val="0"/>
              </a:spcAft>
              <a:buNone/>
            </a:pPr>
            <a:r>
              <a:rPr lang="en-US"/>
              <a:t>Data lakes employ the Schema-on-Read paradigm. </a:t>
            </a:r>
            <a:endParaRPr lang="en-US"/>
          </a:p>
          <a:p>
            <a:pPr marL="0" lvl="0" indent="0" algn="l" rtl="0">
              <a:spcBef>
                <a:spcPts val="0"/>
              </a:spcBef>
              <a:spcAft>
                <a:spcPts val="0"/>
              </a:spcAft>
              <a:buNone/>
            </a:pPr>
            <a:r>
              <a:rPr lang="en-US"/>
              <a:t>Extract, load, and transform (ELT) process are often used in data lake. </a:t>
            </a:r>
            <a:endParaRPr lang="en-US"/>
          </a:p>
          <a:p>
            <a:pPr marL="0" lvl="0" indent="0" algn="l" rtl="0">
              <a:spcBef>
                <a:spcPts val="0"/>
              </a:spcBef>
              <a:spcAft>
                <a:spcPts val="0"/>
              </a:spcAft>
              <a:buNone/>
            </a:pPr>
            <a:r>
              <a:rPr lang="en-US"/>
              <a:t>the feeding data into the lake and then transform it only when necessary in which a schema is constructed only when the data is read.</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 data warehouse is built to provide the quickest query performance possible that allow for faster reporting.</a:t>
            </a:r>
            <a:endParaRPr lang="en-US"/>
          </a:p>
          <a:p>
            <a:pPr marL="0" lvl="0" indent="0" algn="l" rtl="0">
              <a:spcBef>
                <a:spcPts val="0"/>
              </a:spcBef>
              <a:spcAft>
                <a:spcPts val="0"/>
              </a:spcAft>
              <a:buNone/>
            </a:pPr>
            <a:r>
              <a:rPr lang="en-US"/>
              <a:t>On other hand, favors storage volume and cost over performance are the advantages of data lake.</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That are the result. Data in WH is h</a:t>
            </a:r>
            <a:r>
              <a:rPr lang="en-US" altLang="en-GB">
                <a:sym typeface="+mn-ea"/>
              </a:rPr>
              <a:t>ighly curated data.</a:t>
            </a:r>
            <a:endParaRPr lang="en-US" altLang="en-GB">
              <a:sym typeface="+mn-ea"/>
            </a:endParaRPr>
          </a:p>
          <a:p>
            <a:pPr marL="0" lvl="0" indent="0" algn="l" rtl="0">
              <a:spcBef>
                <a:spcPts val="0"/>
              </a:spcBef>
              <a:spcAft>
                <a:spcPts val="0"/>
              </a:spcAft>
              <a:buNone/>
            </a:pPr>
            <a:r>
              <a:rPr lang="en-US"/>
              <a:t>However, Data lake is not. Due to, it store vary of data type including raw data.</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Finally, Best use cases of data WH are </a:t>
            </a:r>
            <a:r>
              <a:rPr lang="en-US" altLang="en-GB">
                <a:sym typeface="+mn-ea"/>
              </a:rPr>
              <a:t>Reporting, BI and visualization.</a:t>
            </a:r>
            <a:endParaRPr lang="en-US" altLang="en-GB">
              <a:sym typeface="+mn-ea"/>
            </a:endParaRPr>
          </a:p>
          <a:p>
            <a:pPr marL="0" lvl="0" indent="0" algn="l" rtl="0">
              <a:spcBef>
                <a:spcPts val="0"/>
              </a:spcBef>
              <a:spcAft>
                <a:spcPts val="0"/>
              </a:spcAft>
              <a:buNone/>
            </a:pPr>
            <a:r>
              <a:rPr lang="en-US" altLang="en-GB">
                <a:sym typeface="+mn-ea"/>
              </a:rPr>
              <a:t>And Data lake is best for machine Learning, prrdictive analytics, data discovery and profiling.</a:t>
            </a:r>
            <a:endParaRPr lang="en-US" altLang="en-GB">
              <a:sym typeface="+mn-ea"/>
            </a:endParaRPr>
          </a:p>
          <a:p>
            <a:pPr marL="0" lvl="0" indent="0" algn="l" rtl="0">
              <a:spcBef>
                <a:spcPts val="0"/>
              </a:spcBef>
              <a:spcAft>
                <a:spcPts val="0"/>
              </a:spcAft>
              <a:buNone/>
            </a:pPr>
            <a:r>
              <a:rPr lang="en-US" altLang="en-GB">
                <a:sym typeface="+mn-ea"/>
              </a:rPr>
              <a:t>In Organization two of solution could be presented to saticfiy the specific business requirements.</a:t>
            </a:r>
            <a:endParaRPr lang="en-US" altLang="en-GB">
              <a:sym typeface="+mn-ea"/>
            </a:endParaRPr>
          </a:p>
          <a:p>
            <a:pPr marL="0" lvl="0" indent="0" algn="l" rtl="0">
              <a:spcBef>
                <a:spcPts val="0"/>
              </a:spcBef>
              <a:spcAft>
                <a:spcPts val="0"/>
              </a:spcAft>
              <a:buNone/>
            </a:pPr>
            <a:endParaRPr lang="en-US" altLang="en-GB"/>
          </a:p>
          <a:p>
            <a:pPr marL="0" lvl="0" indent="0" algn="l" rtl="0">
              <a:spcBef>
                <a:spcPts val="0"/>
              </a:spcBef>
              <a:spcAft>
                <a:spcPts val="0"/>
              </a:spcAft>
              <a:buNone/>
            </a:pPr>
            <a:endParaRPr lang="en-US" altLang="en-GB">
              <a:sym typeface="+mn-ea"/>
            </a:endParaRPr>
          </a:p>
          <a:p>
            <a:pPr marL="0" lvl="0" indent="0" algn="l" rtl="0">
              <a:spcBef>
                <a:spcPts val="0"/>
              </a:spcBef>
              <a:spcAft>
                <a:spcPts val="0"/>
              </a:spcAft>
              <a:buNone/>
            </a:pPr>
            <a:endParaRPr lang="en-US"/>
          </a:p>
          <a:p>
            <a:pPr marL="0" lvl="0" indent="0" algn="l" rtl="0">
              <a:spcBef>
                <a:spcPts val="0"/>
              </a:spcBef>
              <a:spcAft>
                <a:spcPts val="0"/>
              </a:spcAft>
              <a:buNone/>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8fe4879d55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80s -&gt; 7:50</a:t>
            </a:r>
            <a:endParaRPr lang="en-US">
              <a:sym typeface="+mn-ea"/>
            </a:endParaRPr>
          </a:p>
          <a:p>
            <a:pPr marL="0" lvl="0" indent="0" algn="l" rtl="0">
              <a:spcBef>
                <a:spcPts val="0"/>
              </a:spcBef>
              <a:spcAft>
                <a:spcPts val="0"/>
              </a:spcAft>
              <a:buNone/>
            </a:pPr>
          </a:p>
          <a:p>
            <a:pPr marL="0" lvl="0" indent="0" algn="l" rtl="0">
              <a:spcBef>
                <a:spcPts val="0"/>
              </a:spcBef>
              <a:spcAft>
                <a:spcPts val="0"/>
              </a:spcAft>
              <a:buNone/>
            </a:pPr>
            <a:r>
              <a:t>The data lake applying brings to organozation many business value such as</a:t>
            </a:r>
          </a:p>
          <a:p>
            <a:pPr marL="0" lvl="0" indent="0" algn="l" rtl="0">
              <a:spcBef>
                <a:spcPts val="0"/>
              </a:spcBef>
              <a:spcAft>
                <a:spcPts val="0"/>
              </a:spcAft>
              <a:buNone/>
            </a:pPr>
            <a:r>
              <a:rPr lang="en-US"/>
              <a:t>Improving current legacy that can not scale easy in storage. </a:t>
            </a:r>
            <a:endParaRPr lang="en-US"/>
          </a:p>
          <a:p>
            <a:pPr marL="0" lvl="0" indent="0" algn="l" rtl="0">
              <a:spcBef>
                <a:spcPts val="0"/>
              </a:spcBef>
              <a:spcAft>
                <a:spcPts val="0"/>
              </a:spcAft>
              <a:buNone/>
            </a:pPr>
            <a:r>
              <a:rPr lang="en-GB">
                <a:sym typeface="+mn-ea"/>
              </a:rPr>
              <a:t>The data lake architecture solve</a:t>
            </a:r>
            <a:r>
              <a:rPr lang="en-US" altLang="en-GB">
                <a:sym typeface="+mn-ea"/>
              </a:rPr>
              <a:t>s seamlessly, it alow to store huge of data at any scale.</a:t>
            </a:r>
            <a:endParaRPr lang="en-US" altLang="en-GB">
              <a:sym typeface="+mn-ea"/>
            </a:endParaRPr>
          </a:p>
          <a:p>
            <a:pPr marL="0" lvl="0" indent="0" algn="l" rtl="0">
              <a:spcBef>
                <a:spcPts val="0"/>
              </a:spcBef>
              <a:spcAft>
                <a:spcPts val="0"/>
              </a:spcAft>
              <a:buNone/>
            </a:pPr>
            <a:endParaRPr lang="en-US">
              <a:sym typeface="+mn-ea"/>
            </a:endParaRPr>
          </a:p>
          <a:p>
            <a:pPr marL="0" lvl="0" indent="0" algn="l" rtl="0">
              <a:spcBef>
                <a:spcPts val="0"/>
              </a:spcBef>
              <a:spcAft>
                <a:spcPts val="0"/>
              </a:spcAft>
              <a:buNone/>
            </a:pPr>
            <a:r>
              <a:rPr lang="en-US" altLang="en-GB">
                <a:sym typeface="+mn-ea"/>
              </a:rPr>
              <a:t>SQL server performance issue could be solve and d</a:t>
            </a:r>
            <a:r>
              <a:rPr lang="en-GB">
                <a:sym typeface="+mn-ea"/>
              </a:rPr>
              <a:t>ata anlytics workloads</a:t>
            </a:r>
            <a:r>
              <a:rPr lang="en-US" altLang="en-GB">
                <a:sym typeface="+mn-ea"/>
              </a:rPr>
              <a:t> will be done in real-time </a:t>
            </a:r>
            <a:endParaRPr lang="en-US" altLang="en-GB">
              <a:sym typeface="+mn-ea"/>
            </a:endParaRPr>
          </a:p>
          <a:p>
            <a:pPr marL="0" lvl="0" indent="0" algn="l" rtl="0">
              <a:spcBef>
                <a:spcPts val="0"/>
              </a:spcBef>
              <a:spcAft>
                <a:spcPts val="0"/>
              </a:spcAft>
              <a:buNone/>
            </a:pPr>
            <a:r>
              <a:rPr lang="en-US" altLang="en-GB">
                <a:sym typeface="+mn-ea"/>
              </a:rPr>
              <a:t>Not need to run by batch in nigtly anymore.</a:t>
            </a:r>
            <a:endParaRPr lang="en-US" altLang="en-GB">
              <a:sym typeface="+mn-ea"/>
            </a:endParaRPr>
          </a:p>
          <a:p>
            <a:pPr marL="0" lvl="0" indent="0" algn="l" rtl="0">
              <a:spcBef>
                <a:spcPts val="0"/>
              </a:spcBef>
              <a:spcAft>
                <a:spcPts val="0"/>
              </a:spcAft>
              <a:buNone/>
            </a:pPr>
            <a:endParaRPr lang="en-US" altLang="en-GB">
              <a:sym typeface="+mn-ea"/>
            </a:endParaRPr>
          </a:p>
          <a:p>
            <a:pPr marL="0" lvl="0" indent="0" algn="l" rtl="0">
              <a:spcBef>
                <a:spcPts val="0"/>
              </a:spcBef>
              <a:spcAft>
                <a:spcPts val="0"/>
              </a:spcAft>
              <a:buNone/>
            </a:pPr>
            <a:r>
              <a:rPr lang="en-US" altLang="en-GB">
                <a:sym typeface="+mn-ea"/>
              </a:rPr>
              <a:t>Cloud-based services like as</a:t>
            </a:r>
            <a:r>
              <a:rPr lang="en-GB">
                <a:sym typeface="+mn-ea"/>
              </a:rPr>
              <a:t> Hive</a:t>
            </a:r>
            <a:r>
              <a:rPr lang="en-US" altLang="en-GB">
                <a:sym typeface="+mn-ea"/>
              </a:rPr>
              <a:t>, Redshift, Athena</a:t>
            </a:r>
            <a:r>
              <a:rPr lang="en-GB">
                <a:sym typeface="+mn-ea"/>
              </a:rPr>
              <a:t> can be used to directly read data from the data lake </a:t>
            </a:r>
            <a:endParaRPr lang="en-GB">
              <a:sym typeface="+mn-ea"/>
            </a:endParaRPr>
          </a:p>
          <a:p>
            <a:pPr marL="0" lvl="0" indent="0" algn="l" rtl="0">
              <a:spcBef>
                <a:spcPts val="0"/>
              </a:spcBef>
              <a:spcAft>
                <a:spcPts val="0"/>
              </a:spcAft>
              <a:buNone/>
            </a:pPr>
            <a:r>
              <a:rPr lang="en-US" altLang="en-GB">
                <a:sym typeface="+mn-ea"/>
              </a:rPr>
              <a:t>Automatically and elastically scales query processing power</a:t>
            </a:r>
            <a:endParaRPr lang="en-US" altLang="en-GB">
              <a:sym typeface="+mn-ea"/>
            </a:endParaRPr>
          </a:p>
          <a:p>
            <a:pPr marL="0" lvl="0" indent="0" algn="l" rtl="0">
              <a:spcBef>
                <a:spcPts val="0"/>
              </a:spcBef>
              <a:spcAft>
                <a:spcPts val="0"/>
              </a:spcAft>
              <a:buNone/>
            </a:pPr>
            <a:r>
              <a:rPr lang="en-US" altLang="en-GB">
                <a:sym typeface="+mn-ea"/>
              </a:rPr>
              <a:t> </a:t>
            </a:r>
            <a:endParaRPr lang="en-US" altLang="en-GB">
              <a:sym typeface="+mn-ea"/>
            </a:endParaRPr>
          </a:p>
          <a:p>
            <a:pPr marL="0" lvl="0" indent="0" algn="l" rtl="0">
              <a:spcBef>
                <a:spcPts val="0"/>
              </a:spcBef>
              <a:spcAft>
                <a:spcPts val="0"/>
              </a:spcAft>
              <a:buNone/>
            </a:pPr>
            <a:r>
              <a:rPr lang="en-US" altLang="en-GB">
                <a:sym typeface="+mn-ea"/>
              </a:rPr>
              <a:t>Data lake break down data by making data to be consolidated and easily accessed </a:t>
            </a:r>
            <a:endParaRPr lang="en-US" altLang="en-GB">
              <a:sym typeface="+mn-ea"/>
            </a:endParaRPr>
          </a:p>
          <a:p>
            <a:pPr marL="0" lvl="0" indent="0" algn="l" rtl="0">
              <a:spcBef>
                <a:spcPts val="0"/>
              </a:spcBef>
              <a:spcAft>
                <a:spcPts val="0"/>
              </a:spcAft>
              <a:buNone/>
            </a:pPr>
            <a:r>
              <a:rPr lang="en-US" altLang="en-GB">
                <a:sym typeface="+mn-ea"/>
              </a:rPr>
              <a:t>Enabling users with completely different skills, tools and languages to perform different analytics tasks all at once.</a:t>
            </a:r>
            <a:endParaRPr lang="en-US" altLang="en-GB">
              <a:sym typeface="+mn-ea"/>
            </a:endParaRPr>
          </a:p>
          <a:p>
            <a:pPr marL="0" lvl="0" indent="0" algn="l" rtl="0">
              <a:spcBef>
                <a:spcPts val="0"/>
              </a:spcBef>
              <a:spcAft>
                <a:spcPts val="0"/>
              </a:spcAft>
              <a:buNone/>
            </a:pPr>
            <a:endParaRPr lang="en-US" altLang="en-GB">
              <a:sym typeface="+mn-ea"/>
            </a:endParaRPr>
          </a:p>
          <a:p>
            <a:pPr marL="0" lvl="0" indent="0" algn="l" rtl="0">
              <a:spcBef>
                <a:spcPts val="0"/>
              </a:spcBef>
              <a:spcAft>
                <a:spcPts val="0"/>
              </a:spcAft>
              <a:buNone/>
            </a:pPr>
            <a:r>
              <a:rPr lang="en-US" altLang="en-GB">
                <a:sym typeface="+mn-ea"/>
              </a:rPr>
              <a:t>Additionally, it allow raw data can be retained indefinitely at low cost for future use in machine learning and analytics.</a:t>
            </a:r>
            <a:endParaRPr lang="en-US" altLang="en-GB">
              <a:sym typeface="+mn-ea"/>
            </a:endParaRPr>
          </a:p>
          <a:p>
            <a:pPr marL="0" lvl="0" indent="0" algn="l" rtl="0">
              <a:spcBef>
                <a:spcPts val="0"/>
              </a:spcBef>
              <a:spcAft>
                <a:spcPts val="0"/>
              </a:spcAft>
              <a:buNone/>
            </a:pPr>
            <a:endParaRPr lang="en-US" altLang="en-GB">
              <a:sym typeface="+mn-ea"/>
            </a:endParaRPr>
          </a:p>
          <a:p>
            <a:pPr marL="0" lvl="0" indent="0" algn="l" rtl="0">
              <a:spcBef>
                <a:spcPts val="0"/>
              </a:spcBef>
              <a:spcAft>
                <a:spcPts val="0"/>
              </a:spcAft>
              <a:buNone/>
            </a:pPr>
            <a:r>
              <a:rPr lang="en-US" altLang="en-GB">
                <a:sym typeface="+mn-ea"/>
              </a:rPr>
              <a:t>More and more, v</a:t>
            </a:r>
            <a:r>
              <a:rPr lang="en-GB">
                <a:sym typeface="+mn-ea"/>
              </a:rPr>
              <a:t>alue</a:t>
            </a:r>
            <a:r>
              <a:rPr lang="en-US" altLang="en-GB">
                <a:sym typeface="+mn-ea"/>
              </a:rPr>
              <a:t> of data lake that could be explored by </a:t>
            </a:r>
            <a:r>
              <a:rPr>
                <a:sym typeface="+mn-ea"/>
              </a:rPr>
              <a:t>yourself</a:t>
            </a:r>
            <a:r>
              <a:rPr lang="en-US">
                <a:sym typeface="+mn-ea"/>
              </a:rPr>
              <a:t>.</a:t>
            </a:r>
            <a:endParaRPr 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8fe4879d55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130s -&gt; 10:00</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The Data lake Architech Diagram propose to build on cloud than on-premises.</a:t>
            </a:r>
            <a:endParaRPr lang="en-US"/>
          </a:p>
          <a:p>
            <a:pPr marL="0" lvl="0" indent="0" algn="l" rtl="0">
              <a:spcBef>
                <a:spcPts val="0"/>
              </a:spcBef>
              <a:spcAft>
                <a:spcPts val="0"/>
              </a:spcAft>
              <a:buNone/>
            </a:pPr>
            <a:r>
              <a:rPr lang="en-US"/>
              <a:t>Cloud-based allow enterprises flexible usage and access to resources as needed with </a:t>
            </a:r>
            <a:endParaRPr lang="en-US"/>
          </a:p>
          <a:p>
            <a:pPr marL="0" lvl="0" indent="0" algn="l" rtl="0">
              <a:spcBef>
                <a:spcPts val="0"/>
              </a:spcBef>
              <a:spcAft>
                <a:spcPts val="0"/>
              </a:spcAft>
              <a:buNone/>
            </a:pPr>
            <a:r>
              <a:rPr lang="en-US"/>
              <a:t>No upfront investment in hardware and infrastructure, reduces the need for internal maintenance resources</a:t>
            </a:r>
            <a:endParaRPr lang="en-US"/>
          </a:p>
          <a:p>
            <a:pPr marL="0" lvl="0" indent="0" algn="l" rtl="0">
              <a:spcBef>
                <a:spcPts val="0"/>
              </a:spcBef>
              <a:spcAft>
                <a:spcPts val="0"/>
              </a:spcAft>
              <a:buNone/>
            </a:pPr>
            <a:r>
              <a:rPr lang="en-US"/>
              <a:t>scalable with the ability to adapt quickly. Changing business needs without significant additional costs.</a:t>
            </a:r>
            <a:endParaRPr lang="en-US"/>
          </a:p>
          <a:p>
            <a:pPr marL="0" lvl="0" indent="0" algn="l" rtl="0">
              <a:spcBef>
                <a:spcPts val="0"/>
              </a:spcBef>
              <a:spcAft>
                <a:spcPts val="0"/>
              </a:spcAft>
              <a:buNone/>
            </a:pPr>
            <a:r>
              <a:rPr lang="en-US"/>
              <a:t>That meaning you only“Pay as You Go.</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Begining, </a:t>
            </a:r>
            <a:r>
              <a:rPr lang="en-US">
                <a:sym typeface="+mn-ea"/>
              </a:rPr>
              <a:t>Ingestion layer is tasks to sink data into data lake that wil be done with vary of open source tools likes as</a:t>
            </a:r>
            <a:endParaRPr lang="en-US">
              <a:sym typeface="+mn-ea"/>
            </a:endParaRPr>
          </a:p>
          <a:p>
            <a:pPr marL="0" lvl="0" indent="0" algn="l" rtl="0">
              <a:spcBef>
                <a:spcPts val="0"/>
              </a:spcBef>
              <a:spcAft>
                <a:spcPts val="0"/>
              </a:spcAft>
              <a:buNone/>
            </a:pPr>
            <a:r>
              <a:rPr lang="en-US">
                <a:sym typeface="+mn-ea"/>
              </a:rPr>
              <a:t>KafKa, AirByte, Flume to load data in batch, real-time or streamming.</a:t>
            </a:r>
            <a:endParaRPr lang="en-US">
              <a:sym typeface="+mn-ea"/>
            </a:endParaRPr>
          </a:p>
          <a:p>
            <a:pPr marL="0" lvl="0" indent="0" algn="l" rtl="0">
              <a:spcBef>
                <a:spcPts val="0"/>
              </a:spcBef>
              <a:spcAft>
                <a:spcPts val="0"/>
              </a:spcAft>
              <a:buNone/>
            </a:pPr>
            <a:r>
              <a:rPr lang="en-US">
                <a:sym typeface="+mn-ea"/>
              </a:rPr>
              <a:t>Align with open source tools, cloud-based provides specific servies like  </a:t>
            </a:r>
            <a:endParaRPr lang="en-US">
              <a:sym typeface="+mn-ea"/>
            </a:endParaRPr>
          </a:p>
          <a:p>
            <a:pPr marL="0" lvl="0" indent="0" algn="l" rtl="0">
              <a:spcBef>
                <a:spcPts val="0"/>
              </a:spcBef>
              <a:spcAft>
                <a:spcPts val="0"/>
              </a:spcAft>
              <a:buNone/>
            </a:pPr>
            <a:r>
              <a:rPr lang="en-US">
                <a:sym typeface="+mn-ea"/>
              </a:rPr>
              <a:t>AWS Snowball to mirate huge of data from on-premises to cloud AWS DMS for RDMS migration. AWS Glue, Batch, Kenesis for the loading and streamming data.</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In detail, Diagram address. Central data storage is base on the distributed file storage systemsuch as</a:t>
            </a:r>
            <a:endParaRPr lang="en-US"/>
          </a:p>
          <a:p>
            <a:pPr marL="0" lvl="0" indent="0" algn="l" rtl="0">
              <a:spcBef>
                <a:spcPts val="0"/>
              </a:spcBef>
              <a:spcAft>
                <a:spcPts val="0"/>
              </a:spcAft>
              <a:buNone/>
            </a:pPr>
            <a:r>
              <a:rPr lang="en-US"/>
              <a:t>Hadoop HDFS or cloud-base S3 object storage service (AWS) that offering the calability, data availability, security, and performance.</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Beside that Redshift is the solution for the best price-performance cloud data warehouse </a:t>
            </a:r>
            <a:endParaRPr lang="en-US"/>
          </a:p>
          <a:p>
            <a:pPr marL="0" lvl="0" indent="0" algn="l" rtl="0">
              <a:spcBef>
                <a:spcPts val="0"/>
              </a:spcBef>
              <a:spcAft>
                <a:spcPts val="0"/>
              </a:spcAft>
              <a:buNone/>
            </a:pPr>
            <a:r>
              <a:rPr lang="en-US"/>
              <a:t>allow to share and collaborate on data easily and securely within and across organizations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Data Processing and Anlytics workload could be done on cloud enviroment the support tools </a:t>
            </a:r>
            <a:endParaRPr lang="en-US"/>
          </a:p>
          <a:p>
            <a:pPr marL="0" lvl="0" indent="0" algn="l" rtl="0">
              <a:spcBef>
                <a:spcPts val="0"/>
              </a:spcBef>
              <a:spcAft>
                <a:spcPts val="0"/>
              </a:spcAft>
              <a:buNone/>
            </a:pPr>
            <a:r>
              <a:rPr lang="en-US"/>
              <a:t>are ready and easy to use like AWS Lambda, EMR, Glue, Athena ...</a:t>
            </a:r>
            <a:endParaRPr lang="en-US"/>
          </a:p>
          <a:p>
            <a:pPr marL="0" lvl="0" indent="0" algn="l" rtl="0">
              <a:spcBef>
                <a:spcPts val="0"/>
              </a:spcBef>
              <a:spcAft>
                <a:spcPts val="0"/>
              </a:spcAft>
              <a:buNone/>
            </a:pPr>
            <a:r>
              <a:rPr lang="en-US"/>
              <a:t>Many selection to achive analytic and processing requiement.</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Data Management team could leverage Governace and sercurity tools like as</a:t>
            </a:r>
            <a:endParaRPr lang="en-US"/>
          </a:p>
          <a:p>
            <a:pPr marL="0" lvl="0" indent="0" algn="l" rtl="0">
              <a:spcBef>
                <a:spcPts val="0"/>
              </a:spcBef>
              <a:spcAft>
                <a:spcPts val="0"/>
              </a:spcAft>
              <a:buNone/>
            </a:pPr>
            <a:r>
              <a:rPr lang="en-US"/>
              <a:t>Apache Atlas, Hive metastore, Hudi .. </a:t>
            </a:r>
            <a:endParaRPr lang="en-US"/>
          </a:p>
          <a:p>
            <a:pPr marL="0" lvl="0" indent="0" algn="l" rtl="0">
              <a:spcBef>
                <a:spcPts val="0"/>
              </a:spcBef>
              <a:spcAft>
                <a:spcPts val="0"/>
              </a:spcAft>
              <a:buNone/>
            </a:pPr>
            <a:r>
              <a:rPr lang="en-US"/>
              <a:t>Besides AWS services IAM, KMS, Lake Formation, Glue Data Catalog, Glue Crawler to manage every aspects of </a:t>
            </a:r>
            <a:endParaRPr lang="en-US"/>
          </a:p>
          <a:p>
            <a:pPr marL="0" lvl="0" indent="0" algn="l" rtl="0">
              <a:spcBef>
                <a:spcPts val="0"/>
              </a:spcBef>
              <a:spcAft>
                <a:spcPts val="0"/>
              </a:spcAft>
              <a:buNone/>
            </a:pPr>
            <a:r>
              <a:rPr lang="en-US"/>
              <a:t>datalake.</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Ultimately. filtered, cleaned, transformed data can be accessible in Serving layer for comsumner </a:t>
            </a:r>
            <a:endParaRPr lang="en-US"/>
          </a:p>
          <a:p>
            <a:pPr marL="0" lvl="0" indent="0" algn="l" rtl="0">
              <a:spcBef>
                <a:spcPts val="0"/>
              </a:spcBef>
              <a:spcAft>
                <a:spcPts val="0"/>
              </a:spcAft>
              <a:buNone/>
            </a:pPr>
            <a:r>
              <a:rPr lang="en-US"/>
              <a:t>End-user can be any one. Data Analytics Engineer, Data Scientist or any data comsuming application.</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Thanks you.</a:t>
            </a:r>
            <a:endParaRPr lang="en-US"/>
          </a:p>
          <a:p>
            <a:pPr marL="0" lvl="0" indent="0" algn="l" rtl="0">
              <a:spcBef>
                <a:spcPts val="0"/>
              </a:spcBef>
              <a:spcAft>
                <a:spcPts val="0"/>
              </a:spcAft>
              <a:buNone/>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matchingName="[DO NOT USE] - Guidelines Slides">
  <p:cSld name="SECTION_HEADER">
    <p:spTree>
      <p:nvGrpSpPr>
        <p:cNvPr id="10" name="Shape 10"/>
        <p:cNvGrpSpPr/>
        <p:nvPr/>
      </p:nvGrpSpPr>
      <p:grpSpPr>
        <a:xfrm>
          <a:off x="0" y="0"/>
          <a:ext cx="0" cy="0"/>
          <a:chOff x="0" y="0"/>
          <a:chExt cx="0" cy="0"/>
        </a:xfrm>
      </p:grpSpPr>
      <p:sp>
        <p:nvSpPr>
          <p:cNvPr id="11" name="Google Shape;11;p2"/>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stretch>
            <a:fillRect/>
          </a:stretch>
        </a:blipFill>
        <a:effectLst/>
      </p:bgPr>
    </p:bg>
    <p:spTree>
      <p:nvGrpSpPr>
        <p:cNvPr id="46" name="Shape 46"/>
        <p:cNvGrpSpPr/>
        <p:nvPr/>
      </p:nvGrpSpPr>
      <p:grpSpPr>
        <a:xfrm>
          <a:off x="0" y="0"/>
          <a:ext cx="0" cy="0"/>
          <a:chOff x="0" y="0"/>
          <a:chExt cx="0" cy="0"/>
        </a:xfrm>
      </p:grpSpPr>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48" name="Google Shape;48;p11"/>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49" name="Google Shape;49;p11"/>
          <p:cNvSpPr txBox="1"/>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Card">
  <p:cSld name="TITLE_AND_TWO_COLUMNS">
    <p:bg>
      <p:bgPr>
        <a:blipFill>
          <a:blip r:embed="rId2"/>
          <a:stretch>
            <a:fillRect/>
          </a:stretch>
        </a:blipFill>
        <a:effectLst/>
      </p:bgPr>
    </p:bg>
    <p:spTree>
      <p:nvGrpSpPr>
        <p:cNvPr id="13" name="Shape 13"/>
        <p:cNvGrpSpPr/>
        <p:nvPr/>
      </p:nvGrpSpPr>
      <p:grpSpPr>
        <a:xfrm>
          <a:off x="0" y="0"/>
          <a:ext cx="0" cy="0"/>
          <a:chOff x="0" y="0"/>
          <a:chExt cx="0" cy="0"/>
        </a:xfrm>
      </p:grpSpPr>
      <p:sp>
        <p:nvSpPr>
          <p:cNvPr id="14" name="Google Shape;14;p3"/>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panose="020B0606030504020204"/>
              <a:buNone/>
              <a:defRPr sz="24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6" name="Google Shape;16;p3"/>
          <p:cNvSpPr txBox="1"/>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ext Box (small)">
  <p:cSld name="TITLE_ONLY">
    <p:bg>
      <p:bgPr>
        <a:blipFill>
          <a:blip r:embed="rId2"/>
          <a:stretch>
            <a:fillRect/>
          </a:stretch>
        </a:blipFill>
        <a:effectLst/>
      </p:bgPr>
    </p:bg>
    <p:spTree>
      <p:nvGrpSpPr>
        <p:cNvPr id="17" name="Shape 17"/>
        <p:cNvGrpSpPr/>
        <p:nvPr/>
      </p:nvGrpSpPr>
      <p:grpSpPr>
        <a:xfrm>
          <a:off x="0" y="0"/>
          <a:ext cx="0" cy="0"/>
          <a:chOff x="0" y="0"/>
          <a:chExt cx="0" cy="0"/>
        </a:xfrm>
      </p:grpSpPr>
      <p:sp>
        <p:nvSpPr>
          <p:cNvPr id="18" name="Google Shape;18;p4"/>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0" name="Google Shape;20;p4"/>
          <p:cNvSpPr txBox="1"/>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stretch>
            <a:fillRect/>
          </a:stretch>
        </a:blipFill>
        <a:effectLst/>
      </p:bgPr>
    </p:bg>
    <p:spTree>
      <p:nvGrpSpPr>
        <p:cNvPr id="21" name="Shape 21"/>
        <p:cNvGrpSpPr/>
        <p:nvPr/>
      </p:nvGrpSpPr>
      <p:grpSpPr>
        <a:xfrm>
          <a:off x="0" y="0"/>
          <a:ext cx="0" cy="0"/>
          <a:chOff x="0" y="0"/>
          <a:chExt cx="0" cy="0"/>
        </a:xfrm>
      </p:grpSpPr>
      <p:sp>
        <p:nvSpPr>
          <p:cNvPr id="22" name="Google Shape;22;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3" name="Google Shape;23;p5"/>
          <p:cNvSpPr txBox="1"/>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24" name="Google Shape;24;p5"/>
          <p:cNvSpPr txBox="1"/>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2pPr>
            <a:lvl3pPr lvl="2"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3pPr>
            <a:lvl4pPr lvl="3"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4pPr>
            <a:lvl5pPr lvl="4"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5pPr>
            <a:lvl6pPr lvl="5"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6pPr>
            <a:lvl7pPr lvl="6"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7pPr>
            <a:lvl8pPr lvl="7"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8pPr>
            <a:lvl9pPr lvl="8"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25" name="Google Shape;25;p5"/>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stretch>
            <a:fillRect/>
          </a:stretch>
        </a:blipFill>
        <a:effectLst/>
      </p:bgPr>
    </p:bg>
    <p:spTree>
      <p:nvGrpSpPr>
        <p:cNvPr id="26" name="Shape 26"/>
        <p:cNvGrpSpPr/>
        <p:nvPr/>
      </p:nvGrpSpPr>
      <p:grpSpPr>
        <a:xfrm>
          <a:off x="0" y="0"/>
          <a:ext cx="0" cy="0"/>
          <a:chOff x="0" y="0"/>
          <a:chExt cx="0" cy="0"/>
        </a:xfrm>
      </p:grpSpPr>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8" name="Google Shape;28;p6"/>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29" name="Google Shape;29;p6"/>
          <p:cNvSpPr txBox="1"/>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0" name="Google Shape;30;p6"/>
          <p:cNvSpPr txBox="1"/>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stretch>
            <a:fillRect/>
          </a:stretch>
        </a:blipFill>
        <a:effectLst/>
      </p:bgPr>
    </p:bg>
    <p:spTree>
      <p:nvGrpSpPr>
        <p:cNvPr id="31" name="Shape 31"/>
        <p:cNvGrpSpPr/>
        <p:nvPr/>
      </p:nvGrpSpPr>
      <p:grpSpPr>
        <a:xfrm>
          <a:off x="0" y="0"/>
          <a:ext cx="0" cy="0"/>
          <a:chOff x="0" y="0"/>
          <a:chExt cx="0" cy="0"/>
        </a:xfrm>
      </p:grpSpPr>
      <p:sp>
        <p:nvSpPr>
          <p:cNvPr id="32" name="Google Shape;32;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3" name="Google Shape;33;p7"/>
          <p:cNvSpPr txBox="1"/>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4" name="Google Shape;34;p7"/>
          <p:cNvSpPr txBox="1"/>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35" name="Google Shape;35;p7"/>
          <p:cNvSpPr txBox="1"/>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2pPr>
            <a:lvl3pPr lvl="2"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3pPr>
            <a:lvl4pPr lvl="3"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4pPr>
            <a:lvl5pPr lvl="4"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5pPr>
            <a:lvl6pPr lvl="5"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6pPr>
            <a:lvl7pPr lvl="6"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7pPr>
            <a:lvl8pPr lvl="7"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8pPr>
            <a:lvl9pPr lvl="8"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stretch>
            <a:fillRect/>
          </a:stretch>
        </a:blipFill>
        <a:effectLst/>
      </p:bgPr>
    </p:bg>
    <p:spTree>
      <p:nvGrpSpPr>
        <p:cNvPr id="36" name="Shape 36"/>
        <p:cNvGrpSpPr/>
        <p:nvPr/>
      </p:nvGrpSpPr>
      <p:grpSpPr>
        <a:xfrm>
          <a:off x="0" y="0"/>
          <a:ext cx="0" cy="0"/>
          <a:chOff x="0" y="0"/>
          <a:chExt cx="0" cy="0"/>
        </a:xfrm>
      </p:grpSpPr>
      <p:sp>
        <p:nvSpPr>
          <p:cNvPr id="37" name="Google Shape;37;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8" name="Google Shape;38;p8"/>
          <p:cNvSpPr txBox="1"/>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9" name="Google Shape;39;p8"/>
          <p:cNvSpPr txBox="1"/>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40" name="Google Shape;40;p8"/>
          <p:cNvSpPr txBox="1"/>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Images or icons (with title)">
  <p:cSld name="BLANK">
    <p:bg>
      <p:bgPr>
        <a:blipFill>
          <a:blip r:embed="rId2"/>
          <a:stretch>
            <a:fillRect/>
          </a:stretch>
        </a:blipFill>
        <a:effectLst/>
      </p:bgPr>
    </p:bg>
    <p:spTree>
      <p:nvGrpSpPr>
        <p:cNvPr id="41" name="Shape 41"/>
        <p:cNvGrpSpPr/>
        <p:nvPr/>
      </p:nvGrpSpPr>
      <p:grpSpPr>
        <a:xfrm>
          <a:off x="0" y="0"/>
          <a:ext cx="0" cy="0"/>
          <a:chOff x="0" y="0"/>
          <a:chExt cx="0" cy="0"/>
        </a:xfrm>
      </p:grpSpPr>
      <p:sp>
        <p:nvSpPr>
          <p:cNvPr id="42" name="Google Shape;42;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43" name="Google Shape;43;p9"/>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stretch>
            <a:fillRect/>
          </a:stretch>
        </a:blipFill>
        <a:effectLst/>
      </p:bgPr>
    </p:bg>
    <p:spTree>
      <p:nvGrpSpPr>
        <p:cNvPr id="44" name="Shape 44"/>
        <p:cNvGrpSpPr/>
        <p:nvPr/>
      </p:nvGrpSpPr>
      <p:grpSpPr>
        <a:xfrm>
          <a:off x="0" y="0"/>
          <a:ext cx="0" cy="0"/>
          <a:chOff x="0" y="0"/>
          <a:chExt cx="0" cy="0"/>
        </a:xfrm>
      </p:grpSpPr>
      <p:sp>
        <p:nvSpPr>
          <p:cNvPr id="45" name="Google Shape;45;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2pPr>
            <a:lvl3pPr lvl="2"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3pPr>
            <a:lvl4pPr lvl="3"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4pPr>
            <a:lvl5pPr lvl="4"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5pPr>
            <a:lvl6pPr lvl="5"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6pPr>
            <a:lvl7pPr lvl="6"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7pPr>
            <a:lvl8pPr lvl="7"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8pPr>
            <a:lvl9pPr lvl="8"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9pPr>
          </a:lstStyle>
          <a:p/>
        </p:txBody>
      </p:sp>
      <p:sp>
        <p:nvSpPr>
          <p:cNvPr id="7" name="Google Shape;7;p1"/>
          <p:cNvSpPr txBox="1"/>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Confidential</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pic>
        <p:nvPicPr>
          <p:cNvPr id="54" name="Google Shape;54;p12"/>
          <p:cNvPicPr preferRelativeResize="0"/>
          <p:nvPr/>
        </p:nvPicPr>
        <p:blipFill rotWithShape="1">
          <a:blip r:embed="rId1"/>
          <a:srcRect l="9957" t="35735" r="10513" b="35787"/>
          <a:stretch>
            <a:fillRect/>
          </a:stretch>
        </p:blipFill>
        <p:spPr>
          <a:xfrm>
            <a:off x="2963449" y="497350"/>
            <a:ext cx="3217100" cy="863899"/>
          </a:xfrm>
          <a:prstGeom prst="rect">
            <a:avLst/>
          </a:prstGeom>
          <a:noFill/>
          <a:ln>
            <a:noFill/>
          </a:ln>
        </p:spPr>
      </p:pic>
      <p:sp>
        <p:nvSpPr>
          <p:cNvPr id="55" name="Google Shape;55;p12"/>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GB" sz="2200"/>
              <a:t>Data Lake Value </a:t>
            </a:r>
            <a:r>
              <a:rPr lang="en-GB" sz="2200"/>
              <a:t>Proposition</a:t>
            </a:r>
            <a:endParaRPr sz="2200" b="0"/>
          </a:p>
        </p:txBody>
      </p:sp>
      <p:sp>
        <p:nvSpPr>
          <p:cNvPr id="56" name="Google Shape;56;p12"/>
          <p:cNvSpPr txBox="1"/>
          <p:nvPr>
            <p:ph type="subTitle" idx="1"/>
          </p:nvPr>
        </p:nvSpPr>
        <p:spPr>
          <a:xfrm>
            <a:off x="2086350" y="291032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CAO HOAI PHUONG</a:t>
            </a:r>
            <a:endParaRPr lang="en-US" altLang="en-GB"/>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Version 1.0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58" name="Google Shape;58;p12"/>
          <p:cNvSpPr txBox="1"/>
          <p:nvPr/>
        </p:nvSpPr>
        <p:spPr>
          <a:xfrm>
            <a:off x="2086020" y="1995895"/>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Open Sans" panose="020B0606030504020204"/>
                <a:ea typeface="Open Sans" panose="020B0606030504020204"/>
                <a:cs typeface="Open Sans" panose="020B0606030504020204"/>
                <a:sym typeface="Open Sans" panose="020B0606030504020204"/>
              </a:rPr>
              <a:t>Medical Data Processing Company</a:t>
            </a:r>
            <a:endParaRPr>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1"/>
          <a:srcRect l="9957" t="35735" r="10513" b="35787"/>
          <a:stretch>
            <a:fillRect/>
          </a:stretch>
        </p:blipFill>
        <p:spPr>
          <a:xfrm>
            <a:off x="2963449" y="497350"/>
            <a:ext cx="3217100" cy="863899"/>
          </a:xfrm>
          <a:prstGeom prst="rect">
            <a:avLst/>
          </a:prstGeom>
          <a:noFill/>
          <a:ln>
            <a:noFill/>
          </a:ln>
        </p:spPr>
      </p:pic>
      <p:sp>
        <p:nvSpPr>
          <p:cNvPr id="114" name="Google Shape;114;p20"/>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GB"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Version 1.0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 1 2/2020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65" name="Google Shape;65;p13"/>
          <p:cNvSpPr txBox="1"/>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What is a Data Lake</a:t>
            </a:r>
            <a:endParaRPr lang="en-GB"/>
          </a:p>
          <a:p>
            <a:pPr marL="457200" lvl="0" indent="-317500" algn="l" rtl="0">
              <a:spcBef>
                <a:spcPts val="0"/>
              </a:spcBef>
              <a:spcAft>
                <a:spcPts val="0"/>
              </a:spcAft>
              <a:buSzPts val="1400"/>
              <a:buChar char="●"/>
            </a:pPr>
            <a:r>
              <a:rPr lang="en-GB"/>
              <a:t>Components</a:t>
            </a:r>
            <a:r>
              <a:rPr lang="en-GB"/>
              <a:t> of a Data Lake</a:t>
            </a:r>
            <a:endParaRPr lang="en-GB"/>
          </a:p>
          <a:p>
            <a:pPr marL="457200" lvl="0" indent="-317500" algn="l" rtl="0">
              <a:spcBef>
                <a:spcPts val="0"/>
              </a:spcBef>
              <a:spcAft>
                <a:spcPts val="0"/>
              </a:spcAft>
              <a:buSzPts val="1400"/>
              <a:buChar char="●"/>
            </a:pPr>
            <a:r>
              <a:rPr lang="en-GB"/>
              <a:t>Data Lake vs Data Warehouse</a:t>
            </a:r>
            <a:endParaRPr lang="en-GB"/>
          </a:p>
          <a:p>
            <a:pPr marL="457200" lvl="0" indent="-317500" algn="l" rtl="0">
              <a:spcBef>
                <a:spcPts val="0"/>
              </a:spcBef>
              <a:spcAft>
                <a:spcPts val="0"/>
              </a:spcAft>
              <a:buSzPts val="1400"/>
              <a:buChar char="●"/>
            </a:pPr>
            <a:r>
              <a:rPr lang="en-GB"/>
              <a:t>Business Value of Data Lake Solution</a:t>
            </a:r>
            <a:endParaRPr lang="en-GB"/>
          </a:p>
          <a:p>
            <a:pPr marL="457200" lvl="0" indent="-317500" algn="l" rtl="0">
              <a:spcBef>
                <a:spcPts val="0"/>
              </a:spcBef>
              <a:spcAft>
                <a:spcPts val="0"/>
              </a:spcAft>
              <a:buSzPts val="1400"/>
              <a:buChar char="●"/>
            </a:pPr>
            <a:r>
              <a:rPr lang="en-GB"/>
              <a:t>Proposed Data Lake Architecture for Medical Data Processing system</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2" name="Google Shape;72;p14"/>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is a Data Lake</a:t>
            </a:r>
            <a:endParaRPr lang="en-GB"/>
          </a:p>
        </p:txBody>
      </p:sp>
      <p:sp>
        <p:nvSpPr>
          <p:cNvPr id="2" name="Text Box 1"/>
          <p:cNvSpPr txBox="1"/>
          <p:nvPr/>
        </p:nvSpPr>
        <p:spPr>
          <a:xfrm>
            <a:off x="605155" y="1203325"/>
            <a:ext cx="4572000" cy="306705"/>
          </a:xfrm>
          <a:prstGeom prst="rect">
            <a:avLst/>
          </a:prstGeom>
          <a:noFill/>
        </p:spPr>
        <p:txBody>
          <a:bodyPr wrap="square" rtlCol="0" anchor="t">
            <a:spAutoFit/>
          </a:bodyPr>
          <a:p>
            <a:r>
              <a:rPr lang="en-US"/>
              <a:t>10,000 foot view</a:t>
            </a:r>
            <a:endParaRPr lang="en-US"/>
          </a:p>
        </p:txBody>
      </p:sp>
      <p:pic>
        <p:nvPicPr>
          <p:cNvPr id="3" name="Picture 2"/>
          <p:cNvPicPr/>
          <p:nvPr/>
        </p:nvPicPr>
        <p:blipFill>
          <a:blip r:embed="rId1"/>
          <a:stretch>
            <a:fillRect/>
          </a:stretch>
        </p:blipFill>
        <p:spPr>
          <a:xfrm>
            <a:off x="2411730" y="1419860"/>
            <a:ext cx="3265170" cy="283972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2" name="Google Shape;72;p14"/>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is a Data Lake</a:t>
            </a:r>
            <a:endParaRPr lang="en-GB"/>
          </a:p>
        </p:txBody>
      </p:sp>
      <p:sp>
        <p:nvSpPr>
          <p:cNvPr id="3" name="Text Box 2"/>
          <p:cNvSpPr txBox="1"/>
          <p:nvPr/>
        </p:nvSpPr>
        <p:spPr>
          <a:xfrm>
            <a:off x="605155" y="1203325"/>
            <a:ext cx="4572000" cy="306705"/>
          </a:xfrm>
          <a:prstGeom prst="rect">
            <a:avLst/>
          </a:prstGeom>
          <a:noFill/>
        </p:spPr>
        <p:txBody>
          <a:bodyPr wrap="square" rtlCol="0" anchor="t">
            <a:spAutoFit/>
          </a:bodyPr>
          <a:p>
            <a:r>
              <a:rPr lang="en-US"/>
              <a:t>5000 foot view</a:t>
            </a:r>
            <a:endParaRPr lang="en-US"/>
          </a:p>
        </p:txBody>
      </p:sp>
      <p:pic>
        <p:nvPicPr>
          <p:cNvPr id="4" name="Picture 3"/>
          <p:cNvPicPr>
            <a:picLocks noChangeAspect="1"/>
          </p:cNvPicPr>
          <p:nvPr/>
        </p:nvPicPr>
        <p:blipFill>
          <a:blip r:embed="rId1"/>
          <a:stretch>
            <a:fillRect/>
          </a:stretch>
        </p:blipFill>
        <p:spPr>
          <a:xfrm>
            <a:off x="467360" y="1779270"/>
            <a:ext cx="8244205" cy="17354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9" name="Google Shape;79;p15"/>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Components of Data Lake</a:t>
            </a:r>
            <a:endParaRPr lang="en-GB"/>
          </a:p>
        </p:txBody>
      </p:sp>
      <p:sp>
        <p:nvSpPr>
          <p:cNvPr id="2" name="Text Box 1"/>
          <p:cNvSpPr txBox="1"/>
          <p:nvPr/>
        </p:nvSpPr>
        <p:spPr>
          <a:xfrm>
            <a:off x="376555" y="1131570"/>
            <a:ext cx="8251825" cy="3664585"/>
          </a:xfrm>
          <a:prstGeom prst="rect">
            <a:avLst/>
          </a:prstGeom>
          <a:noFill/>
        </p:spPr>
        <p:txBody>
          <a:bodyPr wrap="square" rtlCol="0" anchor="t">
            <a:noAutofit/>
          </a:bodyPr>
          <a:p>
            <a:pPr marL="139700" lvl="0" indent="0" algn="just" rtl="0">
              <a:spcBef>
                <a:spcPts val="0"/>
              </a:spcBef>
              <a:spcAft>
                <a:spcPts val="0"/>
              </a:spcAft>
              <a:buSzPts val="1400"/>
              <a:buNone/>
            </a:pPr>
            <a:r>
              <a:rPr lang="en-US" altLang="en-GB" b="1">
                <a:sym typeface="+mn-ea"/>
              </a:rPr>
              <a:t>Data Storage : </a:t>
            </a:r>
            <a:r>
              <a:rPr lang="en-US" altLang="en-GB">
                <a:sym typeface="+mn-ea"/>
              </a:rPr>
              <a:t>Centralized data storage is compatible with file systems supported by Apache Spark like HDFS, AWS S3. Normally under open format like parquet, ORC ... for storing data, providing efficient compression and encoding schemes.</a:t>
            </a:r>
            <a:endParaRPr lang="en-US" altLang="en-GB">
              <a:sym typeface="+mn-ea"/>
            </a:endParaRPr>
          </a:p>
          <a:p>
            <a:pPr marL="139700" lvl="0" indent="0" algn="just" rtl="0">
              <a:spcBef>
                <a:spcPts val="0"/>
              </a:spcBef>
              <a:spcAft>
                <a:spcPts val="0"/>
              </a:spcAft>
              <a:buSzPts val="1400"/>
              <a:buNone/>
            </a:pPr>
            <a:endParaRPr lang="en-US" altLang="en-GB">
              <a:sym typeface="+mn-ea"/>
            </a:endParaRPr>
          </a:p>
          <a:p>
            <a:pPr marL="139700" lvl="0" indent="0" algn="just" rtl="0">
              <a:spcBef>
                <a:spcPts val="0"/>
              </a:spcBef>
              <a:spcAft>
                <a:spcPts val="0"/>
              </a:spcAft>
              <a:buSzPts val="1400"/>
              <a:buNone/>
            </a:pPr>
            <a:r>
              <a:rPr lang="en-US" altLang="en-GB" b="1">
                <a:sym typeface="+mn-ea"/>
              </a:rPr>
              <a:t>Data </a:t>
            </a:r>
            <a:r>
              <a:rPr lang="en-GB" b="1">
                <a:sym typeface="+mn-ea"/>
              </a:rPr>
              <a:t>Ingestion</a:t>
            </a:r>
            <a:r>
              <a:rPr lang="en-US" altLang="en-GB" b="1">
                <a:sym typeface="+mn-ea"/>
              </a:rPr>
              <a:t>:</a:t>
            </a:r>
            <a:r>
              <a:rPr lang="en-US" altLang="en-GB"/>
              <a:t> the first checkpoint when data in it native format enter to the data lake that ingested from various external sources such as files, applications, APIs, and streaming platforms ...</a:t>
            </a:r>
            <a:endParaRPr lang="en-US" altLang="en-GB"/>
          </a:p>
          <a:p>
            <a:pPr marL="139700" lvl="0" indent="0" algn="just" rtl="0">
              <a:spcBef>
                <a:spcPts val="0"/>
              </a:spcBef>
              <a:spcAft>
                <a:spcPts val="0"/>
              </a:spcAft>
              <a:buSzPts val="1400"/>
              <a:buNone/>
            </a:pPr>
            <a:endParaRPr lang="en-US" altLang="en-GB"/>
          </a:p>
          <a:p>
            <a:pPr marL="139700" lvl="0" indent="0" algn="just" rtl="0">
              <a:spcBef>
                <a:spcPts val="0"/>
              </a:spcBef>
              <a:spcAft>
                <a:spcPts val="0"/>
              </a:spcAft>
              <a:buSzPts val="1400"/>
              <a:buNone/>
            </a:pPr>
            <a:r>
              <a:rPr lang="en-US" altLang="en-GB" b="1">
                <a:sym typeface="+mn-ea"/>
              </a:rPr>
              <a:t>Data </a:t>
            </a:r>
            <a:r>
              <a:rPr lang="en-GB" b="1">
                <a:sym typeface="+mn-ea"/>
              </a:rPr>
              <a:t>Processing:</a:t>
            </a:r>
            <a:r>
              <a:rPr lang="en-US" altLang="en-GB" b="1">
                <a:sym typeface="+mn-ea"/>
              </a:rPr>
              <a:t> </a:t>
            </a:r>
            <a:r>
              <a:rPr lang="en-US" altLang="en-GB">
                <a:sym typeface="+mn-ea"/>
              </a:rPr>
              <a:t>data layer where executes data processing tasks that include data cleansing, denormalization, and consolidation of different objects.</a:t>
            </a:r>
            <a:endParaRPr lang="en-US" altLang="en-GB">
              <a:sym typeface="+mn-ea"/>
            </a:endParaRPr>
          </a:p>
          <a:p>
            <a:pPr marL="139700" lvl="0" indent="0" algn="just" rtl="0">
              <a:spcBef>
                <a:spcPts val="0"/>
              </a:spcBef>
              <a:spcAft>
                <a:spcPts val="0"/>
              </a:spcAft>
              <a:buSzPts val="1400"/>
              <a:buNone/>
            </a:pPr>
            <a:endParaRPr lang="en-US" altLang="en-GB">
              <a:sym typeface="+mn-ea"/>
            </a:endParaRPr>
          </a:p>
          <a:p>
            <a:pPr marL="139700" lvl="0" algn="just" rtl="0">
              <a:spcBef>
                <a:spcPts val="0"/>
              </a:spcBef>
              <a:spcAft>
                <a:spcPts val="0"/>
              </a:spcAft>
              <a:buSzPts val="1400"/>
              <a:buNone/>
            </a:pPr>
            <a:r>
              <a:rPr lang="en-US" altLang="en-GB" b="1"/>
              <a:t>Data Serving: </a:t>
            </a:r>
            <a:r>
              <a:rPr lang="en-US" altLang="en-GB"/>
              <a:t>data stored in files or tables and makes it accessible and ready for consumption that</a:t>
            </a:r>
            <a:r>
              <a:rPr lang="en-US" altLang="en-GB">
                <a:sym typeface="+mn-ea"/>
              </a:rPr>
              <a:t> ready for analysis and insights generation.</a:t>
            </a:r>
            <a:endParaRPr lang="en-US" altLang="en-GB"/>
          </a:p>
          <a:p>
            <a:pPr marL="139700" lvl="0" indent="0" algn="just" rtl="0">
              <a:spcBef>
                <a:spcPts val="0"/>
              </a:spcBef>
              <a:spcAft>
                <a:spcPts val="0"/>
              </a:spcAft>
              <a:buSzPts val="1400"/>
              <a:buNone/>
            </a:pPr>
            <a:endParaRPr lang="en-US" altLang="en-GB" b="1"/>
          </a:p>
          <a:p>
            <a:pPr marL="139700" lvl="0" indent="0" algn="just" rtl="0">
              <a:spcBef>
                <a:spcPts val="0"/>
              </a:spcBef>
              <a:spcAft>
                <a:spcPts val="0"/>
              </a:spcAft>
              <a:buSzPts val="1400"/>
              <a:buNone/>
            </a:pPr>
            <a:r>
              <a:rPr lang="en-US" altLang="en-GB" b="1"/>
              <a:t>Data Catalog: </a:t>
            </a:r>
            <a:r>
              <a:rPr lang="en-US" altLang="en-GB"/>
              <a:t>the</a:t>
            </a:r>
            <a:r>
              <a:rPr lang="en-US" altLang="en-GB">
                <a:sym typeface="+mn-ea"/>
              </a:rPr>
              <a:t> </a:t>
            </a:r>
            <a:r>
              <a:rPr lang="en-GB">
                <a:sym typeface="+mn-ea"/>
              </a:rPr>
              <a:t>metadata </a:t>
            </a:r>
            <a:r>
              <a:rPr lang="en-US" altLang="en-GB">
                <a:sym typeface="+mn-ea"/>
              </a:rPr>
              <a:t>repository that known as data about data </a:t>
            </a:r>
            <a:r>
              <a:rPr lang="en-GB">
                <a:sym typeface="+mn-ea"/>
              </a:rPr>
              <a:t>is used to manage the data in the data lake</a:t>
            </a:r>
            <a:r>
              <a:rPr lang="en-US" altLang="en-GB">
                <a:sym typeface="+mn-ea"/>
              </a:rPr>
              <a:t>. </a:t>
            </a:r>
            <a:r>
              <a:rPr lang="en-US" altLang="en-GB" b="1"/>
              <a:t>Governace and Security: </a:t>
            </a:r>
            <a:r>
              <a:rPr lang="en-GB"/>
              <a:t>contro</a:t>
            </a:r>
            <a:r>
              <a:rPr lang="en-US" altLang="en-GB"/>
              <a:t>l</a:t>
            </a:r>
            <a:r>
              <a:rPr lang="en-GB"/>
              <a:t>l</a:t>
            </a:r>
            <a:r>
              <a:rPr lang="en-US" altLang="en-GB"/>
              <a:t>ing</a:t>
            </a:r>
            <a:r>
              <a:rPr lang="en-GB"/>
              <a:t> over data quality, acurate and compliance also  </a:t>
            </a:r>
            <a:r>
              <a:rPr lang="en-US" altLang="en-GB"/>
              <a:t>provides </a:t>
            </a:r>
            <a:r>
              <a:rPr lang="en-GB"/>
              <a:t>centrally manage and scale fine-grained data access permissions</a:t>
            </a:r>
            <a:r>
              <a:rPr lang="en-US" altLang="en-GB"/>
              <a:t>.</a:t>
            </a:r>
            <a:endParaRPr lang="en-GB"/>
          </a:p>
          <a:p>
            <a:pPr marL="139700" lvl="0" indent="0" algn="just" rtl="0">
              <a:spcBef>
                <a:spcPts val="0"/>
              </a:spcBef>
              <a:spcAft>
                <a:spcPts val="0"/>
              </a:spcAft>
              <a:buSzPts val="1400"/>
              <a:buNone/>
            </a:pP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5" name="Google Shape;85;p16"/>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 vs Data Warehouse</a:t>
            </a:r>
            <a:endParaRPr lang="en-GB"/>
          </a:p>
        </p:txBody>
      </p:sp>
      <p:sp>
        <p:nvSpPr>
          <p:cNvPr id="2" name="Text Placeholder 1"/>
          <p:cNvSpPr/>
          <p:nvPr>
            <p:ph type="body" idx="1"/>
          </p:nvPr>
        </p:nvSpPr>
        <p:spPr/>
        <p:txBody>
          <a:bodyPr/>
          <a:p>
            <a:pPr marL="139700" indent="0">
              <a:buNone/>
            </a:pPr>
            <a:r>
              <a:rPr lang="en-US"/>
              <a:t>Data lakes and data warehouses are similar in that they both store and process data, each have their own specialties, and therefore their own use cases. That's why it's common for an enterprise-level organization to include a data lake and a data warehouse in their analytics ecosystem. what's the difference between a data lake and a data warehouse? And when is it appropriate to use one over the other?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7"/>
          <p:cNvSpPr txBox="1"/>
          <p:nvPr>
            <p:ph type="body" idx="1"/>
          </p:nvPr>
        </p:nvSpPr>
        <p:spPr>
          <a:xfrm>
            <a:off x="351790" y="1167765"/>
            <a:ext cx="3880485" cy="3561715"/>
          </a:xfrm>
          <a:prstGeom prst="rect">
            <a:avLst/>
          </a:prstGeom>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SzPts val="1400"/>
              <a:buFont typeface="+mj-lt"/>
              <a:buAutoNum type="arabicPeriod"/>
            </a:pPr>
            <a:r>
              <a:rPr lang="en-US" altLang="en-GB"/>
              <a:t>O</a:t>
            </a:r>
            <a:r>
              <a:rPr lang="en-GB"/>
              <a:t>nly</a:t>
            </a:r>
            <a:r>
              <a:rPr lang="en-US" altLang="en-GB"/>
              <a:t> r</a:t>
            </a:r>
            <a:r>
              <a:rPr lang="en-GB">
                <a:sym typeface="+mn-ea"/>
              </a:rPr>
              <a:t>elational</a:t>
            </a:r>
            <a:r>
              <a:rPr lang="en-US" altLang="en-GB">
                <a:sym typeface="+mn-ea"/>
              </a:rPr>
              <a:t>, </a:t>
            </a:r>
            <a:r>
              <a:rPr lang="en-GB">
                <a:sym typeface="+mn-ea"/>
              </a:rPr>
              <a:t>structured </a:t>
            </a:r>
            <a:r>
              <a:rPr lang="en-GB"/>
              <a:t>data</a:t>
            </a:r>
            <a:endParaRPr lang="en-US" alt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US" altLang="en-GB"/>
              <a:t>D</a:t>
            </a:r>
            <a:r>
              <a:rPr lang="en-GB"/>
              <a:t>ata required for analytics is kept, since data warehouse costs are high</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GB"/>
              <a:t>ETL (Extract, Transform, Load) process</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GB"/>
              <a:t>Schema is On-Write</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US" altLang="en-GB"/>
              <a:t>Optimize for Query performance</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US" altLang="en-GB"/>
              <a:t>Highly curated data</a:t>
            </a:r>
            <a:endParaRPr lang="en-US" altLang="en-GB"/>
          </a:p>
          <a:p>
            <a:pPr marL="482600" lvl="0" indent="-342900" algn="l" rtl="0">
              <a:lnSpc>
                <a:spcPct val="100000"/>
              </a:lnSpc>
              <a:spcBef>
                <a:spcPts val="0"/>
              </a:spcBef>
              <a:spcAft>
                <a:spcPts val="0"/>
              </a:spcAft>
              <a:buSzPts val="1400"/>
              <a:buFont typeface="+mj-lt"/>
              <a:buAutoNum type="arabicPeriod"/>
            </a:pPr>
            <a:endParaRPr lang="en-US" altLang="en-GB"/>
          </a:p>
          <a:p>
            <a:pPr marL="482600" lvl="0" indent="-342900" algn="l" rtl="0">
              <a:lnSpc>
                <a:spcPct val="100000"/>
              </a:lnSpc>
              <a:spcBef>
                <a:spcPts val="0"/>
              </a:spcBef>
              <a:spcAft>
                <a:spcPts val="0"/>
              </a:spcAft>
              <a:buSzPts val="1400"/>
              <a:buFont typeface="+mj-lt"/>
              <a:buAutoNum type="arabicPeriod"/>
            </a:pPr>
            <a:r>
              <a:rPr lang="en-US" altLang="en-GB"/>
              <a:t>Reporting, BI and visualization</a:t>
            </a:r>
            <a:endParaRPr lang="en-US" altLang="en-GB"/>
          </a:p>
        </p:txBody>
      </p:sp>
      <p:sp>
        <p:nvSpPr>
          <p:cNvPr id="91" name="Google Shape;91;p17"/>
          <p:cNvSpPr txBox="1"/>
          <p:nvPr>
            <p:ph type="body" idx="2"/>
          </p:nvPr>
        </p:nvSpPr>
        <p:spPr>
          <a:xfrm>
            <a:off x="4795520" y="1131570"/>
            <a:ext cx="3887470" cy="3397250"/>
          </a:xfrm>
          <a:prstGeom prst="rect">
            <a:avLst/>
          </a:prstGeom>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SzPts val="1400"/>
              <a:buAutoNum type="arabicPeriod"/>
            </a:pPr>
            <a:r>
              <a:rPr lang="en-US" altLang="en-GB"/>
              <a:t>Store any type of </a:t>
            </a:r>
            <a:r>
              <a:rPr lang="en-GB"/>
              <a:t>data-raw, structured, and semi-structured</a:t>
            </a:r>
            <a:endParaRPr lang="en-GB"/>
          </a:p>
          <a:p>
            <a:pPr marL="482600" lvl="0" indent="-342900" algn="l" rtl="0">
              <a:lnSpc>
                <a:spcPct val="100000"/>
              </a:lnSpc>
              <a:spcBef>
                <a:spcPts val="0"/>
              </a:spcBef>
              <a:spcAft>
                <a:spcPts val="0"/>
              </a:spcAft>
              <a:buSzPts val="1400"/>
              <a:buAutoNum type="arabicPeriod"/>
            </a:pPr>
            <a:r>
              <a:rPr lang="en-GB"/>
              <a:t>Petabytes of data can be stored for very long periods since storage costs are low</a:t>
            </a:r>
            <a:endParaRPr lang="en-GB"/>
          </a:p>
          <a:p>
            <a:pPr marL="482600" lvl="0" indent="-342900" algn="l" rtl="0">
              <a:lnSpc>
                <a:spcPct val="100000"/>
              </a:lnSpc>
              <a:spcBef>
                <a:spcPts val="0"/>
              </a:spcBef>
              <a:spcAft>
                <a:spcPts val="0"/>
              </a:spcAft>
              <a:buSzPts val="1400"/>
              <a:buAutoNum type="arabicPeriod"/>
            </a:pPr>
            <a:r>
              <a:rPr lang="en-GB"/>
              <a:t>ELT (Extract, Load Transform) process</a:t>
            </a:r>
            <a:endParaRPr lang="en-GB"/>
          </a:p>
          <a:p>
            <a:pPr marL="482600" lvl="0" indent="-342900" algn="l" rtl="0">
              <a:lnSpc>
                <a:spcPct val="100000"/>
              </a:lnSpc>
              <a:spcBef>
                <a:spcPts val="0"/>
              </a:spcBef>
              <a:spcAft>
                <a:spcPts val="0"/>
              </a:spcAft>
              <a:buSzPts val="1400"/>
              <a:buAutoNum type="arabicPeriod"/>
            </a:pPr>
            <a:endParaRPr lang="en-GB"/>
          </a:p>
          <a:p>
            <a:pPr marL="482600" lvl="0" indent="-342900" algn="l" rtl="0">
              <a:lnSpc>
                <a:spcPct val="100000"/>
              </a:lnSpc>
              <a:spcBef>
                <a:spcPts val="0"/>
              </a:spcBef>
              <a:spcAft>
                <a:spcPts val="0"/>
              </a:spcAft>
              <a:buSzPts val="1400"/>
              <a:buAutoNum type="arabicPeriod"/>
            </a:pPr>
            <a:r>
              <a:rPr lang="en-GB"/>
              <a:t>Schema is On-Read</a:t>
            </a:r>
            <a:endParaRPr lang="en-GB"/>
          </a:p>
          <a:p>
            <a:pPr marL="482600" lvl="0" indent="-342900" algn="l" rtl="0">
              <a:lnSpc>
                <a:spcPct val="100000"/>
              </a:lnSpc>
              <a:spcBef>
                <a:spcPts val="0"/>
              </a:spcBef>
              <a:spcAft>
                <a:spcPts val="0"/>
              </a:spcAft>
              <a:buSzPts val="1400"/>
              <a:buAutoNum type="arabicPeriod"/>
            </a:pPr>
            <a:endParaRPr lang="en-GB"/>
          </a:p>
          <a:p>
            <a:pPr marL="482600" lvl="0" indent="-342900" algn="l" rtl="0">
              <a:lnSpc>
                <a:spcPct val="100000"/>
              </a:lnSpc>
              <a:spcBef>
                <a:spcPts val="0"/>
              </a:spcBef>
              <a:spcAft>
                <a:spcPts val="0"/>
              </a:spcAft>
              <a:buSzPts val="1400"/>
              <a:buAutoNum type="arabicPeriod"/>
            </a:pPr>
            <a:r>
              <a:rPr lang="en-US" altLang="en-GB"/>
              <a:t>D</a:t>
            </a:r>
            <a:r>
              <a:rPr lang="en-GB"/>
              <a:t>ata </a:t>
            </a:r>
            <a:r>
              <a:rPr lang="en-US" altLang="en-GB"/>
              <a:t>storage and processing flexibility</a:t>
            </a:r>
            <a:endParaRPr lang="en-US" altLang="en-GB"/>
          </a:p>
          <a:p>
            <a:pPr marL="482600" lvl="0" indent="-342900" algn="l" rtl="0">
              <a:lnSpc>
                <a:spcPct val="100000"/>
              </a:lnSpc>
              <a:spcBef>
                <a:spcPts val="0"/>
              </a:spcBef>
              <a:spcAft>
                <a:spcPts val="0"/>
              </a:spcAft>
              <a:buSzPts val="1400"/>
              <a:buAutoNum type="arabicPeriod"/>
            </a:pPr>
            <a:endParaRPr lang="en-US" altLang="en-GB"/>
          </a:p>
          <a:p>
            <a:pPr marL="482600" lvl="0" indent="-342900" algn="l" rtl="0">
              <a:lnSpc>
                <a:spcPct val="100000"/>
              </a:lnSpc>
              <a:spcBef>
                <a:spcPts val="0"/>
              </a:spcBef>
              <a:spcAft>
                <a:spcPts val="0"/>
              </a:spcAft>
              <a:buSzPts val="1400"/>
              <a:buAutoNum type="arabicPeriod"/>
            </a:pPr>
            <a:r>
              <a:rPr lang="en-US" altLang="en-GB"/>
              <a:t>Data curated or may not ( raw data)</a:t>
            </a:r>
            <a:endParaRPr lang="en-US" altLang="en-GB"/>
          </a:p>
          <a:p>
            <a:pPr marL="482600" lvl="0" indent="-342900" algn="l" rtl="0">
              <a:lnSpc>
                <a:spcPct val="100000"/>
              </a:lnSpc>
              <a:spcBef>
                <a:spcPts val="0"/>
              </a:spcBef>
              <a:spcAft>
                <a:spcPts val="0"/>
              </a:spcAft>
              <a:buSzPts val="1400"/>
              <a:buAutoNum type="arabicPeriod"/>
            </a:pPr>
            <a:endParaRPr lang="en-US" altLang="en-GB"/>
          </a:p>
          <a:p>
            <a:pPr marL="482600" lvl="0" indent="-342900" algn="l" rtl="0">
              <a:lnSpc>
                <a:spcPct val="100000"/>
              </a:lnSpc>
              <a:spcBef>
                <a:spcPts val="0"/>
              </a:spcBef>
              <a:spcAft>
                <a:spcPts val="0"/>
              </a:spcAft>
              <a:buSzPts val="1400"/>
              <a:buAutoNum type="arabicPeriod"/>
            </a:pPr>
            <a:r>
              <a:rPr lang="en-US" altLang="en-GB"/>
              <a:t>Machine Learning, prrdictive analytics, data discovery and profiling</a:t>
            </a:r>
            <a:endParaRPr lang="en-US" altLang="en-GB"/>
          </a:p>
        </p:txBody>
      </p:sp>
      <p:sp>
        <p:nvSpPr>
          <p:cNvPr id="92" name="Google Shape;92;p17"/>
          <p:cNvSpPr txBox="1"/>
          <p:nvPr>
            <p:ph type="title"/>
          </p:nvPr>
        </p:nvSpPr>
        <p:spPr>
          <a:xfrm>
            <a:off x="529200" y="6263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Warehouse</a:t>
            </a:r>
            <a:endParaRPr b="0"/>
          </a:p>
          <a:p>
            <a:pPr marL="0" lvl="0" indent="0" algn="l" rtl="0">
              <a:spcBef>
                <a:spcPts val="0"/>
              </a:spcBef>
              <a:spcAft>
                <a:spcPts val="0"/>
              </a:spcAft>
              <a:buNone/>
            </a:pPr>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 1 2/2020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94" name="Google Shape;94;p17"/>
          <p:cNvSpPr txBox="1"/>
          <p:nvPr>
            <p:ph type="title"/>
          </p:nvPr>
        </p:nvSpPr>
        <p:spPr>
          <a:xfrm>
            <a:off x="4954050" y="594225"/>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a:t>
            </a:r>
            <a:endParaRPr b="0"/>
          </a:p>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8"/>
          <p:cNvSpPr txBox="1"/>
          <p:nvPr>
            <p:ph type="body" idx="1"/>
          </p:nvPr>
        </p:nvSpPr>
        <p:spPr>
          <a:xfrm>
            <a:off x="539115" y="1131570"/>
            <a:ext cx="8183880" cy="3571875"/>
          </a:xfrm>
          <a:prstGeom prst="rect">
            <a:avLst/>
          </a:prstGeom>
        </p:spPr>
        <p:txBody>
          <a:bodyPr spcFirstLastPara="1" wrap="square" lIns="91425" tIns="91425" rIns="91425" bIns="91425" anchor="t" anchorCtr="0">
            <a:noAutofit/>
          </a:bodyPr>
          <a:lstStyle/>
          <a:p>
            <a:pPr lvl="0" algn="l" rtl="0">
              <a:spcBef>
                <a:spcPts val="0"/>
              </a:spcBef>
              <a:spcAft>
                <a:spcPts val="0"/>
              </a:spcAft>
              <a:buSzPts val="1400"/>
              <a:buFont typeface="Wingdings" panose="05000000000000000000" charset="0"/>
              <a:buChar char="ü"/>
            </a:pPr>
            <a:r>
              <a:rPr lang="en-GB">
                <a:sym typeface="+mn-ea"/>
              </a:rPr>
              <a:t>The data lake architecture</a:t>
            </a:r>
            <a:r>
              <a:rPr lang="en-US" altLang="en-GB">
                <a:sym typeface="+mn-ea"/>
              </a:rPr>
              <a:t> by</a:t>
            </a:r>
            <a:r>
              <a:rPr lang="en-GB">
                <a:sym typeface="+mn-ea"/>
              </a:rPr>
              <a:t> distributed object storage in nature and can scale easily</a:t>
            </a:r>
            <a:r>
              <a:rPr lang="en-US" altLang="en-GB">
                <a:sym typeface="+mn-ea"/>
              </a:rPr>
              <a:t> </a:t>
            </a:r>
            <a:r>
              <a:rPr lang="en-US" altLang="en-GB">
                <a:sym typeface="+mn-ea"/>
              </a:rPr>
              <a:t>that</a:t>
            </a:r>
            <a:r>
              <a:rPr lang="en-GB">
                <a:sym typeface="+mn-ea"/>
              </a:rPr>
              <a:t> </a:t>
            </a:r>
            <a:r>
              <a:rPr lang="en-US" altLang="en-GB">
                <a:sym typeface="+mn-ea"/>
              </a:rPr>
              <a:t>to help company to </a:t>
            </a:r>
            <a:r>
              <a:rPr lang="en-GB">
                <a:sym typeface="+mn-ea"/>
              </a:rPr>
              <a:t>solve</a:t>
            </a:r>
            <a:r>
              <a:rPr lang="en-US" altLang="en-GB">
                <a:sym typeface="+mn-ea"/>
              </a:rPr>
              <a:t>s</a:t>
            </a:r>
            <a:r>
              <a:rPr lang="en-GB">
                <a:sym typeface="+mn-ea"/>
              </a:rPr>
              <a:t> </a:t>
            </a:r>
            <a:r>
              <a:rPr lang="en-US" altLang="en-GB">
                <a:sym typeface="+mn-ea"/>
              </a:rPr>
              <a:t>data storage scaling at Data Volume Growth rate 15-20% YoY</a:t>
            </a:r>
            <a:r>
              <a:rPr lang="en-GB">
                <a:sym typeface="+mn-ea"/>
              </a:rPr>
              <a:t>.  </a:t>
            </a:r>
            <a:r>
              <a:rPr lang="en-US" altLang="en-GB">
                <a:sym typeface="+mn-ea"/>
              </a:rPr>
              <a:t>So that this</a:t>
            </a:r>
            <a:r>
              <a:rPr lang="en-GB">
                <a:sym typeface="+mn-ea"/>
              </a:rPr>
              <a:t> can meet company’s demands</a:t>
            </a:r>
            <a:r>
              <a:rPr lang="en-US" altLang="en-GB">
                <a:sym typeface="+mn-ea"/>
              </a:rPr>
              <a:t> at any scale</a:t>
            </a:r>
            <a:r>
              <a:rPr lang="en-GB">
                <a:sym typeface="+mn-ea"/>
              </a:rPr>
              <a:t>.</a:t>
            </a:r>
            <a:endParaRPr lang="en-GB"/>
          </a:p>
          <a:p>
            <a:pPr marL="139700" lvl="0" indent="0" algn="l" rtl="0">
              <a:spcBef>
                <a:spcPts val="0"/>
              </a:spcBef>
              <a:spcAft>
                <a:spcPts val="0"/>
              </a:spcAft>
              <a:buSzPts val="1400"/>
              <a:buFont typeface="Wingdings" panose="05000000000000000000" charset="0"/>
              <a:buNone/>
            </a:pPr>
            <a:endParaRPr lang="en-GB"/>
          </a:p>
          <a:p>
            <a:pPr lvl="0" algn="l" rtl="0">
              <a:spcBef>
                <a:spcPts val="0"/>
              </a:spcBef>
              <a:spcAft>
                <a:spcPts val="0"/>
              </a:spcAft>
              <a:buSzPts val="1400"/>
              <a:buFont typeface="Wingdings" panose="05000000000000000000" charset="0"/>
              <a:buChar char="ü"/>
            </a:pPr>
            <a:r>
              <a:rPr lang="en-GB">
                <a:sym typeface="+mn-ea"/>
              </a:rPr>
              <a:t>Data anlytics workloads </a:t>
            </a:r>
            <a:r>
              <a:rPr lang="en-US" altLang="en-GB">
                <a:sym typeface="+mn-ea"/>
              </a:rPr>
              <a:t>will not be a problem like as when on-primes met </a:t>
            </a:r>
            <a:r>
              <a:rPr lang="en-GB">
                <a:sym typeface="+mn-ea"/>
              </a:rPr>
              <a:t>the scalability issues with the current SQL server</a:t>
            </a:r>
            <a:r>
              <a:rPr lang="en-US" altLang="en-GB">
                <a:sym typeface="+mn-ea"/>
              </a:rPr>
              <a:t>. Cloud-based solution</a:t>
            </a:r>
            <a:r>
              <a:rPr lang="en-GB">
                <a:sym typeface="+mn-ea"/>
              </a:rPr>
              <a:t> such as</a:t>
            </a:r>
            <a:r>
              <a:rPr lang="en-US" altLang="en-GB">
                <a:sym typeface="+mn-ea"/>
              </a:rPr>
              <a:t> Presto,</a:t>
            </a:r>
            <a:r>
              <a:rPr lang="en-GB">
                <a:sym typeface="+mn-ea"/>
              </a:rPr>
              <a:t> </a:t>
            </a:r>
            <a:r>
              <a:rPr lang="en-US" altLang="en-GB">
                <a:sym typeface="+mn-ea"/>
              </a:rPr>
              <a:t>HBase, Redshift, Athena</a:t>
            </a:r>
            <a:r>
              <a:rPr lang="en-GB">
                <a:sym typeface="+mn-ea"/>
              </a:rPr>
              <a:t> can be used to directly read data from the data lake in a distributed manner</a:t>
            </a:r>
            <a:r>
              <a:rPr lang="en-US" altLang="en-GB">
                <a:sym typeface="+mn-ea"/>
              </a:rPr>
              <a:t> that  automatically and elastically scales query processing power</a:t>
            </a:r>
            <a:r>
              <a:rPr lang="en-GB">
                <a:sym typeface="+mn-ea"/>
              </a:rPr>
              <a:t>.</a:t>
            </a:r>
            <a:r>
              <a:rPr lang="en-US" altLang="en-GB">
                <a:sym typeface="+mn-ea"/>
              </a:rPr>
              <a:t> So that we don’t need to run batch processing in </a:t>
            </a:r>
            <a:r>
              <a:rPr lang="en-US" altLang="en-GB">
                <a:sym typeface="+mn-ea"/>
              </a:rPr>
              <a:t>nightly</a:t>
            </a:r>
            <a:r>
              <a:rPr lang="en-US" altLang="en-GB">
                <a:sym typeface="+mn-ea"/>
              </a:rPr>
              <a:t> anymore. </a:t>
            </a:r>
            <a:endParaRPr lang="en-GB"/>
          </a:p>
          <a:p>
            <a:pPr lvl="0" algn="l" rtl="0">
              <a:spcBef>
                <a:spcPts val="0"/>
              </a:spcBef>
              <a:spcAft>
                <a:spcPts val="0"/>
              </a:spcAft>
              <a:buSzPts val="1400"/>
              <a:buFont typeface="Wingdings" panose="05000000000000000000" charset="0"/>
              <a:buChar char="ü"/>
            </a:pPr>
            <a:endParaRPr lang="en-GB"/>
          </a:p>
          <a:p>
            <a:pPr lvl="0" algn="l" rtl="0">
              <a:spcBef>
                <a:spcPts val="0"/>
              </a:spcBef>
              <a:spcAft>
                <a:spcPts val="0"/>
              </a:spcAft>
              <a:buSzPts val="1400"/>
              <a:buFont typeface="Wingdings" panose="05000000000000000000" charset="0"/>
              <a:buChar char="ü"/>
            </a:pPr>
            <a:r>
              <a:rPr lang="en-GB">
                <a:sym typeface="+mn-ea"/>
              </a:rPr>
              <a:t>This architecture addresses data silo and duplication issues.</a:t>
            </a:r>
            <a:r>
              <a:rPr lang="en-US" altLang="en-GB">
                <a:sym typeface="+mn-ea"/>
              </a:rPr>
              <a:t> Central medata-storage that known as Data Catalog managment help to enable business innovation by allow downstream consumer can discovery much as much any of data aspects. </a:t>
            </a:r>
            <a:endParaRPr lang="en-US" altLang="en-GB">
              <a:sym typeface="+mn-ea"/>
            </a:endParaRPr>
          </a:p>
          <a:p>
            <a:pPr marL="139700" lvl="0" indent="0" algn="l" rtl="0">
              <a:spcBef>
                <a:spcPts val="0"/>
              </a:spcBef>
              <a:spcAft>
                <a:spcPts val="0"/>
              </a:spcAft>
              <a:buSzPts val="1400"/>
              <a:buFont typeface="Wingdings" panose="05000000000000000000" charset="0"/>
              <a:buNone/>
            </a:pPr>
            <a:endParaRPr lang="en-US" altLang="en-GB">
              <a:sym typeface="+mn-ea"/>
            </a:endParaRPr>
          </a:p>
          <a:p>
            <a:pPr lvl="0" algn="l" rtl="0">
              <a:spcBef>
                <a:spcPts val="0"/>
              </a:spcBef>
              <a:spcAft>
                <a:spcPts val="0"/>
              </a:spcAft>
              <a:buSzPts val="1400"/>
              <a:buFont typeface="Wingdings" panose="05000000000000000000" charset="0"/>
              <a:buChar char="ü"/>
            </a:pPr>
            <a:r>
              <a:rPr lang="en-GB">
                <a:sym typeface="+mn-ea"/>
              </a:rPr>
              <a:t>Data Lake can be a good enabler of machine learning, artifical inteligence and big data as it offers a scalable storage that is distributed in nature.</a:t>
            </a:r>
            <a:r>
              <a:rPr lang="en-US" altLang="en-GB">
                <a:sym typeface="+mn-ea"/>
              </a:rPr>
              <a:t> </a:t>
            </a:r>
            <a:endParaRPr lang="en-US" altLang="en-GB">
              <a:sym typeface="+mn-ea"/>
            </a:endParaRPr>
          </a:p>
        </p:txBody>
      </p:sp>
      <p:sp>
        <p:nvSpPr>
          <p:cNvPr id="101" name="Google Shape;101;p18"/>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Business Value of Data Lake</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8" name="Google Shape;108;p19"/>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 Architecture</a:t>
            </a:r>
            <a:endParaRPr lang="en-GB"/>
          </a:p>
        </p:txBody>
      </p:sp>
      <p:pic>
        <p:nvPicPr>
          <p:cNvPr id="1" name="Picture 0" descr="DatalakeArchitectureDesign"/>
          <p:cNvPicPr>
            <a:picLocks noChangeAspect="1"/>
          </p:cNvPicPr>
          <p:nvPr/>
        </p:nvPicPr>
        <p:blipFill>
          <a:blip r:embed="rId1"/>
          <a:stretch>
            <a:fillRect/>
          </a:stretch>
        </p:blipFill>
        <p:spPr>
          <a:xfrm>
            <a:off x="1259840" y="1131570"/>
            <a:ext cx="5927725" cy="346773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3537</Words>
  <Application>WPS Presentation</Application>
  <PresentationFormat/>
  <Paragraphs>93</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vt:lpstr>
      <vt:lpstr>Open Sans</vt:lpstr>
      <vt:lpstr>Wingdings</vt:lpstr>
      <vt:lpstr>Microsoft YaHei</vt:lpstr>
      <vt:lpstr>Arial Unicode MS</vt:lpstr>
      <vt:lpstr>Simple Light</vt:lpstr>
      <vt:lpstr>Data Lake Value Proposition</vt:lpstr>
      <vt:lpstr>Agenda</vt:lpstr>
      <vt:lpstr>What is a Data Lake</vt:lpstr>
      <vt:lpstr>What is a Data Lake</vt:lpstr>
      <vt:lpstr>Components of Data Lake</vt:lpstr>
      <vt:lpstr>Data Lake vs Data Warehouse</vt:lpstr>
      <vt:lpstr>Data Lake</vt:lpstr>
      <vt:lpstr>Business Value of Data Lake</vt:lpstr>
      <vt:lpstr>Data Lake Architecture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dc:creator/>
  <cp:lastModifiedBy>Phuong Cao</cp:lastModifiedBy>
  <cp:revision>31</cp:revision>
  <dcterms:created xsi:type="dcterms:W3CDTF">2024-08-19T00:02:00Z</dcterms:created>
  <dcterms:modified xsi:type="dcterms:W3CDTF">2024-08-24T10:38:35Z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57BA427035204593BEA4F657CDAA93BA_12</vt:lpwstr>
  </property>
  <property fmtid="{D5CDD505-2E9C-101B-9397-08002B2CF9AE}" pid="3" name="KSOProductBuildVer">
    <vt:lpwstr>1033-12.2.0.13472</vt:lpwstr>
  </property>
</Properties>
</file>