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6" r:id="rId6"/>
    <p:sldId id="258" r:id="rId7"/>
    <p:sldId id="259" r:id="rId8"/>
    <p:sldId id="260" r:id="rId9"/>
    <p:sldId id="261" r:id="rId10"/>
    <p:sldId id="262" r:id="rId11"/>
    <p:sldId id="263" r:id="rId12"/>
    <p:sldId id="264" r:id="rId13"/>
  </p:sldIdLst>
  <p:sldSz cx="9144000" cy="5143500"/>
  <p:notesSz cx="6858000" cy="9144000"/>
  <p:embeddedFontLst>
    <p:embeddedFont>
      <p:font typeface="Open Sans" panose="020B0606030504020204"/>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70de937195_0_1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0de937195_0_1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Welcome lady and gentleman, thank you for your be here. </a:t>
            </a:r>
            <a:endParaRPr lang="en-US"/>
          </a:p>
          <a:p>
            <a:pPr marL="0" lvl="0" indent="0" algn="l" rtl="0">
              <a:spcBef>
                <a:spcPts val="0"/>
              </a:spcBef>
              <a:spcAft>
                <a:spcPts val="0"/>
              </a:spcAft>
              <a:buNone/>
            </a:pPr>
            <a:r>
              <a:rPr lang="en-US"/>
              <a:t>Today we propose to "Medical Data Processing Company" the Data Lake Architecture Solution to solve currrent problem that facing to hyper growth over the past 3 years. </a:t>
            </a:r>
            <a:endParaRPr lang="en-US"/>
          </a:p>
          <a:p>
            <a:pPr marL="0" lvl="0" indent="0" algn="l" rtl="0">
              <a:spcBef>
                <a:spcPts val="0"/>
              </a:spcBef>
              <a:spcAft>
                <a:spcPts val="0"/>
              </a:spcAft>
              <a:buNone/>
            </a:pPr>
            <a:r>
              <a:rPr lang="en-US"/>
              <a:t>Currently, the volume of data continues to grow, the on-premise SQL Server is not able to scale that lead to we only process the data nightly due to the compute capacity limitations </a:t>
            </a:r>
            <a:endParaRPr lang="en-US"/>
          </a:p>
          <a:p>
            <a:pPr marL="0" lvl="0" indent="0" algn="l" rtl="0">
              <a:spcBef>
                <a:spcPts val="0"/>
              </a:spcBef>
              <a:spcAft>
                <a:spcPts val="0"/>
              </a:spcAft>
              <a:buNone/>
            </a:pPr>
            <a:r>
              <a:rPr lang="en-US"/>
              <a:t>beside that ETL processes and SQL reporting queries daily are running slow due to increased data volumes. </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875c2255bd_0_2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75c2255bd_0_2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9"/>
        <p:cNvGrpSpPr/>
        <p:nvPr/>
      </p:nvGrpSpPr>
      <p:grpSpPr>
        <a:xfrm>
          <a:off x="0" y="0"/>
          <a:ext cx="0" cy="0"/>
          <a:chOff x="0" y="0"/>
          <a:chExt cx="0" cy="0"/>
        </a:xfrm>
      </p:grpSpPr>
      <p:sp>
        <p:nvSpPr>
          <p:cNvPr id="60" name="Google Shape;60;g875c2255bd_0_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75c2255bd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 would like to sumary our content today that includes: </a:t>
            </a:r>
            <a:endParaRPr lang="en-US"/>
          </a:p>
          <a:p>
            <a:pPr marL="0" lvl="0" indent="0" algn="l" rtl="0">
              <a:spcBef>
                <a:spcPts val="0"/>
              </a:spcBef>
              <a:spcAft>
                <a:spcPts val="0"/>
              </a:spcAft>
              <a:buNone/>
            </a:pPr>
            <a:r>
              <a:rPr lang="en-US"/>
              <a:t>First we will go through the defination of the data lake to find out what it is</a:t>
            </a:r>
            <a:endParaRPr lang="en-US"/>
          </a:p>
          <a:p>
            <a:pPr marL="0" lvl="0" indent="0" algn="l" rtl="0">
              <a:spcBef>
                <a:spcPts val="0"/>
              </a:spcBef>
              <a:spcAft>
                <a:spcPts val="0"/>
              </a:spcAft>
              <a:buNone/>
            </a:pPr>
            <a:r>
              <a:rPr lang="en-US"/>
              <a:t>Then, is exploring the main components of an data lake and their responsibility.</a:t>
            </a:r>
            <a:endParaRPr lang="en-US"/>
          </a:p>
          <a:p>
            <a:pPr marL="0" lvl="0" indent="0" algn="l" rtl="0">
              <a:spcBef>
                <a:spcPts val="0"/>
              </a:spcBef>
              <a:spcAft>
                <a:spcPts val="0"/>
              </a:spcAft>
              <a:buNone/>
            </a:pPr>
            <a:r>
              <a:rPr lang="en-US"/>
              <a:t>Sometime, people confused about data lake and data warehouse, we are going clarify their differnt beside that when they would be apply by use cases.</a:t>
            </a:r>
            <a:endParaRPr lang="en-US"/>
          </a:p>
          <a:p>
            <a:pPr marL="0" lvl="0" indent="0" algn="l" rtl="0">
              <a:spcBef>
                <a:spcPts val="0"/>
              </a:spcBef>
              <a:spcAft>
                <a:spcPts val="0"/>
              </a:spcAft>
              <a:buNone/>
            </a:pPr>
            <a:r>
              <a:rPr lang="en-US"/>
              <a:t>Keep going, the most importance thing that is what benefits and enabler of data lake to the company business.</a:t>
            </a:r>
            <a:endParaRPr lang="en-US"/>
          </a:p>
          <a:p>
            <a:pPr marL="0" lvl="0" indent="0" algn="l" rtl="0">
              <a:spcBef>
                <a:spcPts val="0"/>
              </a:spcBef>
              <a:spcAft>
                <a:spcPts val="0"/>
              </a:spcAft>
              <a:buNone/>
            </a:pPr>
            <a:r>
              <a:rPr lang="en-US"/>
              <a:t>Finally, the our proposed Data Lake Architecture for Medical Data Processing system that will put all in place and ready to consideration.</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8fe4879d55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Fisrt Thing, I would like to show the activity of and data lake in some view of point.</a:t>
            </a:r>
          </a:p>
          <a:p>
            <a:pPr marL="0" lvl="0" indent="0" algn="l" rtl="0">
              <a:spcBef>
                <a:spcPts val="0"/>
              </a:spcBef>
              <a:spcAft>
                <a:spcPts val="0"/>
              </a:spcAft>
              <a:buNone/>
            </a:pPr>
            <a:r>
              <a:t>At 10,000 foot view. The high-level framework for a data lake that show how analytics systems work with source and destination systems. </a:t>
            </a:r>
          </a:p>
          <a:p>
            <a:pPr marL="0" lvl="0" indent="0" algn="l" rtl="0">
              <a:spcBef>
                <a:spcPts val="0"/>
              </a:spcBef>
              <a:spcAft>
                <a:spcPts val="0"/>
              </a:spcAft>
              <a:buNone/>
            </a:pPr>
            <a:r>
              <a:rPr lang="en-US"/>
              <a:t>Data Lake is a central place where we can bring together data, Machine Learning, and Analytics.</a:t>
            </a:r>
            <a:endParaRPr lang="en-US"/>
          </a:p>
          <a:p>
            <a:pPr marL="0" lvl="0" indent="0" algn="l" rtl="0">
              <a:spcBef>
                <a:spcPts val="0"/>
              </a:spcBef>
              <a:spcAft>
                <a:spcPts val="0"/>
              </a:spcAft>
              <a:buNone/>
            </a:pPr>
            <a:r>
              <a:rPr lang="en-US"/>
              <a:t>Where </a:t>
            </a:r>
            <a:r>
              <a:t>the data movement activity together with </a:t>
            </a:r>
            <a:r>
              <a:rPr>
                <a:sym typeface="+mn-ea"/>
              </a:rPr>
              <a:t>data </a:t>
            </a:r>
            <a:r>
              <a:rPr lang="en-US">
                <a:sym typeface="+mn-ea"/>
              </a:rPr>
              <a:t> </a:t>
            </a:r>
            <a:r>
              <a:t>process</a:t>
            </a:r>
            <a:r>
              <a:rPr lang="en-US"/>
              <a:t>ing</a:t>
            </a:r>
            <a:r>
              <a:t>, clean</a:t>
            </a:r>
            <a:r>
              <a:rPr lang="en-US"/>
              <a:t>ing</a:t>
            </a:r>
            <a:r>
              <a:t>, transfom</a:t>
            </a:r>
            <a:r>
              <a:rPr lang="en-US"/>
              <a:t>ing</a:t>
            </a:r>
            <a:r>
              <a:t> to make them be ready to analytics. </a:t>
            </a:r>
          </a:p>
          <a:p>
            <a:pPr marL="0" lvl="0" indent="0" algn="l" rtl="0">
              <a:spcBef>
                <a:spcPts val="0"/>
              </a:spcBef>
              <a:spcAft>
                <a:spcPts val="0"/>
              </a:spcAft>
              <a:buNone/>
            </a:pPr>
            <a:r>
              <a:t>The machine learning could be apply in any aspect likes data filtering, processing or in decision making.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8fe4879d55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Come nearer with </a:t>
            </a:r>
            <a:r>
              <a:rPr lang="en-US"/>
              <a:t>5</a:t>
            </a:r>
            <a:r>
              <a:t>,000 foot view</a:t>
            </a:r>
            <a:r>
              <a:rPr lang="en-US"/>
              <a:t>. </a:t>
            </a:r>
            <a:endParaRPr lang="en-US"/>
          </a:p>
          <a:p>
            <a:pPr marL="0" lvl="0" indent="0" algn="l" rtl="0">
              <a:spcBef>
                <a:spcPts val="0"/>
              </a:spcBef>
              <a:spcAft>
                <a:spcPts val="0"/>
              </a:spcAft>
              <a:buNone/>
            </a:pPr>
            <a:r>
              <a:rPr>
                <a:sym typeface="+mn-ea"/>
              </a:rPr>
              <a:t>Data Lake is a central place where we can bring together data, Machine Learning, and Analytics</a:t>
            </a:r>
            <a:r>
              <a:rPr lang="en-US">
                <a:sym typeface="+mn-ea"/>
              </a:rPr>
              <a:t> and</a:t>
            </a:r>
            <a:r>
              <a:rPr>
                <a:sym typeface="+mn-ea"/>
              </a:rPr>
              <a:t> </a:t>
            </a:r>
            <a:endParaRPr>
              <a:sym typeface="+mn-ea"/>
            </a:endParaRPr>
          </a:p>
          <a:p>
            <a:pPr marL="0" lvl="0" indent="0" algn="l" rtl="0">
              <a:spcBef>
                <a:spcPts val="0"/>
              </a:spcBef>
              <a:spcAft>
                <a:spcPts val="0"/>
              </a:spcAft>
              <a:buNone/>
            </a:pPr>
            <a:r>
              <a:rPr>
                <a:sym typeface="+mn-ea"/>
              </a:rPr>
              <a:t>can store data of any type, including unstructured, semi-structured, and structured</a:t>
            </a:r>
            <a:r>
              <a:rPr lang="en-US">
                <a:sym typeface="+mn-ea"/>
              </a:rPr>
              <a:t> at any scale.</a:t>
            </a:r>
            <a:endParaRPr lang="en-US">
              <a:sym typeface="+mn-ea"/>
            </a:endParaRPr>
          </a:p>
          <a:p>
            <a:pPr marL="0" lvl="0" indent="0" algn="l" rtl="0">
              <a:spcBef>
                <a:spcPts val="0"/>
              </a:spcBef>
              <a:spcAft>
                <a:spcPts val="0"/>
              </a:spcAft>
              <a:buNone/>
            </a:pPr>
            <a:r>
              <a:rPr lang="en-US">
                <a:sym typeface="+mn-ea"/>
              </a:rPr>
              <a:t>so that we do not need to care about how to scale to meet new requirement.</a:t>
            </a:r>
            <a:endParaRPr lang="en-US">
              <a:sym typeface="+mn-ea"/>
            </a:endParaRPr>
          </a:p>
          <a:p>
            <a:pPr marL="0" lvl="0" indent="0" algn="l" rtl="0">
              <a:spcBef>
                <a:spcPts val="0"/>
              </a:spcBef>
              <a:spcAft>
                <a:spcPts val="0"/>
              </a:spcAft>
              <a:buNone/>
            </a:pPr>
            <a:r>
              <a:rPr lang="en-US">
                <a:sym typeface="+mn-ea"/>
              </a:rPr>
              <a:t>Datalake help to breaks data silos in company by bringing all the crucial enterprise data under one centralized system. </a:t>
            </a:r>
            <a:endParaRPr lang="en-US">
              <a:sym typeface="+mn-ea"/>
            </a:endParaRPr>
          </a:p>
          <a:p>
            <a:pPr marL="0" lvl="0" indent="0" algn="l" rtl="0">
              <a:spcBef>
                <a:spcPts val="0"/>
              </a:spcBef>
              <a:spcAft>
                <a:spcPts val="0"/>
              </a:spcAft>
              <a:buNone/>
            </a:pPr>
            <a:r>
              <a:rPr lang="en-US">
                <a:sym typeface="+mn-ea"/>
              </a:rPr>
              <a:t>This makes it easy for different organizations within a company to collaborate.</a:t>
            </a:r>
            <a:endParaRPr lang="en-US">
              <a:sym typeface="+mn-ea"/>
            </a:endParaRPr>
          </a:p>
          <a:p>
            <a:pPr marL="0" lvl="0" indent="0" algn="l" rtl="0">
              <a:spcBef>
                <a:spcPts val="0"/>
              </a:spcBef>
              <a:spcAft>
                <a:spcPts val="0"/>
              </a:spcAft>
              <a:buNone/>
            </a:pPr>
            <a:r>
              <a:rPr lang="en-US">
                <a:sym typeface="+mn-ea"/>
              </a:rPr>
              <a:t>It propose Schema on Read approaching by writing the data in the data lake its original raw format. And enforce the schema when you need to read this data back. </a:t>
            </a:r>
            <a:endParaRPr lang="en-US">
              <a:sym typeface="+mn-ea"/>
            </a:endParaRPr>
          </a:p>
          <a:p>
            <a:pPr marL="0" lvl="0" indent="0" algn="l" rtl="0">
              <a:spcBef>
                <a:spcPts val="0"/>
              </a:spcBef>
              <a:spcAft>
                <a:spcPts val="0"/>
              </a:spcAft>
              <a:buNone/>
            </a:pPr>
            <a:r>
              <a:rPr lang="en-US">
                <a:sym typeface="+mn-ea"/>
              </a:rPr>
              <a:t>This makes the process of writing different types of data to data lake at scale very hard to achieve as schema generally evolves very quickly.</a:t>
            </a:r>
            <a:endParaRPr lang="en-US">
              <a:sym typeface="+mn-ea"/>
            </a:endParaRPr>
          </a:p>
          <a:p>
            <a:pPr marL="0" lvl="0" indent="0" algn="l" rtl="0">
              <a:spcBef>
                <a:spcPts val="0"/>
              </a:spcBef>
              <a:spcAft>
                <a:spcPts val="0"/>
              </a:spcAft>
              <a:buNone/>
            </a:pPr>
            <a:r>
              <a:rPr lang="en-US">
                <a:sym typeface="+mn-ea"/>
              </a:rPr>
              <a:t>The Data Lake democratizes data and is a cost-effective way to store all data of an organization for later processing. </a:t>
            </a:r>
            <a:endParaRPr lang="en-US">
              <a:sym typeface="+mn-ea"/>
            </a:endParaRPr>
          </a:p>
          <a:p>
            <a:pPr marL="0" lvl="0" indent="0" algn="l" rtl="0">
              <a:spcBef>
                <a:spcPts val="0"/>
              </a:spcBef>
              <a:spcAft>
                <a:spcPts val="0"/>
              </a:spcAft>
              <a:buNone/>
            </a:pPr>
            <a:r>
              <a:rPr lang="en-US">
                <a:sym typeface="+mn-ea"/>
              </a:rPr>
              <a:t>Data Analysts within the company can focus on finding meaningful patterns in data with more visibility and easy access to the required data.</a:t>
            </a:r>
            <a:endParaRPr 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8fe4879d55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fe4879d55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At this. we will explore the major components of the data lake and their responsibilities.</a:t>
            </a:r>
            <a:endParaRPr lang="en-US"/>
          </a:p>
          <a:p>
            <a:pPr marL="0" lvl="0" indent="0" algn="l" rtl="0">
              <a:spcBef>
                <a:spcPts val="0"/>
              </a:spcBef>
              <a:spcAft>
                <a:spcPts val="0"/>
              </a:spcAft>
              <a:buNone/>
            </a:pPr>
            <a:r>
              <a:rPr lang="en-US"/>
              <a:t>they are incluces: Data Storage, Data Ingestion, Processing and Serving and the importance other that Data Catalog, Governace and Security.</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First is Data Storage that one place to store compay data. This centralized storage ultilize the distributed file system technology that spread to store on multiple file servers or multiple locations.</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About Data Ingestion that acvicity and first place where data enter into data lake in its native format.</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Once, Raw data came in place they will be executes data processing tasks that include data cleansing, denormalization, and consolidation of different objects by Data Processing.</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After processed. Data stored in files or tables and it accessible and ready for consumption that ready for analysis and insights generation. Data Serving take this responsitory to provide this to end users.</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The important component of data lake that is Data Catalog work as is the metadata repository that known as data about data is used to manage the data in the data lake.</a:t>
            </a:r>
            <a:endParaRPr lang="en-US"/>
          </a:p>
          <a:p>
            <a:pPr marL="0" lvl="0" indent="0" algn="l" rtl="0">
              <a:spcBef>
                <a:spcPts val="0"/>
              </a:spcBef>
              <a:spcAft>
                <a:spcPts val="0"/>
              </a:spcAft>
              <a:buNone/>
            </a:pPr>
            <a:r>
              <a:rPr lang="en-US"/>
              <a:t>Its helps data consumers discover, understand, and consume data more productively. Empowers data analysts and users to work in self-service mode to discover trustworthy data quickly</a:t>
            </a:r>
            <a:endParaRPr lang="en-US"/>
          </a:p>
          <a:p>
            <a:pPr marL="0" lvl="0" indent="0" algn="l" rtl="0">
              <a:spcBef>
                <a:spcPts val="0"/>
              </a:spcBef>
              <a:spcAft>
                <a:spcPts val="0"/>
              </a:spcAft>
              <a:buNone/>
            </a:pPr>
            <a:r>
              <a:rPr lang="en-US"/>
              <a:t> </a:t>
            </a:r>
            <a:endParaRPr lang="en-US"/>
          </a:p>
          <a:p>
            <a:pPr marL="0" lvl="0" indent="0" algn="l" rtl="0">
              <a:spcBef>
                <a:spcPts val="0"/>
              </a:spcBef>
              <a:spcAft>
                <a:spcPts val="0"/>
              </a:spcAft>
              <a:buNone/>
            </a:pPr>
            <a:r>
              <a:rPr lang="en-US"/>
              <a:t>Data Governance ensure data quality, compliance, and lifecycle policy requirements regarding data usage and Data Sercurity protect sensitive data through encryption, authentication, and access control.</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8fe4879d55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fe4879d55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875c2255bd_0_1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75c2255bd_0_1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8fe4879d55_0_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fe4879d55_0_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8fe4879d55_0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fe4879d55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matchingName="[DO NOT USE] - Guidelines Slides">
  <p:cSld name="SECTION_HEADER">
    <p:spTree>
      <p:nvGrpSpPr>
        <p:cNvPr id="10" name="Shape 10"/>
        <p:cNvGrpSpPr/>
        <p:nvPr/>
      </p:nvGrpSpPr>
      <p:grpSpPr>
        <a:xfrm>
          <a:off x="0" y="0"/>
          <a:ext cx="0" cy="0"/>
          <a:chOff x="0" y="0"/>
          <a:chExt cx="0" cy="0"/>
        </a:xfrm>
      </p:grpSpPr>
      <p:sp>
        <p:nvSpPr>
          <p:cNvPr id="11" name="Google Shape;11;p2"/>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s or icons (with text)">
  <p:cSld name="BLANK_2">
    <p:bg>
      <p:bgPr>
        <a:blipFill>
          <a:blip r:embed="rId2"/>
          <a:stretch>
            <a:fillRect/>
          </a:stretch>
        </a:blipFill>
        <a:effectLst/>
      </p:bgPr>
    </p:bg>
    <p:spTree>
      <p:nvGrpSpPr>
        <p:cNvPr id="46" name="Shape 46"/>
        <p:cNvGrpSpPr/>
        <p:nvPr/>
      </p:nvGrpSpPr>
      <p:grpSpPr>
        <a:xfrm>
          <a:off x="0" y="0"/>
          <a:ext cx="0" cy="0"/>
          <a:chOff x="0" y="0"/>
          <a:chExt cx="0" cy="0"/>
        </a:xfrm>
      </p:grpSpPr>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48" name="Google Shape;48;p11"/>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49" name="Google Shape;49;p11"/>
          <p:cNvSpPr txBox="1"/>
          <p:nvPr>
            <p:ph type="body" idx="1"/>
          </p:nvPr>
        </p:nvSpPr>
        <p:spPr>
          <a:xfrm>
            <a:off x="4876950" y="1337500"/>
            <a:ext cx="3661500" cy="33258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Card">
  <p:cSld name="TITLE_AND_TWO_COLUMNS">
    <p:bg>
      <p:bgPr>
        <a:blipFill>
          <a:blip r:embed="rId2"/>
          <a:stretch>
            <a:fillRect/>
          </a:stretch>
        </a:blipFill>
        <a:effectLst/>
      </p:bgPr>
    </p:bg>
    <p:spTree>
      <p:nvGrpSpPr>
        <p:cNvPr id="13" name="Shape 13"/>
        <p:cNvGrpSpPr/>
        <p:nvPr/>
      </p:nvGrpSpPr>
      <p:grpSpPr>
        <a:xfrm>
          <a:off x="0" y="0"/>
          <a:ext cx="0" cy="0"/>
          <a:chOff x="0" y="0"/>
          <a:chExt cx="0" cy="0"/>
        </a:xfrm>
      </p:grpSpPr>
      <p:sp>
        <p:nvSpPr>
          <p:cNvPr id="14" name="Google Shape;14;p3"/>
          <p:cNvSpPr txBox="1"/>
          <p:nvPr>
            <p:ph type="title"/>
          </p:nvPr>
        </p:nvSpPr>
        <p:spPr>
          <a:xfrm>
            <a:off x="2086350" y="2198475"/>
            <a:ext cx="4886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E3D49"/>
              </a:buClr>
              <a:buSzPts val="2400"/>
              <a:buFont typeface="Open Sans" panose="020B0606030504020204"/>
              <a:buNone/>
              <a:defRPr sz="24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6" name="Google Shape;16;p3"/>
          <p:cNvSpPr txBox="1"/>
          <p:nvPr>
            <p:ph type="subTitle" idx="1"/>
          </p:nvPr>
        </p:nvSpPr>
        <p:spPr>
          <a:xfrm>
            <a:off x="2086350" y="2834125"/>
            <a:ext cx="48867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1pPr>
            <a:lvl2pPr lvl="1" algn="ctr" rtl="0">
              <a:lnSpc>
                <a:spcPct val="100000"/>
              </a:lnSpc>
              <a:spcBef>
                <a:spcPts val="0"/>
              </a:spcBef>
              <a:spcAft>
                <a:spcPts val="0"/>
              </a:spcAft>
              <a:buClr>
                <a:srgbClr val="2E3D49"/>
              </a:buClr>
              <a:buSzPts val="2800"/>
              <a:buNone/>
              <a:defRPr sz="2800">
                <a:solidFill>
                  <a:srgbClr val="2E3D49"/>
                </a:solidFill>
              </a:defRPr>
            </a:lvl2pPr>
            <a:lvl3pPr lvl="2" algn="ctr" rtl="0">
              <a:lnSpc>
                <a:spcPct val="100000"/>
              </a:lnSpc>
              <a:spcBef>
                <a:spcPts val="0"/>
              </a:spcBef>
              <a:spcAft>
                <a:spcPts val="0"/>
              </a:spcAft>
              <a:buClr>
                <a:srgbClr val="2E3D49"/>
              </a:buClr>
              <a:buSzPts val="2800"/>
              <a:buNone/>
              <a:defRPr sz="2800">
                <a:solidFill>
                  <a:srgbClr val="2E3D49"/>
                </a:solidFill>
              </a:defRPr>
            </a:lvl3pPr>
            <a:lvl4pPr lvl="3" algn="ctr" rtl="0">
              <a:lnSpc>
                <a:spcPct val="100000"/>
              </a:lnSpc>
              <a:spcBef>
                <a:spcPts val="0"/>
              </a:spcBef>
              <a:spcAft>
                <a:spcPts val="0"/>
              </a:spcAft>
              <a:buClr>
                <a:srgbClr val="2E3D49"/>
              </a:buClr>
              <a:buSzPts val="2800"/>
              <a:buNone/>
              <a:defRPr sz="2800">
                <a:solidFill>
                  <a:srgbClr val="2E3D49"/>
                </a:solidFill>
              </a:defRPr>
            </a:lvl4pPr>
            <a:lvl5pPr lvl="4" algn="ctr" rtl="0">
              <a:lnSpc>
                <a:spcPct val="100000"/>
              </a:lnSpc>
              <a:spcBef>
                <a:spcPts val="0"/>
              </a:spcBef>
              <a:spcAft>
                <a:spcPts val="0"/>
              </a:spcAft>
              <a:buClr>
                <a:srgbClr val="2E3D49"/>
              </a:buClr>
              <a:buSzPts val="2800"/>
              <a:buNone/>
              <a:defRPr sz="2800">
                <a:solidFill>
                  <a:srgbClr val="2E3D49"/>
                </a:solidFill>
              </a:defRPr>
            </a:lvl5pPr>
            <a:lvl6pPr lvl="5" algn="ctr" rtl="0">
              <a:lnSpc>
                <a:spcPct val="100000"/>
              </a:lnSpc>
              <a:spcBef>
                <a:spcPts val="0"/>
              </a:spcBef>
              <a:spcAft>
                <a:spcPts val="0"/>
              </a:spcAft>
              <a:buClr>
                <a:srgbClr val="2E3D49"/>
              </a:buClr>
              <a:buSzPts val="2800"/>
              <a:buNone/>
              <a:defRPr sz="2800">
                <a:solidFill>
                  <a:srgbClr val="2E3D49"/>
                </a:solidFill>
              </a:defRPr>
            </a:lvl6pPr>
            <a:lvl7pPr lvl="6" algn="ctr" rtl="0">
              <a:lnSpc>
                <a:spcPct val="100000"/>
              </a:lnSpc>
              <a:spcBef>
                <a:spcPts val="0"/>
              </a:spcBef>
              <a:spcAft>
                <a:spcPts val="0"/>
              </a:spcAft>
              <a:buClr>
                <a:srgbClr val="2E3D49"/>
              </a:buClr>
              <a:buSzPts val="2800"/>
              <a:buNone/>
              <a:defRPr sz="2800">
                <a:solidFill>
                  <a:srgbClr val="2E3D49"/>
                </a:solidFill>
              </a:defRPr>
            </a:lvl7pPr>
            <a:lvl8pPr lvl="7" algn="ctr" rtl="0">
              <a:lnSpc>
                <a:spcPct val="100000"/>
              </a:lnSpc>
              <a:spcBef>
                <a:spcPts val="0"/>
              </a:spcBef>
              <a:spcAft>
                <a:spcPts val="0"/>
              </a:spcAft>
              <a:buClr>
                <a:srgbClr val="2E3D49"/>
              </a:buClr>
              <a:buSzPts val="2800"/>
              <a:buNone/>
              <a:defRPr sz="2800">
                <a:solidFill>
                  <a:srgbClr val="2E3D49"/>
                </a:solidFill>
              </a:defRPr>
            </a:lvl8pPr>
            <a:lvl9pPr lvl="8" algn="ctr" rtl="0">
              <a:lnSpc>
                <a:spcPct val="100000"/>
              </a:lnSpc>
              <a:spcBef>
                <a:spcPts val="0"/>
              </a:spcBef>
              <a:spcAft>
                <a:spcPts val="0"/>
              </a:spcAft>
              <a:buClr>
                <a:srgbClr val="2E3D49"/>
              </a:buClr>
              <a:buSzPts val="2800"/>
              <a:buNone/>
              <a:defRPr sz="2800">
                <a:solidFill>
                  <a:srgbClr val="2E3D49"/>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ext Box (small)">
  <p:cSld name="TITLE_ONLY">
    <p:bg>
      <p:bgPr>
        <a:blipFill>
          <a:blip r:embed="rId2"/>
          <a:stretch>
            <a:fillRect/>
          </a:stretch>
        </a:blipFill>
        <a:effectLst/>
      </p:bgPr>
    </p:bg>
    <p:spTree>
      <p:nvGrpSpPr>
        <p:cNvPr id="17" name="Shape 17"/>
        <p:cNvGrpSpPr/>
        <p:nvPr/>
      </p:nvGrpSpPr>
      <p:grpSpPr>
        <a:xfrm>
          <a:off x="0" y="0"/>
          <a:ext cx="0" cy="0"/>
          <a:chOff x="0" y="0"/>
          <a:chExt cx="0" cy="0"/>
        </a:xfrm>
      </p:grpSpPr>
      <p:sp>
        <p:nvSpPr>
          <p:cNvPr id="18" name="Google Shape;18;p4"/>
          <p:cNvSpPr txBox="1"/>
          <p:nvPr>
            <p:ph type="title"/>
          </p:nvPr>
        </p:nvSpPr>
        <p:spPr>
          <a:xfrm>
            <a:off x="1048800" y="1129475"/>
            <a:ext cx="7046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0" name="Google Shape;20;p4"/>
          <p:cNvSpPr txBox="1"/>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Box (large)">
  <p:cSld name="ONE_COLUMN_TEXT">
    <p:bg>
      <p:bgPr>
        <a:blipFill>
          <a:blip r:embed="rId2"/>
          <a:stretch>
            <a:fillRect/>
          </a:stretch>
        </a:blipFill>
        <a:effectLst/>
      </p:bgPr>
    </p:bg>
    <p:spTree>
      <p:nvGrpSpPr>
        <p:cNvPr id="21" name="Shape 21"/>
        <p:cNvGrpSpPr/>
        <p:nvPr/>
      </p:nvGrpSpPr>
      <p:grpSpPr>
        <a:xfrm>
          <a:off x="0" y="0"/>
          <a:ext cx="0" cy="0"/>
          <a:chOff x="0" y="0"/>
          <a:chExt cx="0" cy="0"/>
        </a:xfrm>
      </p:grpSpPr>
      <p:sp>
        <p:nvSpPr>
          <p:cNvPr id="22" name="Google Shape;22;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3" name="Google Shape;23;p5"/>
          <p:cNvSpPr txBox="1"/>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24" name="Google Shape;24;p5"/>
          <p:cNvSpPr txBox="1"/>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1pPr>
            <a:lvl2pPr lvl="1"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2pPr>
            <a:lvl3pPr lvl="2"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3pPr>
            <a:lvl4pPr lvl="3"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4pPr>
            <a:lvl5pPr lvl="4"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5pPr>
            <a:lvl6pPr lvl="5"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6pPr>
            <a:lvl7pPr lvl="6"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7pPr>
            <a:lvl8pPr lvl="7"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8pPr>
            <a:lvl9pPr lvl="8"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25" name="Google Shape;25;p5"/>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ist (10 items, 1 box)">
  <p:cSld name="ONE_COLUMN_TEXT_1">
    <p:bg>
      <p:bgPr>
        <a:blipFill>
          <a:blip r:embed="rId2"/>
          <a:stretch>
            <a:fillRect/>
          </a:stretch>
        </a:blipFill>
        <a:effectLst/>
      </p:bgPr>
    </p:bg>
    <p:spTree>
      <p:nvGrpSpPr>
        <p:cNvPr id="26" name="Shape 26"/>
        <p:cNvGrpSpPr/>
        <p:nvPr/>
      </p:nvGrpSpPr>
      <p:grpSpPr>
        <a:xfrm>
          <a:off x="0" y="0"/>
          <a:ext cx="0" cy="0"/>
          <a:chOff x="0" y="0"/>
          <a:chExt cx="0" cy="0"/>
        </a:xfrm>
      </p:grpSpPr>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8" name="Google Shape;28;p6"/>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29" name="Google Shape;29;p6"/>
          <p:cNvSpPr txBox="1"/>
          <p:nvPr>
            <p:ph type="body" idx="1"/>
          </p:nvPr>
        </p:nvSpPr>
        <p:spPr>
          <a:xfrm>
            <a:off x="6047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30" name="Google Shape;30;p6"/>
          <p:cNvSpPr txBox="1"/>
          <p:nvPr>
            <p:ph type="body" idx="2"/>
          </p:nvPr>
        </p:nvSpPr>
        <p:spPr>
          <a:xfrm>
            <a:off x="48770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ist (up to 6 items, 1 box)">
  <p:cSld name="MAIN_POINT">
    <p:bg>
      <p:bgPr>
        <a:blipFill>
          <a:blip r:embed="rId2"/>
          <a:stretch>
            <a:fillRect/>
          </a:stretch>
        </a:blipFill>
        <a:effectLst/>
      </p:bgPr>
    </p:bg>
    <p:spTree>
      <p:nvGrpSpPr>
        <p:cNvPr id="31" name="Shape 31"/>
        <p:cNvGrpSpPr/>
        <p:nvPr/>
      </p:nvGrpSpPr>
      <p:grpSpPr>
        <a:xfrm>
          <a:off x="0" y="0"/>
          <a:ext cx="0" cy="0"/>
          <a:chOff x="0" y="0"/>
          <a:chExt cx="0" cy="0"/>
        </a:xfrm>
      </p:grpSpPr>
      <p:sp>
        <p:nvSpPr>
          <p:cNvPr id="32" name="Google Shape;32;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33" name="Google Shape;33;p7"/>
          <p:cNvSpPr txBox="1"/>
          <p:nvPr>
            <p:ph type="body" idx="1"/>
          </p:nvPr>
        </p:nvSpPr>
        <p:spPr>
          <a:xfrm>
            <a:off x="3266500" y="701850"/>
            <a:ext cx="5205900" cy="39615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34" name="Google Shape;34;p7"/>
          <p:cNvSpPr txBox="1"/>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35" name="Google Shape;35;p7"/>
          <p:cNvSpPr txBox="1"/>
          <p:nvPr>
            <p:ph type="subTitle" idx="2"/>
          </p:nvPr>
        </p:nvSpPr>
        <p:spPr>
          <a:xfrm>
            <a:off x="605400" y="1180500"/>
            <a:ext cx="2509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1pPr>
            <a:lvl2pPr lvl="1"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2pPr>
            <a:lvl3pPr lvl="2"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3pPr>
            <a:lvl4pPr lvl="3"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4pPr>
            <a:lvl5pPr lvl="4"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5pPr>
            <a:lvl6pPr lvl="5"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6pPr>
            <a:lvl7pPr lvl="6"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7pPr>
            <a:lvl8pPr lvl="7"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8pPr>
            <a:lvl9pPr lvl="8"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ist (10 items, 2 boxes)">
  <p:cSld name="BIG_NUMBER">
    <p:bg>
      <p:bgPr>
        <a:blipFill>
          <a:blip r:embed="rId2"/>
          <a:stretch>
            <a:fillRect/>
          </a:stretch>
        </a:blipFill>
        <a:effectLst/>
      </p:bgPr>
    </p:bg>
    <p:spTree>
      <p:nvGrpSpPr>
        <p:cNvPr id="36" name="Shape 36"/>
        <p:cNvGrpSpPr/>
        <p:nvPr/>
      </p:nvGrpSpPr>
      <p:grpSpPr>
        <a:xfrm>
          <a:off x="0" y="0"/>
          <a:ext cx="0" cy="0"/>
          <a:chOff x="0" y="0"/>
          <a:chExt cx="0" cy="0"/>
        </a:xfrm>
      </p:grpSpPr>
      <p:sp>
        <p:nvSpPr>
          <p:cNvPr id="37" name="Google Shape;37;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38" name="Google Shape;38;p8"/>
          <p:cNvSpPr txBox="1"/>
          <p:nvPr>
            <p:ph type="body" idx="1"/>
          </p:nvPr>
        </p:nvSpPr>
        <p:spPr>
          <a:xfrm>
            <a:off x="605400" y="1333650"/>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39" name="Google Shape;39;p8"/>
          <p:cNvSpPr txBox="1"/>
          <p:nvPr>
            <p:ph type="body" idx="2"/>
          </p:nvPr>
        </p:nvSpPr>
        <p:spPr>
          <a:xfrm>
            <a:off x="5030250" y="1333525"/>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40" name="Google Shape;40;p8"/>
          <p:cNvSpPr txBox="1"/>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Images or icons (with title)">
  <p:cSld name="BLANK">
    <p:bg>
      <p:bgPr>
        <a:blipFill>
          <a:blip r:embed="rId2"/>
          <a:stretch>
            <a:fillRect/>
          </a:stretch>
        </a:blipFill>
        <a:effectLst/>
      </p:bgPr>
    </p:bg>
    <p:spTree>
      <p:nvGrpSpPr>
        <p:cNvPr id="41" name="Shape 41"/>
        <p:cNvGrpSpPr/>
        <p:nvPr/>
      </p:nvGrpSpPr>
      <p:grpSpPr>
        <a:xfrm>
          <a:off x="0" y="0"/>
          <a:ext cx="0" cy="0"/>
          <a:chOff x="0" y="0"/>
          <a:chExt cx="0" cy="0"/>
        </a:xfrm>
      </p:grpSpPr>
      <p:sp>
        <p:nvSpPr>
          <p:cNvPr id="42" name="Google Shape;42;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43" name="Google Shape;43;p9"/>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s or icons (w/o title)">
  <p:cSld name="BLANK_1">
    <p:bg>
      <p:bgPr>
        <a:blipFill>
          <a:blip r:embed="rId2"/>
          <a:stretch>
            <a:fillRect/>
          </a:stretch>
        </a:blipFill>
        <a:effectLst/>
      </p:bgPr>
    </p:bg>
    <p:spTree>
      <p:nvGrpSpPr>
        <p:cNvPr id="44" name="Shape 44"/>
        <p:cNvGrpSpPr/>
        <p:nvPr/>
      </p:nvGrpSpPr>
      <p:grpSpPr>
        <a:xfrm>
          <a:off x="0" y="0"/>
          <a:ext cx="0" cy="0"/>
          <a:chOff x="0" y="0"/>
          <a:chExt cx="0" cy="0"/>
        </a:xfrm>
      </p:grpSpPr>
      <p:sp>
        <p:nvSpPr>
          <p:cNvPr id="45" name="Google Shape;45;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stretch>
            <a:fillRect/>
          </a:stretch>
        </a:blip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624600" y="525150"/>
            <a:ext cx="7938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2pPr>
            <a:lvl3pPr lvl="2"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3pPr>
            <a:lvl4pPr lvl="3"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4pPr>
            <a:lvl5pPr lvl="4"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5pPr>
            <a:lvl6pPr lvl="5"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6pPr>
            <a:lvl7pPr lvl="6"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7pPr>
            <a:lvl8pPr lvl="7"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8pPr>
            <a:lvl9pPr lvl="8"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9pPr>
          </a:lstStyle>
          <a:p/>
        </p:txBody>
      </p:sp>
      <p:sp>
        <p:nvSpPr>
          <p:cNvPr id="7" name="Google Shape;7;p1"/>
          <p:cNvSpPr txBox="1"/>
          <p:nvPr>
            <p:ph type="body" idx="1"/>
          </p:nvPr>
        </p:nvSpPr>
        <p:spPr>
          <a:xfrm>
            <a:off x="591500" y="1293900"/>
            <a:ext cx="7971900" cy="3275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txBox="1"/>
          <p:nvPr/>
        </p:nvSpPr>
        <p:spPr>
          <a:xfrm>
            <a:off x="120625" y="4815050"/>
            <a:ext cx="2072700" cy="1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Confidential</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pic>
        <p:nvPicPr>
          <p:cNvPr id="54" name="Google Shape;54;p12"/>
          <p:cNvPicPr preferRelativeResize="0"/>
          <p:nvPr/>
        </p:nvPicPr>
        <p:blipFill rotWithShape="1">
          <a:blip r:embed="rId1"/>
          <a:srcRect l="9957" t="35735" r="10513" b="35787"/>
          <a:stretch>
            <a:fillRect/>
          </a:stretch>
        </p:blipFill>
        <p:spPr>
          <a:xfrm>
            <a:off x="2963449" y="497350"/>
            <a:ext cx="3217100" cy="863899"/>
          </a:xfrm>
          <a:prstGeom prst="rect">
            <a:avLst/>
          </a:prstGeom>
          <a:noFill/>
          <a:ln>
            <a:noFill/>
          </a:ln>
        </p:spPr>
      </p:pic>
      <p:sp>
        <p:nvSpPr>
          <p:cNvPr id="55" name="Google Shape;55;p12"/>
          <p:cNvSpPr txBox="1"/>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GB" sz="2200"/>
              <a:t>Data Lake Value </a:t>
            </a:r>
            <a:r>
              <a:rPr lang="en-GB" sz="2200"/>
              <a:t>Proposition</a:t>
            </a:r>
            <a:endParaRPr sz="2200" b="0"/>
          </a:p>
        </p:txBody>
      </p:sp>
      <p:sp>
        <p:nvSpPr>
          <p:cNvPr id="56" name="Google Shape;56;p12"/>
          <p:cNvSpPr txBox="1"/>
          <p:nvPr>
            <p:ph type="subTitle" idx="1"/>
          </p:nvPr>
        </p:nvSpPr>
        <p:spPr>
          <a:xfrm>
            <a:off x="2086350" y="2910325"/>
            <a:ext cx="48867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CAO HOAI PHUONG</a:t>
            </a:r>
            <a:endParaRPr lang="en-US" altLang="en-GB"/>
          </a:p>
        </p:txBody>
      </p:sp>
      <p:sp>
        <p:nvSpPr>
          <p:cNvPr id="57" name="Google Shape;57;p12"/>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Version 1.0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
        <p:nvSpPr>
          <p:cNvPr id="58" name="Google Shape;58;p12"/>
          <p:cNvSpPr txBox="1"/>
          <p:nvPr/>
        </p:nvSpPr>
        <p:spPr>
          <a:xfrm>
            <a:off x="2086020" y="1995895"/>
            <a:ext cx="4886700" cy="25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Open Sans" panose="020B0606030504020204"/>
                <a:ea typeface="Open Sans" panose="020B0606030504020204"/>
                <a:cs typeface="Open Sans" panose="020B0606030504020204"/>
                <a:sym typeface="Open Sans" panose="020B0606030504020204"/>
              </a:rPr>
              <a:t>Medical Data Processing Company</a:t>
            </a:r>
            <a:endParaRPr>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pic>
        <p:nvPicPr>
          <p:cNvPr id="113" name="Google Shape;113;p20"/>
          <p:cNvPicPr preferRelativeResize="0"/>
          <p:nvPr/>
        </p:nvPicPr>
        <p:blipFill rotWithShape="1">
          <a:blip r:embed="rId1"/>
          <a:srcRect l="9957" t="35735" r="10513" b="35787"/>
          <a:stretch>
            <a:fillRect/>
          </a:stretch>
        </p:blipFill>
        <p:spPr>
          <a:xfrm>
            <a:off x="2963449" y="497350"/>
            <a:ext cx="3217100" cy="863899"/>
          </a:xfrm>
          <a:prstGeom prst="rect">
            <a:avLst/>
          </a:prstGeom>
          <a:noFill/>
          <a:ln>
            <a:noFill/>
          </a:ln>
        </p:spPr>
      </p:pic>
      <p:sp>
        <p:nvSpPr>
          <p:cNvPr id="114" name="Google Shape;114;p20"/>
          <p:cNvSpPr txBox="1"/>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GB" sz="2200"/>
              <a:t>THANK YOU</a:t>
            </a:r>
            <a:endParaRPr sz="2200" b="0"/>
          </a:p>
        </p:txBody>
      </p:sp>
      <p:sp>
        <p:nvSpPr>
          <p:cNvPr id="115" name="Google Shape;115;p20"/>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Version 1.0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2" name="Shape 62"/>
        <p:cNvGrpSpPr/>
        <p:nvPr/>
      </p:nvGrpSpPr>
      <p:grpSpPr>
        <a:xfrm>
          <a:off x="0" y="0"/>
          <a:ext cx="0" cy="0"/>
          <a:chOff x="0" y="0"/>
          <a:chExt cx="0" cy="0"/>
        </a:xfrm>
      </p:grpSpPr>
      <p:sp>
        <p:nvSpPr>
          <p:cNvPr id="63" name="Google Shape;63;p13"/>
          <p:cNvSpPr txBox="1"/>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a:solidFill>
                  <a:srgbClr val="666666"/>
                </a:solidFill>
              </a:rPr>
              <a:t>Agenda</a:t>
            </a:r>
            <a:endParaRPr sz="3000">
              <a:solidFill>
                <a:srgbClr val="666666"/>
              </a:solidFill>
            </a:endParaRPr>
          </a:p>
        </p:txBody>
      </p:sp>
      <p:sp>
        <p:nvSpPr>
          <p:cNvPr id="64" name="Google Shape;64;p13"/>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 1 2/2020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
        <p:nvSpPr>
          <p:cNvPr id="65" name="Google Shape;65;p13"/>
          <p:cNvSpPr txBox="1"/>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What is a Data Lake</a:t>
            </a:r>
            <a:endParaRPr lang="en-GB"/>
          </a:p>
          <a:p>
            <a:pPr marL="457200" lvl="0" indent="-317500" algn="l" rtl="0">
              <a:spcBef>
                <a:spcPts val="0"/>
              </a:spcBef>
              <a:spcAft>
                <a:spcPts val="0"/>
              </a:spcAft>
              <a:buSzPts val="1400"/>
              <a:buChar char="●"/>
            </a:pPr>
            <a:r>
              <a:rPr lang="en-GB"/>
              <a:t>Components</a:t>
            </a:r>
            <a:r>
              <a:rPr lang="en-GB"/>
              <a:t> of a Data Lake</a:t>
            </a:r>
            <a:endParaRPr lang="en-GB"/>
          </a:p>
          <a:p>
            <a:pPr marL="457200" lvl="0" indent="-317500" algn="l" rtl="0">
              <a:spcBef>
                <a:spcPts val="0"/>
              </a:spcBef>
              <a:spcAft>
                <a:spcPts val="0"/>
              </a:spcAft>
              <a:buSzPts val="1400"/>
              <a:buChar char="●"/>
            </a:pPr>
            <a:r>
              <a:rPr lang="en-GB"/>
              <a:t>Data Lake vs Data Warehouse</a:t>
            </a:r>
            <a:endParaRPr lang="en-GB"/>
          </a:p>
          <a:p>
            <a:pPr marL="457200" lvl="0" indent="-317500" algn="l" rtl="0">
              <a:spcBef>
                <a:spcPts val="0"/>
              </a:spcBef>
              <a:spcAft>
                <a:spcPts val="0"/>
              </a:spcAft>
              <a:buSzPts val="1400"/>
              <a:buChar char="●"/>
            </a:pPr>
            <a:r>
              <a:rPr lang="en-GB"/>
              <a:t>Business Value of Data Lake Solution</a:t>
            </a:r>
            <a:endParaRPr lang="en-GB"/>
          </a:p>
          <a:p>
            <a:pPr marL="457200" lvl="0" indent="-317500" algn="l" rtl="0">
              <a:spcBef>
                <a:spcPts val="0"/>
              </a:spcBef>
              <a:spcAft>
                <a:spcPts val="0"/>
              </a:spcAft>
              <a:buSzPts val="1400"/>
              <a:buChar char="●"/>
            </a:pPr>
            <a:r>
              <a:rPr lang="en-GB"/>
              <a:t>Proposed Data Lake Architecture for Medical Data Processing system</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2" name="Google Shape;72;p14"/>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What is a Data Lake</a:t>
            </a:r>
            <a:endParaRPr lang="en-GB"/>
          </a:p>
        </p:txBody>
      </p:sp>
      <p:sp>
        <p:nvSpPr>
          <p:cNvPr id="2" name="Text Box 1"/>
          <p:cNvSpPr txBox="1"/>
          <p:nvPr/>
        </p:nvSpPr>
        <p:spPr>
          <a:xfrm>
            <a:off x="605155" y="1203325"/>
            <a:ext cx="4572000" cy="306705"/>
          </a:xfrm>
          <a:prstGeom prst="rect">
            <a:avLst/>
          </a:prstGeom>
          <a:noFill/>
        </p:spPr>
        <p:txBody>
          <a:bodyPr wrap="square" rtlCol="0" anchor="t">
            <a:spAutoFit/>
          </a:bodyPr>
          <a:p>
            <a:r>
              <a:rPr lang="en-US"/>
              <a:t>10,000 foot view</a:t>
            </a:r>
            <a:endParaRPr lang="en-US"/>
          </a:p>
        </p:txBody>
      </p:sp>
      <p:pic>
        <p:nvPicPr>
          <p:cNvPr id="3" name="Picture 2"/>
          <p:cNvPicPr/>
          <p:nvPr/>
        </p:nvPicPr>
        <p:blipFill>
          <a:blip r:embed="rId1"/>
          <a:stretch>
            <a:fillRect/>
          </a:stretch>
        </p:blipFill>
        <p:spPr>
          <a:xfrm>
            <a:off x="2411730" y="1419860"/>
            <a:ext cx="3265170" cy="283972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2" name="Google Shape;72;p14"/>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What is a Data Lake</a:t>
            </a:r>
            <a:endParaRPr lang="en-GB"/>
          </a:p>
        </p:txBody>
      </p:sp>
      <p:sp>
        <p:nvSpPr>
          <p:cNvPr id="3" name="Text Box 2"/>
          <p:cNvSpPr txBox="1"/>
          <p:nvPr/>
        </p:nvSpPr>
        <p:spPr>
          <a:xfrm>
            <a:off x="605155" y="1203325"/>
            <a:ext cx="4572000" cy="306705"/>
          </a:xfrm>
          <a:prstGeom prst="rect">
            <a:avLst/>
          </a:prstGeom>
          <a:noFill/>
        </p:spPr>
        <p:txBody>
          <a:bodyPr wrap="square" rtlCol="0" anchor="t">
            <a:spAutoFit/>
          </a:bodyPr>
          <a:p>
            <a:r>
              <a:rPr lang="en-US"/>
              <a:t>5000 foot view</a:t>
            </a:r>
            <a:endParaRPr lang="en-US"/>
          </a:p>
        </p:txBody>
      </p:sp>
      <p:pic>
        <p:nvPicPr>
          <p:cNvPr id="4" name="Picture 3"/>
          <p:cNvPicPr>
            <a:picLocks noChangeAspect="1"/>
          </p:cNvPicPr>
          <p:nvPr/>
        </p:nvPicPr>
        <p:blipFill>
          <a:blip r:embed="rId1"/>
          <a:stretch>
            <a:fillRect/>
          </a:stretch>
        </p:blipFill>
        <p:spPr>
          <a:xfrm>
            <a:off x="467360" y="1779270"/>
            <a:ext cx="8244205" cy="17354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9" name="Google Shape;79;p15"/>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Components of Data Lake</a:t>
            </a:r>
            <a:endParaRPr lang="en-GB"/>
          </a:p>
        </p:txBody>
      </p:sp>
      <p:sp>
        <p:nvSpPr>
          <p:cNvPr id="2" name="Text Box 1"/>
          <p:cNvSpPr txBox="1"/>
          <p:nvPr/>
        </p:nvSpPr>
        <p:spPr>
          <a:xfrm>
            <a:off x="376555" y="1131570"/>
            <a:ext cx="8251825" cy="3664585"/>
          </a:xfrm>
          <a:prstGeom prst="rect">
            <a:avLst/>
          </a:prstGeom>
          <a:noFill/>
        </p:spPr>
        <p:txBody>
          <a:bodyPr wrap="square" rtlCol="0" anchor="t">
            <a:noAutofit/>
          </a:bodyPr>
          <a:p>
            <a:pPr marL="139700" lvl="0" indent="0" algn="just" rtl="0">
              <a:spcBef>
                <a:spcPts val="0"/>
              </a:spcBef>
              <a:spcAft>
                <a:spcPts val="0"/>
              </a:spcAft>
              <a:buSzPts val="1400"/>
              <a:buNone/>
            </a:pPr>
            <a:r>
              <a:rPr lang="en-US" altLang="en-GB" b="1">
                <a:sym typeface="+mn-ea"/>
              </a:rPr>
              <a:t>Data Storage : </a:t>
            </a:r>
            <a:r>
              <a:rPr lang="en-US" altLang="en-GB">
                <a:sym typeface="+mn-ea"/>
              </a:rPr>
              <a:t>Centralized data storage is compatible with file systems supported by Apache Spark like HDFS, AWS S3. Normally under open format like parquet, ORC ... for storing data, providing efficient compression and encoding schemes.</a:t>
            </a:r>
            <a:endParaRPr lang="en-US" altLang="en-GB">
              <a:sym typeface="+mn-ea"/>
            </a:endParaRPr>
          </a:p>
          <a:p>
            <a:pPr marL="139700" lvl="0" indent="0" algn="just" rtl="0">
              <a:spcBef>
                <a:spcPts val="0"/>
              </a:spcBef>
              <a:spcAft>
                <a:spcPts val="0"/>
              </a:spcAft>
              <a:buSzPts val="1400"/>
              <a:buNone/>
            </a:pPr>
            <a:endParaRPr lang="en-US" altLang="en-GB">
              <a:sym typeface="+mn-ea"/>
            </a:endParaRPr>
          </a:p>
          <a:p>
            <a:pPr marL="139700" lvl="0" indent="0" algn="just" rtl="0">
              <a:spcBef>
                <a:spcPts val="0"/>
              </a:spcBef>
              <a:spcAft>
                <a:spcPts val="0"/>
              </a:spcAft>
              <a:buSzPts val="1400"/>
              <a:buNone/>
            </a:pPr>
            <a:r>
              <a:rPr lang="en-US" altLang="en-GB" b="1">
                <a:sym typeface="+mn-ea"/>
              </a:rPr>
              <a:t>Data </a:t>
            </a:r>
            <a:r>
              <a:rPr lang="en-GB" b="1">
                <a:sym typeface="+mn-ea"/>
              </a:rPr>
              <a:t>Ingestion</a:t>
            </a:r>
            <a:r>
              <a:rPr lang="en-US" altLang="en-GB" b="1">
                <a:sym typeface="+mn-ea"/>
              </a:rPr>
              <a:t>:</a:t>
            </a:r>
            <a:r>
              <a:rPr lang="en-US" altLang="en-GB"/>
              <a:t> the first checkpoint when data in it native format enter to the data lake that ingested from various external sources such as files, applications, APIs, and streaming platforms ...</a:t>
            </a:r>
            <a:endParaRPr lang="en-US" altLang="en-GB"/>
          </a:p>
          <a:p>
            <a:pPr marL="139700" lvl="0" indent="0" algn="just" rtl="0">
              <a:spcBef>
                <a:spcPts val="0"/>
              </a:spcBef>
              <a:spcAft>
                <a:spcPts val="0"/>
              </a:spcAft>
              <a:buSzPts val="1400"/>
              <a:buNone/>
            </a:pPr>
            <a:endParaRPr lang="en-US" altLang="en-GB"/>
          </a:p>
          <a:p>
            <a:pPr marL="139700" lvl="0" indent="0" algn="just" rtl="0">
              <a:spcBef>
                <a:spcPts val="0"/>
              </a:spcBef>
              <a:spcAft>
                <a:spcPts val="0"/>
              </a:spcAft>
              <a:buSzPts val="1400"/>
              <a:buNone/>
            </a:pPr>
            <a:r>
              <a:rPr lang="en-US" altLang="en-GB" b="1">
                <a:sym typeface="+mn-ea"/>
              </a:rPr>
              <a:t>Data </a:t>
            </a:r>
            <a:r>
              <a:rPr lang="en-GB" b="1">
                <a:sym typeface="+mn-ea"/>
              </a:rPr>
              <a:t>Processing:</a:t>
            </a:r>
            <a:r>
              <a:rPr lang="en-US" altLang="en-GB" b="1">
                <a:sym typeface="+mn-ea"/>
              </a:rPr>
              <a:t> </a:t>
            </a:r>
            <a:r>
              <a:rPr lang="en-US" altLang="en-GB">
                <a:sym typeface="+mn-ea"/>
              </a:rPr>
              <a:t>data layer where executes data processing tasks that include data cleansing, denormalization, and consolidation of different objects.</a:t>
            </a:r>
            <a:endParaRPr lang="en-US" altLang="en-GB">
              <a:sym typeface="+mn-ea"/>
            </a:endParaRPr>
          </a:p>
          <a:p>
            <a:pPr marL="139700" lvl="0" indent="0" algn="just" rtl="0">
              <a:spcBef>
                <a:spcPts val="0"/>
              </a:spcBef>
              <a:spcAft>
                <a:spcPts val="0"/>
              </a:spcAft>
              <a:buSzPts val="1400"/>
              <a:buNone/>
            </a:pPr>
            <a:endParaRPr lang="en-US" altLang="en-GB">
              <a:sym typeface="+mn-ea"/>
            </a:endParaRPr>
          </a:p>
          <a:p>
            <a:pPr marL="139700" lvl="0" algn="just" rtl="0">
              <a:spcBef>
                <a:spcPts val="0"/>
              </a:spcBef>
              <a:spcAft>
                <a:spcPts val="0"/>
              </a:spcAft>
              <a:buSzPts val="1400"/>
              <a:buNone/>
            </a:pPr>
            <a:r>
              <a:rPr lang="en-US" altLang="en-GB" b="1"/>
              <a:t>Data Serving: </a:t>
            </a:r>
            <a:r>
              <a:rPr lang="en-US" altLang="en-GB"/>
              <a:t>data stored in files or tables and makes it accessible and ready for consumption that</a:t>
            </a:r>
            <a:r>
              <a:rPr lang="en-US" altLang="en-GB">
                <a:sym typeface="+mn-ea"/>
              </a:rPr>
              <a:t> ready for analysis and insights generation.</a:t>
            </a:r>
            <a:endParaRPr lang="en-US" altLang="en-GB"/>
          </a:p>
          <a:p>
            <a:pPr marL="139700" lvl="0" indent="0" algn="just" rtl="0">
              <a:spcBef>
                <a:spcPts val="0"/>
              </a:spcBef>
              <a:spcAft>
                <a:spcPts val="0"/>
              </a:spcAft>
              <a:buSzPts val="1400"/>
              <a:buNone/>
            </a:pPr>
            <a:endParaRPr lang="en-US" altLang="en-GB" b="1"/>
          </a:p>
          <a:p>
            <a:pPr marL="139700" lvl="0" indent="0" algn="just" rtl="0">
              <a:spcBef>
                <a:spcPts val="0"/>
              </a:spcBef>
              <a:spcAft>
                <a:spcPts val="0"/>
              </a:spcAft>
              <a:buSzPts val="1400"/>
              <a:buNone/>
            </a:pPr>
            <a:r>
              <a:rPr lang="en-US" altLang="en-GB" b="1"/>
              <a:t>Data Catalog: </a:t>
            </a:r>
            <a:r>
              <a:rPr lang="en-US" altLang="en-GB"/>
              <a:t>the</a:t>
            </a:r>
            <a:r>
              <a:rPr lang="en-US" altLang="en-GB">
                <a:sym typeface="+mn-ea"/>
              </a:rPr>
              <a:t> </a:t>
            </a:r>
            <a:r>
              <a:rPr lang="en-GB">
                <a:sym typeface="+mn-ea"/>
              </a:rPr>
              <a:t>metadata </a:t>
            </a:r>
            <a:r>
              <a:rPr lang="en-US" altLang="en-GB">
                <a:sym typeface="+mn-ea"/>
              </a:rPr>
              <a:t>repository that known as data about data </a:t>
            </a:r>
            <a:r>
              <a:rPr lang="en-GB">
                <a:sym typeface="+mn-ea"/>
              </a:rPr>
              <a:t>is used to manage the data in the data lake</a:t>
            </a:r>
            <a:r>
              <a:rPr lang="en-US" altLang="en-GB">
                <a:sym typeface="+mn-ea"/>
              </a:rPr>
              <a:t>. </a:t>
            </a:r>
            <a:r>
              <a:rPr lang="en-US" altLang="en-GB" b="1"/>
              <a:t>Governace and Security: </a:t>
            </a:r>
            <a:r>
              <a:rPr lang="en-GB"/>
              <a:t>contro</a:t>
            </a:r>
            <a:r>
              <a:rPr lang="en-US" altLang="en-GB"/>
              <a:t>l</a:t>
            </a:r>
            <a:r>
              <a:rPr lang="en-GB"/>
              <a:t>l</a:t>
            </a:r>
            <a:r>
              <a:rPr lang="en-US" altLang="en-GB"/>
              <a:t>ing</a:t>
            </a:r>
            <a:r>
              <a:rPr lang="en-GB"/>
              <a:t> over data quality, acurate and compliance also  </a:t>
            </a:r>
            <a:r>
              <a:rPr lang="en-US" altLang="en-GB"/>
              <a:t>provides </a:t>
            </a:r>
            <a:r>
              <a:rPr lang="en-GB"/>
              <a:t>centrally manage and scale fine-grained data access permissions</a:t>
            </a:r>
            <a:r>
              <a:rPr lang="en-US" altLang="en-GB"/>
              <a:t>.</a:t>
            </a:r>
            <a:endParaRPr lang="en-GB"/>
          </a:p>
          <a:p>
            <a:pPr marL="139700" lvl="0" indent="0" algn="just" rtl="0">
              <a:spcBef>
                <a:spcPts val="0"/>
              </a:spcBef>
              <a:spcAft>
                <a:spcPts val="0"/>
              </a:spcAft>
              <a:buSzPts val="1400"/>
              <a:buNone/>
            </a:pPr>
            <a:endParaRPr lang="en-US"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5" name="Google Shape;85;p16"/>
          <p:cNvSpPr txBox="1"/>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Lake vs Data Warehouse</a:t>
            </a:r>
            <a:endParaRPr lang="en-GB"/>
          </a:p>
        </p:txBody>
      </p:sp>
      <p:sp>
        <p:nvSpPr>
          <p:cNvPr id="2" name="Text Placeholder 1"/>
          <p:cNvSpPr/>
          <p:nvPr>
            <p:ph type="body" idx="1"/>
          </p:nvPr>
        </p:nvSpPr>
        <p:spPr/>
        <p:txBody>
          <a:bodyPr/>
          <a:p>
            <a:pPr marL="139700" indent="0">
              <a:buNone/>
            </a:pPr>
            <a:r>
              <a:rPr lang="en-US"/>
              <a:t>Data lakes and data warehouses are similar in that they both store and process data, each have their own specialties, and therefore their own use cases. That's why it's common for an enterprise-level organization to include a data lake and a data warehouse in their analytics ecosystem. what's the difference between a data lake and a data warehouse? And when is it appropriate to use one over the other?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7"/>
          <p:cNvSpPr txBox="1"/>
          <p:nvPr>
            <p:ph type="body" idx="1"/>
          </p:nvPr>
        </p:nvSpPr>
        <p:spPr>
          <a:xfrm>
            <a:off x="351790" y="1167765"/>
            <a:ext cx="3880485" cy="3561715"/>
          </a:xfrm>
          <a:prstGeom prst="rect">
            <a:avLst/>
          </a:prstGeom>
        </p:spPr>
        <p:txBody>
          <a:bodyPr spcFirstLastPara="1" wrap="square" lIns="91425" tIns="91425" rIns="91425" bIns="91425" anchor="t" anchorCtr="0">
            <a:noAutofit/>
          </a:bodyPr>
          <a:lstStyle/>
          <a:p>
            <a:pPr marL="482600" lvl="0" indent="-342900" algn="l" rtl="0">
              <a:lnSpc>
                <a:spcPct val="100000"/>
              </a:lnSpc>
              <a:spcBef>
                <a:spcPts val="0"/>
              </a:spcBef>
              <a:spcAft>
                <a:spcPts val="0"/>
              </a:spcAft>
              <a:buSzPts val="1400"/>
              <a:buFont typeface="+mj-lt"/>
              <a:buAutoNum type="arabicPeriod"/>
            </a:pPr>
            <a:r>
              <a:rPr lang="en-US" altLang="en-GB"/>
              <a:t>O</a:t>
            </a:r>
            <a:r>
              <a:rPr lang="en-GB"/>
              <a:t>nly</a:t>
            </a:r>
            <a:r>
              <a:rPr lang="en-US" altLang="en-GB"/>
              <a:t> r</a:t>
            </a:r>
            <a:r>
              <a:rPr lang="en-GB">
                <a:sym typeface="+mn-ea"/>
              </a:rPr>
              <a:t>elational</a:t>
            </a:r>
            <a:r>
              <a:rPr lang="en-US" altLang="en-GB">
                <a:sym typeface="+mn-ea"/>
              </a:rPr>
              <a:t>, </a:t>
            </a:r>
            <a:r>
              <a:rPr lang="en-GB">
                <a:sym typeface="+mn-ea"/>
              </a:rPr>
              <a:t>structured </a:t>
            </a:r>
            <a:r>
              <a:rPr lang="en-GB"/>
              <a:t>data</a:t>
            </a:r>
            <a:endParaRPr lang="en-US" alt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US" altLang="en-GB"/>
              <a:t>D</a:t>
            </a:r>
            <a:r>
              <a:rPr lang="en-GB"/>
              <a:t>ata required for analytics is kept, since data warehouse costs are high</a:t>
            </a:r>
            <a:endParaRPr 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GB"/>
              <a:t>ETL (Extract, Transform, Load) process</a:t>
            </a:r>
            <a:endParaRPr 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GB"/>
              <a:t>Schema is On-Write</a:t>
            </a:r>
            <a:endParaRPr 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US" altLang="en-GB"/>
              <a:t>Optimize for Query performance</a:t>
            </a:r>
            <a:endParaRPr 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US" altLang="en-GB"/>
              <a:t>Highly curated data</a:t>
            </a:r>
            <a:endParaRPr lang="en-US" altLang="en-GB"/>
          </a:p>
          <a:p>
            <a:pPr marL="482600" lvl="0" indent="-342900" algn="l" rtl="0">
              <a:lnSpc>
                <a:spcPct val="100000"/>
              </a:lnSpc>
              <a:spcBef>
                <a:spcPts val="0"/>
              </a:spcBef>
              <a:spcAft>
                <a:spcPts val="0"/>
              </a:spcAft>
              <a:buSzPts val="1400"/>
              <a:buFont typeface="+mj-lt"/>
              <a:buAutoNum type="arabicPeriod"/>
            </a:pPr>
            <a:endParaRPr lang="en-US" altLang="en-GB"/>
          </a:p>
          <a:p>
            <a:pPr marL="482600" lvl="0" indent="-342900" algn="l" rtl="0">
              <a:lnSpc>
                <a:spcPct val="100000"/>
              </a:lnSpc>
              <a:spcBef>
                <a:spcPts val="0"/>
              </a:spcBef>
              <a:spcAft>
                <a:spcPts val="0"/>
              </a:spcAft>
              <a:buSzPts val="1400"/>
              <a:buFont typeface="+mj-lt"/>
              <a:buAutoNum type="arabicPeriod"/>
            </a:pPr>
            <a:r>
              <a:rPr lang="en-US" altLang="en-GB"/>
              <a:t>Reporting, BI and visualization</a:t>
            </a:r>
            <a:endParaRPr lang="en-US" altLang="en-GB"/>
          </a:p>
        </p:txBody>
      </p:sp>
      <p:sp>
        <p:nvSpPr>
          <p:cNvPr id="91" name="Google Shape;91;p17"/>
          <p:cNvSpPr txBox="1"/>
          <p:nvPr>
            <p:ph type="body" idx="2"/>
          </p:nvPr>
        </p:nvSpPr>
        <p:spPr>
          <a:xfrm>
            <a:off x="4795520" y="1131570"/>
            <a:ext cx="3887470" cy="3397250"/>
          </a:xfrm>
          <a:prstGeom prst="rect">
            <a:avLst/>
          </a:prstGeom>
        </p:spPr>
        <p:txBody>
          <a:bodyPr spcFirstLastPara="1" wrap="square" lIns="91425" tIns="91425" rIns="91425" bIns="91425" anchor="t" anchorCtr="0">
            <a:noAutofit/>
          </a:bodyPr>
          <a:lstStyle/>
          <a:p>
            <a:pPr marL="482600" lvl="0" indent="-342900" algn="l" rtl="0">
              <a:lnSpc>
                <a:spcPct val="100000"/>
              </a:lnSpc>
              <a:spcBef>
                <a:spcPts val="0"/>
              </a:spcBef>
              <a:spcAft>
                <a:spcPts val="0"/>
              </a:spcAft>
              <a:buSzPts val="1400"/>
              <a:buAutoNum type="arabicPeriod"/>
            </a:pPr>
            <a:r>
              <a:rPr lang="en-US" altLang="en-GB"/>
              <a:t>Store any type of </a:t>
            </a:r>
            <a:r>
              <a:rPr lang="en-GB"/>
              <a:t>data-raw, structured, and semi-structured</a:t>
            </a:r>
            <a:endParaRPr lang="en-GB"/>
          </a:p>
          <a:p>
            <a:pPr marL="482600" lvl="0" indent="-342900" algn="l" rtl="0">
              <a:lnSpc>
                <a:spcPct val="100000"/>
              </a:lnSpc>
              <a:spcBef>
                <a:spcPts val="0"/>
              </a:spcBef>
              <a:spcAft>
                <a:spcPts val="0"/>
              </a:spcAft>
              <a:buSzPts val="1400"/>
              <a:buAutoNum type="arabicPeriod"/>
            </a:pPr>
            <a:r>
              <a:rPr lang="en-GB"/>
              <a:t>Petabytes of data can be stored for very long periods since storage costs are low</a:t>
            </a:r>
            <a:endParaRPr lang="en-GB"/>
          </a:p>
          <a:p>
            <a:pPr marL="482600" lvl="0" indent="-342900" algn="l" rtl="0">
              <a:lnSpc>
                <a:spcPct val="100000"/>
              </a:lnSpc>
              <a:spcBef>
                <a:spcPts val="0"/>
              </a:spcBef>
              <a:spcAft>
                <a:spcPts val="0"/>
              </a:spcAft>
              <a:buSzPts val="1400"/>
              <a:buAutoNum type="arabicPeriod"/>
            </a:pPr>
            <a:r>
              <a:rPr lang="en-GB"/>
              <a:t>ELT (Extract, Load Transform) process</a:t>
            </a:r>
            <a:endParaRPr lang="en-GB"/>
          </a:p>
          <a:p>
            <a:pPr marL="482600" lvl="0" indent="-342900" algn="l" rtl="0">
              <a:lnSpc>
                <a:spcPct val="100000"/>
              </a:lnSpc>
              <a:spcBef>
                <a:spcPts val="0"/>
              </a:spcBef>
              <a:spcAft>
                <a:spcPts val="0"/>
              </a:spcAft>
              <a:buSzPts val="1400"/>
              <a:buAutoNum type="arabicPeriod"/>
            </a:pPr>
            <a:endParaRPr lang="en-GB"/>
          </a:p>
          <a:p>
            <a:pPr marL="482600" lvl="0" indent="-342900" algn="l" rtl="0">
              <a:lnSpc>
                <a:spcPct val="100000"/>
              </a:lnSpc>
              <a:spcBef>
                <a:spcPts val="0"/>
              </a:spcBef>
              <a:spcAft>
                <a:spcPts val="0"/>
              </a:spcAft>
              <a:buSzPts val="1400"/>
              <a:buAutoNum type="arabicPeriod"/>
            </a:pPr>
            <a:r>
              <a:rPr lang="en-GB"/>
              <a:t>Schema is On-Read</a:t>
            </a:r>
            <a:endParaRPr lang="en-GB"/>
          </a:p>
          <a:p>
            <a:pPr marL="482600" lvl="0" indent="-342900" algn="l" rtl="0">
              <a:lnSpc>
                <a:spcPct val="100000"/>
              </a:lnSpc>
              <a:spcBef>
                <a:spcPts val="0"/>
              </a:spcBef>
              <a:spcAft>
                <a:spcPts val="0"/>
              </a:spcAft>
              <a:buSzPts val="1400"/>
              <a:buAutoNum type="arabicPeriod"/>
            </a:pPr>
            <a:endParaRPr lang="en-GB"/>
          </a:p>
          <a:p>
            <a:pPr marL="482600" lvl="0" indent="-342900" algn="l" rtl="0">
              <a:lnSpc>
                <a:spcPct val="100000"/>
              </a:lnSpc>
              <a:spcBef>
                <a:spcPts val="0"/>
              </a:spcBef>
              <a:spcAft>
                <a:spcPts val="0"/>
              </a:spcAft>
              <a:buSzPts val="1400"/>
              <a:buAutoNum type="arabicPeriod"/>
            </a:pPr>
            <a:r>
              <a:rPr lang="en-US" altLang="en-GB"/>
              <a:t>D</a:t>
            </a:r>
            <a:r>
              <a:rPr lang="en-GB"/>
              <a:t>ata </a:t>
            </a:r>
            <a:r>
              <a:rPr lang="en-US" altLang="en-GB"/>
              <a:t>storage and processing flexibility</a:t>
            </a:r>
            <a:endParaRPr lang="en-US" altLang="en-GB"/>
          </a:p>
          <a:p>
            <a:pPr marL="482600" lvl="0" indent="-342900" algn="l" rtl="0">
              <a:lnSpc>
                <a:spcPct val="100000"/>
              </a:lnSpc>
              <a:spcBef>
                <a:spcPts val="0"/>
              </a:spcBef>
              <a:spcAft>
                <a:spcPts val="0"/>
              </a:spcAft>
              <a:buSzPts val="1400"/>
              <a:buAutoNum type="arabicPeriod"/>
            </a:pPr>
            <a:endParaRPr lang="en-US" altLang="en-GB"/>
          </a:p>
          <a:p>
            <a:pPr marL="482600" lvl="0" indent="-342900" algn="l" rtl="0">
              <a:lnSpc>
                <a:spcPct val="100000"/>
              </a:lnSpc>
              <a:spcBef>
                <a:spcPts val="0"/>
              </a:spcBef>
              <a:spcAft>
                <a:spcPts val="0"/>
              </a:spcAft>
              <a:buSzPts val="1400"/>
              <a:buAutoNum type="arabicPeriod"/>
            </a:pPr>
            <a:r>
              <a:rPr lang="en-US" altLang="en-GB"/>
              <a:t>Data curated or may not ( raw data)</a:t>
            </a:r>
            <a:endParaRPr lang="en-US" altLang="en-GB"/>
          </a:p>
          <a:p>
            <a:pPr marL="482600" lvl="0" indent="-342900" algn="l" rtl="0">
              <a:lnSpc>
                <a:spcPct val="100000"/>
              </a:lnSpc>
              <a:spcBef>
                <a:spcPts val="0"/>
              </a:spcBef>
              <a:spcAft>
                <a:spcPts val="0"/>
              </a:spcAft>
              <a:buSzPts val="1400"/>
              <a:buAutoNum type="arabicPeriod"/>
            </a:pPr>
            <a:endParaRPr lang="en-US" altLang="en-GB"/>
          </a:p>
          <a:p>
            <a:pPr marL="482600" lvl="0" indent="-342900" algn="l" rtl="0">
              <a:lnSpc>
                <a:spcPct val="100000"/>
              </a:lnSpc>
              <a:spcBef>
                <a:spcPts val="0"/>
              </a:spcBef>
              <a:spcAft>
                <a:spcPts val="0"/>
              </a:spcAft>
              <a:buSzPts val="1400"/>
              <a:buAutoNum type="arabicPeriod"/>
            </a:pPr>
            <a:r>
              <a:rPr lang="en-US" altLang="en-GB"/>
              <a:t>Machine Learning, prrdictive analytics, data discovery and profiling</a:t>
            </a:r>
            <a:endParaRPr lang="en-US" altLang="en-GB"/>
          </a:p>
        </p:txBody>
      </p:sp>
      <p:sp>
        <p:nvSpPr>
          <p:cNvPr id="92" name="Google Shape;92;p17"/>
          <p:cNvSpPr txBox="1"/>
          <p:nvPr>
            <p:ph type="title"/>
          </p:nvPr>
        </p:nvSpPr>
        <p:spPr>
          <a:xfrm>
            <a:off x="529200" y="626350"/>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Warehouse</a:t>
            </a:r>
            <a:endParaRPr b="0"/>
          </a:p>
          <a:p>
            <a:pPr marL="0" lvl="0" indent="0" algn="l" rtl="0">
              <a:spcBef>
                <a:spcPts val="0"/>
              </a:spcBef>
              <a:spcAft>
                <a:spcPts val="0"/>
              </a:spcAft>
              <a:buNone/>
            </a:pPr>
          </a:p>
        </p:txBody>
      </p:sp>
      <p:sp>
        <p:nvSpPr>
          <p:cNvPr id="93" name="Google Shape;93;p17"/>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 1 2/2020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
        <p:nvSpPr>
          <p:cNvPr id="94" name="Google Shape;94;p17"/>
          <p:cNvSpPr txBox="1"/>
          <p:nvPr>
            <p:ph type="title"/>
          </p:nvPr>
        </p:nvSpPr>
        <p:spPr>
          <a:xfrm>
            <a:off x="4954050" y="594225"/>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Lake</a:t>
            </a:r>
            <a:endParaRPr b="0"/>
          </a:p>
          <a:p>
            <a:pPr marL="0" lvl="0" indent="0" algn="l" rtl="0">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18"/>
          <p:cNvSpPr txBox="1"/>
          <p:nvPr>
            <p:ph type="body" idx="1"/>
          </p:nvPr>
        </p:nvSpPr>
        <p:spPr>
          <a:xfrm>
            <a:off x="539115" y="1275715"/>
            <a:ext cx="7867015" cy="3398520"/>
          </a:xfrm>
          <a:prstGeom prst="rect">
            <a:avLst/>
          </a:prstGeom>
        </p:spPr>
        <p:txBody>
          <a:bodyPr spcFirstLastPara="1" wrap="square" lIns="91425" tIns="91425" rIns="91425" bIns="91425" anchor="t" anchorCtr="0">
            <a:noAutofit/>
          </a:bodyPr>
          <a:lstStyle/>
          <a:p>
            <a:pPr lvl="0" algn="l" rtl="0">
              <a:spcBef>
                <a:spcPts val="0"/>
              </a:spcBef>
              <a:spcAft>
                <a:spcPts val="0"/>
              </a:spcAft>
              <a:buSzPts val="1400"/>
              <a:buFont typeface="Wingdings" panose="05000000000000000000" charset="0"/>
              <a:buChar char="ü"/>
            </a:pPr>
            <a:r>
              <a:rPr lang="en-GB">
                <a:sym typeface="+mn-ea"/>
              </a:rPr>
              <a:t>The data lake architecture </a:t>
            </a:r>
            <a:r>
              <a:rPr lang="en-GB">
                <a:sym typeface="+mn-ea"/>
              </a:rPr>
              <a:t>solve</a:t>
            </a:r>
            <a:r>
              <a:rPr lang="en-US" altLang="en-GB">
                <a:sym typeface="+mn-ea"/>
              </a:rPr>
              <a:t>s</a:t>
            </a:r>
            <a:r>
              <a:rPr lang="en-GB">
                <a:sym typeface="+mn-ea"/>
              </a:rPr>
              <a:t> the scalability issues with the current SQL server. This is due to the fact that data lake is a distributed object storage in nature and can scale easily. Amazon S3 can meet company’s demands</a:t>
            </a:r>
            <a:r>
              <a:rPr lang="en-US" altLang="en-GB">
                <a:sym typeface="+mn-ea"/>
              </a:rPr>
              <a:t> at any scale</a:t>
            </a:r>
            <a:r>
              <a:rPr lang="en-GB">
                <a:sym typeface="+mn-ea"/>
              </a:rPr>
              <a:t>.</a:t>
            </a:r>
            <a:endParaRPr lang="en-GB"/>
          </a:p>
          <a:p>
            <a:pPr marL="139700" lvl="0" indent="0" algn="l" rtl="0">
              <a:spcBef>
                <a:spcPts val="0"/>
              </a:spcBef>
              <a:spcAft>
                <a:spcPts val="0"/>
              </a:spcAft>
              <a:buSzPts val="1400"/>
              <a:buFont typeface="Wingdings" panose="05000000000000000000" charset="0"/>
              <a:buNone/>
            </a:pPr>
            <a:endParaRPr lang="en-GB"/>
          </a:p>
          <a:p>
            <a:pPr lvl="0" algn="l" rtl="0">
              <a:spcBef>
                <a:spcPts val="0"/>
              </a:spcBef>
              <a:spcAft>
                <a:spcPts val="0"/>
              </a:spcAft>
              <a:buSzPts val="1400"/>
              <a:buFont typeface="Wingdings" panose="05000000000000000000" charset="0"/>
              <a:buChar char="ü"/>
            </a:pPr>
            <a:r>
              <a:rPr lang="en-GB">
                <a:sym typeface="+mn-ea"/>
              </a:rPr>
              <a:t>Data anlytics workloads </a:t>
            </a:r>
            <a:r>
              <a:rPr lang="en-US" altLang="en-GB">
                <a:sym typeface="+mn-ea"/>
              </a:rPr>
              <a:t>will not be a problem that cloud-based solution</a:t>
            </a:r>
            <a:r>
              <a:rPr lang="en-GB">
                <a:sym typeface="+mn-ea"/>
              </a:rPr>
              <a:t> such as Hive</a:t>
            </a:r>
            <a:r>
              <a:rPr lang="en-US" altLang="en-GB">
                <a:sym typeface="+mn-ea"/>
              </a:rPr>
              <a:t>, Redshift, Athena</a:t>
            </a:r>
            <a:r>
              <a:rPr lang="en-GB">
                <a:sym typeface="+mn-ea"/>
              </a:rPr>
              <a:t> can be used to directly read data from the data lake in a distributed manner</a:t>
            </a:r>
            <a:r>
              <a:rPr lang="en-US" altLang="en-GB">
                <a:sym typeface="+mn-ea"/>
              </a:rPr>
              <a:t> that  automatically and elastically scales query processing power</a:t>
            </a:r>
            <a:r>
              <a:rPr lang="en-GB">
                <a:sym typeface="+mn-ea"/>
              </a:rPr>
              <a:t>.</a:t>
            </a:r>
            <a:r>
              <a:rPr lang="en-US" altLang="en-GB">
                <a:sym typeface="+mn-ea"/>
              </a:rPr>
              <a:t> So that we don’t need to run batch processing in </a:t>
            </a:r>
            <a:r>
              <a:rPr lang="en-US" altLang="en-GB">
                <a:sym typeface="+mn-ea"/>
              </a:rPr>
              <a:t>nightly</a:t>
            </a:r>
            <a:r>
              <a:rPr lang="en-US" altLang="en-GB">
                <a:sym typeface="+mn-ea"/>
              </a:rPr>
              <a:t> anymore. </a:t>
            </a:r>
            <a:endParaRPr lang="en-GB"/>
          </a:p>
          <a:p>
            <a:pPr lvl="0" algn="l" rtl="0">
              <a:spcBef>
                <a:spcPts val="0"/>
              </a:spcBef>
              <a:spcAft>
                <a:spcPts val="0"/>
              </a:spcAft>
              <a:buSzPts val="1400"/>
              <a:buFont typeface="Wingdings" panose="05000000000000000000" charset="0"/>
              <a:buChar char="ü"/>
            </a:pPr>
            <a:endParaRPr lang="en-GB"/>
          </a:p>
          <a:p>
            <a:pPr lvl="0" algn="l" rtl="0">
              <a:spcBef>
                <a:spcPts val="0"/>
              </a:spcBef>
              <a:spcAft>
                <a:spcPts val="0"/>
              </a:spcAft>
              <a:buSzPts val="1400"/>
              <a:buFont typeface="Wingdings" panose="05000000000000000000" charset="0"/>
              <a:buChar char="ü"/>
            </a:pPr>
            <a:r>
              <a:rPr lang="en-GB">
                <a:sym typeface="+mn-ea"/>
              </a:rPr>
              <a:t>This architecture addresses data silo and duplication issues.</a:t>
            </a:r>
            <a:r>
              <a:rPr lang="en-US" altLang="en-GB">
                <a:sym typeface="+mn-ea"/>
              </a:rPr>
              <a:t> Enabling business innovation  by allow downstream consumer can discovery much as much any of data aspects.</a:t>
            </a:r>
            <a:endParaRPr lang="en-US" altLang="en-GB">
              <a:sym typeface="+mn-ea"/>
            </a:endParaRPr>
          </a:p>
          <a:p>
            <a:pPr marL="139700" lvl="0" indent="0" algn="l" rtl="0">
              <a:spcBef>
                <a:spcPts val="0"/>
              </a:spcBef>
              <a:spcAft>
                <a:spcPts val="0"/>
              </a:spcAft>
              <a:buSzPts val="1400"/>
              <a:buFont typeface="Wingdings" panose="05000000000000000000" charset="0"/>
              <a:buNone/>
            </a:pPr>
            <a:endParaRPr lang="en-US" altLang="en-GB">
              <a:sym typeface="+mn-ea"/>
            </a:endParaRPr>
          </a:p>
          <a:p>
            <a:pPr lvl="0" algn="l" rtl="0">
              <a:spcBef>
                <a:spcPts val="0"/>
              </a:spcBef>
              <a:spcAft>
                <a:spcPts val="0"/>
              </a:spcAft>
              <a:buSzPts val="1400"/>
              <a:buFont typeface="Wingdings" panose="05000000000000000000" charset="0"/>
              <a:buChar char="ü"/>
            </a:pPr>
            <a:r>
              <a:rPr lang="en-GB">
                <a:sym typeface="+mn-ea"/>
              </a:rPr>
              <a:t>Data Lake can be a good enabler of machine learning, artifical inteligence and big data as it offers a scalable storage that is distributed in nature.</a:t>
            </a:r>
            <a:endParaRPr lang="en-GB"/>
          </a:p>
        </p:txBody>
      </p:sp>
      <p:sp>
        <p:nvSpPr>
          <p:cNvPr id="101" name="Google Shape;101;p18"/>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Business Value of Data Lake</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8" name="Google Shape;108;p19"/>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Lake Architecture</a:t>
            </a:r>
            <a:endParaRPr lang="en-GB"/>
          </a:p>
        </p:txBody>
      </p:sp>
      <p:pic>
        <p:nvPicPr>
          <p:cNvPr id="2" name="Picture 1" descr="Data Architechture Diagram"/>
          <p:cNvPicPr>
            <a:picLocks noChangeAspect="1"/>
          </p:cNvPicPr>
          <p:nvPr/>
        </p:nvPicPr>
        <p:blipFill>
          <a:blip r:embed="rId1"/>
          <a:stretch>
            <a:fillRect/>
          </a:stretch>
        </p:blipFill>
        <p:spPr>
          <a:xfrm>
            <a:off x="1475105" y="1275715"/>
            <a:ext cx="5628005" cy="330390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3393</Words>
  <Application>WPS Presentation</Application>
  <PresentationFormat/>
  <Paragraphs>93</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Arial</vt:lpstr>
      <vt:lpstr>Open Sans</vt:lpstr>
      <vt:lpstr>Wingdings</vt:lpstr>
      <vt:lpstr>Microsoft YaHei</vt:lpstr>
      <vt:lpstr>Arial Unicode MS</vt:lpstr>
      <vt:lpstr>Simple Light</vt:lpstr>
      <vt:lpstr>Data Lake Value Proposition</vt:lpstr>
      <vt:lpstr>Agenda</vt:lpstr>
      <vt:lpstr>What is a Data Lake</vt:lpstr>
      <vt:lpstr>What is a Data Lake</vt:lpstr>
      <vt:lpstr>Components of Data Lake</vt:lpstr>
      <vt:lpstr>Data Lake vs Data Warehouse</vt:lpstr>
      <vt:lpstr>Data Lake</vt:lpstr>
      <vt:lpstr>Business Value of Data Lake</vt:lpstr>
      <vt:lpstr>Data Lake Architecture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Value Proposition</dc:title>
  <dc:creator/>
  <cp:lastModifiedBy>fuongcao</cp:lastModifiedBy>
  <cp:revision>13</cp:revision>
  <dcterms:created xsi:type="dcterms:W3CDTF">2024-08-19T00:02:00Z</dcterms:created>
  <dcterms:modified xsi:type="dcterms:W3CDTF">2024-08-20T00:08:05Z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57BA427035204593BEA4F657CDAA93BA_12</vt:lpwstr>
  </property>
  <property fmtid="{D5CDD505-2E9C-101B-9397-08002B2CF9AE}" pid="3" name="KSOProductBuildVer">
    <vt:lpwstr>1033-12.2.0.13472</vt:lpwstr>
  </property>
</Properties>
</file>