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6" r:id="rId6"/>
    <p:sldId id="258" r:id="rId7"/>
    <p:sldId id="259" r:id="rId8"/>
    <p:sldId id="260" r:id="rId9"/>
    <p:sldId id="261" r:id="rId10"/>
    <p:sldId id="262" r:id="rId11"/>
    <p:sldId id="263" r:id="rId12"/>
    <p:sldId id="264" r:id="rId13"/>
  </p:sldIdLst>
  <p:sldSz cx="9144000" cy="5143500"/>
  <p:notesSz cx="6858000" cy="9144000"/>
  <p:embeddedFontLst>
    <p:embeddedFont>
      <p:font typeface="Open Sans" panose="020B0606030504020204"/>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g70de937195_0_1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0de937195_0_1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g875c2255bd_0_2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75c2255bd_0_2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59"/>
        <p:cNvGrpSpPr/>
        <p:nvPr/>
      </p:nvGrpSpPr>
      <p:grpSpPr>
        <a:xfrm>
          <a:off x="0" y="0"/>
          <a:ext cx="0" cy="0"/>
          <a:chOff x="0" y="0"/>
          <a:chExt cx="0" cy="0"/>
        </a:xfrm>
      </p:grpSpPr>
      <p:sp>
        <p:nvSpPr>
          <p:cNvPr id="60" name="Google Shape;60;g875c2255bd_0_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875c2255bd_0_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66"/>
        <p:cNvGrpSpPr/>
        <p:nvPr/>
      </p:nvGrpSpPr>
      <p:grpSpPr>
        <a:xfrm>
          <a:off x="0" y="0"/>
          <a:ext cx="0" cy="0"/>
          <a:chOff x="0" y="0"/>
          <a:chExt cx="0" cy="0"/>
        </a:xfrm>
      </p:grpSpPr>
      <p:sp>
        <p:nvSpPr>
          <p:cNvPr id="67" name="Google Shape;67;g8fe4879d55_0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8fe4879d55_0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At 10,000 foot view the </a:t>
            </a:r>
            <a:r>
              <a:t>high-level framework for building a data lake</a:t>
            </a:r>
            <a:r>
              <a:rPr lang="en-US"/>
              <a:t> that show how analytics systems work with source and destination systems</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66"/>
        <p:cNvGrpSpPr/>
        <p:nvPr/>
      </p:nvGrpSpPr>
      <p:grpSpPr>
        <a:xfrm>
          <a:off x="0" y="0"/>
          <a:ext cx="0" cy="0"/>
          <a:chOff x="0" y="0"/>
          <a:chExt cx="0" cy="0"/>
        </a:xfrm>
      </p:grpSpPr>
      <p:sp>
        <p:nvSpPr>
          <p:cNvPr id="67" name="Google Shape;67;g8fe4879d55_0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8fe4879d55_0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73"/>
        <p:cNvGrpSpPr/>
        <p:nvPr/>
      </p:nvGrpSpPr>
      <p:grpSpPr>
        <a:xfrm>
          <a:off x="0" y="0"/>
          <a:ext cx="0" cy="0"/>
          <a:chOff x="0" y="0"/>
          <a:chExt cx="0" cy="0"/>
        </a:xfrm>
      </p:grpSpPr>
      <p:sp>
        <p:nvSpPr>
          <p:cNvPr id="74" name="Google Shape;74;g8fe4879d55_0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fe4879d55_0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8fe4879d55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fe4879d55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875c2255bd_0_1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75c2255bd_0_1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8fe4879d55_0_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fe4879d55_0_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02"/>
        <p:cNvGrpSpPr/>
        <p:nvPr/>
      </p:nvGrpSpPr>
      <p:grpSpPr>
        <a:xfrm>
          <a:off x="0" y="0"/>
          <a:ext cx="0" cy="0"/>
          <a:chOff x="0" y="0"/>
          <a:chExt cx="0" cy="0"/>
        </a:xfrm>
      </p:grpSpPr>
      <p:sp>
        <p:nvSpPr>
          <p:cNvPr id="103" name="Google Shape;103;g8fe4879d55_0_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8fe4879d55_0_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matchingName="[DO NOT USE] - Guidelines Slides">
  <p:cSld name="SECTION_HEADER">
    <p:spTree>
      <p:nvGrpSpPr>
        <p:cNvPr id="10" name="Shape 10"/>
        <p:cNvGrpSpPr/>
        <p:nvPr/>
      </p:nvGrpSpPr>
      <p:grpSpPr>
        <a:xfrm>
          <a:off x="0" y="0"/>
          <a:ext cx="0" cy="0"/>
          <a:chOff x="0" y="0"/>
          <a:chExt cx="0" cy="0"/>
        </a:xfrm>
      </p:grpSpPr>
      <p:sp>
        <p:nvSpPr>
          <p:cNvPr id="11" name="Google Shape;11;p2"/>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s or icons (with text)">
  <p:cSld name="BLANK_2">
    <p:bg>
      <p:bgPr>
        <a:blipFill>
          <a:blip r:embed="rId2"/>
          <a:stretch>
            <a:fillRect/>
          </a:stretch>
        </a:blipFill>
        <a:effectLst/>
      </p:bgPr>
    </p:bg>
    <p:spTree>
      <p:nvGrpSpPr>
        <p:cNvPr id="46" name="Shape 46"/>
        <p:cNvGrpSpPr/>
        <p:nvPr/>
      </p:nvGrpSpPr>
      <p:grpSpPr>
        <a:xfrm>
          <a:off x="0" y="0"/>
          <a:ext cx="0" cy="0"/>
          <a:chOff x="0" y="0"/>
          <a:chExt cx="0" cy="0"/>
        </a:xfrm>
      </p:grpSpPr>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48" name="Google Shape;48;p11"/>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
        <p:nvSpPr>
          <p:cNvPr id="49" name="Google Shape;49;p11"/>
          <p:cNvSpPr txBox="1"/>
          <p:nvPr>
            <p:ph type="body" idx="1"/>
          </p:nvPr>
        </p:nvSpPr>
        <p:spPr>
          <a:xfrm>
            <a:off x="4876950" y="1337500"/>
            <a:ext cx="3661500" cy="33258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matchingName="Title Card">
  <p:cSld name="TITLE_AND_TWO_COLUMNS">
    <p:bg>
      <p:bgPr>
        <a:blipFill>
          <a:blip r:embed="rId2"/>
          <a:stretch>
            <a:fillRect/>
          </a:stretch>
        </a:blipFill>
        <a:effectLst/>
      </p:bgPr>
    </p:bg>
    <p:spTree>
      <p:nvGrpSpPr>
        <p:cNvPr id="13" name="Shape 13"/>
        <p:cNvGrpSpPr/>
        <p:nvPr/>
      </p:nvGrpSpPr>
      <p:grpSpPr>
        <a:xfrm>
          <a:off x="0" y="0"/>
          <a:ext cx="0" cy="0"/>
          <a:chOff x="0" y="0"/>
          <a:chExt cx="0" cy="0"/>
        </a:xfrm>
      </p:grpSpPr>
      <p:sp>
        <p:nvSpPr>
          <p:cNvPr id="14" name="Google Shape;14;p3"/>
          <p:cNvSpPr txBox="1"/>
          <p:nvPr>
            <p:ph type="title"/>
          </p:nvPr>
        </p:nvSpPr>
        <p:spPr>
          <a:xfrm>
            <a:off x="2086350" y="2198475"/>
            <a:ext cx="4886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2E3D49"/>
              </a:buClr>
              <a:buSzPts val="2400"/>
              <a:buFont typeface="Open Sans" panose="020B0606030504020204"/>
              <a:buNone/>
              <a:defRPr sz="24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16" name="Google Shape;16;p3"/>
          <p:cNvSpPr txBox="1"/>
          <p:nvPr>
            <p:ph type="subTitle" idx="1"/>
          </p:nvPr>
        </p:nvSpPr>
        <p:spPr>
          <a:xfrm>
            <a:off x="2086350" y="2834125"/>
            <a:ext cx="4886700" cy="47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1pPr>
            <a:lvl2pPr lvl="1" algn="ctr" rtl="0">
              <a:lnSpc>
                <a:spcPct val="100000"/>
              </a:lnSpc>
              <a:spcBef>
                <a:spcPts val="0"/>
              </a:spcBef>
              <a:spcAft>
                <a:spcPts val="0"/>
              </a:spcAft>
              <a:buClr>
                <a:srgbClr val="2E3D49"/>
              </a:buClr>
              <a:buSzPts val="2800"/>
              <a:buNone/>
              <a:defRPr sz="2800">
                <a:solidFill>
                  <a:srgbClr val="2E3D49"/>
                </a:solidFill>
              </a:defRPr>
            </a:lvl2pPr>
            <a:lvl3pPr lvl="2" algn="ctr" rtl="0">
              <a:lnSpc>
                <a:spcPct val="100000"/>
              </a:lnSpc>
              <a:spcBef>
                <a:spcPts val="0"/>
              </a:spcBef>
              <a:spcAft>
                <a:spcPts val="0"/>
              </a:spcAft>
              <a:buClr>
                <a:srgbClr val="2E3D49"/>
              </a:buClr>
              <a:buSzPts val="2800"/>
              <a:buNone/>
              <a:defRPr sz="2800">
                <a:solidFill>
                  <a:srgbClr val="2E3D49"/>
                </a:solidFill>
              </a:defRPr>
            </a:lvl3pPr>
            <a:lvl4pPr lvl="3" algn="ctr" rtl="0">
              <a:lnSpc>
                <a:spcPct val="100000"/>
              </a:lnSpc>
              <a:spcBef>
                <a:spcPts val="0"/>
              </a:spcBef>
              <a:spcAft>
                <a:spcPts val="0"/>
              </a:spcAft>
              <a:buClr>
                <a:srgbClr val="2E3D49"/>
              </a:buClr>
              <a:buSzPts val="2800"/>
              <a:buNone/>
              <a:defRPr sz="2800">
                <a:solidFill>
                  <a:srgbClr val="2E3D49"/>
                </a:solidFill>
              </a:defRPr>
            </a:lvl4pPr>
            <a:lvl5pPr lvl="4" algn="ctr" rtl="0">
              <a:lnSpc>
                <a:spcPct val="100000"/>
              </a:lnSpc>
              <a:spcBef>
                <a:spcPts val="0"/>
              </a:spcBef>
              <a:spcAft>
                <a:spcPts val="0"/>
              </a:spcAft>
              <a:buClr>
                <a:srgbClr val="2E3D49"/>
              </a:buClr>
              <a:buSzPts val="2800"/>
              <a:buNone/>
              <a:defRPr sz="2800">
                <a:solidFill>
                  <a:srgbClr val="2E3D49"/>
                </a:solidFill>
              </a:defRPr>
            </a:lvl5pPr>
            <a:lvl6pPr lvl="5" algn="ctr" rtl="0">
              <a:lnSpc>
                <a:spcPct val="100000"/>
              </a:lnSpc>
              <a:spcBef>
                <a:spcPts val="0"/>
              </a:spcBef>
              <a:spcAft>
                <a:spcPts val="0"/>
              </a:spcAft>
              <a:buClr>
                <a:srgbClr val="2E3D49"/>
              </a:buClr>
              <a:buSzPts val="2800"/>
              <a:buNone/>
              <a:defRPr sz="2800">
                <a:solidFill>
                  <a:srgbClr val="2E3D49"/>
                </a:solidFill>
              </a:defRPr>
            </a:lvl6pPr>
            <a:lvl7pPr lvl="6" algn="ctr" rtl="0">
              <a:lnSpc>
                <a:spcPct val="100000"/>
              </a:lnSpc>
              <a:spcBef>
                <a:spcPts val="0"/>
              </a:spcBef>
              <a:spcAft>
                <a:spcPts val="0"/>
              </a:spcAft>
              <a:buClr>
                <a:srgbClr val="2E3D49"/>
              </a:buClr>
              <a:buSzPts val="2800"/>
              <a:buNone/>
              <a:defRPr sz="2800">
                <a:solidFill>
                  <a:srgbClr val="2E3D49"/>
                </a:solidFill>
              </a:defRPr>
            </a:lvl7pPr>
            <a:lvl8pPr lvl="7" algn="ctr" rtl="0">
              <a:lnSpc>
                <a:spcPct val="100000"/>
              </a:lnSpc>
              <a:spcBef>
                <a:spcPts val="0"/>
              </a:spcBef>
              <a:spcAft>
                <a:spcPts val="0"/>
              </a:spcAft>
              <a:buClr>
                <a:srgbClr val="2E3D49"/>
              </a:buClr>
              <a:buSzPts val="2800"/>
              <a:buNone/>
              <a:defRPr sz="2800">
                <a:solidFill>
                  <a:srgbClr val="2E3D49"/>
                </a:solidFill>
              </a:defRPr>
            </a:lvl8pPr>
            <a:lvl9pPr lvl="8" algn="ctr" rtl="0">
              <a:lnSpc>
                <a:spcPct val="100000"/>
              </a:lnSpc>
              <a:spcBef>
                <a:spcPts val="0"/>
              </a:spcBef>
              <a:spcAft>
                <a:spcPts val="0"/>
              </a:spcAft>
              <a:buClr>
                <a:srgbClr val="2E3D49"/>
              </a:buClr>
              <a:buSzPts val="2800"/>
              <a:buNone/>
              <a:defRPr sz="2800">
                <a:solidFill>
                  <a:srgbClr val="2E3D49"/>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ext Box (small)">
  <p:cSld name="TITLE_ONLY">
    <p:bg>
      <p:bgPr>
        <a:blipFill>
          <a:blip r:embed="rId2"/>
          <a:stretch>
            <a:fillRect/>
          </a:stretch>
        </a:blipFill>
        <a:effectLst/>
      </p:bgPr>
    </p:bg>
    <p:spTree>
      <p:nvGrpSpPr>
        <p:cNvPr id="17" name="Shape 17"/>
        <p:cNvGrpSpPr/>
        <p:nvPr/>
      </p:nvGrpSpPr>
      <p:grpSpPr>
        <a:xfrm>
          <a:off x="0" y="0"/>
          <a:ext cx="0" cy="0"/>
          <a:chOff x="0" y="0"/>
          <a:chExt cx="0" cy="0"/>
        </a:xfrm>
      </p:grpSpPr>
      <p:sp>
        <p:nvSpPr>
          <p:cNvPr id="18" name="Google Shape;18;p4"/>
          <p:cNvSpPr txBox="1"/>
          <p:nvPr>
            <p:ph type="title"/>
          </p:nvPr>
        </p:nvSpPr>
        <p:spPr>
          <a:xfrm>
            <a:off x="1048800" y="1129475"/>
            <a:ext cx="70464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20" name="Google Shape;20;p4"/>
          <p:cNvSpPr txBox="1"/>
          <p:nvPr>
            <p:ph type="body" idx="1"/>
          </p:nvPr>
        </p:nvSpPr>
        <p:spPr>
          <a:xfrm>
            <a:off x="1066775" y="1962650"/>
            <a:ext cx="7046400" cy="1917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ext Box (large)">
  <p:cSld name="ONE_COLUMN_TEXT">
    <p:bg>
      <p:bgPr>
        <a:blipFill>
          <a:blip r:embed="rId2"/>
          <a:stretch>
            <a:fillRect/>
          </a:stretch>
        </a:blipFill>
        <a:effectLst/>
      </p:bgPr>
    </p:bg>
    <p:spTree>
      <p:nvGrpSpPr>
        <p:cNvPr id="21" name="Shape 21"/>
        <p:cNvGrpSpPr/>
        <p:nvPr/>
      </p:nvGrpSpPr>
      <p:grpSpPr>
        <a:xfrm>
          <a:off x="0" y="0"/>
          <a:ext cx="0" cy="0"/>
          <a:chOff x="0" y="0"/>
          <a:chExt cx="0" cy="0"/>
        </a:xfrm>
      </p:grpSpPr>
      <p:sp>
        <p:nvSpPr>
          <p:cNvPr id="22" name="Google Shape;22;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23" name="Google Shape;23;p5"/>
          <p:cNvSpPr txBox="1"/>
          <p:nvPr>
            <p:ph type="body" idx="1"/>
          </p:nvPr>
        </p:nvSpPr>
        <p:spPr>
          <a:xfrm>
            <a:off x="605400" y="1787750"/>
            <a:ext cx="7867200" cy="2875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24" name="Google Shape;24;p5"/>
          <p:cNvSpPr txBox="1"/>
          <p:nvPr>
            <p:ph type="subTitle" idx="2"/>
          </p:nvPr>
        </p:nvSpPr>
        <p:spPr>
          <a:xfrm>
            <a:off x="605400" y="1180500"/>
            <a:ext cx="7933200" cy="47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1pPr>
            <a:lvl2pPr lvl="1"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2pPr>
            <a:lvl3pPr lvl="2"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3pPr>
            <a:lvl4pPr lvl="3"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4pPr>
            <a:lvl5pPr lvl="4"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5pPr>
            <a:lvl6pPr lvl="5"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6pPr>
            <a:lvl7pPr lvl="6"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7pPr>
            <a:lvl8pPr lvl="7"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8pPr>
            <a:lvl9pPr lvl="8"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25" name="Google Shape;25;p5"/>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ist (10 items, 1 box)">
  <p:cSld name="ONE_COLUMN_TEXT_1">
    <p:bg>
      <p:bgPr>
        <a:blipFill>
          <a:blip r:embed="rId2"/>
          <a:stretch>
            <a:fillRect/>
          </a:stretch>
        </a:blipFill>
        <a:effectLst/>
      </p:bgPr>
    </p:bg>
    <p:spTree>
      <p:nvGrpSpPr>
        <p:cNvPr id="26" name="Shape 26"/>
        <p:cNvGrpSpPr/>
        <p:nvPr/>
      </p:nvGrpSpPr>
      <p:grpSpPr>
        <a:xfrm>
          <a:off x="0" y="0"/>
          <a:ext cx="0" cy="0"/>
          <a:chOff x="0" y="0"/>
          <a:chExt cx="0" cy="0"/>
        </a:xfrm>
      </p:grpSpPr>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28" name="Google Shape;28;p6"/>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
        <p:nvSpPr>
          <p:cNvPr id="29" name="Google Shape;29;p6"/>
          <p:cNvSpPr txBox="1"/>
          <p:nvPr>
            <p:ph type="body" idx="1"/>
          </p:nvPr>
        </p:nvSpPr>
        <p:spPr>
          <a:xfrm>
            <a:off x="604750" y="1337500"/>
            <a:ext cx="3595500" cy="33258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30" name="Google Shape;30;p6"/>
          <p:cNvSpPr txBox="1"/>
          <p:nvPr>
            <p:ph type="body" idx="2"/>
          </p:nvPr>
        </p:nvSpPr>
        <p:spPr>
          <a:xfrm>
            <a:off x="4877050" y="1337500"/>
            <a:ext cx="3595500" cy="33258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ist (up to 6 items, 1 box)">
  <p:cSld name="MAIN_POINT">
    <p:bg>
      <p:bgPr>
        <a:blipFill>
          <a:blip r:embed="rId2"/>
          <a:stretch>
            <a:fillRect/>
          </a:stretch>
        </a:blipFill>
        <a:effectLst/>
      </p:bgPr>
    </p:bg>
    <p:spTree>
      <p:nvGrpSpPr>
        <p:cNvPr id="31" name="Shape 31"/>
        <p:cNvGrpSpPr/>
        <p:nvPr/>
      </p:nvGrpSpPr>
      <p:grpSpPr>
        <a:xfrm>
          <a:off x="0" y="0"/>
          <a:ext cx="0" cy="0"/>
          <a:chOff x="0" y="0"/>
          <a:chExt cx="0" cy="0"/>
        </a:xfrm>
      </p:grpSpPr>
      <p:sp>
        <p:nvSpPr>
          <p:cNvPr id="32" name="Google Shape;32;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33" name="Google Shape;33;p7"/>
          <p:cNvSpPr txBox="1"/>
          <p:nvPr>
            <p:ph type="body" idx="1"/>
          </p:nvPr>
        </p:nvSpPr>
        <p:spPr>
          <a:xfrm>
            <a:off x="3266500" y="701850"/>
            <a:ext cx="5205900" cy="39615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34" name="Google Shape;34;p7"/>
          <p:cNvSpPr txBox="1"/>
          <p:nvPr>
            <p:ph type="title"/>
          </p:nvPr>
        </p:nvSpPr>
        <p:spPr>
          <a:xfrm>
            <a:off x="605400" y="473950"/>
            <a:ext cx="2509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
        <p:nvSpPr>
          <p:cNvPr id="35" name="Google Shape;35;p7"/>
          <p:cNvSpPr txBox="1"/>
          <p:nvPr>
            <p:ph type="subTitle" idx="2"/>
          </p:nvPr>
        </p:nvSpPr>
        <p:spPr>
          <a:xfrm>
            <a:off x="605400" y="1180500"/>
            <a:ext cx="2509200" cy="47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1pPr>
            <a:lvl2pPr lvl="1"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2pPr>
            <a:lvl3pPr lvl="2"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3pPr>
            <a:lvl4pPr lvl="3"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4pPr>
            <a:lvl5pPr lvl="4"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5pPr>
            <a:lvl6pPr lvl="5"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6pPr>
            <a:lvl7pPr lvl="6"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7pPr>
            <a:lvl8pPr lvl="7"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8pPr>
            <a:lvl9pPr lvl="8"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ist (10 items, 2 boxes)">
  <p:cSld name="BIG_NUMBER">
    <p:bg>
      <p:bgPr>
        <a:blipFill>
          <a:blip r:embed="rId2"/>
          <a:stretch>
            <a:fillRect/>
          </a:stretch>
        </a:blipFill>
        <a:effectLst/>
      </p:bgPr>
    </p:bg>
    <p:spTree>
      <p:nvGrpSpPr>
        <p:cNvPr id="36" name="Shape 36"/>
        <p:cNvGrpSpPr/>
        <p:nvPr/>
      </p:nvGrpSpPr>
      <p:grpSpPr>
        <a:xfrm>
          <a:off x="0" y="0"/>
          <a:ext cx="0" cy="0"/>
          <a:chOff x="0" y="0"/>
          <a:chExt cx="0" cy="0"/>
        </a:xfrm>
      </p:grpSpPr>
      <p:sp>
        <p:nvSpPr>
          <p:cNvPr id="37" name="Google Shape;37;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38" name="Google Shape;38;p8"/>
          <p:cNvSpPr txBox="1"/>
          <p:nvPr>
            <p:ph type="body" idx="1"/>
          </p:nvPr>
        </p:nvSpPr>
        <p:spPr>
          <a:xfrm>
            <a:off x="605400" y="1333650"/>
            <a:ext cx="3442200" cy="33297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39" name="Google Shape;39;p8"/>
          <p:cNvSpPr txBox="1"/>
          <p:nvPr>
            <p:ph type="body" idx="2"/>
          </p:nvPr>
        </p:nvSpPr>
        <p:spPr>
          <a:xfrm>
            <a:off x="5030250" y="1333525"/>
            <a:ext cx="3442200" cy="33297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40" name="Google Shape;40;p8"/>
          <p:cNvSpPr txBox="1"/>
          <p:nvPr>
            <p:ph type="title"/>
          </p:nvPr>
        </p:nvSpPr>
        <p:spPr>
          <a:xfrm>
            <a:off x="605400" y="473950"/>
            <a:ext cx="2509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Images or icons (with title)">
  <p:cSld name="BLANK">
    <p:bg>
      <p:bgPr>
        <a:blipFill>
          <a:blip r:embed="rId2"/>
          <a:stretch>
            <a:fillRect/>
          </a:stretch>
        </a:blipFill>
        <a:effectLst/>
      </p:bgPr>
    </p:bg>
    <p:spTree>
      <p:nvGrpSpPr>
        <p:cNvPr id="41" name="Shape 41"/>
        <p:cNvGrpSpPr/>
        <p:nvPr/>
      </p:nvGrpSpPr>
      <p:grpSpPr>
        <a:xfrm>
          <a:off x="0" y="0"/>
          <a:ext cx="0" cy="0"/>
          <a:chOff x="0" y="0"/>
          <a:chExt cx="0" cy="0"/>
        </a:xfrm>
      </p:grpSpPr>
      <p:sp>
        <p:nvSpPr>
          <p:cNvPr id="42" name="Google Shape;42;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43" name="Google Shape;43;p9"/>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s or icons (w/o title)">
  <p:cSld name="BLANK_1">
    <p:bg>
      <p:bgPr>
        <a:blipFill>
          <a:blip r:embed="rId2"/>
          <a:stretch>
            <a:fillRect/>
          </a:stretch>
        </a:blipFill>
        <a:effectLst/>
      </p:bgPr>
    </p:bg>
    <p:spTree>
      <p:nvGrpSpPr>
        <p:cNvPr id="44" name="Shape 44"/>
        <p:cNvGrpSpPr/>
        <p:nvPr/>
      </p:nvGrpSpPr>
      <p:grpSpPr>
        <a:xfrm>
          <a:off x="0" y="0"/>
          <a:ext cx="0" cy="0"/>
          <a:chOff x="0" y="0"/>
          <a:chExt cx="0" cy="0"/>
        </a:xfrm>
      </p:grpSpPr>
      <p:sp>
        <p:nvSpPr>
          <p:cNvPr id="45" name="Google Shape;45;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3.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stretch>
            <a:fillRect/>
          </a:stretch>
        </a:blip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624600" y="525150"/>
            <a:ext cx="7938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2pPr>
            <a:lvl3pPr lvl="2"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3pPr>
            <a:lvl4pPr lvl="3"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4pPr>
            <a:lvl5pPr lvl="4"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5pPr>
            <a:lvl6pPr lvl="5"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6pPr>
            <a:lvl7pPr lvl="6"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7pPr>
            <a:lvl8pPr lvl="7"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8pPr>
            <a:lvl9pPr lvl="8"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9pPr>
          </a:lstStyle>
          <a:p/>
        </p:txBody>
      </p:sp>
      <p:sp>
        <p:nvSpPr>
          <p:cNvPr id="7" name="Google Shape;7;p1"/>
          <p:cNvSpPr txBox="1"/>
          <p:nvPr>
            <p:ph type="body" idx="1"/>
          </p:nvPr>
        </p:nvSpPr>
        <p:spPr>
          <a:xfrm>
            <a:off x="591500" y="1293900"/>
            <a:ext cx="7971900" cy="32751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
        <p:nvSpPr>
          <p:cNvPr id="9" name="Google Shape;9;p1"/>
          <p:cNvSpPr txBox="1"/>
          <p:nvPr/>
        </p:nvSpPr>
        <p:spPr>
          <a:xfrm>
            <a:off x="120625" y="4815050"/>
            <a:ext cx="2072700" cy="16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999999"/>
                </a:solidFill>
                <a:latin typeface="Open Sans" panose="020B0606030504020204"/>
                <a:ea typeface="Open Sans" panose="020B0606030504020204"/>
                <a:cs typeface="Open Sans" panose="020B0606030504020204"/>
                <a:sym typeface="Open Sans" panose="020B0606030504020204"/>
              </a:rPr>
              <a:t>Confidential</a:t>
            </a:r>
            <a:endParaRPr sz="800">
              <a:solidFill>
                <a:srgbClr val="999999"/>
              </a:solidFill>
              <a:latin typeface="Open Sans" panose="020B0606030504020204"/>
              <a:ea typeface="Open Sans" panose="020B0606030504020204"/>
              <a:cs typeface="Open Sans" panose="020B0606030504020204"/>
              <a:sym typeface="Open Sans" panose="020B0606030504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pic>
        <p:nvPicPr>
          <p:cNvPr id="54" name="Google Shape;54;p12"/>
          <p:cNvPicPr preferRelativeResize="0"/>
          <p:nvPr/>
        </p:nvPicPr>
        <p:blipFill rotWithShape="1">
          <a:blip r:embed="rId1"/>
          <a:srcRect l="9957" t="35735" r="10513" b="35787"/>
          <a:stretch>
            <a:fillRect/>
          </a:stretch>
        </p:blipFill>
        <p:spPr>
          <a:xfrm>
            <a:off x="2963449" y="497350"/>
            <a:ext cx="3217100" cy="863899"/>
          </a:xfrm>
          <a:prstGeom prst="rect">
            <a:avLst/>
          </a:prstGeom>
          <a:noFill/>
          <a:ln>
            <a:noFill/>
          </a:ln>
        </p:spPr>
      </p:pic>
      <p:sp>
        <p:nvSpPr>
          <p:cNvPr id="55" name="Google Shape;55;p12"/>
          <p:cNvSpPr txBox="1"/>
          <p:nvPr>
            <p:ph type="title"/>
          </p:nvPr>
        </p:nvSpPr>
        <p:spPr>
          <a:xfrm>
            <a:off x="2086350" y="2198475"/>
            <a:ext cx="4886700" cy="572700"/>
          </a:xfrm>
          <a:prstGeom prst="rect">
            <a:avLst/>
          </a:prstGeom>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GB" sz="2200"/>
              <a:t>Data Lake Value </a:t>
            </a:r>
            <a:r>
              <a:rPr lang="en-GB" sz="2200"/>
              <a:t>Proposition</a:t>
            </a:r>
            <a:endParaRPr sz="2200" b="0"/>
          </a:p>
        </p:txBody>
      </p:sp>
      <p:sp>
        <p:nvSpPr>
          <p:cNvPr id="56" name="Google Shape;56;p12"/>
          <p:cNvSpPr txBox="1"/>
          <p:nvPr>
            <p:ph type="subTitle" idx="1"/>
          </p:nvPr>
        </p:nvSpPr>
        <p:spPr>
          <a:xfrm>
            <a:off x="2086350" y="2910325"/>
            <a:ext cx="4886700" cy="47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CAO HOAI PHUONG</a:t>
            </a:r>
            <a:endParaRPr lang="en-US" altLang="en-GB"/>
          </a:p>
        </p:txBody>
      </p:sp>
      <p:sp>
        <p:nvSpPr>
          <p:cNvPr id="57" name="Google Shape;57;p12"/>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999999"/>
                </a:solidFill>
                <a:latin typeface="Open Sans" panose="020B0606030504020204"/>
                <a:ea typeface="Open Sans" panose="020B0606030504020204"/>
                <a:cs typeface="Open Sans" panose="020B0606030504020204"/>
                <a:sym typeface="Open Sans" panose="020B0606030504020204"/>
              </a:rPr>
              <a:t>Udacity IPS Version 1.0</a:t>
            </a:r>
            <a:endParaRPr sz="800">
              <a:solidFill>
                <a:srgbClr val="999999"/>
              </a:solidFill>
              <a:latin typeface="Open Sans" panose="020B0606030504020204"/>
              <a:ea typeface="Open Sans" panose="020B0606030504020204"/>
              <a:cs typeface="Open Sans" panose="020B0606030504020204"/>
              <a:sym typeface="Open Sans" panose="020B0606030504020204"/>
            </a:endParaRPr>
          </a:p>
        </p:txBody>
      </p:sp>
      <p:sp>
        <p:nvSpPr>
          <p:cNvPr id="58" name="Google Shape;58;p12"/>
          <p:cNvSpPr txBox="1"/>
          <p:nvPr/>
        </p:nvSpPr>
        <p:spPr>
          <a:xfrm>
            <a:off x="2086020" y="1995895"/>
            <a:ext cx="4886700" cy="25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Open Sans" panose="020B0606030504020204"/>
                <a:ea typeface="Open Sans" panose="020B0606030504020204"/>
                <a:cs typeface="Open Sans" panose="020B0606030504020204"/>
                <a:sym typeface="Open Sans" panose="020B0606030504020204"/>
              </a:rPr>
              <a:t>Medical Data Processing Company</a:t>
            </a:r>
            <a:endParaRPr>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pic>
        <p:nvPicPr>
          <p:cNvPr id="113" name="Google Shape;113;p20"/>
          <p:cNvPicPr preferRelativeResize="0"/>
          <p:nvPr/>
        </p:nvPicPr>
        <p:blipFill rotWithShape="1">
          <a:blip r:embed="rId1"/>
          <a:srcRect l="9957" t="35735" r="10513" b="35787"/>
          <a:stretch>
            <a:fillRect/>
          </a:stretch>
        </p:blipFill>
        <p:spPr>
          <a:xfrm>
            <a:off x="2963449" y="497350"/>
            <a:ext cx="3217100" cy="863899"/>
          </a:xfrm>
          <a:prstGeom prst="rect">
            <a:avLst/>
          </a:prstGeom>
          <a:noFill/>
          <a:ln>
            <a:noFill/>
          </a:ln>
        </p:spPr>
      </p:pic>
      <p:sp>
        <p:nvSpPr>
          <p:cNvPr id="114" name="Google Shape;114;p20"/>
          <p:cNvSpPr txBox="1"/>
          <p:nvPr>
            <p:ph type="title"/>
          </p:nvPr>
        </p:nvSpPr>
        <p:spPr>
          <a:xfrm>
            <a:off x="2086350" y="2198475"/>
            <a:ext cx="4886700" cy="572700"/>
          </a:xfrm>
          <a:prstGeom prst="rect">
            <a:avLst/>
          </a:prstGeom>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GB" sz="2200"/>
              <a:t>THANK YOU</a:t>
            </a:r>
            <a:endParaRPr sz="2200" b="0"/>
          </a:p>
        </p:txBody>
      </p:sp>
      <p:sp>
        <p:nvSpPr>
          <p:cNvPr id="115" name="Google Shape;115;p20"/>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999999"/>
                </a:solidFill>
                <a:latin typeface="Open Sans" panose="020B0606030504020204"/>
                <a:ea typeface="Open Sans" panose="020B0606030504020204"/>
                <a:cs typeface="Open Sans" panose="020B0606030504020204"/>
                <a:sym typeface="Open Sans" panose="020B0606030504020204"/>
              </a:rPr>
              <a:t>Udacity IPS Version 1.0</a:t>
            </a:r>
            <a:endParaRPr sz="800">
              <a:solidFill>
                <a:srgbClr val="999999"/>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2" name="Shape 62"/>
        <p:cNvGrpSpPr/>
        <p:nvPr/>
      </p:nvGrpSpPr>
      <p:grpSpPr>
        <a:xfrm>
          <a:off x="0" y="0"/>
          <a:ext cx="0" cy="0"/>
          <a:chOff x="0" y="0"/>
          <a:chExt cx="0" cy="0"/>
        </a:xfrm>
      </p:grpSpPr>
      <p:sp>
        <p:nvSpPr>
          <p:cNvPr id="63" name="Google Shape;63;p13"/>
          <p:cNvSpPr txBox="1"/>
          <p:nvPr>
            <p:ph type="title"/>
          </p:nvPr>
        </p:nvSpPr>
        <p:spPr>
          <a:xfrm>
            <a:off x="1048800" y="1129475"/>
            <a:ext cx="704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000">
                <a:solidFill>
                  <a:srgbClr val="666666"/>
                </a:solidFill>
              </a:rPr>
              <a:t>Agenda</a:t>
            </a:r>
            <a:endParaRPr sz="3000">
              <a:solidFill>
                <a:srgbClr val="666666"/>
              </a:solidFill>
            </a:endParaRPr>
          </a:p>
        </p:txBody>
      </p:sp>
      <p:sp>
        <p:nvSpPr>
          <p:cNvPr id="64" name="Google Shape;64;p13"/>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999999"/>
                </a:solidFill>
                <a:latin typeface="Open Sans" panose="020B0606030504020204"/>
                <a:ea typeface="Open Sans" panose="020B0606030504020204"/>
                <a:cs typeface="Open Sans" panose="020B0606030504020204"/>
                <a:sym typeface="Open Sans" panose="020B0606030504020204"/>
              </a:rPr>
              <a:t>Udacity IPS Ver. 1 2/2020</a:t>
            </a:r>
            <a:endParaRPr sz="800">
              <a:solidFill>
                <a:srgbClr val="999999"/>
              </a:solidFill>
              <a:latin typeface="Open Sans" panose="020B0606030504020204"/>
              <a:ea typeface="Open Sans" panose="020B0606030504020204"/>
              <a:cs typeface="Open Sans" panose="020B0606030504020204"/>
              <a:sym typeface="Open Sans" panose="020B0606030504020204"/>
            </a:endParaRPr>
          </a:p>
        </p:txBody>
      </p:sp>
      <p:sp>
        <p:nvSpPr>
          <p:cNvPr id="65" name="Google Shape;65;p13"/>
          <p:cNvSpPr txBox="1"/>
          <p:nvPr>
            <p:ph type="body" idx="1"/>
          </p:nvPr>
        </p:nvSpPr>
        <p:spPr>
          <a:xfrm>
            <a:off x="1066775" y="1962650"/>
            <a:ext cx="7046400" cy="1917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a:t>What is a Data Lake</a:t>
            </a:r>
            <a:endParaRPr lang="en-GB"/>
          </a:p>
          <a:p>
            <a:pPr marL="457200" lvl="0" indent="-317500" algn="l" rtl="0">
              <a:spcBef>
                <a:spcPts val="0"/>
              </a:spcBef>
              <a:spcAft>
                <a:spcPts val="0"/>
              </a:spcAft>
              <a:buSzPts val="1400"/>
              <a:buChar char="●"/>
            </a:pPr>
            <a:r>
              <a:rPr lang="en-GB"/>
              <a:t>Components</a:t>
            </a:r>
            <a:r>
              <a:rPr lang="en-GB"/>
              <a:t> of a Data Lake</a:t>
            </a:r>
            <a:endParaRPr lang="en-GB"/>
          </a:p>
          <a:p>
            <a:pPr marL="457200" lvl="0" indent="-317500" algn="l" rtl="0">
              <a:spcBef>
                <a:spcPts val="0"/>
              </a:spcBef>
              <a:spcAft>
                <a:spcPts val="0"/>
              </a:spcAft>
              <a:buSzPts val="1400"/>
              <a:buChar char="●"/>
            </a:pPr>
            <a:r>
              <a:rPr lang="en-GB"/>
              <a:t>Data Lake vs Data Warehouse</a:t>
            </a:r>
            <a:endParaRPr lang="en-GB"/>
          </a:p>
          <a:p>
            <a:pPr marL="457200" lvl="0" indent="-317500" algn="l" rtl="0">
              <a:spcBef>
                <a:spcPts val="0"/>
              </a:spcBef>
              <a:spcAft>
                <a:spcPts val="0"/>
              </a:spcAft>
              <a:buSzPts val="1400"/>
              <a:buChar char="●"/>
            </a:pPr>
            <a:r>
              <a:rPr lang="en-GB"/>
              <a:t>Business Value of Data Lake Solution</a:t>
            </a:r>
            <a:endParaRPr lang="en-GB"/>
          </a:p>
          <a:p>
            <a:pPr marL="457200" lvl="0" indent="-317500" algn="l" rtl="0">
              <a:spcBef>
                <a:spcPts val="0"/>
              </a:spcBef>
              <a:spcAft>
                <a:spcPts val="0"/>
              </a:spcAft>
              <a:buSzPts val="1400"/>
              <a:buChar char="●"/>
            </a:pPr>
            <a:r>
              <a:rPr lang="en-GB"/>
              <a:t>Proposed Data Lake Architecture for Medical Data Processing system</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9" name="Shape 69"/>
        <p:cNvGrpSpPr/>
        <p:nvPr/>
      </p:nvGrpSpPr>
      <p:grpSpPr>
        <a:xfrm>
          <a:off x="0" y="0"/>
          <a:ext cx="0" cy="0"/>
          <a:chOff x="0" y="0"/>
          <a:chExt cx="0" cy="0"/>
        </a:xfrm>
      </p:grpSpPr>
      <p:sp>
        <p:nvSpPr>
          <p:cNvPr id="72" name="Google Shape;72;p14"/>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What is a Data Lake</a:t>
            </a:r>
            <a:endParaRPr lang="en-GB"/>
          </a:p>
        </p:txBody>
      </p:sp>
      <p:pic>
        <p:nvPicPr>
          <p:cNvPr id="101" name="Picture 100"/>
          <p:cNvPicPr/>
          <p:nvPr/>
        </p:nvPicPr>
        <p:blipFill>
          <a:blip r:embed="rId1"/>
          <a:stretch>
            <a:fillRect/>
          </a:stretch>
        </p:blipFill>
        <p:spPr>
          <a:xfrm>
            <a:off x="1686560" y="1510030"/>
            <a:ext cx="5770245" cy="3232150"/>
          </a:xfrm>
          <a:prstGeom prst="rect">
            <a:avLst/>
          </a:prstGeom>
          <a:noFill/>
          <a:ln w="9525">
            <a:noFill/>
          </a:ln>
        </p:spPr>
      </p:pic>
      <p:sp>
        <p:nvSpPr>
          <p:cNvPr id="1" name="Text Box 0"/>
          <p:cNvSpPr txBox="1"/>
          <p:nvPr/>
        </p:nvSpPr>
        <p:spPr>
          <a:xfrm>
            <a:off x="605155" y="1203325"/>
            <a:ext cx="4572000" cy="306705"/>
          </a:xfrm>
          <a:prstGeom prst="rect">
            <a:avLst/>
          </a:prstGeom>
          <a:noFill/>
        </p:spPr>
        <p:txBody>
          <a:bodyPr wrap="square" rtlCol="0" anchor="t">
            <a:spAutoFit/>
          </a:bodyPr>
          <a:p>
            <a:r>
              <a:rPr lang="en-US"/>
              <a:t>10,000 foot view</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9" name="Shape 69"/>
        <p:cNvGrpSpPr/>
        <p:nvPr/>
      </p:nvGrpSpPr>
      <p:grpSpPr>
        <a:xfrm>
          <a:off x="0" y="0"/>
          <a:ext cx="0" cy="0"/>
          <a:chOff x="0" y="0"/>
          <a:chExt cx="0" cy="0"/>
        </a:xfrm>
      </p:grpSpPr>
      <p:sp>
        <p:nvSpPr>
          <p:cNvPr id="72" name="Google Shape;72;p14"/>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What is a Data Lake</a:t>
            </a:r>
            <a:endParaRPr lang="en-GB"/>
          </a:p>
        </p:txBody>
      </p:sp>
      <p:sp>
        <p:nvSpPr>
          <p:cNvPr id="3" name="Text Box 2"/>
          <p:cNvSpPr txBox="1"/>
          <p:nvPr/>
        </p:nvSpPr>
        <p:spPr>
          <a:xfrm>
            <a:off x="605155" y="1203325"/>
            <a:ext cx="4572000" cy="306705"/>
          </a:xfrm>
          <a:prstGeom prst="rect">
            <a:avLst/>
          </a:prstGeom>
          <a:noFill/>
        </p:spPr>
        <p:txBody>
          <a:bodyPr wrap="square" rtlCol="0" anchor="t">
            <a:spAutoFit/>
          </a:bodyPr>
          <a:p>
            <a:r>
              <a:rPr lang="en-US"/>
              <a:t>5000 foot view</a:t>
            </a:r>
            <a:endParaRPr lang="en-US"/>
          </a:p>
        </p:txBody>
      </p:sp>
      <p:pic>
        <p:nvPicPr>
          <p:cNvPr id="4" name="Picture 3"/>
          <p:cNvPicPr>
            <a:picLocks noChangeAspect="1"/>
          </p:cNvPicPr>
          <p:nvPr/>
        </p:nvPicPr>
        <p:blipFill>
          <a:blip r:embed="rId1"/>
          <a:stretch>
            <a:fillRect/>
          </a:stretch>
        </p:blipFill>
        <p:spPr>
          <a:xfrm>
            <a:off x="467360" y="1779270"/>
            <a:ext cx="8244205" cy="17354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6" name="Shape 76"/>
        <p:cNvGrpSpPr/>
        <p:nvPr/>
      </p:nvGrpSpPr>
      <p:grpSpPr>
        <a:xfrm>
          <a:off x="0" y="0"/>
          <a:ext cx="0" cy="0"/>
          <a:chOff x="0" y="0"/>
          <a:chExt cx="0" cy="0"/>
        </a:xfrm>
      </p:grpSpPr>
      <p:sp>
        <p:nvSpPr>
          <p:cNvPr id="77" name="Google Shape;77;p15"/>
          <p:cNvSpPr txBox="1"/>
          <p:nvPr>
            <p:ph type="body" idx="1"/>
          </p:nvPr>
        </p:nvSpPr>
        <p:spPr>
          <a:xfrm>
            <a:off x="672075" y="1275940"/>
            <a:ext cx="7867200" cy="2875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altLang="en-GB"/>
              <a:t>Storage Layer</a:t>
            </a:r>
            <a:endParaRPr lang="en-US" altLang="en-GB"/>
          </a:p>
          <a:p>
            <a:pPr marL="457200" lvl="0" indent="-317500" algn="l" rtl="0">
              <a:spcBef>
                <a:spcPts val="0"/>
              </a:spcBef>
              <a:spcAft>
                <a:spcPts val="0"/>
              </a:spcAft>
              <a:buSzPts val="1400"/>
              <a:buChar char="●"/>
            </a:pPr>
            <a:r>
              <a:rPr lang="en-GB"/>
              <a:t>Ingestion Layer</a:t>
            </a:r>
            <a:endParaRPr lang="en-GB"/>
          </a:p>
          <a:p>
            <a:pPr marL="457200" lvl="0" indent="-317500" algn="l" rtl="0">
              <a:spcBef>
                <a:spcPts val="0"/>
              </a:spcBef>
              <a:spcAft>
                <a:spcPts val="0"/>
              </a:spcAft>
              <a:buSzPts val="1400"/>
              <a:buChar char="●"/>
            </a:pPr>
            <a:r>
              <a:rPr lang="en-GB"/>
              <a:t>Processing and Analytics Layer:</a:t>
            </a:r>
            <a:endParaRPr lang="en-GB"/>
          </a:p>
          <a:p>
            <a:pPr marL="457200" lvl="0" indent="-317500" algn="l" rtl="0">
              <a:spcBef>
                <a:spcPts val="0"/>
              </a:spcBef>
              <a:spcAft>
                <a:spcPts val="0"/>
              </a:spcAft>
              <a:buSzPts val="1400"/>
              <a:buChar char="●"/>
            </a:pPr>
            <a:r>
              <a:rPr lang="en-GB"/>
              <a:t>Serving Layer</a:t>
            </a:r>
            <a:endParaRPr lang="en-GB"/>
          </a:p>
          <a:p>
            <a:pPr marL="457200" lvl="0" indent="-317500" algn="l" rtl="0">
              <a:spcBef>
                <a:spcPts val="0"/>
              </a:spcBef>
              <a:spcAft>
                <a:spcPts val="0"/>
              </a:spcAft>
              <a:buSzPts val="1400"/>
              <a:buChar char="●"/>
            </a:pPr>
            <a:r>
              <a:rPr lang="en-US" altLang="en-GB"/>
              <a:t>About Data Catalog, Governance and Security</a:t>
            </a:r>
            <a:endParaRPr lang="en-US" altLang="en-GB"/>
          </a:p>
        </p:txBody>
      </p:sp>
      <p:sp>
        <p:nvSpPr>
          <p:cNvPr id="79" name="Google Shape;79;p15"/>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Components of Data Lake</a:t>
            </a: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5" name="Google Shape;85;p16"/>
          <p:cNvSpPr txBox="1"/>
          <p:nvPr>
            <p:ph type="title"/>
          </p:nvPr>
        </p:nvSpPr>
        <p:spPr>
          <a:xfrm>
            <a:off x="1048800" y="1129475"/>
            <a:ext cx="704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Lake vs Data Warehouse</a:t>
            </a:r>
            <a:endParaRPr lang="en-GB"/>
          </a:p>
        </p:txBody>
      </p:sp>
      <p:sp>
        <p:nvSpPr>
          <p:cNvPr id="1" name="Text Placeholder 0"/>
          <p:cNvSpPr/>
          <p:nvPr>
            <p:ph type="body" idx="1"/>
          </p:nvPr>
        </p:nvSpPr>
        <p:spPr/>
        <p:txBody>
          <a:bodyPr/>
          <a:p>
            <a:pPr marL="139700" indent="0">
              <a:buNone/>
            </a:pPr>
            <a:r>
              <a:rPr lang="en-US"/>
              <a:t>Data lakes and data warehouses are similar in that they both store and process data, each have their own specialties, and therefore their own use cases. That's why it's common for an enterprise-level organization to include a data lake and a data warehouse in their analytics ecosystem. what's the difference between a data lake and a data warehouse? And when is it appropriate to use one over the other?</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7"/>
          <p:cNvSpPr txBox="1"/>
          <p:nvPr>
            <p:ph type="body" idx="1"/>
          </p:nvPr>
        </p:nvSpPr>
        <p:spPr>
          <a:xfrm>
            <a:off x="605400" y="1275250"/>
            <a:ext cx="3442200" cy="34542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GB"/>
              <a:t>A</a:t>
            </a:r>
            <a:endParaRPr lang="en-GB"/>
          </a:p>
          <a:p>
            <a:pPr marL="457200" lvl="0" indent="-317500" algn="l" rtl="0">
              <a:lnSpc>
                <a:spcPct val="100000"/>
              </a:lnSpc>
              <a:spcBef>
                <a:spcPts val="0"/>
              </a:spcBef>
              <a:spcAft>
                <a:spcPts val="0"/>
              </a:spcAft>
              <a:buSzPts val="1400"/>
              <a:buChar char="●"/>
            </a:pPr>
            <a:r>
              <a:rPr lang="en-GB"/>
              <a:t>B</a:t>
            </a:r>
            <a:endParaRPr lang="en-GB"/>
          </a:p>
          <a:p>
            <a:pPr marL="457200" lvl="0" indent="-317500" algn="l" rtl="0">
              <a:lnSpc>
                <a:spcPct val="100000"/>
              </a:lnSpc>
              <a:spcBef>
                <a:spcPts val="0"/>
              </a:spcBef>
              <a:spcAft>
                <a:spcPts val="0"/>
              </a:spcAft>
              <a:buSzPts val="1400"/>
              <a:buChar char="●"/>
            </a:pPr>
            <a:r>
              <a:rPr lang="en-GB"/>
              <a:t>C</a:t>
            </a:r>
            <a:endParaRPr lang="en-GB"/>
          </a:p>
          <a:p>
            <a:pPr marL="457200" lvl="0" indent="-317500" algn="l" rtl="0">
              <a:lnSpc>
                <a:spcPct val="100000"/>
              </a:lnSpc>
              <a:spcBef>
                <a:spcPts val="0"/>
              </a:spcBef>
              <a:spcAft>
                <a:spcPts val="0"/>
              </a:spcAft>
              <a:buSzPts val="1400"/>
              <a:buChar char="●"/>
            </a:pPr>
            <a:r>
              <a:rPr lang="en-GB"/>
              <a:t>…</a:t>
            </a:r>
            <a:endParaRPr lang="en-GB"/>
          </a:p>
          <a:p>
            <a:pPr marL="457200" lvl="0" indent="-317500" algn="l" rtl="0">
              <a:lnSpc>
                <a:spcPct val="100000"/>
              </a:lnSpc>
              <a:spcBef>
                <a:spcPts val="0"/>
              </a:spcBef>
              <a:spcAft>
                <a:spcPts val="0"/>
              </a:spcAft>
              <a:buSzPts val="1400"/>
              <a:buChar char="●"/>
            </a:pPr>
            <a:r>
              <a:rPr lang="en-GB"/>
              <a:t>...</a:t>
            </a:r>
            <a:endParaRPr lang="en-GB"/>
          </a:p>
        </p:txBody>
      </p:sp>
      <p:sp>
        <p:nvSpPr>
          <p:cNvPr id="91" name="Google Shape;91;p17"/>
          <p:cNvSpPr txBox="1"/>
          <p:nvPr>
            <p:ph type="body" idx="2"/>
          </p:nvPr>
        </p:nvSpPr>
        <p:spPr>
          <a:xfrm>
            <a:off x="5030250" y="1199050"/>
            <a:ext cx="3442200" cy="33297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GB"/>
              <a:t>A</a:t>
            </a:r>
            <a:endParaRPr lang="en-GB"/>
          </a:p>
          <a:p>
            <a:pPr marL="457200" lvl="0" indent="-317500" algn="l" rtl="0">
              <a:lnSpc>
                <a:spcPct val="100000"/>
              </a:lnSpc>
              <a:spcBef>
                <a:spcPts val="0"/>
              </a:spcBef>
              <a:spcAft>
                <a:spcPts val="0"/>
              </a:spcAft>
              <a:buSzPts val="1400"/>
              <a:buChar char="●"/>
            </a:pPr>
            <a:r>
              <a:rPr lang="en-GB"/>
              <a:t>B</a:t>
            </a:r>
            <a:endParaRPr lang="en-GB"/>
          </a:p>
          <a:p>
            <a:pPr marL="457200" lvl="0" indent="-317500" algn="l" rtl="0">
              <a:lnSpc>
                <a:spcPct val="100000"/>
              </a:lnSpc>
              <a:spcBef>
                <a:spcPts val="0"/>
              </a:spcBef>
              <a:spcAft>
                <a:spcPts val="0"/>
              </a:spcAft>
              <a:buSzPts val="1400"/>
              <a:buChar char="●"/>
            </a:pPr>
            <a:r>
              <a:rPr lang="en-GB"/>
              <a:t>C</a:t>
            </a:r>
            <a:endParaRPr lang="en-GB"/>
          </a:p>
          <a:p>
            <a:pPr marL="457200" lvl="0" indent="-317500" algn="l" rtl="0">
              <a:lnSpc>
                <a:spcPct val="100000"/>
              </a:lnSpc>
              <a:spcBef>
                <a:spcPts val="0"/>
              </a:spcBef>
              <a:spcAft>
                <a:spcPts val="0"/>
              </a:spcAft>
              <a:buSzPts val="1400"/>
              <a:buChar char="●"/>
            </a:pPr>
            <a:r>
              <a:rPr lang="en-GB"/>
              <a:t>…</a:t>
            </a:r>
            <a:endParaRPr lang="en-GB"/>
          </a:p>
          <a:p>
            <a:pPr marL="457200" lvl="0" indent="-317500" algn="l" rtl="0">
              <a:lnSpc>
                <a:spcPct val="100000"/>
              </a:lnSpc>
              <a:spcBef>
                <a:spcPts val="0"/>
              </a:spcBef>
              <a:spcAft>
                <a:spcPts val="0"/>
              </a:spcAft>
              <a:buSzPts val="1400"/>
              <a:buChar char="●"/>
            </a:pPr>
            <a:r>
              <a:rPr lang="en-GB"/>
              <a:t>...</a:t>
            </a:r>
            <a:endParaRPr lang="en-GB"/>
          </a:p>
        </p:txBody>
      </p:sp>
      <p:sp>
        <p:nvSpPr>
          <p:cNvPr id="92" name="Google Shape;92;p17"/>
          <p:cNvSpPr txBox="1"/>
          <p:nvPr>
            <p:ph type="title"/>
          </p:nvPr>
        </p:nvSpPr>
        <p:spPr>
          <a:xfrm>
            <a:off x="529200" y="626350"/>
            <a:ext cx="3518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Warehouse</a:t>
            </a:r>
            <a:endParaRPr b="0"/>
          </a:p>
          <a:p>
            <a:pPr marL="0" lvl="0" indent="0" algn="l" rtl="0">
              <a:spcBef>
                <a:spcPts val="0"/>
              </a:spcBef>
              <a:spcAft>
                <a:spcPts val="0"/>
              </a:spcAft>
              <a:buNone/>
            </a:pPr>
          </a:p>
        </p:txBody>
      </p:sp>
      <p:sp>
        <p:nvSpPr>
          <p:cNvPr id="93" name="Google Shape;93;p17"/>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999999"/>
                </a:solidFill>
                <a:latin typeface="Open Sans" panose="020B0606030504020204"/>
                <a:ea typeface="Open Sans" panose="020B0606030504020204"/>
                <a:cs typeface="Open Sans" panose="020B0606030504020204"/>
                <a:sym typeface="Open Sans" panose="020B0606030504020204"/>
              </a:rPr>
              <a:t>Udacity IPS Ver. 1 2/2020</a:t>
            </a:r>
            <a:endParaRPr sz="800">
              <a:solidFill>
                <a:srgbClr val="999999"/>
              </a:solidFill>
              <a:latin typeface="Open Sans" panose="020B0606030504020204"/>
              <a:ea typeface="Open Sans" panose="020B0606030504020204"/>
              <a:cs typeface="Open Sans" panose="020B0606030504020204"/>
              <a:sym typeface="Open Sans" panose="020B0606030504020204"/>
            </a:endParaRPr>
          </a:p>
        </p:txBody>
      </p:sp>
      <p:sp>
        <p:nvSpPr>
          <p:cNvPr id="94" name="Google Shape;94;p17"/>
          <p:cNvSpPr txBox="1"/>
          <p:nvPr>
            <p:ph type="title"/>
          </p:nvPr>
        </p:nvSpPr>
        <p:spPr>
          <a:xfrm>
            <a:off x="4954050" y="594225"/>
            <a:ext cx="3518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Lake</a:t>
            </a:r>
            <a:endParaRPr b="0"/>
          </a:p>
          <a:p>
            <a:pPr marL="0" lvl="0" indent="0" algn="l" rtl="0">
              <a:spcBef>
                <a:spcPts val="0"/>
              </a:spcBef>
              <a:spcAft>
                <a:spcPts val="0"/>
              </a:spcAft>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8" name="Shape 98"/>
        <p:cNvGrpSpPr/>
        <p:nvPr/>
      </p:nvGrpSpPr>
      <p:grpSpPr>
        <a:xfrm>
          <a:off x="0" y="0"/>
          <a:ext cx="0" cy="0"/>
          <a:chOff x="0" y="0"/>
          <a:chExt cx="0" cy="0"/>
        </a:xfrm>
      </p:grpSpPr>
      <p:sp>
        <p:nvSpPr>
          <p:cNvPr id="99" name="Google Shape;99;p18"/>
          <p:cNvSpPr txBox="1"/>
          <p:nvPr>
            <p:ph type="body" idx="1"/>
          </p:nvPr>
        </p:nvSpPr>
        <p:spPr>
          <a:xfrm>
            <a:off x="605400" y="2574525"/>
            <a:ext cx="7867200" cy="2088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a:t>A</a:t>
            </a:r>
            <a:endParaRPr lang="en-GB"/>
          </a:p>
          <a:p>
            <a:pPr marL="457200" lvl="0" indent="-317500" algn="l" rtl="0">
              <a:spcBef>
                <a:spcPts val="0"/>
              </a:spcBef>
              <a:spcAft>
                <a:spcPts val="0"/>
              </a:spcAft>
              <a:buSzPts val="1400"/>
              <a:buChar char="●"/>
            </a:pPr>
            <a:r>
              <a:rPr lang="en-GB"/>
              <a:t>B</a:t>
            </a:r>
            <a:endParaRPr lang="en-GB"/>
          </a:p>
          <a:p>
            <a:pPr marL="457200" lvl="0" indent="-317500" algn="l" rtl="0">
              <a:spcBef>
                <a:spcPts val="0"/>
              </a:spcBef>
              <a:spcAft>
                <a:spcPts val="0"/>
              </a:spcAft>
              <a:buSzPts val="1400"/>
              <a:buChar char="●"/>
            </a:pPr>
            <a:r>
              <a:rPr lang="en-GB"/>
              <a:t>C</a:t>
            </a:r>
            <a:endParaRPr lang="en-GB"/>
          </a:p>
          <a:p>
            <a:pPr marL="457200" lvl="0" indent="-317500" algn="l" rtl="0">
              <a:spcBef>
                <a:spcPts val="0"/>
              </a:spcBef>
              <a:spcAft>
                <a:spcPts val="0"/>
              </a:spcAft>
              <a:buSzPts val="1400"/>
              <a:buChar char="●"/>
            </a:pPr>
            <a:r>
              <a:rPr lang="en-GB"/>
              <a:t>…</a:t>
            </a:r>
            <a:endParaRPr lang="en-GB"/>
          </a:p>
          <a:p>
            <a:pPr marL="457200" lvl="0" indent="-317500" algn="l" rtl="0">
              <a:spcBef>
                <a:spcPts val="0"/>
              </a:spcBef>
              <a:spcAft>
                <a:spcPts val="0"/>
              </a:spcAft>
              <a:buSzPts val="1400"/>
              <a:buChar char="●"/>
            </a:pPr>
            <a:r>
              <a:rPr lang="en-GB"/>
              <a:t>...</a:t>
            </a:r>
            <a:endParaRPr lang="en-GB"/>
          </a:p>
        </p:txBody>
      </p:sp>
      <p:sp>
        <p:nvSpPr>
          <p:cNvPr id="100" name="Google Shape;100;p18"/>
          <p:cNvSpPr txBox="1"/>
          <p:nvPr>
            <p:ph type="subTitle" idx="2"/>
          </p:nvPr>
        </p:nvSpPr>
        <p:spPr>
          <a:xfrm>
            <a:off x="605400" y="1180500"/>
            <a:ext cx="7933200" cy="130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b="1"/>
              <a:t>&lt; Think about:</a:t>
            </a:r>
            <a:r>
              <a:rPr lang="en-GB" sz="1400"/>
              <a:t> Provide an executive level summary based on your analysis of problem statement. How would implementing a Data Lake solution help Medical Data Processing Company? Please identify at least 3 </a:t>
            </a:r>
            <a:r>
              <a:rPr lang="en-GB" sz="1400"/>
              <a:t>business outcomes</a:t>
            </a:r>
            <a:r>
              <a:rPr lang="en-GB" sz="1400"/>
              <a:t> of building a Data Lake?&gt;</a:t>
            </a:r>
            <a:endParaRPr sz="1400"/>
          </a:p>
          <a:p>
            <a:pPr marL="0" lvl="0" indent="0" algn="l" rtl="0">
              <a:spcBef>
                <a:spcPts val="0"/>
              </a:spcBef>
              <a:spcAft>
                <a:spcPts val="0"/>
              </a:spcAft>
              <a:buNone/>
            </a:pPr>
            <a:endParaRPr sz="1400"/>
          </a:p>
          <a:p>
            <a:pPr marL="0" lvl="0" indent="0" algn="l" rtl="0">
              <a:spcBef>
                <a:spcPts val="0"/>
              </a:spcBef>
              <a:spcAft>
                <a:spcPts val="0"/>
              </a:spcAft>
              <a:buClr>
                <a:schemeClr val="dk1"/>
              </a:buClr>
              <a:buSzPts val="1100"/>
              <a:buFont typeface="Arial" panose="020B0604020202020204"/>
              <a:buNone/>
            </a:pPr>
            <a:r>
              <a:rPr lang="en-GB" sz="1400"/>
              <a:t>&lt;Video tip: Explain </a:t>
            </a:r>
            <a:r>
              <a:rPr lang="en-GB" sz="1400" b="1"/>
              <a:t>“</a:t>
            </a:r>
            <a:r>
              <a:rPr lang="en-GB" sz="1400" b="1"/>
              <a:t>Why</a:t>
            </a:r>
            <a:r>
              <a:rPr lang="en-GB" sz="1400" b="1"/>
              <a:t>”</a:t>
            </a:r>
            <a:r>
              <a:rPr lang="en-GB" sz="1400"/>
              <a:t> Data Lake solution makes sense for Medical Data Processing Company. </a:t>
            </a:r>
            <a:r>
              <a:rPr lang="en-GB" sz="1400" b="1"/>
              <a:t>&gt;</a:t>
            </a:r>
            <a:endParaRPr sz="1400" b="1"/>
          </a:p>
        </p:txBody>
      </p:sp>
      <p:sp>
        <p:nvSpPr>
          <p:cNvPr id="101" name="Google Shape;101;p18"/>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Business Value of Data Lake</a:t>
            </a: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5" name="Shape 105"/>
        <p:cNvGrpSpPr/>
        <p:nvPr/>
      </p:nvGrpSpPr>
      <p:grpSpPr>
        <a:xfrm>
          <a:off x="0" y="0"/>
          <a:ext cx="0" cy="0"/>
          <a:chOff x="0" y="0"/>
          <a:chExt cx="0" cy="0"/>
        </a:xfrm>
      </p:grpSpPr>
      <p:sp>
        <p:nvSpPr>
          <p:cNvPr id="106" name="Google Shape;106;p19"/>
          <p:cNvSpPr txBox="1"/>
          <p:nvPr>
            <p:ph type="body" idx="1"/>
          </p:nvPr>
        </p:nvSpPr>
        <p:spPr>
          <a:xfrm>
            <a:off x="605400" y="1787750"/>
            <a:ext cx="7867200" cy="287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&lt; Embed your Architecture Diagram of Data Lake you created in Step 2. &gt;</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GB"/>
              <a:t>&lt; Video tip: You can also use additional slides to </a:t>
            </a:r>
            <a:r>
              <a:rPr lang="en-GB"/>
              <a:t>briefly</a:t>
            </a:r>
            <a:r>
              <a:rPr lang="en-GB"/>
              <a:t> elaborate or highlight any area from your </a:t>
            </a:r>
            <a:r>
              <a:rPr lang="en-GB"/>
              <a:t>architecture</a:t>
            </a:r>
            <a:r>
              <a:rPr lang="en-GB"/>
              <a:t>. You can also choose where to include this slide.</a:t>
            </a:r>
            <a:endParaRPr lang="en-GB"/>
          </a:p>
        </p:txBody>
      </p:sp>
      <p:sp>
        <p:nvSpPr>
          <p:cNvPr id="107" name="Google Shape;107;p19"/>
          <p:cNvSpPr txBox="1"/>
          <p:nvPr>
            <p:ph type="subTitle" idx="2"/>
          </p:nvPr>
        </p:nvSpPr>
        <p:spPr>
          <a:xfrm>
            <a:off x="605400" y="1180500"/>
            <a:ext cx="7933200" cy="47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8" name="Google Shape;108;p19"/>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Lake Architecture</a:t>
            </a:r>
            <a:endParaRPr lang="en-GB"/>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1663</Words>
  <Application>WPS Presentation</Application>
  <PresentationFormat/>
  <Paragraphs>81</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Arial</vt:lpstr>
      <vt:lpstr>Open Sans</vt:lpstr>
      <vt:lpstr>Microsoft YaHei</vt:lpstr>
      <vt:lpstr>Arial Unicode MS</vt:lpstr>
      <vt:lpstr>Simple Light</vt:lpstr>
      <vt:lpstr>Data Lake Value Proposition</vt:lpstr>
      <vt:lpstr>Agenda</vt:lpstr>
      <vt:lpstr>What is a Data Lake</vt:lpstr>
      <vt:lpstr>What is a Data Lake</vt:lpstr>
      <vt:lpstr>Components of Data Lake</vt:lpstr>
      <vt:lpstr>Data Lake vs Data Warehouse</vt:lpstr>
      <vt:lpstr>Data Lake</vt:lpstr>
      <vt:lpstr>Business Value of Data Lake</vt:lpstr>
      <vt:lpstr>Data Lake Architecture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Lake Value Proposition</dc:title>
  <dc:creator/>
  <cp:lastModifiedBy>fuongcao</cp:lastModifiedBy>
  <cp:revision>2</cp:revision>
  <dcterms:created xsi:type="dcterms:W3CDTF">2024-08-19T00:02:44Z</dcterms:created>
  <dcterms:modified xsi:type="dcterms:W3CDTF">2024-08-19T00:06:27Z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57BA427035204593BEA4F657CDAA93BA_12</vt:lpwstr>
  </property>
  <property fmtid="{D5CDD505-2E9C-101B-9397-08002B2CF9AE}" pid="3" name="KSOProductBuildVer">
    <vt:lpwstr>1033-12.2.0.13472</vt:lpwstr>
  </property>
</Properties>
</file>