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6"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panose="020B060603050402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70de937195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875c2255bd_0_2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875c2255bd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At 10,000 foot view the </a:t>
            </a:r>
            <a:r>
              <a:t>high-level framework for building a data lake</a:t>
            </a:r>
            <a:r>
              <a:rPr lang="en-US"/>
              <a:t> that show how analytics systems work with source and destination systems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8fe4879d55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8fe4879d55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875c2255bd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8fe4879d55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8fe4879d55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DO NOT USE] - Guidelines Slides">
  <p:cSld name="SECTION_HEADER">
    <p:spTree>
      <p:nvGrpSpPr>
        <p:cNvPr id="10" name="Shape 10"/>
        <p:cNvGrpSpPr/>
        <p:nvPr/>
      </p:nvGrpSpPr>
      <p:grpSpPr>
        <a:xfrm>
          <a:off x="0" y="0"/>
          <a:ext cx="0" cy="0"/>
          <a:chOff x="0" y="0"/>
          <a:chExt cx="0" cy="0"/>
        </a:xfrm>
      </p:grpSpPr>
      <p:sp>
        <p:nvSpPr>
          <p:cNvPr id="11" name="Google Shape;11;p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stretch>
            <a:fillRect/>
          </a:stretch>
        </a:blipFill>
        <a:effectLst/>
      </p:bgPr>
    </p:bg>
    <p:spTree>
      <p:nvGrpSpPr>
        <p:cNvPr id="46" name="Shape 46"/>
        <p:cNvGrpSpPr/>
        <p:nvPr/>
      </p:nvGrpSpPr>
      <p:grpSpPr>
        <a:xfrm>
          <a:off x="0" y="0"/>
          <a:ext cx="0" cy="0"/>
          <a:chOff x="0" y="0"/>
          <a:chExt cx="0" cy="0"/>
        </a:xfrm>
      </p:grpSpPr>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8" name="Google Shape;48;p11"/>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49" name="Google Shape;49;p11"/>
          <p:cNvSpPr txBox="1"/>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Card">
  <p:cSld name="TITLE_AND_TWO_COLUMNS">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panose="020B0606030504020204"/>
              <a:buNone/>
              <a:defRPr sz="24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6" name="Google Shape;16;p3"/>
          <p:cNvSpPr txBox="1"/>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ext Box (small)">
  <p:cSld name="TITLE_ONLY">
    <p:bg>
      <p:bgPr>
        <a:blipFill>
          <a:blip r:embed="rId2"/>
          <a:stretch>
            <a:fillRect/>
          </a:stretch>
        </a:blipFill>
        <a:effectLst/>
      </p:bgPr>
    </p:bg>
    <p:spTree>
      <p:nvGrpSpPr>
        <p:cNvPr id="17" name="Shape 17"/>
        <p:cNvGrpSpPr/>
        <p:nvPr/>
      </p:nvGrpSpPr>
      <p:grpSpPr>
        <a:xfrm>
          <a:off x="0" y="0"/>
          <a:ext cx="0" cy="0"/>
          <a:chOff x="0" y="0"/>
          <a:chExt cx="0" cy="0"/>
        </a:xfrm>
      </p:grpSpPr>
      <p:sp>
        <p:nvSpPr>
          <p:cNvPr id="18" name="Google Shape;18;p4"/>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4"/>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stretch>
            <a:fillRect/>
          </a:stretch>
        </a:blipFill>
        <a:effectLst/>
      </p:bgPr>
    </p:bg>
    <p:spTree>
      <p:nvGrpSpPr>
        <p:cNvPr id="21" name="Shape 21"/>
        <p:cNvGrpSpPr/>
        <p:nvPr/>
      </p:nvGrpSpPr>
      <p:grpSpPr>
        <a:xfrm>
          <a:off x="0" y="0"/>
          <a:ext cx="0" cy="0"/>
          <a:chOff x="0" y="0"/>
          <a:chExt cx="0" cy="0"/>
        </a:xfrm>
      </p:grpSpPr>
      <p:sp>
        <p:nvSpPr>
          <p:cNvPr id="22" name="Google Shape;22;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3" name="Google Shape;23;p5"/>
          <p:cNvSpPr txBox="1"/>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4" name="Google Shape;24;p5"/>
          <p:cNvSpPr txBox="1"/>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5" name="Google Shape;25;p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8" name="Google Shape;28;p6"/>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29" name="Google Shape;29;p6"/>
          <p:cNvSpPr txBox="1"/>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0" name="Google Shape;30;p6"/>
          <p:cNvSpPr txBox="1"/>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7"/>
          <p:cNvSpPr txBox="1"/>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4" name="Google Shape;34;p7"/>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35" name="Google Shape;35;p7"/>
          <p:cNvSpPr txBox="1"/>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stretch>
            <a:fillRect/>
          </a:stretch>
        </a:blipFill>
        <a:effectLst/>
      </p:bgPr>
    </p:bg>
    <p:spTree>
      <p:nvGrpSpPr>
        <p:cNvPr id="36" name="Shape 36"/>
        <p:cNvGrpSpPr/>
        <p:nvPr/>
      </p:nvGrpSpPr>
      <p:grpSpPr>
        <a:xfrm>
          <a:off x="0" y="0"/>
          <a:ext cx="0" cy="0"/>
          <a:chOff x="0" y="0"/>
          <a:chExt cx="0" cy="0"/>
        </a:xfrm>
      </p:grpSpPr>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8" name="Google Shape;38;p8"/>
          <p:cNvSpPr txBox="1"/>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9" name="Google Shape;39;p8"/>
          <p:cNvSpPr txBox="1"/>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40" name="Google Shape;40;p8"/>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Images or icons (with title)">
  <p:cSld name="BLANK">
    <p:bg>
      <p:bgPr>
        <a:blipFill>
          <a:blip r:embed="rId2"/>
          <a:stretch>
            <a:fillRect/>
          </a:stretch>
        </a:blipFill>
        <a:effectLst/>
      </p:bgPr>
    </p:bg>
    <p:spTree>
      <p:nvGrpSpPr>
        <p:cNvPr id="41" name="Shape 41"/>
        <p:cNvGrpSpPr/>
        <p:nvPr/>
      </p:nvGrpSpPr>
      <p:grpSpPr>
        <a:xfrm>
          <a:off x="0" y="0"/>
          <a:ext cx="0" cy="0"/>
          <a:chOff x="0" y="0"/>
          <a:chExt cx="0" cy="0"/>
        </a:xfrm>
      </p:grpSpPr>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stretch>
            <a:fillRect/>
          </a:stretch>
        </a:blipFill>
        <a:effectLst/>
      </p:bgPr>
    </p:bg>
    <p:spTree>
      <p:nvGrpSpPr>
        <p:cNvPr id="44" name="Shape 44"/>
        <p:cNvGrpSpPr/>
        <p:nvPr/>
      </p:nvGrpSpPr>
      <p:grpSpPr>
        <a:xfrm>
          <a:off x="0" y="0"/>
          <a:ext cx="0" cy="0"/>
          <a:chOff x="0" y="0"/>
          <a:chExt cx="0" cy="0"/>
        </a:xfrm>
      </p:grpSpPr>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2pPr>
            <a:lvl3pPr lvl="2"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3pPr>
            <a:lvl4pPr lvl="3"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4pPr>
            <a:lvl5pPr lvl="4"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5pPr>
            <a:lvl6pPr lvl="5"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6pPr>
            <a:lvl7pPr lvl="6"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7pPr>
            <a:lvl8pPr lvl="7"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8pPr>
            <a:lvl9pPr lvl="8"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7" name="Google Shape;7;p1"/>
          <p:cNvSpPr txBox="1"/>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Confidential</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55" name="Google Shape;55;p12"/>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Data Lake Value </a:t>
            </a:r>
            <a:r>
              <a:rPr lang="en-GB" sz="2200"/>
              <a:t>Proposition</a:t>
            </a:r>
            <a:endParaRPr sz="2200" b="0"/>
          </a:p>
        </p:txBody>
      </p:sp>
      <p:sp>
        <p:nvSpPr>
          <p:cNvPr id="56" name="Google Shape;56;p12"/>
          <p:cNvSpPr txBox="1"/>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CAO HOAI PHUONG</a:t>
            </a:r>
            <a:endParaRPr lang="en-US" altLang="en-GB"/>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58" name="Google Shape;58;p12"/>
          <p:cNvSpPr txBox="1"/>
          <p:nvPr/>
        </p:nvSpPr>
        <p:spPr>
          <a:xfrm>
            <a:off x="2086020" y="199589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Open Sans" panose="020B0606030504020204"/>
                <a:ea typeface="Open Sans" panose="020B0606030504020204"/>
                <a:cs typeface="Open Sans" panose="020B0606030504020204"/>
                <a:sym typeface="Open Sans" panose="020B0606030504020204"/>
              </a:rPr>
              <a:t>Medical Data Processing Company</a:t>
            </a:r>
            <a:endParaRPr>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114" name="Google Shape;114;p20"/>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65" name="Google Shape;65;p13"/>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What is a Data Lake</a:t>
            </a:r>
            <a:endParaRPr lang="en-GB"/>
          </a:p>
          <a:p>
            <a:pPr marL="457200" lvl="0" indent="-317500" algn="l" rtl="0">
              <a:spcBef>
                <a:spcPts val="0"/>
              </a:spcBef>
              <a:spcAft>
                <a:spcPts val="0"/>
              </a:spcAft>
              <a:buSzPts val="1400"/>
              <a:buChar char="●"/>
            </a:pPr>
            <a:r>
              <a:rPr lang="en-GB"/>
              <a:t>Components</a:t>
            </a:r>
            <a:r>
              <a:rPr lang="en-GB"/>
              <a:t> of a Data Lake</a:t>
            </a:r>
            <a:endParaRPr lang="en-GB"/>
          </a:p>
          <a:p>
            <a:pPr marL="457200" lvl="0" indent="-317500" algn="l" rtl="0">
              <a:spcBef>
                <a:spcPts val="0"/>
              </a:spcBef>
              <a:spcAft>
                <a:spcPts val="0"/>
              </a:spcAft>
              <a:buSzPts val="1400"/>
              <a:buChar char="●"/>
            </a:pPr>
            <a:r>
              <a:rPr lang="en-GB"/>
              <a:t>Data Lake vs Data Warehouse</a:t>
            </a:r>
            <a:endParaRPr lang="en-GB"/>
          </a:p>
          <a:p>
            <a:pPr marL="457200" lvl="0" indent="-317500" algn="l" rtl="0">
              <a:spcBef>
                <a:spcPts val="0"/>
              </a:spcBef>
              <a:spcAft>
                <a:spcPts val="0"/>
              </a:spcAft>
              <a:buSzPts val="1400"/>
              <a:buChar char="●"/>
            </a:pPr>
            <a:r>
              <a:rPr lang="en-GB"/>
              <a:t>Business Value of Data Lake Solution</a:t>
            </a:r>
            <a:endParaRPr lang="en-GB"/>
          </a:p>
          <a:p>
            <a:pPr marL="457200" lvl="0" indent="-317500" algn="l" rtl="0">
              <a:spcBef>
                <a:spcPts val="0"/>
              </a:spcBef>
              <a:spcAft>
                <a:spcPts val="0"/>
              </a:spcAft>
              <a:buSzPts val="1400"/>
              <a:buChar char="●"/>
            </a:pPr>
            <a:r>
              <a:rPr lang="en-GB"/>
              <a:t>Proposed Data Lake Architecture for Medical Data Processing system</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2" name="Text Box 1"/>
          <p:cNvSpPr txBox="1"/>
          <p:nvPr/>
        </p:nvSpPr>
        <p:spPr>
          <a:xfrm>
            <a:off x="605155" y="1203325"/>
            <a:ext cx="4572000" cy="306705"/>
          </a:xfrm>
          <a:prstGeom prst="rect">
            <a:avLst/>
          </a:prstGeom>
          <a:noFill/>
        </p:spPr>
        <p:txBody>
          <a:bodyPr wrap="square" rtlCol="0" anchor="t">
            <a:spAutoFit/>
          </a:bodyPr>
          <a:p>
            <a:r>
              <a:rPr lang="en-US"/>
              <a:t>10,000 foot view</a:t>
            </a:r>
            <a:endParaRPr lang="en-US"/>
          </a:p>
        </p:txBody>
      </p:sp>
      <p:pic>
        <p:nvPicPr>
          <p:cNvPr id="1" name="Picture 0"/>
          <p:cNvPicPr/>
          <p:nvPr/>
        </p:nvPicPr>
        <p:blipFill>
          <a:blip r:embed="rId1"/>
          <a:stretch>
            <a:fillRect/>
          </a:stretch>
        </p:blipFill>
        <p:spPr>
          <a:xfrm>
            <a:off x="2411730" y="1419860"/>
            <a:ext cx="3265170" cy="2839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3" name="Text Box 2"/>
          <p:cNvSpPr txBox="1"/>
          <p:nvPr/>
        </p:nvSpPr>
        <p:spPr>
          <a:xfrm>
            <a:off x="605155" y="1203325"/>
            <a:ext cx="4572000" cy="306705"/>
          </a:xfrm>
          <a:prstGeom prst="rect">
            <a:avLst/>
          </a:prstGeom>
          <a:noFill/>
        </p:spPr>
        <p:txBody>
          <a:bodyPr wrap="square" rtlCol="0" anchor="t">
            <a:spAutoFit/>
          </a:bodyPr>
          <a:p>
            <a:r>
              <a:rPr lang="en-US"/>
              <a:t>5000 foot view</a:t>
            </a:r>
            <a:endParaRPr lang="en-US"/>
          </a:p>
        </p:txBody>
      </p:sp>
      <p:pic>
        <p:nvPicPr>
          <p:cNvPr id="4" name="Picture 3"/>
          <p:cNvPicPr>
            <a:picLocks noChangeAspect="1"/>
          </p:cNvPicPr>
          <p:nvPr/>
        </p:nvPicPr>
        <p:blipFill>
          <a:blip r:embed="rId1"/>
          <a:stretch>
            <a:fillRect/>
          </a:stretch>
        </p:blipFill>
        <p:spPr>
          <a:xfrm>
            <a:off x="467360" y="1779270"/>
            <a:ext cx="8244205" cy="1735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9" name="Google Shape;79;p1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Components of Data Lake</a:t>
            </a:r>
            <a:endParaRPr lang="en-GB"/>
          </a:p>
        </p:txBody>
      </p:sp>
      <p:sp>
        <p:nvSpPr>
          <p:cNvPr id="2" name="Text Box 1"/>
          <p:cNvSpPr txBox="1"/>
          <p:nvPr/>
        </p:nvSpPr>
        <p:spPr>
          <a:xfrm>
            <a:off x="376555" y="1131570"/>
            <a:ext cx="8251825" cy="3664585"/>
          </a:xfrm>
          <a:prstGeom prst="rect">
            <a:avLst/>
          </a:prstGeom>
          <a:noFill/>
        </p:spPr>
        <p:txBody>
          <a:bodyPr wrap="square" rtlCol="0" anchor="t">
            <a:noAutofit/>
          </a:bodyPr>
          <a:p>
            <a:pPr marL="139700" lvl="0" indent="0" algn="just" rtl="0">
              <a:spcBef>
                <a:spcPts val="0"/>
              </a:spcBef>
              <a:spcAft>
                <a:spcPts val="0"/>
              </a:spcAft>
              <a:buSzPts val="1400"/>
              <a:buNone/>
            </a:pPr>
            <a:r>
              <a:rPr lang="en-US" altLang="en-GB" b="1">
                <a:sym typeface="+mn-ea"/>
              </a:rPr>
              <a:t>Data Storage : </a:t>
            </a:r>
            <a:r>
              <a:rPr lang="en-US" altLang="en-GB">
                <a:sym typeface="+mn-ea"/>
              </a:rPr>
              <a:t>Centralized data storage is compatible with file systems supported by Apache Spark like HDFS, AWS S3. Normally under open format like parquet, ORC ... for storing data, providing efficient compression and encoding schemes.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indent="0" algn="just" rtl="0">
              <a:spcBef>
                <a:spcPts val="0"/>
              </a:spcBef>
              <a:spcAft>
                <a:spcPts val="0"/>
              </a:spcAft>
              <a:buSzPts val="1400"/>
              <a:buNone/>
            </a:pPr>
            <a:r>
              <a:rPr lang="en-US" altLang="en-GB" b="1">
                <a:sym typeface="+mn-ea"/>
              </a:rPr>
              <a:t>Data </a:t>
            </a:r>
            <a:r>
              <a:rPr lang="en-GB" b="1">
                <a:sym typeface="+mn-ea"/>
              </a:rPr>
              <a:t>Ingestion</a:t>
            </a:r>
            <a:r>
              <a:rPr lang="en-US" altLang="en-GB" b="1">
                <a:sym typeface="+mn-ea"/>
              </a:rPr>
              <a:t>:</a:t>
            </a:r>
            <a:r>
              <a:rPr lang="en-US" altLang="en-GB"/>
              <a:t> the first checkpoint when data in it native format enter to the data lake that ingested from various external sources such as files, applications, APIs, and streaming platforms ...</a:t>
            </a:r>
            <a:endParaRPr lang="en-US" altLang="en-GB"/>
          </a:p>
          <a:p>
            <a:pPr marL="139700" lvl="0" indent="0" algn="just" rtl="0">
              <a:spcBef>
                <a:spcPts val="0"/>
              </a:spcBef>
              <a:spcAft>
                <a:spcPts val="0"/>
              </a:spcAft>
              <a:buSzPts val="1400"/>
              <a:buNone/>
            </a:pPr>
            <a:endParaRPr lang="en-US" altLang="en-GB"/>
          </a:p>
          <a:p>
            <a:pPr marL="139700" lvl="0" indent="0" algn="just" rtl="0">
              <a:spcBef>
                <a:spcPts val="0"/>
              </a:spcBef>
              <a:spcAft>
                <a:spcPts val="0"/>
              </a:spcAft>
              <a:buSzPts val="1400"/>
              <a:buNone/>
            </a:pPr>
            <a:r>
              <a:rPr lang="en-US" altLang="en-GB" b="1">
                <a:sym typeface="+mn-ea"/>
              </a:rPr>
              <a:t>Data </a:t>
            </a:r>
            <a:r>
              <a:rPr lang="en-GB" b="1">
                <a:sym typeface="+mn-ea"/>
              </a:rPr>
              <a:t>Processing:</a:t>
            </a:r>
            <a:r>
              <a:rPr lang="en-US" altLang="en-GB" b="1">
                <a:sym typeface="+mn-ea"/>
              </a:rPr>
              <a:t> </a:t>
            </a:r>
            <a:r>
              <a:rPr lang="en-US" altLang="en-GB">
                <a:sym typeface="+mn-ea"/>
              </a:rPr>
              <a:t>data layer where executes data processing tasks that include data cleansing, denormalization, and consolidation of different objects.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algn="just" rtl="0">
              <a:spcBef>
                <a:spcPts val="0"/>
              </a:spcBef>
              <a:spcAft>
                <a:spcPts val="0"/>
              </a:spcAft>
              <a:buSzPts val="1400"/>
              <a:buNone/>
            </a:pPr>
            <a:r>
              <a:rPr lang="en-US" altLang="en-GB" b="1"/>
              <a:t>Data Serving: </a:t>
            </a:r>
            <a:r>
              <a:rPr lang="en-US" altLang="en-GB"/>
              <a:t>data stored in files or tables and makes it accessible and ready for consumption that</a:t>
            </a:r>
            <a:r>
              <a:rPr lang="en-US" altLang="en-GB">
                <a:sym typeface="+mn-ea"/>
              </a:rPr>
              <a:t> ready for analysis and insights generation.</a:t>
            </a:r>
            <a:endParaRPr lang="en-US" altLang="en-GB"/>
          </a:p>
          <a:p>
            <a:pPr marL="139700" lvl="0" indent="0" algn="just" rtl="0">
              <a:spcBef>
                <a:spcPts val="0"/>
              </a:spcBef>
              <a:spcAft>
                <a:spcPts val="0"/>
              </a:spcAft>
              <a:buSzPts val="1400"/>
              <a:buNone/>
            </a:pPr>
            <a:endParaRPr lang="en-US" altLang="en-GB" b="1"/>
          </a:p>
          <a:p>
            <a:pPr marL="139700" lvl="0" indent="0" algn="just" rtl="0">
              <a:spcBef>
                <a:spcPts val="0"/>
              </a:spcBef>
              <a:spcAft>
                <a:spcPts val="0"/>
              </a:spcAft>
              <a:buSzPts val="1400"/>
              <a:buNone/>
            </a:pPr>
            <a:r>
              <a:rPr lang="en-US" altLang="en-GB" b="1"/>
              <a:t>Data Catalog: </a:t>
            </a:r>
            <a:r>
              <a:rPr lang="en-US" altLang="en-GB"/>
              <a:t>the</a:t>
            </a:r>
            <a:r>
              <a:rPr lang="en-US" altLang="en-GB">
                <a:sym typeface="+mn-ea"/>
              </a:rPr>
              <a:t> </a:t>
            </a:r>
            <a:r>
              <a:rPr lang="en-GB">
                <a:sym typeface="+mn-ea"/>
              </a:rPr>
              <a:t>metadata </a:t>
            </a:r>
            <a:r>
              <a:rPr lang="en-US" altLang="en-GB">
                <a:sym typeface="+mn-ea"/>
              </a:rPr>
              <a:t>repository that known as data about data </a:t>
            </a:r>
            <a:r>
              <a:rPr lang="en-GB">
                <a:sym typeface="+mn-ea"/>
              </a:rPr>
              <a:t>is used to manage the data in the data lake</a:t>
            </a:r>
            <a:r>
              <a:rPr lang="en-US" altLang="en-GB">
                <a:sym typeface="+mn-ea"/>
              </a:rPr>
              <a:t>. </a:t>
            </a:r>
            <a:r>
              <a:rPr lang="en-US" altLang="en-GB" b="1"/>
              <a:t>Governace and Security: </a:t>
            </a:r>
            <a:r>
              <a:rPr lang="en-GB"/>
              <a:t>contro</a:t>
            </a:r>
            <a:r>
              <a:rPr lang="en-US" altLang="en-GB"/>
              <a:t>l</a:t>
            </a:r>
            <a:r>
              <a:rPr lang="en-GB"/>
              <a:t>l</a:t>
            </a:r>
            <a:r>
              <a:rPr lang="en-US" altLang="en-GB"/>
              <a:t>ing</a:t>
            </a:r>
            <a:r>
              <a:rPr lang="en-GB"/>
              <a:t> over data quality, acurate and compliance also  </a:t>
            </a:r>
            <a:r>
              <a:rPr lang="en-US" altLang="en-GB"/>
              <a:t>provides </a:t>
            </a:r>
            <a:r>
              <a:rPr lang="en-GB"/>
              <a:t>centrally manage and scale fine-grained data access permissions</a:t>
            </a:r>
            <a:r>
              <a:rPr lang="en-US" altLang="en-GB"/>
              <a:t>.</a:t>
            </a:r>
            <a:endParaRPr lang="en-GB"/>
          </a:p>
          <a:p>
            <a:pPr marL="139700" lvl="0" indent="0" algn="just" rtl="0">
              <a:spcBef>
                <a:spcPts val="0"/>
              </a:spcBef>
              <a:spcAft>
                <a:spcPts val="0"/>
              </a:spcAft>
              <a:buSzPts val="1400"/>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5" name="Google Shape;85;p16"/>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vs Data Warehouse</a:t>
            </a:r>
            <a:endParaRPr lang="en-GB"/>
          </a:p>
        </p:txBody>
      </p:sp>
      <p:sp>
        <p:nvSpPr>
          <p:cNvPr id="2" name="Text Placeholder 1"/>
          <p:cNvSpPr/>
          <p:nvPr>
            <p:ph type="body" idx="1"/>
          </p:nvPr>
        </p:nvSpPr>
        <p:spPr/>
        <p:txBody>
          <a:bodyPr/>
          <a:p>
            <a:pPr marL="139700" indent="0">
              <a:buNone/>
            </a:pPr>
            <a:r>
              <a:rPr lang="en-US"/>
              <a:t>Data lakes and data warehouses are similar in that they both store and process data, each have their own specialties, and therefore their own use cases. That's why it's common for an enterprise-level organization to include a data lake and a data warehouse in their analytics ecosystem. what's the difference between a data lake and a data warehouse? And when is it appropriate to use one over the other?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body" idx="1"/>
          </p:nvPr>
        </p:nvSpPr>
        <p:spPr>
          <a:xfrm>
            <a:off x="351790" y="1167765"/>
            <a:ext cx="3880485" cy="3561715"/>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Font typeface="+mj-lt"/>
              <a:buAutoNum type="arabicPeriod"/>
            </a:pPr>
            <a:r>
              <a:rPr lang="en-US" altLang="en-GB"/>
              <a:t>O</a:t>
            </a:r>
            <a:r>
              <a:rPr lang="en-GB"/>
              <a:t>nly</a:t>
            </a:r>
            <a:r>
              <a:rPr lang="en-US" altLang="en-GB"/>
              <a:t> r</a:t>
            </a:r>
            <a:r>
              <a:rPr lang="en-GB">
                <a:sym typeface="+mn-ea"/>
              </a:rPr>
              <a:t>elational</a:t>
            </a:r>
            <a:r>
              <a:rPr lang="en-US" altLang="en-GB">
                <a:sym typeface="+mn-ea"/>
              </a:rPr>
              <a:t>, </a:t>
            </a:r>
            <a:r>
              <a:rPr lang="en-GB">
                <a:sym typeface="+mn-ea"/>
              </a:rPr>
              <a:t>structured </a:t>
            </a:r>
            <a:r>
              <a:rPr lang="en-GB"/>
              <a:t>data</a:t>
            </a:r>
            <a:endParaRPr lang="en-US" alt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D</a:t>
            </a:r>
            <a:r>
              <a:rPr lang="en-GB"/>
              <a:t>ata required for analytics is kept, since data warehouse costs are high</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ETL (Extract, Transform, Load) process</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Schema is On-Write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Optimize for Query performance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Highly curated data</a:t>
            </a:r>
            <a:endParaRPr lang="en-US" altLang="en-GB"/>
          </a:p>
          <a:p>
            <a:pPr marL="482600" lvl="0" indent="-342900" algn="l" rtl="0">
              <a:lnSpc>
                <a:spcPct val="100000"/>
              </a:lnSpc>
              <a:spcBef>
                <a:spcPts val="0"/>
              </a:spcBef>
              <a:spcAft>
                <a:spcPts val="0"/>
              </a:spcAft>
              <a:buSzPts val="1400"/>
              <a:buFont typeface="+mj-lt"/>
              <a:buAutoNum type="arabicPeriod"/>
            </a:pPr>
            <a:endParaRPr lang="en-US" altLang="en-GB"/>
          </a:p>
          <a:p>
            <a:pPr marL="482600" lvl="0" indent="-342900" algn="l" rtl="0">
              <a:lnSpc>
                <a:spcPct val="100000"/>
              </a:lnSpc>
              <a:spcBef>
                <a:spcPts val="0"/>
              </a:spcBef>
              <a:spcAft>
                <a:spcPts val="0"/>
              </a:spcAft>
              <a:buSzPts val="1400"/>
              <a:buFont typeface="+mj-lt"/>
              <a:buAutoNum type="arabicPeriod"/>
            </a:pPr>
            <a:r>
              <a:rPr lang="en-US" altLang="en-GB"/>
              <a:t>Reporting, BI and visualization</a:t>
            </a:r>
            <a:endParaRPr lang="en-US" altLang="en-GB"/>
          </a:p>
        </p:txBody>
      </p:sp>
      <p:sp>
        <p:nvSpPr>
          <p:cNvPr id="91" name="Google Shape;91;p17"/>
          <p:cNvSpPr txBox="1"/>
          <p:nvPr>
            <p:ph type="body" idx="2"/>
          </p:nvPr>
        </p:nvSpPr>
        <p:spPr>
          <a:xfrm>
            <a:off x="4795520" y="1131570"/>
            <a:ext cx="3887470" cy="3397250"/>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AutoNum type="arabicPeriod"/>
            </a:pPr>
            <a:r>
              <a:rPr lang="en-US" altLang="en-GB"/>
              <a:t>Store any type of </a:t>
            </a:r>
            <a:r>
              <a:rPr lang="en-GB"/>
              <a:t>data-raw, structured, and semi-structured</a:t>
            </a:r>
            <a:endParaRPr lang="en-GB"/>
          </a:p>
          <a:p>
            <a:pPr marL="482600" lvl="0" indent="-342900" algn="l" rtl="0">
              <a:lnSpc>
                <a:spcPct val="100000"/>
              </a:lnSpc>
              <a:spcBef>
                <a:spcPts val="0"/>
              </a:spcBef>
              <a:spcAft>
                <a:spcPts val="0"/>
              </a:spcAft>
              <a:buSzPts val="1400"/>
              <a:buAutoNum type="arabicPeriod"/>
            </a:pPr>
            <a:r>
              <a:rPr lang="en-GB"/>
              <a:t>Petabytes of data can be stored for very long periods since storage costs are low</a:t>
            </a:r>
            <a:endParaRPr lang="en-GB"/>
          </a:p>
          <a:p>
            <a:pPr marL="482600" lvl="0" indent="-342900" algn="l" rtl="0">
              <a:lnSpc>
                <a:spcPct val="100000"/>
              </a:lnSpc>
              <a:spcBef>
                <a:spcPts val="0"/>
              </a:spcBef>
              <a:spcAft>
                <a:spcPts val="0"/>
              </a:spcAft>
              <a:buSzPts val="1400"/>
              <a:buAutoNum type="arabicPeriod"/>
            </a:pPr>
            <a:r>
              <a:rPr lang="en-GB"/>
              <a:t>ELT (Extract, Load Transform) process</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GB"/>
              <a:t>Schema is On-Read</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US" altLang="en-GB"/>
              <a:t>D</a:t>
            </a:r>
            <a:r>
              <a:rPr lang="en-GB"/>
              <a:t>ata </a:t>
            </a:r>
            <a:r>
              <a:rPr lang="en-US" altLang="en-GB"/>
              <a:t>storage and processing flexibility</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Data curated or may not ( raw data)</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Machine Learning, prrdictive analytics, data discovery and profiling</a:t>
            </a:r>
            <a:endParaRPr lang="en-US" altLang="en-GB"/>
          </a:p>
        </p:txBody>
      </p:sp>
      <p:sp>
        <p:nvSpPr>
          <p:cNvPr id="92" name="Google Shape;92;p17"/>
          <p:cNvSpPr txBox="1"/>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Warehouse</a:t>
            </a:r>
            <a:endParaRPr b="0"/>
          </a:p>
          <a:p>
            <a:pPr marL="0" lvl="0" indent="0" algn="l" rtl="0">
              <a:spcBef>
                <a:spcPts val="0"/>
              </a:spcBef>
              <a:spcAft>
                <a:spcPts val="0"/>
              </a:spcAft>
              <a:buNone/>
            </a:p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94" name="Google Shape;94;p17"/>
          <p:cNvSpPr txBox="1"/>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a:t>
            </a:r>
            <a:endParaRPr b="0"/>
          </a:p>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8"/>
          <p:cNvSpPr txBox="1"/>
          <p:nvPr>
            <p:ph type="body" idx="1"/>
          </p:nvPr>
        </p:nvSpPr>
        <p:spPr>
          <a:xfrm>
            <a:off x="539115" y="1275715"/>
            <a:ext cx="7867015" cy="3398520"/>
          </a:xfrm>
          <a:prstGeom prst="rect">
            <a:avLst/>
          </a:prstGeom>
        </p:spPr>
        <p:txBody>
          <a:bodyPr spcFirstLastPara="1" wrap="square" lIns="91425" tIns="91425" rIns="91425" bIns="91425" anchor="t" anchorCtr="0">
            <a:noAutofit/>
          </a:bodyPr>
          <a:lstStyle/>
          <a:p>
            <a:pPr lvl="0" algn="l" rtl="0">
              <a:spcBef>
                <a:spcPts val="0"/>
              </a:spcBef>
              <a:spcAft>
                <a:spcPts val="0"/>
              </a:spcAft>
              <a:buSzPts val="1400"/>
              <a:buFont typeface="Wingdings" panose="05000000000000000000" charset="0"/>
              <a:buChar char="ü"/>
            </a:pPr>
            <a:r>
              <a:rPr lang="en-GB">
                <a:sym typeface="+mn-ea"/>
              </a:rPr>
              <a:t>The data lake architecture </a:t>
            </a:r>
            <a:r>
              <a:rPr lang="en-GB">
                <a:sym typeface="+mn-ea"/>
              </a:rPr>
              <a:t>solve</a:t>
            </a:r>
            <a:r>
              <a:rPr lang="en-US" altLang="en-GB">
                <a:sym typeface="+mn-ea"/>
              </a:rPr>
              <a:t>s</a:t>
            </a:r>
            <a:r>
              <a:rPr lang="en-GB">
                <a:sym typeface="+mn-ea"/>
              </a:rPr>
              <a:t> the scalability issues with the current SQL server. This is due to the fact that data lake is a distributed object storage in nature and can scale easily. Amazon S3 can meet company’s demands</a:t>
            </a:r>
            <a:r>
              <a:rPr lang="en-US" altLang="en-GB">
                <a:sym typeface="+mn-ea"/>
              </a:rPr>
              <a:t> at any scale</a:t>
            </a:r>
            <a:r>
              <a:rPr lang="en-GB">
                <a:sym typeface="+mn-ea"/>
              </a:rPr>
              <a:t>.</a:t>
            </a:r>
            <a:endParaRPr lang="en-GB"/>
          </a:p>
          <a:p>
            <a:pPr marL="139700" lvl="0" indent="0" algn="l" rtl="0">
              <a:spcBef>
                <a:spcPts val="0"/>
              </a:spcBef>
              <a:spcAft>
                <a:spcPts val="0"/>
              </a:spcAft>
              <a:buSzPts val="1400"/>
              <a:buFont typeface="Wingdings" panose="05000000000000000000" charset="0"/>
              <a:buNone/>
            </a:pPr>
            <a:endParaRPr lang="en-GB"/>
          </a:p>
          <a:p>
            <a:pPr lvl="0" algn="l" rtl="0">
              <a:spcBef>
                <a:spcPts val="0"/>
              </a:spcBef>
              <a:spcAft>
                <a:spcPts val="0"/>
              </a:spcAft>
              <a:buSzPts val="1400"/>
              <a:buFont typeface="Wingdings" panose="05000000000000000000" charset="0"/>
              <a:buChar char="ü"/>
            </a:pPr>
            <a:r>
              <a:rPr lang="en-GB">
                <a:sym typeface="+mn-ea"/>
              </a:rPr>
              <a:t>Data anlytics workloads </a:t>
            </a:r>
            <a:r>
              <a:rPr lang="en-US" altLang="en-GB">
                <a:sym typeface="+mn-ea"/>
              </a:rPr>
              <a:t>will not be a problem that cloud-based solution</a:t>
            </a:r>
            <a:r>
              <a:rPr lang="en-GB">
                <a:sym typeface="+mn-ea"/>
              </a:rPr>
              <a:t> such as Hive</a:t>
            </a:r>
            <a:r>
              <a:rPr lang="en-US" altLang="en-GB">
                <a:sym typeface="+mn-ea"/>
              </a:rPr>
              <a:t>, Redshift, Athena</a:t>
            </a:r>
            <a:r>
              <a:rPr lang="en-GB">
                <a:sym typeface="+mn-ea"/>
              </a:rPr>
              <a:t> can be used to directly read data from the data lake in a distributed manner</a:t>
            </a:r>
            <a:r>
              <a:rPr lang="en-US" altLang="en-GB">
                <a:sym typeface="+mn-ea"/>
              </a:rPr>
              <a:t> that  automatically and elastically scales query processing power</a:t>
            </a:r>
            <a:r>
              <a:rPr lang="en-GB">
                <a:sym typeface="+mn-ea"/>
              </a:rPr>
              <a:t>.</a:t>
            </a:r>
            <a:r>
              <a:rPr lang="en-US" altLang="en-GB">
                <a:sym typeface="+mn-ea"/>
              </a:rPr>
              <a:t> So that we don’t need to run batch processing in </a:t>
            </a:r>
            <a:r>
              <a:rPr lang="en-US" altLang="en-GB">
                <a:sym typeface="+mn-ea"/>
              </a:rPr>
              <a:t>nightly</a:t>
            </a:r>
            <a:r>
              <a:rPr lang="en-US" altLang="en-GB">
                <a:sym typeface="+mn-ea"/>
              </a:rPr>
              <a:t> anymore. </a:t>
            </a:r>
            <a:endParaRPr lang="en-GB"/>
          </a:p>
          <a:p>
            <a:pPr lvl="0" algn="l" rtl="0">
              <a:spcBef>
                <a:spcPts val="0"/>
              </a:spcBef>
              <a:spcAft>
                <a:spcPts val="0"/>
              </a:spcAft>
              <a:buSzPts val="1400"/>
              <a:buFont typeface="Wingdings" panose="05000000000000000000" charset="0"/>
              <a:buChar char="ü"/>
            </a:pPr>
            <a:endParaRPr lang="en-GB"/>
          </a:p>
          <a:p>
            <a:pPr lvl="0" algn="l" rtl="0">
              <a:spcBef>
                <a:spcPts val="0"/>
              </a:spcBef>
              <a:spcAft>
                <a:spcPts val="0"/>
              </a:spcAft>
              <a:buSzPts val="1400"/>
              <a:buFont typeface="Wingdings" panose="05000000000000000000" charset="0"/>
              <a:buChar char="ü"/>
            </a:pPr>
            <a:r>
              <a:rPr lang="en-GB">
                <a:sym typeface="+mn-ea"/>
              </a:rPr>
              <a:t>This architecture addresses data silo and duplication issues.</a:t>
            </a:r>
            <a:r>
              <a:rPr lang="en-US" altLang="en-GB">
                <a:sym typeface="+mn-ea"/>
              </a:rPr>
              <a:t> Enabling business innovation  by allow downstream consumer can discovery much as much any of data aspects.</a:t>
            </a:r>
            <a:endParaRPr lang="en-US" altLang="en-GB">
              <a:sym typeface="+mn-ea"/>
            </a:endParaRPr>
          </a:p>
          <a:p>
            <a:pPr marL="139700" lvl="0" indent="0" algn="l" rtl="0">
              <a:spcBef>
                <a:spcPts val="0"/>
              </a:spcBef>
              <a:spcAft>
                <a:spcPts val="0"/>
              </a:spcAft>
              <a:buSzPts val="1400"/>
              <a:buFont typeface="Wingdings" panose="05000000000000000000" charset="0"/>
              <a:buNone/>
            </a:pPr>
            <a:endParaRPr lang="en-US" altLang="en-GB">
              <a:sym typeface="+mn-ea"/>
            </a:endParaRPr>
          </a:p>
          <a:p>
            <a:pPr lvl="0" algn="l" rtl="0">
              <a:spcBef>
                <a:spcPts val="0"/>
              </a:spcBef>
              <a:spcAft>
                <a:spcPts val="0"/>
              </a:spcAft>
              <a:buSzPts val="1400"/>
              <a:buFont typeface="Wingdings" panose="05000000000000000000" charset="0"/>
              <a:buChar char="ü"/>
            </a:pPr>
            <a:r>
              <a:rPr lang="en-GB">
                <a:sym typeface="+mn-ea"/>
              </a:rPr>
              <a:t>Data Lake can be a good enabler of machine learning, artifical inteligence and big data as it offers a scalable storage that is distributed in nature.</a:t>
            </a:r>
            <a:endParaRPr lang="en-GB"/>
          </a:p>
        </p:txBody>
      </p:sp>
      <p:sp>
        <p:nvSpPr>
          <p:cNvPr id="101" name="Google Shape;101;p18"/>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Value of Data Lake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8" name="Google Shape;108;p1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Architecture</a:t>
            </a:r>
            <a:endParaRPr lang="en-GB"/>
          </a:p>
        </p:txBody>
      </p:sp>
      <p:pic>
        <p:nvPicPr>
          <p:cNvPr id="2" name="Picture 1" descr="Data Architechture Diagram"/>
          <p:cNvPicPr>
            <a:picLocks noChangeAspect="1"/>
          </p:cNvPicPr>
          <p:nvPr/>
        </p:nvPicPr>
        <p:blipFill>
          <a:blip r:embed="rId1"/>
          <a:stretch>
            <a:fillRect/>
          </a:stretch>
        </p:blipFill>
        <p:spPr>
          <a:xfrm>
            <a:off x="1475105" y="1275715"/>
            <a:ext cx="5628005" cy="33039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3393</Words>
  <Application>WPS Presentation</Application>
  <PresentationFormat/>
  <Paragraphs>93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Open Sans</vt:lpstr>
      <vt:lpstr>Microsoft YaHei</vt:lpstr>
      <vt:lpstr>Arial Unicode MS</vt:lpstr>
      <vt:lpstr>Wingdings</vt:lpstr>
      <vt:lpstr>Simple Light</vt:lpstr>
      <vt:lpstr>Data Lake Value Proposition</vt:lpstr>
      <vt:lpstr>Agenda</vt:lpstr>
      <vt:lpstr>What is a Data Lake</vt:lpstr>
      <vt:lpstr>What is a Data Lake</vt:lpstr>
      <vt:lpstr>Components of Data Lake</vt:lpstr>
      <vt:lpstr>Data Lake vs Data Warehouse</vt:lpstr>
      <vt:lpstr>Data Lake</vt:lpstr>
      <vt:lpstr>Business Value of Data Lake</vt:lpstr>
      <vt:lpstr>Data Lake Architecture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
  <cp:lastModifiedBy>PhuongCH4</cp:lastModifiedBy>
  <cp:revision>11</cp:revision>
  <dcterms:created xsi:type="dcterms:W3CDTF">2024-08-19T00:02:00Z</dcterms:created>
  <dcterms:modified xsi:type="dcterms:W3CDTF">2024-08-19T06:08:07Z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57BA427035204593BEA4F657CDAA93BA_12</vt:lpwstr>
  </property>
  <property fmtid="{D5CDD505-2E9C-101B-9397-08002B2CF9AE}" pid="3" name="KSOProductBuildVer">
    <vt:lpwstr>1033-12.2.0.13472</vt:lpwstr>
  </property>
</Properties>
</file>