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 id="2147483672" r:id="rId4"/>
    <p:sldMasterId id="2147483684" r:id="rId5"/>
  </p:sldMasterIdLst>
  <p:notesMasterIdLst>
    <p:notesMasterId r:id="rId7"/>
  </p:notesMasterIdLst>
  <p:sldIdLst>
    <p:sldId id="256" r:id="rId6"/>
    <p:sldId id="258" r:id="rId8"/>
    <p:sldId id="259" r:id="rId9"/>
    <p:sldId id="260" r:id="rId10"/>
    <p:sldId id="261" r:id="rId11"/>
    <p:sldId id="287" r:id="rId12"/>
    <p:sldId id="262" r:id="rId13"/>
    <p:sldId id="263" r:id="rId14"/>
    <p:sldId id="264" r:id="rId15"/>
    <p:sldId id="313"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x="7772400" cy="10058400"/>
  <p:notesSz cx="6858000" cy="9144000"/>
  <p:embeddedFontLst>
    <p:embeddedFont>
      <p:font typeface="Open Sans" panose="020B0306030504020204"/>
      <p:regular r:id="rId42"/>
    </p:embeddedFont>
    <p:embeddedFont>
      <p:font typeface="Helvetica Neue" panose="020B0604020202020204"/>
      <p:regular r:id="rId43"/>
    </p:embeddedFont>
    <p:embeddedFont>
      <p:font typeface="Open Sans Light" panose="020B0306030504020204"/>
      <p:regular r:id="rId44"/>
    </p:embeddedFont>
    <p:embeddedFont>
      <p:font typeface="Source Code Pro" panose="020B0509030403020204"/>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8" Type="http://schemas.openxmlformats.org/officeDocument/2006/relationships/font" Target="fonts/font7.fntdata"/><Relationship Id="rId47" Type="http://schemas.openxmlformats.org/officeDocument/2006/relationships/font" Target="fonts/font6.fntdata"/><Relationship Id="rId46" Type="http://schemas.openxmlformats.org/officeDocument/2006/relationships/font" Target="fonts/font5.fntdata"/><Relationship Id="rId45" Type="http://schemas.openxmlformats.org/officeDocument/2006/relationships/font" Target="fonts/font4.fntdata"/><Relationship Id="rId44" Type="http://schemas.openxmlformats.org/officeDocument/2006/relationships/font" Target="fonts/font3.fntdata"/><Relationship Id="rId43" Type="http://schemas.openxmlformats.org/officeDocument/2006/relationships/font" Target="fonts/font2.fntdata"/><Relationship Id="rId42" Type="http://schemas.openxmlformats.org/officeDocument/2006/relationships/font" Target="fonts/font1.fntdata"/><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Master" Target="slideMasters/slideMaster3.xml"/><Relationship Id="rId39" Type="http://schemas.openxmlformats.org/officeDocument/2006/relationships/presProps" Target="presProps.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1e9ed12aab_0_0: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 name="Shape 238"/>
        <p:cNvGrpSpPr/>
        <p:nvPr/>
      </p:nvGrpSpPr>
      <p:grpSpPr>
        <a:xfrm>
          <a:off x="0" y="0"/>
          <a:ext cx="0" cy="0"/>
          <a:chOff x="0" y="0"/>
          <a:chExt cx="0" cy="0"/>
        </a:xfrm>
      </p:grpSpPr>
      <p:sp>
        <p:nvSpPr>
          <p:cNvPr id="239" name="Google Shape;239;g8d8c850c25_0_92: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4" name="Shape 244"/>
        <p:cNvGrpSpPr/>
        <p:nvPr/>
      </p:nvGrpSpPr>
      <p:grpSpPr>
        <a:xfrm>
          <a:off x="0" y="0"/>
          <a:ext cx="0" cy="0"/>
          <a:chOff x="0" y="0"/>
          <a:chExt cx="0" cy="0"/>
        </a:xfrm>
      </p:grpSpPr>
      <p:sp>
        <p:nvSpPr>
          <p:cNvPr id="245" name="Google Shape;245;g8d8c850c25_0_98: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1" name="Shape 251"/>
        <p:cNvGrpSpPr/>
        <p:nvPr/>
      </p:nvGrpSpPr>
      <p:grpSpPr>
        <a:xfrm>
          <a:off x="0" y="0"/>
          <a:ext cx="0" cy="0"/>
          <a:chOff x="0" y="0"/>
          <a:chExt cx="0" cy="0"/>
        </a:xfrm>
      </p:grpSpPr>
      <p:sp>
        <p:nvSpPr>
          <p:cNvPr id="252" name="Google Shape;252;g8d8c850c25_0_103: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 name="Shape 258"/>
        <p:cNvGrpSpPr/>
        <p:nvPr/>
      </p:nvGrpSpPr>
      <p:grpSpPr>
        <a:xfrm>
          <a:off x="0" y="0"/>
          <a:ext cx="0" cy="0"/>
          <a:chOff x="0" y="0"/>
          <a:chExt cx="0" cy="0"/>
        </a:xfrm>
      </p:grpSpPr>
      <p:sp>
        <p:nvSpPr>
          <p:cNvPr id="259" name="Google Shape;259;g8d8c850c25_0_108: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5" name="Shape 265"/>
        <p:cNvGrpSpPr/>
        <p:nvPr/>
      </p:nvGrpSpPr>
      <p:grpSpPr>
        <a:xfrm>
          <a:off x="0" y="0"/>
          <a:ext cx="0" cy="0"/>
          <a:chOff x="0" y="0"/>
          <a:chExt cx="0" cy="0"/>
        </a:xfrm>
      </p:grpSpPr>
      <p:sp>
        <p:nvSpPr>
          <p:cNvPr id="266" name="Google Shape;266;g64b864f3db_0_1: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g64b864f3db_0_1: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1" name="Shape 271"/>
        <p:cNvGrpSpPr/>
        <p:nvPr/>
      </p:nvGrpSpPr>
      <p:grpSpPr>
        <a:xfrm>
          <a:off x="0" y="0"/>
          <a:ext cx="0" cy="0"/>
          <a:chOff x="0" y="0"/>
          <a:chExt cx="0" cy="0"/>
        </a:xfrm>
      </p:grpSpPr>
      <p:sp>
        <p:nvSpPr>
          <p:cNvPr id="272" name="Google Shape;272;g8d8c850c25_0_124: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7" name="Shape 277"/>
        <p:cNvGrpSpPr/>
        <p:nvPr/>
      </p:nvGrpSpPr>
      <p:grpSpPr>
        <a:xfrm>
          <a:off x="0" y="0"/>
          <a:ext cx="0" cy="0"/>
          <a:chOff x="0" y="0"/>
          <a:chExt cx="0" cy="0"/>
        </a:xfrm>
      </p:grpSpPr>
      <p:sp>
        <p:nvSpPr>
          <p:cNvPr id="278" name="Google Shape;278;g8d8c850c25_0_118:notes"/>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4" name="Shape 284"/>
        <p:cNvGrpSpPr/>
        <p:nvPr/>
      </p:nvGrpSpPr>
      <p:grpSpPr>
        <a:xfrm>
          <a:off x="0" y="0"/>
          <a:ext cx="0" cy="0"/>
          <a:chOff x="0" y="0"/>
          <a:chExt cx="0" cy="0"/>
        </a:xfrm>
      </p:grpSpPr>
      <p:sp>
        <p:nvSpPr>
          <p:cNvPr id="285" name="Google Shape;285;g8d8c850c25_0_113: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1" name="Shape 291"/>
        <p:cNvGrpSpPr/>
        <p:nvPr/>
      </p:nvGrpSpPr>
      <p:grpSpPr>
        <a:xfrm>
          <a:off x="0" y="0"/>
          <a:ext cx="0" cy="0"/>
          <a:chOff x="0" y="0"/>
          <a:chExt cx="0" cy="0"/>
        </a:xfrm>
      </p:grpSpPr>
      <p:sp>
        <p:nvSpPr>
          <p:cNvPr id="292" name="Google Shape;292;g8c7a96e589_1_6: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8" name="Shape 298"/>
        <p:cNvGrpSpPr/>
        <p:nvPr/>
      </p:nvGrpSpPr>
      <p:grpSpPr>
        <a:xfrm>
          <a:off x="0" y="0"/>
          <a:ext cx="0" cy="0"/>
          <a:chOff x="0" y="0"/>
          <a:chExt cx="0" cy="0"/>
        </a:xfrm>
      </p:grpSpPr>
      <p:sp>
        <p:nvSpPr>
          <p:cNvPr id="299" name="Google Shape;299;g8c7a96e589_1_13: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 name="Shape 189"/>
        <p:cNvGrpSpPr/>
        <p:nvPr/>
      </p:nvGrpSpPr>
      <p:grpSpPr>
        <a:xfrm>
          <a:off x="0" y="0"/>
          <a:ext cx="0" cy="0"/>
          <a:chOff x="0" y="0"/>
          <a:chExt cx="0" cy="0"/>
        </a:xfrm>
      </p:grpSpPr>
      <p:sp>
        <p:nvSpPr>
          <p:cNvPr id="190" name="Google Shape;190;g8d8c850c25_0_38: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5" name="Shape 305"/>
        <p:cNvGrpSpPr/>
        <p:nvPr/>
      </p:nvGrpSpPr>
      <p:grpSpPr>
        <a:xfrm>
          <a:off x="0" y="0"/>
          <a:ext cx="0" cy="0"/>
          <a:chOff x="0" y="0"/>
          <a:chExt cx="0" cy="0"/>
        </a:xfrm>
      </p:grpSpPr>
      <p:sp>
        <p:nvSpPr>
          <p:cNvPr id="306" name="Google Shape;306;g8c7a96e589_1_19: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2" name="Shape 312"/>
        <p:cNvGrpSpPr/>
        <p:nvPr/>
      </p:nvGrpSpPr>
      <p:grpSpPr>
        <a:xfrm>
          <a:off x="0" y="0"/>
          <a:ext cx="0" cy="0"/>
          <a:chOff x="0" y="0"/>
          <a:chExt cx="0" cy="0"/>
        </a:xfrm>
      </p:grpSpPr>
      <p:sp>
        <p:nvSpPr>
          <p:cNvPr id="313" name="Google Shape;313;g8c7a96e589_1_25: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9" name="Shape 319"/>
        <p:cNvGrpSpPr/>
        <p:nvPr/>
      </p:nvGrpSpPr>
      <p:grpSpPr>
        <a:xfrm>
          <a:off x="0" y="0"/>
          <a:ext cx="0" cy="0"/>
          <a:chOff x="0" y="0"/>
          <a:chExt cx="0" cy="0"/>
        </a:xfrm>
      </p:grpSpPr>
      <p:sp>
        <p:nvSpPr>
          <p:cNvPr id="320" name="Google Shape;320;g8c7a96e589_1_31: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6" name="Shape 326"/>
        <p:cNvGrpSpPr/>
        <p:nvPr/>
      </p:nvGrpSpPr>
      <p:grpSpPr>
        <a:xfrm>
          <a:off x="0" y="0"/>
          <a:ext cx="0" cy="0"/>
          <a:chOff x="0" y="0"/>
          <a:chExt cx="0" cy="0"/>
        </a:xfrm>
      </p:grpSpPr>
      <p:sp>
        <p:nvSpPr>
          <p:cNvPr id="327" name="Google Shape;327;g8c49221f98_6_12: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2" name="Shape 332"/>
        <p:cNvGrpSpPr/>
        <p:nvPr/>
      </p:nvGrpSpPr>
      <p:grpSpPr>
        <a:xfrm>
          <a:off x="0" y="0"/>
          <a:ext cx="0" cy="0"/>
          <a:chOff x="0" y="0"/>
          <a:chExt cx="0" cy="0"/>
        </a:xfrm>
      </p:grpSpPr>
      <p:sp>
        <p:nvSpPr>
          <p:cNvPr id="333" name="Google Shape;333;g8c28c705c4_0_7: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g8c28c705c4_0_7: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8" name="Shape 338"/>
        <p:cNvGrpSpPr/>
        <p:nvPr/>
      </p:nvGrpSpPr>
      <p:grpSpPr>
        <a:xfrm>
          <a:off x="0" y="0"/>
          <a:ext cx="0" cy="0"/>
          <a:chOff x="0" y="0"/>
          <a:chExt cx="0" cy="0"/>
        </a:xfrm>
      </p:grpSpPr>
      <p:sp>
        <p:nvSpPr>
          <p:cNvPr id="339" name="Google Shape;339;g8c28c705c4_0_17: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4" name="Shape 344"/>
        <p:cNvGrpSpPr/>
        <p:nvPr/>
      </p:nvGrpSpPr>
      <p:grpSpPr>
        <a:xfrm>
          <a:off x="0" y="0"/>
          <a:ext cx="0" cy="0"/>
          <a:chOff x="0" y="0"/>
          <a:chExt cx="0" cy="0"/>
        </a:xfrm>
      </p:grpSpPr>
      <p:sp>
        <p:nvSpPr>
          <p:cNvPr id="345" name="Google Shape;345;g8d8c850c25_0_130: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0" name="Shape 350"/>
        <p:cNvGrpSpPr/>
        <p:nvPr/>
      </p:nvGrpSpPr>
      <p:grpSpPr>
        <a:xfrm>
          <a:off x="0" y="0"/>
          <a:ext cx="0" cy="0"/>
          <a:chOff x="0" y="0"/>
          <a:chExt cx="0" cy="0"/>
        </a:xfrm>
      </p:grpSpPr>
      <p:sp>
        <p:nvSpPr>
          <p:cNvPr id="351" name="Google Shape;351;g8c49221f98_6_21: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6" name="Shape 356"/>
        <p:cNvGrpSpPr/>
        <p:nvPr/>
      </p:nvGrpSpPr>
      <p:grpSpPr>
        <a:xfrm>
          <a:off x="0" y="0"/>
          <a:ext cx="0" cy="0"/>
          <a:chOff x="0" y="0"/>
          <a:chExt cx="0" cy="0"/>
        </a:xfrm>
      </p:grpSpPr>
      <p:sp>
        <p:nvSpPr>
          <p:cNvPr id="357" name="Google Shape;357;g8c49221f98_6_26: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2" name="Shape 362"/>
        <p:cNvGrpSpPr/>
        <p:nvPr/>
      </p:nvGrpSpPr>
      <p:grpSpPr>
        <a:xfrm>
          <a:off x="0" y="0"/>
          <a:ext cx="0" cy="0"/>
          <a:chOff x="0" y="0"/>
          <a:chExt cx="0" cy="0"/>
        </a:xfrm>
      </p:grpSpPr>
      <p:sp>
        <p:nvSpPr>
          <p:cNvPr id="363" name="Google Shape;363;g64b864f3db_0_63: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g64b864f3db_0_63: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195"/>
        <p:cNvGrpSpPr/>
        <p:nvPr/>
      </p:nvGrpSpPr>
      <p:grpSpPr>
        <a:xfrm>
          <a:off x="0" y="0"/>
          <a:ext cx="0" cy="0"/>
          <a:chOff x="0" y="0"/>
          <a:chExt cx="0" cy="0"/>
        </a:xfrm>
      </p:grpSpPr>
      <p:sp>
        <p:nvSpPr>
          <p:cNvPr id="196" name="Google Shape;196;g8d8c850c25_0_33: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g8d8c850c25_0_33: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8" name="Shape 368"/>
        <p:cNvGrpSpPr/>
        <p:nvPr/>
      </p:nvGrpSpPr>
      <p:grpSpPr>
        <a:xfrm>
          <a:off x="0" y="0"/>
          <a:ext cx="0" cy="0"/>
          <a:chOff x="0" y="0"/>
          <a:chExt cx="0" cy="0"/>
        </a:xfrm>
      </p:grpSpPr>
      <p:sp>
        <p:nvSpPr>
          <p:cNvPr id="369" name="Google Shape;369;g8c28c705c4_0_0: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2" name="Shape 202"/>
        <p:cNvGrpSpPr/>
        <p:nvPr/>
      </p:nvGrpSpPr>
      <p:grpSpPr>
        <a:xfrm>
          <a:off x="0" y="0"/>
          <a:ext cx="0" cy="0"/>
          <a:chOff x="0" y="0"/>
          <a:chExt cx="0" cy="0"/>
        </a:xfrm>
      </p:grpSpPr>
      <p:sp>
        <p:nvSpPr>
          <p:cNvPr id="203" name="Google Shape;203;g8d8c850c25_0_86: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8" name="Shape 208"/>
        <p:cNvGrpSpPr/>
        <p:nvPr/>
      </p:nvGrpSpPr>
      <p:grpSpPr>
        <a:xfrm>
          <a:off x="0" y="0"/>
          <a:ext cx="0" cy="0"/>
          <a:chOff x="0" y="0"/>
          <a:chExt cx="0" cy="0"/>
        </a:xfrm>
      </p:grpSpPr>
      <p:sp>
        <p:nvSpPr>
          <p:cNvPr id="209" name="Google Shape;209;g8d8c850c25_0_51: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214"/>
        <p:cNvGrpSpPr/>
        <p:nvPr/>
      </p:nvGrpSpPr>
      <p:grpSpPr>
        <a:xfrm>
          <a:off x="0" y="0"/>
          <a:ext cx="0" cy="0"/>
          <a:chOff x="0" y="0"/>
          <a:chExt cx="0" cy="0"/>
        </a:xfrm>
      </p:grpSpPr>
      <p:sp>
        <p:nvSpPr>
          <p:cNvPr id="215" name="Google Shape;215;g8d8c850c25_0_60: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 name="Shape 220"/>
        <p:cNvGrpSpPr/>
        <p:nvPr/>
      </p:nvGrpSpPr>
      <p:grpSpPr>
        <a:xfrm>
          <a:off x="0" y="0"/>
          <a:ext cx="0" cy="0"/>
          <a:chOff x="0" y="0"/>
          <a:chExt cx="0" cy="0"/>
        </a:xfrm>
      </p:grpSpPr>
      <p:sp>
        <p:nvSpPr>
          <p:cNvPr id="221" name="Google Shape;221;g8d8c850c25_0_74: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g8d8c850c25_0_68: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Google Shape;233;g62fb0d8af8_0_0: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g62fb0d8af8_0_0: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57" name="Google Shape;57;p14"/>
          <p:cNvSpPr txBox="1"/>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60" name="Shape 60"/>
        <p:cNvGrpSpPr/>
        <p:nvPr/>
      </p:nvGrpSpPr>
      <p:grpSpPr>
        <a:xfrm>
          <a:off x="0" y="0"/>
          <a:ext cx="0" cy="0"/>
          <a:chOff x="0" y="0"/>
          <a:chExt cx="0" cy="0"/>
        </a:xfrm>
      </p:grpSpPr>
      <p:sp>
        <p:nvSpPr>
          <p:cNvPr id="61" name="Google Shape;61;p16"/>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16"/>
          <p:cNvSpPr txBox="1"/>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63" name="Shape 63"/>
        <p:cNvGrpSpPr/>
        <p:nvPr/>
      </p:nvGrpSpPr>
      <p:grpSpPr>
        <a:xfrm>
          <a:off x="0" y="0"/>
          <a:ext cx="0" cy="0"/>
          <a:chOff x="0" y="0"/>
          <a:chExt cx="0" cy="0"/>
        </a:xfrm>
      </p:grpSpPr>
      <p:sp>
        <p:nvSpPr>
          <p:cNvPr id="64" name="Google Shape;64;p17"/>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 name="Google Shape;65;p17"/>
          <p:cNvSpPr txBox="1"/>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66" name="Google Shape;66;p17"/>
          <p:cNvSpPr txBox="1"/>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67" name="Shape 67"/>
        <p:cNvGrpSpPr/>
        <p:nvPr/>
      </p:nvGrpSpPr>
      <p:grpSpPr>
        <a:xfrm>
          <a:off x="0" y="0"/>
          <a:ext cx="0" cy="0"/>
          <a:chOff x="0" y="0"/>
          <a:chExt cx="0" cy="0"/>
        </a:xfrm>
      </p:grpSpPr>
      <p:sp>
        <p:nvSpPr>
          <p:cNvPr id="68" name="Google Shape;68;p18"/>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9" name="Shape 69"/>
        <p:cNvGrpSpPr/>
        <p:nvPr/>
      </p:nvGrpSpPr>
      <p:grpSpPr>
        <a:xfrm>
          <a:off x="0" y="0"/>
          <a:ext cx="0" cy="0"/>
          <a:chOff x="0" y="0"/>
          <a:chExt cx="0" cy="0"/>
        </a:xfrm>
      </p:grpSpPr>
      <p:sp>
        <p:nvSpPr>
          <p:cNvPr id="70" name="Google Shape;70;p19"/>
          <p:cNvSpPr txBox="1"/>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1" name="Google Shape;71;p19"/>
          <p:cNvSpPr txBox="1"/>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2" name="Shape 72"/>
        <p:cNvGrpSpPr/>
        <p:nvPr/>
      </p:nvGrpSpPr>
      <p:grpSpPr>
        <a:xfrm>
          <a:off x="0" y="0"/>
          <a:ext cx="0" cy="0"/>
          <a:chOff x="0" y="0"/>
          <a:chExt cx="0" cy="0"/>
        </a:xfrm>
      </p:grpSpPr>
      <p:sp>
        <p:nvSpPr>
          <p:cNvPr id="73" name="Google Shape;73;p20"/>
          <p:cNvSpPr txBox="1"/>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4"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21"/>
          <p:cNvSpPr txBox="1"/>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77" name="Google Shape;77;p21"/>
          <p:cNvSpPr txBox="1"/>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78" name="Google Shape;78;p21"/>
          <p:cNvSpPr txBox="1"/>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79"/>
        <p:cNvGrpSpPr/>
        <p:nvPr/>
      </p:nvGrpSpPr>
      <p:grpSpPr>
        <a:xfrm>
          <a:off x="0" y="0"/>
          <a:ext cx="0" cy="0"/>
          <a:chOff x="0" y="0"/>
          <a:chExt cx="0" cy="0"/>
        </a:xfrm>
      </p:grpSpPr>
      <p:sp>
        <p:nvSpPr>
          <p:cNvPr id="80" name="Google Shape;80;p22"/>
          <p:cNvSpPr txBox="1"/>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81" name="Shape 81"/>
        <p:cNvGrpSpPr/>
        <p:nvPr/>
      </p:nvGrpSpPr>
      <p:grpSpPr>
        <a:xfrm>
          <a:off x="0" y="0"/>
          <a:ext cx="0" cy="0"/>
          <a:chOff x="0" y="0"/>
          <a:chExt cx="0" cy="0"/>
        </a:xfrm>
      </p:grpSpPr>
      <p:sp>
        <p:nvSpPr>
          <p:cNvPr id="82" name="Google Shape;82;p23"/>
          <p:cNvSpPr txBox="1"/>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84"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9" name="Shape 89"/>
        <p:cNvGrpSpPr/>
        <p:nvPr/>
      </p:nvGrpSpPr>
      <p:grpSpPr>
        <a:xfrm>
          <a:off x="0" y="0"/>
          <a:ext cx="0" cy="0"/>
          <a:chOff x="0" y="0"/>
          <a:chExt cx="0" cy="0"/>
        </a:xfrm>
      </p:grpSpPr>
      <p:sp>
        <p:nvSpPr>
          <p:cNvPr id="90" name="Google Shape;90;p26"/>
          <p:cNvSpPr txBox="1"/>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91" name="Google Shape;91;p26"/>
          <p:cNvSpPr txBox="1"/>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92" name="Shape 92"/>
        <p:cNvGrpSpPr/>
        <p:nvPr/>
      </p:nvGrpSpPr>
      <p:grpSpPr>
        <a:xfrm>
          <a:off x="0" y="0"/>
          <a:ext cx="0" cy="0"/>
          <a:chOff x="0" y="0"/>
          <a:chExt cx="0" cy="0"/>
        </a:xfrm>
      </p:grpSpPr>
      <p:sp>
        <p:nvSpPr>
          <p:cNvPr id="93" name="Google Shape;93;p27"/>
          <p:cNvSpPr txBox="1"/>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94" name="Shape 94"/>
        <p:cNvGrpSpPr/>
        <p:nvPr/>
      </p:nvGrpSpPr>
      <p:grpSpPr>
        <a:xfrm>
          <a:off x="0" y="0"/>
          <a:ext cx="0" cy="0"/>
          <a:chOff x="0" y="0"/>
          <a:chExt cx="0" cy="0"/>
        </a:xfrm>
      </p:grpSpPr>
      <p:sp>
        <p:nvSpPr>
          <p:cNvPr id="95" name="Google Shape;95;p28"/>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28"/>
          <p:cNvSpPr txBox="1"/>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97" name="Shape 97"/>
        <p:cNvGrpSpPr/>
        <p:nvPr/>
      </p:nvGrpSpPr>
      <p:grpSpPr>
        <a:xfrm>
          <a:off x="0" y="0"/>
          <a:ext cx="0" cy="0"/>
          <a:chOff x="0" y="0"/>
          <a:chExt cx="0" cy="0"/>
        </a:xfrm>
      </p:grpSpPr>
      <p:sp>
        <p:nvSpPr>
          <p:cNvPr id="98" name="Google Shape;98;p29"/>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29"/>
          <p:cNvSpPr txBox="1"/>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100" name="Google Shape;100;p29"/>
          <p:cNvSpPr txBox="1"/>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01" name="Shape 101"/>
        <p:cNvGrpSpPr/>
        <p:nvPr/>
      </p:nvGrpSpPr>
      <p:grpSpPr>
        <a:xfrm>
          <a:off x="0" y="0"/>
          <a:ext cx="0" cy="0"/>
          <a:chOff x="0" y="0"/>
          <a:chExt cx="0" cy="0"/>
        </a:xfrm>
      </p:grpSpPr>
      <p:sp>
        <p:nvSpPr>
          <p:cNvPr id="102" name="Google Shape;102;p30"/>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03" name="Shape 103"/>
        <p:cNvGrpSpPr/>
        <p:nvPr/>
      </p:nvGrpSpPr>
      <p:grpSpPr>
        <a:xfrm>
          <a:off x="0" y="0"/>
          <a:ext cx="0" cy="0"/>
          <a:chOff x="0" y="0"/>
          <a:chExt cx="0" cy="0"/>
        </a:xfrm>
      </p:grpSpPr>
      <p:sp>
        <p:nvSpPr>
          <p:cNvPr id="104" name="Google Shape;104;p31"/>
          <p:cNvSpPr txBox="1"/>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5" name="Google Shape;105;p31"/>
          <p:cNvSpPr txBox="1"/>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06" name="Shape 106"/>
        <p:cNvGrpSpPr/>
        <p:nvPr/>
      </p:nvGrpSpPr>
      <p:grpSpPr>
        <a:xfrm>
          <a:off x="0" y="0"/>
          <a:ext cx="0" cy="0"/>
          <a:chOff x="0" y="0"/>
          <a:chExt cx="0" cy="0"/>
        </a:xfrm>
      </p:grpSpPr>
      <p:sp>
        <p:nvSpPr>
          <p:cNvPr id="107" name="Google Shape;107;p32"/>
          <p:cNvSpPr txBox="1"/>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08"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33"/>
          <p:cNvSpPr txBox="1"/>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111" name="Google Shape;111;p33"/>
          <p:cNvSpPr txBox="1"/>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12" name="Google Shape;112;p33"/>
          <p:cNvSpPr txBox="1"/>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13" name="Shape 113"/>
        <p:cNvGrpSpPr/>
        <p:nvPr/>
      </p:nvGrpSpPr>
      <p:grpSpPr>
        <a:xfrm>
          <a:off x="0" y="0"/>
          <a:ext cx="0" cy="0"/>
          <a:chOff x="0" y="0"/>
          <a:chExt cx="0" cy="0"/>
        </a:xfrm>
      </p:grpSpPr>
      <p:sp>
        <p:nvSpPr>
          <p:cNvPr id="114" name="Google Shape;114;p34"/>
          <p:cNvSpPr txBox="1"/>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15" name="Shape 115"/>
        <p:cNvGrpSpPr/>
        <p:nvPr/>
      </p:nvGrpSpPr>
      <p:grpSpPr>
        <a:xfrm>
          <a:off x="0" y="0"/>
          <a:ext cx="0" cy="0"/>
          <a:chOff x="0" y="0"/>
          <a:chExt cx="0" cy="0"/>
        </a:xfrm>
      </p:grpSpPr>
      <p:sp>
        <p:nvSpPr>
          <p:cNvPr id="116" name="Google Shape;116;p35"/>
          <p:cNvSpPr txBox="1"/>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18"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matchingName="Title &amp; Subtitle">
  <p:cSld name="TITLE">
    <p:spTree>
      <p:nvGrpSpPr>
        <p:cNvPr id="123" name="Shape 123"/>
        <p:cNvGrpSpPr/>
        <p:nvPr/>
      </p:nvGrpSpPr>
      <p:grpSpPr>
        <a:xfrm>
          <a:off x="0" y="0"/>
          <a:ext cx="0" cy="0"/>
          <a:chOff x="0" y="0"/>
          <a:chExt cx="0" cy="0"/>
        </a:xfrm>
      </p:grpSpPr>
      <p:sp>
        <p:nvSpPr>
          <p:cNvPr id="124" name="Google Shape;124;p38"/>
          <p:cNvSpPr txBox="1"/>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25" name="Google Shape;125;p38"/>
          <p:cNvSpPr txBox="1"/>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26" name="Google Shape;126;p38"/>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 matchingName="Photo - Horizontal">
  <p:cSld name="TITLE_AND_BODY">
    <p:spTree>
      <p:nvGrpSpPr>
        <p:cNvPr id="127" name="Shape 127"/>
        <p:cNvGrpSpPr/>
        <p:nvPr/>
      </p:nvGrpSpPr>
      <p:grpSpPr>
        <a:xfrm>
          <a:off x="0" y="0"/>
          <a:ext cx="0" cy="0"/>
          <a:chOff x="0" y="0"/>
          <a:chExt cx="0" cy="0"/>
        </a:xfrm>
      </p:grpSpPr>
      <p:sp>
        <p:nvSpPr>
          <p:cNvPr id="128" name="Google Shape;128;p39"/>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29" name="Google Shape;129;p39"/>
          <p:cNvSpPr txBox="1"/>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30" name="Google Shape;130;p39"/>
          <p:cNvSpPr txBox="1"/>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31" name="Google Shape;131;p39"/>
          <p:cNvSpPr txBox="1"/>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32" name="Shape 132"/>
        <p:cNvGrpSpPr/>
        <p:nvPr/>
      </p:nvGrpSpPr>
      <p:grpSpPr>
        <a:xfrm>
          <a:off x="0" y="0"/>
          <a:ext cx="0" cy="0"/>
          <a:chOff x="0" y="0"/>
          <a:chExt cx="0" cy="0"/>
        </a:xfrm>
      </p:grpSpPr>
      <p:sp>
        <p:nvSpPr>
          <p:cNvPr id="133" name="Google Shape;133;p40"/>
          <p:cNvSpPr txBox="1"/>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34" name="Google Shape;134;p40"/>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35" name="Shape 135"/>
        <p:cNvGrpSpPr/>
        <p:nvPr/>
      </p:nvGrpSpPr>
      <p:grpSpPr>
        <a:xfrm>
          <a:off x="0" y="0"/>
          <a:ext cx="0" cy="0"/>
          <a:chOff x="0" y="0"/>
          <a:chExt cx="0" cy="0"/>
        </a:xfrm>
      </p:grpSpPr>
      <p:sp>
        <p:nvSpPr>
          <p:cNvPr id="136" name="Google Shape;136;p4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37" name="Google Shape;137;p41"/>
          <p:cNvSpPr txBox="1"/>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38" name="Google Shape;138;p41"/>
          <p:cNvSpPr txBox="1"/>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39" name="Google Shape;139;p41"/>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40" name="Shape 140"/>
        <p:cNvGrpSpPr/>
        <p:nvPr/>
      </p:nvGrpSpPr>
      <p:grpSpPr>
        <a:xfrm>
          <a:off x="0" y="0"/>
          <a:ext cx="0" cy="0"/>
          <a:chOff x="0" y="0"/>
          <a:chExt cx="0" cy="0"/>
        </a:xfrm>
      </p:grpSpPr>
      <p:sp>
        <p:nvSpPr>
          <p:cNvPr id="141" name="Google Shape;141;p42"/>
          <p:cNvSpPr txBox="1"/>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42" name="Google Shape;142;p42"/>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43" name="Shape 143"/>
        <p:cNvGrpSpPr/>
        <p:nvPr/>
      </p:nvGrpSpPr>
      <p:grpSpPr>
        <a:xfrm>
          <a:off x="0" y="0"/>
          <a:ext cx="0" cy="0"/>
          <a:chOff x="0" y="0"/>
          <a:chExt cx="0" cy="0"/>
        </a:xfrm>
      </p:grpSpPr>
      <p:sp>
        <p:nvSpPr>
          <p:cNvPr id="144" name="Google Shape;144;p43"/>
          <p:cNvSpPr txBox="1"/>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45" name="Google Shape;145;p43"/>
          <p:cNvSpPr txBox="1"/>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46" name="Google Shape;146;p43"/>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47" name="Shape 147"/>
        <p:cNvGrpSpPr/>
        <p:nvPr/>
      </p:nvGrpSpPr>
      <p:grpSpPr>
        <a:xfrm>
          <a:off x="0" y="0"/>
          <a:ext cx="0" cy="0"/>
          <a:chOff x="0" y="0"/>
          <a:chExt cx="0" cy="0"/>
        </a:xfrm>
      </p:grpSpPr>
      <p:sp>
        <p:nvSpPr>
          <p:cNvPr id="148" name="Google Shape;148;p44"/>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49" name="Google Shape;149;p44"/>
          <p:cNvSpPr txBox="1"/>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50" name="Google Shape;150;p44"/>
          <p:cNvSpPr txBox="1"/>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panose="020B0604020202020204"/>
              <a:buChar char="•"/>
              <a:defRPr sz="14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298450" algn="l" rtl="0">
              <a:lnSpc>
                <a:spcPct val="100000"/>
              </a:lnSpc>
              <a:spcBef>
                <a:spcPts val="1700"/>
              </a:spcBef>
              <a:spcAft>
                <a:spcPts val="0"/>
              </a:spcAft>
              <a:buClr>
                <a:srgbClr val="000000"/>
              </a:buClr>
              <a:buSzPts val="1100"/>
              <a:buFont typeface="Helvetica Neue" panose="020B0604020202020204"/>
              <a:buChar char="•"/>
              <a:defRPr sz="14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298450" algn="l" rtl="0">
              <a:lnSpc>
                <a:spcPct val="100000"/>
              </a:lnSpc>
              <a:spcBef>
                <a:spcPts val="1700"/>
              </a:spcBef>
              <a:spcAft>
                <a:spcPts val="0"/>
              </a:spcAft>
              <a:buClr>
                <a:srgbClr val="000000"/>
              </a:buClr>
              <a:buSzPts val="1100"/>
              <a:buFont typeface="Helvetica Neue" panose="020B0604020202020204"/>
              <a:buChar char="•"/>
              <a:defRPr sz="14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298450" algn="l" rtl="0">
              <a:lnSpc>
                <a:spcPct val="100000"/>
              </a:lnSpc>
              <a:spcBef>
                <a:spcPts val="1700"/>
              </a:spcBef>
              <a:spcAft>
                <a:spcPts val="0"/>
              </a:spcAft>
              <a:buClr>
                <a:srgbClr val="000000"/>
              </a:buClr>
              <a:buSzPts val="1100"/>
              <a:buFont typeface="Helvetica Neue" panose="020B0604020202020204"/>
              <a:buChar char="•"/>
              <a:defRPr sz="14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298450" algn="l" rtl="0">
              <a:lnSpc>
                <a:spcPct val="100000"/>
              </a:lnSpc>
              <a:spcBef>
                <a:spcPts val="1700"/>
              </a:spcBef>
              <a:spcAft>
                <a:spcPts val="0"/>
              </a:spcAft>
              <a:buClr>
                <a:srgbClr val="000000"/>
              </a:buClr>
              <a:buSzPts val="1100"/>
              <a:buFont typeface="Helvetica Neue" panose="020B0604020202020204"/>
              <a:buChar char="•"/>
              <a:defRPr sz="14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51" name="Google Shape;151;p44"/>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52" name="Shape 152"/>
        <p:cNvGrpSpPr/>
        <p:nvPr/>
      </p:nvGrpSpPr>
      <p:grpSpPr>
        <a:xfrm>
          <a:off x="0" y="0"/>
          <a:ext cx="0" cy="0"/>
          <a:chOff x="0" y="0"/>
          <a:chExt cx="0" cy="0"/>
        </a:xfrm>
      </p:grpSpPr>
      <p:sp>
        <p:nvSpPr>
          <p:cNvPr id="153" name="Google Shape;153;p45"/>
          <p:cNvSpPr txBox="1"/>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54" name="Google Shape;154;p45"/>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55" name="Shape 155"/>
        <p:cNvGrpSpPr/>
        <p:nvPr/>
      </p:nvGrpSpPr>
      <p:grpSpPr>
        <a:xfrm>
          <a:off x="0" y="0"/>
          <a:ext cx="0" cy="0"/>
          <a:chOff x="0" y="0"/>
          <a:chExt cx="0" cy="0"/>
        </a:xfrm>
      </p:grpSpPr>
      <p:sp>
        <p:nvSpPr>
          <p:cNvPr id="156" name="Google Shape;156;p46"/>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57" name="Google Shape;157;p46"/>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58" name="Google Shape;158;p46"/>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59" name="Google Shape;159;p46"/>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60" name="Shape 160"/>
        <p:cNvGrpSpPr/>
        <p:nvPr/>
      </p:nvGrpSpPr>
      <p:grpSpPr>
        <a:xfrm>
          <a:off x="0" y="0"/>
          <a:ext cx="0" cy="0"/>
          <a:chOff x="0" y="0"/>
          <a:chExt cx="0" cy="0"/>
        </a:xfrm>
      </p:grpSpPr>
      <p:sp>
        <p:nvSpPr>
          <p:cNvPr id="161" name="Google Shape;161;p47"/>
          <p:cNvSpPr txBox="1"/>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604020202020204"/>
              <a:buNone/>
              <a:defRPr sz="1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62" name="Google Shape;162;p47"/>
          <p:cNvSpPr txBox="1"/>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604020202020204"/>
              <a:buNone/>
              <a:defRPr sz="2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63" name="Google Shape;163;p47"/>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64" name="Shape 164"/>
        <p:cNvGrpSpPr/>
        <p:nvPr/>
      </p:nvGrpSpPr>
      <p:grpSpPr>
        <a:xfrm>
          <a:off x="0" y="0"/>
          <a:ext cx="0" cy="0"/>
          <a:chOff x="0" y="0"/>
          <a:chExt cx="0" cy="0"/>
        </a:xfrm>
      </p:grpSpPr>
      <p:sp>
        <p:nvSpPr>
          <p:cNvPr id="165" name="Google Shape;165;p48"/>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66" name="Google Shape;166;p48"/>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67" name="Shape 167"/>
        <p:cNvGrpSpPr/>
        <p:nvPr/>
      </p:nvGrpSpPr>
      <p:grpSpPr>
        <a:xfrm>
          <a:off x="0" y="0"/>
          <a:ext cx="0" cy="0"/>
          <a:chOff x="0" y="0"/>
          <a:chExt cx="0" cy="0"/>
        </a:xfrm>
      </p:grpSpPr>
      <p:sp>
        <p:nvSpPr>
          <p:cNvPr id="168" name="Google Shape;168;p49"/>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69" name="Shape 169"/>
        <p:cNvGrpSpPr/>
        <p:nvPr/>
      </p:nvGrpSpPr>
      <p:grpSpPr>
        <a:xfrm>
          <a:off x="0" y="0"/>
          <a:ext cx="0" cy="0"/>
          <a:chOff x="0" y="0"/>
          <a:chExt cx="0" cy="0"/>
        </a:xfrm>
      </p:grpSpPr>
      <p:sp>
        <p:nvSpPr>
          <p:cNvPr id="170" name="Google Shape;170;p50"/>
          <p:cNvSpPr txBox="1"/>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p:txBody>
      </p:sp>
      <p:sp>
        <p:nvSpPr>
          <p:cNvPr id="171" name="Google Shape;171;p50"/>
          <p:cNvSpPr txBox="1"/>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0" name="Google Shape;40;p9"/>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4" Type="http://schemas.openxmlformats.org/officeDocument/2006/relationships/theme" Target="../theme/theme4.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panose="020B0306030504020204"/>
              <a:buNone/>
              <a:defRPr sz="2800">
                <a:solidFill>
                  <a:schemeClr val="dk1"/>
                </a:solidFill>
                <a:latin typeface="Open Sans" panose="020B0306030504020204"/>
                <a:ea typeface="Open Sans" panose="020B0306030504020204"/>
                <a:cs typeface="Open Sans" panose="020B0306030504020204"/>
                <a:sym typeface="Open Sans" panose="020B0306030504020204"/>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panose="020B0306030504020204"/>
              <a:buChar char="●"/>
              <a:defRPr sz="1800">
                <a:solidFill>
                  <a:schemeClr val="dk2"/>
                </a:solidFill>
                <a:latin typeface="Open Sans" panose="020B0306030504020204"/>
                <a:ea typeface="Open Sans" panose="020B0306030504020204"/>
                <a:cs typeface="Open Sans" panose="020B0306030504020204"/>
                <a:sym typeface="Open Sans" panose="020B0306030504020204"/>
              </a:defRPr>
            </a:lvl1pPr>
            <a:lvl2pPr marL="914400" lvl="1" indent="-317500" rtl="0">
              <a:lnSpc>
                <a:spcPct val="115000"/>
              </a:lnSpc>
              <a:spcBef>
                <a:spcPts val="160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2pPr>
            <a:lvl3pPr marL="1371600" lvl="2" indent="-317500" rtl="0">
              <a:lnSpc>
                <a:spcPct val="115000"/>
              </a:lnSpc>
              <a:spcBef>
                <a:spcPts val="160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3pPr>
            <a:lvl4pPr marL="1828800" lvl="3" indent="-317500" rtl="0">
              <a:lnSpc>
                <a:spcPct val="115000"/>
              </a:lnSpc>
              <a:spcBef>
                <a:spcPts val="160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4pPr>
            <a:lvl5pPr marL="2286000" lvl="4" indent="-317500" rtl="0">
              <a:lnSpc>
                <a:spcPct val="115000"/>
              </a:lnSpc>
              <a:spcBef>
                <a:spcPts val="160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5pPr>
            <a:lvl6pPr marL="2743200" lvl="5" indent="-317500" rtl="0">
              <a:lnSpc>
                <a:spcPct val="115000"/>
              </a:lnSpc>
              <a:spcBef>
                <a:spcPts val="160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6pPr>
            <a:lvl7pPr marL="3200400" lvl="6" indent="-317500" rtl="0">
              <a:lnSpc>
                <a:spcPct val="115000"/>
              </a:lnSpc>
              <a:spcBef>
                <a:spcPts val="160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7pPr>
            <a:lvl8pPr marL="3657600" lvl="7" indent="-317500" rtl="0">
              <a:lnSpc>
                <a:spcPct val="115000"/>
              </a:lnSpc>
              <a:spcBef>
                <a:spcPts val="160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8pPr>
            <a:lvl9pPr marL="4114800" lvl="8" indent="-317500" rtl="0">
              <a:lnSpc>
                <a:spcPct val="115000"/>
              </a:lnSpc>
              <a:spcBef>
                <a:spcPts val="1600"/>
              </a:spcBef>
              <a:spcAft>
                <a:spcPts val="160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9pPr>
          </a:lstStyle>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pic>
        <p:nvPicPr>
          <p:cNvPr id="54" name="Google Shape;54;p13"/>
          <p:cNvPicPr preferRelativeResize="0"/>
          <p:nvPr/>
        </p:nvPicPr>
        <p:blipFill>
          <a:blip r:embed="rId12"/>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5" name="Shape 85"/>
        <p:cNvGrpSpPr/>
        <p:nvPr/>
      </p:nvGrpSpPr>
      <p:grpSpPr>
        <a:xfrm>
          <a:off x="0" y="0"/>
          <a:ext cx="0" cy="0"/>
          <a:chOff x="0" y="0"/>
          <a:chExt cx="0" cy="0"/>
        </a:xfrm>
      </p:grpSpPr>
      <p:sp>
        <p:nvSpPr>
          <p:cNvPr id="86" name="Google Shape;86;p25"/>
          <p:cNvSpPr txBox="1"/>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panose="020B0306030504020204"/>
              <a:buNone/>
              <a:defRPr sz="4000">
                <a:solidFill>
                  <a:srgbClr val="2E3D49"/>
                </a:solidFill>
                <a:latin typeface="Open Sans" panose="020B0306030504020204"/>
                <a:ea typeface="Open Sans" panose="020B0306030504020204"/>
                <a:cs typeface="Open Sans" panose="020B0306030504020204"/>
                <a:sym typeface="Open Sans" panose="020B0306030504020204"/>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7" name="Google Shape;87;p25"/>
          <p:cNvSpPr txBox="1"/>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panose="020B0306030504020204"/>
              <a:buChar char="●"/>
              <a:defRPr sz="1800">
                <a:solidFill>
                  <a:schemeClr val="dk2"/>
                </a:solidFill>
                <a:latin typeface="Open Sans Light" panose="020B0306030504020204"/>
                <a:ea typeface="Open Sans Light" panose="020B0306030504020204"/>
                <a:cs typeface="Open Sans Light" panose="020B0306030504020204"/>
                <a:sym typeface="Open Sans Light" panose="020B0306030504020204"/>
              </a:defRPr>
            </a:lvl1pPr>
            <a:lvl2pPr marL="914400" lvl="1"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2pPr>
            <a:lvl3pPr marL="1371600" lvl="2"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3pPr>
            <a:lvl4pPr marL="1828800" lvl="3"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4pPr>
            <a:lvl5pPr marL="2286000" lvl="4"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5pPr>
            <a:lvl6pPr marL="2743200" lvl="5"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6pPr>
            <a:lvl7pPr marL="3200400" lvl="6"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7pPr>
            <a:lvl8pPr marL="3657600" lvl="7"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8pPr>
            <a:lvl9pPr marL="4114800" lvl="8" indent="-317500" rtl="0">
              <a:lnSpc>
                <a:spcPct val="115000"/>
              </a:lnSpc>
              <a:spcBef>
                <a:spcPts val="1600"/>
              </a:spcBef>
              <a:spcAft>
                <a:spcPts val="160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9pPr>
          </a:lstStyle>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19" name="Shape 119"/>
        <p:cNvGrpSpPr/>
        <p:nvPr/>
      </p:nvGrpSpPr>
      <p:grpSpPr>
        <a:xfrm>
          <a:off x="0" y="0"/>
          <a:ext cx="0" cy="0"/>
          <a:chOff x="0" y="0"/>
          <a:chExt cx="0" cy="0"/>
        </a:xfrm>
      </p:grpSpPr>
      <p:sp>
        <p:nvSpPr>
          <p:cNvPr id="120" name="Google Shape;120;p37"/>
          <p:cNvSpPr txBox="1"/>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21" name="Google Shape;121;p37"/>
          <p:cNvSpPr txBox="1"/>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22" name="Google Shape;122;p37"/>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sz="500">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hyperlink" Target="https://drive.google.com/file/d/1YdBZPpaIQvnD9NbgkeLMb5PeFtnhGGRP/view?usp=sharing"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5.xml"/><Relationship Id="rId1" Type="http://schemas.openxmlformats.org/officeDocument/2006/relationships/hyperlink" Target="https://drive.google.com/file/d/14SgnE_0wNpuPdF5ss94GGqIBfcxLnpIF/view"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5.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5.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5.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5.xml"/><Relationship Id="rId1"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5.xml"/><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5.xml"/><Relationship Id="rId2" Type="http://schemas.openxmlformats.org/officeDocument/2006/relationships/hyperlink" Target="https://drive.google.com/file/d/1YdBZPpaIQvnD9NbgkeLMb5PeFtnhGGRP/view?usp=sharing" TargetMode="External"/><Relationship Id="rId1" Type="http://schemas.openxmlformats.org/officeDocument/2006/relationships/hyperlink" Target="https://drive.google.com/file/d/14SgnE_0wNpuPdF5ss94GGqIBfcxLnpIF/view" TargetMode="Externa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5.xml"/><Relationship Id="rId1" Type="http://schemas.openxmlformats.org/officeDocument/2006/relationships/image" Target="../media/image8.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5.xml"/><Relationship Id="rId1" Type="http://schemas.openxmlformats.org/officeDocument/2006/relationships/image" Target="../media/image8.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5.xml"/><Relationship Id="rId1" Type="http://schemas.openxmlformats.org/officeDocument/2006/relationships/image" Target="../media/image8.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5.xml"/><Relationship Id="rId1" Type="http://schemas.openxmlformats.org/officeDocument/2006/relationships/image" Target="../media/image8.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5.xml"/><Relationship Id="rId1" Type="http://schemas.openxmlformats.org/officeDocument/2006/relationships/image" Target="../media/image8.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75"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77" name="Google Shape;177;p51"/>
          <p:cNvPicPr preferRelativeResize="0"/>
          <p:nvPr/>
        </p:nvPicPr>
        <p:blipFill>
          <a:blip r:embed="rId1"/>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2"/>
          <a:stretch>
            <a:fillRect/>
          </a:stretch>
        </p:blipFill>
        <p:spPr>
          <a:xfrm>
            <a:off x="1146225" y="2111300"/>
            <a:ext cx="5479925" cy="5479925"/>
          </a:xfrm>
          <a:prstGeom prst="rect">
            <a:avLst/>
          </a:prstGeom>
          <a:noFill/>
          <a:ln>
            <a:noFill/>
          </a:ln>
        </p:spPr>
      </p:pic>
      <p:sp>
        <p:nvSpPr>
          <p:cNvPr id="179" name="Google Shape;179;p51"/>
          <p:cNvSpPr txBox="1"/>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4000">
                <a:solidFill>
                  <a:srgbClr val="FFFFFF"/>
                </a:solidFill>
              </a:rPr>
              <a:t>Tech ABC Corp - HR Database</a:t>
            </a:r>
            <a:endParaRPr sz="4000">
              <a:solidFill>
                <a:srgbClr val="FFFFFF"/>
              </a:solidFill>
            </a:endParaRPr>
          </a:p>
          <a:p>
            <a:pPr marL="0" lvl="0" indent="0" algn="l" rtl="0">
              <a:spcBef>
                <a:spcPts val="0"/>
              </a:spcBef>
              <a:spcAft>
                <a:spcPts val="0"/>
              </a:spcAft>
              <a:buNone/>
            </a:pPr>
          </a:p>
        </p:txBody>
      </p:sp>
      <p:sp>
        <p:nvSpPr>
          <p:cNvPr id="180" name="Google Shape;180;p51"/>
          <p:cNvSpPr txBox="1"/>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500">
                <a:solidFill>
                  <a:srgbClr val="FFFFFF"/>
                </a:solidFill>
              </a:rPr>
              <a:t>[Student Name &amp; Date]</a:t>
            </a:r>
            <a:endParaRPr sz="2500">
              <a:solidFill>
                <a:srgbClr val="FFFFFF"/>
              </a:solidFill>
            </a:endParaRPr>
          </a:p>
          <a:p>
            <a:pPr marL="0" lvl="0" indent="0" algn="l" rtl="0">
              <a:spcBef>
                <a:spcPts val="0"/>
              </a:spcBef>
              <a:spcAft>
                <a:spcPts val="0"/>
              </a:spcAft>
              <a:buNone/>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264795" y="188595"/>
            <a:ext cx="7242810" cy="8304530"/>
          </a:xfrm>
        </p:spPr>
        <p:txBody>
          <a:bodyPr/>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Storage &amp; retention</a:t>
            </a: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lnSpc>
                <a:spcPct val="100000"/>
              </a:lnSpc>
              <a:spcBef>
                <a:spcPts val="1600"/>
              </a:spcBef>
              <a:spcAft>
                <a:spcPts val="0"/>
              </a:spcAft>
              <a:buNone/>
            </a:pPr>
            <a:r>
              <a:rPr lang="en-GB" sz="1800" b="1">
                <a:latin typeface="Open Sans" panose="020B0306030504020204"/>
                <a:ea typeface="Open Sans" panose="020B0306030504020204"/>
                <a:cs typeface="Open Sans" panose="020B0306030504020204"/>
                <a:sym typeface="Open Sans" panose="020B0306030504020204"/>
              </a:rPr>
              <a:t>Storage (disk or in-memory): </a:t>
            </a:r>
            <a:r>
              <a:rPr lang="en-GB" sz="1800">
                <a:sym typeface="+mn-ea"/>
              </a:rPr>
              <a:t>check </a:t>
            </a:r>
            <a:r>
              <a:rPr lang="en-GB" sz="1800" u="sng">
                <a:solidFill>
                  <a:schemeClr val="hlink"/>
                </a:solidFill>
                <a:sym typeface="+mn-ea"/>
                <a:hlinkClick r:id="rId1"/>
              </a:rPr>
              <a:t>IT best practices document</a:t>
            </a:r>
            <a:endParaRPr sz="1800"/>
          </a:p>
          <a:p>
            <a:pPr marL="457200" lvl="0" indent="0" algn="l" rtl="0">
              <a:lnSpc>
                <a:spcPct val="100000"/>
              </a:lnSpc>
              <a:spcBef>
                <a:spcPts val="0"/>
              </a:spcBef>
              <a:spcAft>
                <a:spcPts val="0"/>
              </a:spcAft>
              <a:buNone/>
            </a:pPr>
            <a:r>
              <a:rPr lang="en-US" sz="1800"/>
              <a:t>- The current required was not involve to higher level computations so that databases are stored on disk will be approriately with acceptable performance and costing.</a:t>
            </a:r>
            <a:endParaRPr lang="en-US" sz="1800"/>
          </a:p>
          <a:p>
            <a:pPr marL="457200" lvl="0" algn="l" rtl="0">
              <a:lnSpc>
                <a:spcPct val="100000"/>
              </a:lnSpc>
              <a:spcBef>
                <a:spcPts val="1600"/>
              </a:spcBef>
              <a:spcAft>
                <a:spcPts val="0"/>
              </a:spcAft>
              <a:buNone/>
            </a:pPr>
            <a:r>
              <a:rPr lang="en-US" altLang="en-GB" sz="1800">
                <a:sym typeface="Open Sans" panose="020B0306030504020204"/>
              </a:rPr>
              <a:t>       </a:t>
            </a:r>
            <a:r>
              <a:rPr lang="en-GB" sz="1800" b="1">
                <a:sym typeface="Open Sans" panose="020B0306030504020204"/>
              </a:rPr>
              <a:t>Retention</a:t>
            </a:r>
            <a:r>
              <a:rPr lang="en-GB" sz="1800">
                <a:sym typeface="Open Sans" panose="020B0306030504020204"/>
              </a:rPr>
              <a:t>: </a:t>
            </a:r>
            <a:r>
              <a:rPr lang="en-GB" sz="1800">
                <a:sym typeface="+mn-ea"/>
              </a:rPr>
              <a:t>how long does the data have to be kept for?</a:t>
            </a:r>
            <a:endParaRPr lang="en-GB" sz="1800"/>
          </a:p>
          <a:p>
            <a:pPr marL="457200" lvl="0" indent="0" algn="l" rtl="0">
              <a:lnSpc>
                <a:spcPct val="100000"/>
              </a:lnSpc>
              <a:spcBef>
                <a:spcPts val="0"/>
              </a:spcBef>
              <a:spcAft>
                <a:spcPts val="0"/>
              </a:spcAft>
              <a:buNone/>
            </a:pPr>
            <a:r>
              <a:rPr lang="en-US" altLang="en-GB" sz="18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 Following the </a:t>
            </a:r>
            <a:r>
              <a:rPr lang="en-GB" sz="18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federal regulations </a:t>
            </a:r>
            <a:r>
              <a:rPr lang="en-US" altLang="en-GB" sz="18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the </a:t>
            </a:r>
            <a:r>
              <a:rPr lang="en-GB" sz="18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data</a:t>
            </a:r>
            <a:r>
              <a:rPr lang="en-US" altLang="en-GB" sz="18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 should be retain</a:t>
            </a:r>
            <a:r>
              <a:rPr lang="en-GB" sz="18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 for at least 7 years</a:t>
            </a:r>
            <a:r>
              <a:rPr lang="en-US" altLang="en-GB" sz="18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a:t>
            </a:r>
            <a:endParaRPr sz="1800"/>
          </a:p>
          <a:p>
            <a:pPr marL="457200" lvl="0" indent="0" algn="l" rtl="0">
              <a:lnSpc>
                <a:spcPct val="100000"/>
              </a:lnSpc>
              <a:spcBef>
                <a:spcPts val="0"/>
              </a:spcBef>
              <a:spcAft>
                <a:spcPts val="0"/>
              </a:spcAft>
              <a:buNone/>
            </a:pPr>
          </a:p>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Backup</a:t>
            </a:r>
            <a:endParaRPr sz="1900" b="1">
              <a:latin typeface="Open Sans" panose="020B0306030504020204"/>
              <a:ea typeface="Open Sans" panose="020B0306030504020204"/>
              <a:cs typeface="Open Sans" panose="020B0306030504020204"/>
              <a:sym typeface="Open Sans" panose="020B0306030504020204"/>
            </a:endParaRPr>
          </a:p>
          <a:p>
            <a:pPr marL="457200" lvl="0" algn="l" rtl="0">
              <a:lnSpc>
                <a:spcPct val="100000"/>
              </a:lnSpc>
              <a:spcBef>
                <a:spcPts val="1600"/>
              </a:spcBef>
              <a:spcAft>
                <a:spcPts val="0"/>
              </a:spcAft>
              <a:buNone/>
            </a:pPr>
            <a:r>
              <a:rPr lang="en-GB" sz="1800" b="1">
                <a:latin typeface="Open Sans" panose="020B0306030504020204"/>
                <a:ea typeface="Open Sans" panose="020B0306030504020204"/>
                <a:cs typeface="Open Sans" panose="020B0306030504020204"/>
                <a:sym typeface="+mn-ea"/>
              </a:rPr>
              <a:t> </a:t>
            </a:r>
            <a:r>
              <a:rPr lang="en-US" altLang="en-GB" sz="1800" b="1">
                <a:latin typeface="Open Sans" panose="020B0306030504020204"/>
                <a:ea typeface="Open Sans" panose="020B0306030504020204"/>
                <a:cs typeface="Open Sans" panose="020B0306030504020204"/>
                <a:sym typeface="+mn-ea"/>
              </a:rPr>
              <a:t>	</a:t>
            </a:r>
            <a:r>
              <a:rPr lang="en-GB" sz="1800" b="1">
                <a:latin typeface="Open Sans" panose="020B0306030504020204"/>
                <a:ea typeface="Open Sans" panose="020B0306030504020204"/>
                <a:cs typeface="Open Sans" panose="020B0306030504020204"/>
                <a:sym typeface="+mn-ea"/>
                <a:hlinkClick r:id="rId1"/>
              </a:rPr>
              <a:t>IT Best Practices document</a:t>
            </a:r>
            <a:r>
              <a:rPr lang="en-GB" sz="1800" b="1">
                <a:latin typeface="Open Sans" panose="020B0306030504020204"/>
                <a:ea typeface="Open Sans" panose="020B0306030504020204"/>
                <a:cs typeface="Open Sans" panose="020B0306030504020204"/>
                <a:sym typeface="+mn-ea"/>
              </a:rPr>
              <a:t> lists Backup schedule requirements</a:t>
            </a:r>
            <a:endParaRPr lang="en-GB" sz="1800" b="1">
              <a:latin typeface="Open Sans" panose="020B0306030504020204"/>
              <a:ea typeface="Open Sans" panose="020B0306030504020204"/>
              <a:cs typeface="Open Sans" panose="020B0306030504020204"/>
            </a:endParaRPr>
          </a:p>
          <a:p>
            <a:pPr indent="0" algn="just">
              <a:lnSpc>
                <a:spcPct val="100000"/>
              </a:lnSpc>
              <a:buNone/>
            </a:pPr>
            <a:r>
              <a:rPr lang="en-US" altLang="en-GB" sz="1800">
                <a:solidFill>
                  <a:srgbClr val="525C65"/>
                </a:solidFill>
                <a:highlight>
                  <a:srgbClr val="FFFFFF"/>
                </a:highlight>
                <a:latin typeface="Open Sans" panose="020B0306030504020204"/>
                <a:ea typeface="Open Sans" panose="020B0306030504020204"/>
                <a:cs typeface="Open Sans" panose="020B0306030504020204"/>
              </a:rPr>
              <a:t>- Base on requirement, the HR data </a:t>
            </a:r>
            <a:r>
              <a:rPr lang="en-GB" sz="18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considered business critical</a:t>
            </a:r>
            <a:r>
              <a:rPr lang="en-US" altLang="en-GB" sz="18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 so that must to apply critical Backup plan with schedule is full backup 1x per week, incremental backup daily.</a:t>
            </a:r>
            <a:endParaRPr lang="en-US" altLang="en-GB" sz="1800">
              <a:solidFill>
                <a:srgbClr val="525C65"/>
              </a:solidFill>
              <a:highlight>
                <a:srgbClr val="FFFFFF"/>
              </a:highlight>
              <a:latin typeface="Open Sans" panose="020B0306030504020204"/>
              <a:ea typeface="Open Sans" panose="020B0306030504020204"/>
              <a:cs typeface="Open Sans" panose="020B0306030504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235"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306030504020204"/>
              <a:buNone/>
            </a:pPr>
            <a:r>
              <a:rPr lang="en-GB" sz="3000" b="1">
                <a:solidFill>
                  <a:srgbClr val="FFFFFF"/>
                </a:solidFill>
                <a:latin typeface="Open Sans" panose="020B0306030504020204"/>
                <a:ea typeface="Open Sans" panose="020B0306030504020204"/>
                <a:cs typeface="Open Sans" panose="020B0306030504020204"/>
                <a:sym typeface="Open Sans" panose="020B0306030504020204"/>
              </a:rPr>
              <a:t>Step 2</a:t>
            </a:r>
            <a:endParaRPr sz="3000" b="1">
              <a:solidFill>
                <a:srgbClr val="FFFFFF"/>
              </a:solidFill>
              <a:latin typeface="Open Sans" panose="020B0306030504020204"/>
              <a:ea typeface="Open Sans" panose="020B0306030504020204"/>
              <a:cs typeface="Open Sans" panose="020B0306030504020204"/>
              <a:sym typeface="Open Sans" panose="020B0306030504020204"/>
            </a:endParaRPr>
          </a:p>
          <a:p>
            <a:pPr marL="0" marR="0" lvl="0" indent="0" algn="ctr" rtl="0">
              <a:lnSpc>
                <a:spcPct val="150000"/>
              </a:lnSpc>
              <a:spcBef>
                <a:spcPts val="0"/>
              </a:spcBef>
              <a:spcAft>
                <a:spcPts val="0"/>
              </a:spcAft>
              <a:buClr>
                <a:srgbClr val="FFFFFF"/>
              </a:buClr>
              <a:buFont typeface="Open Sans" panose="020B0306030504020204"/>
              <a:buNone/>
            </a:pPr>
            <a:r>
              <a:rPr lang="en-GB" sz="3000">
                <a:solidFill>
                  <a:srgbClr val="FFFFFF"/>
                </a:solidFill>
                <a:latin typeface="Open Sans" panose="020B0306030504020204"/>
                <a:ea typeface="Open Sans" panose="020B0306030504020204"/>
                <a:cs typeface="Open Sans" panose="020B0306030504020204"/>
                <a:sym typeface="Open Sans" panose="020B0306030504020204"/>
              </a:rPr>
              <a:t>Relational Database Design</a:t>
            </a:r>
            <a:endParaRPr sz="3000">
              <a:solidFill>
                <a:srgbClr val="FFFFFF"/>
              </a:solidFill>
              <a:latin typeface="Open Sans" panose="020B0306030504020204"/>
              <a:ea typeface="Open Sans" panose="020B0306030504020204"/>
              <a:cs typeface="Open Sans" panose="020B0306030504020204"/>
              <a:sym typeface="Open Sans" panose="020B0306030504020204"/>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41" name="Shape 241"/>
        <p:cNvGrpSpPr/>
        <p:nvPr/>
      </p:nvGrpSpPr>
      <p:grpSpPr>
        <a:xfrm>
          <a:off x="0" y="0"/>
          <a:ext cx="0" cy="0"/>
          <a:chOff x="0" y="0"/>
          <a:chExt cx="0" cy="0"/>
        </a:xfrm>
      </p:grpSpPr>
      <p:sp>
        <p:nvSpPr>
          <p:cNvPr id="242" name="Google Shape;242;p61"/>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Step 2: Relational Database Design</a:t>
            </a:r>
            <a:endParaRPr lang="en-GB"/>
          </a:p>
        </p:txBody>
      </p:sp>
      <p:sp>
        <p:nvSpPr>
          <p:cNvPr id="243" name="Google Shape;243;p61"/>
          <p:cNvSpPr txBox="1"/>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GB"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This step is where you will go through the process of designing a new database for Tech ABC Corp's HR department. Using the </a:t>
            </a:r>
            <a:r>
              <a:rPr lang="en-GB" sz="1500" u="sng">
                <a:solidFill>
                  <a:schemeClr val="hlink"/>
                </a:solidFill>
                <a:highlight>
                  <a:srgbClr val="FFFFFF"/>
                </a:highlight>
                <a:latin typeface="Open Sans" panose="020B0306030504020204"/>
                <a:ea typeface="Open Sans" panose="020B0306030504020204"/>
                <a:cs typeface="Open Sans" panose="020B0306030504020204"/>
                <a:sym typeface="Open Sans" panose="020B0306030504020204"/>
                <a:hlinkClick r:id="rId1"/>
              </a:rPr>
              <a:t>dataset</a:t>
            </a:r>
            <a:r>
              <a:rPr lang="en-GB"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 provided, along with the requirements gathered in step one, you are going to develop a relational database set to the 3NF.</a:t>
            </a:r>
            <a:endParaRPr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100"/>
              </a:spcBef>
              <a:spcAft>
                <a:spcPts val="0"/>
              </a:spcAft>
              <a:buNone/>
            </a:pPr>
            <a:r>
              <a:rPr lang="en-GB"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Using Lucidchart, you will create 3 entity relationship diagrams (ERDs) to show how you developed the final design for your data.</a:t>
            </a:r>
            <a:endParaRPr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100"/>
              </a:spcBef>
              <a:spcAft>
                <a:spcPts val="0"/>
              </a:spcAft>
              <a:buClr>
                <a:schemeClr val="dk1"/>
              </a:buClr>
              <a:buSzPts val="1100"/>
              <a:buFont typeface="Arial" panose="020B0604020202020204"/>
              <a:buNone/>
            </a:pPr>
            <a:r>
              <a:rPr lang="en-GB"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You will submit a </a:t>
            </a:r>
            <a:r>
              <a:rPr lang="en-GB"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screenshot</a:t>
            </a:r>
            <a:r>
              <a:rPr lang="en-GB"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 for each of the 3 ERDs you create. You will find detailed instructions for developing each of the ERDs over the next several pages.</a:t>
            </a:r>
            <a:endParaRPr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spcBef>
                <a:spcPts val="1100"/>
              </a:spcBef>
              <a:spcAft>
                <a:spcPts val="1600"/>
              </a:spcAft>
              <a:buNone/>
            </a:pP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47" name="Shape 247"/>
        <p:cNvGrpSpPr/>
        <p:nvPr/>
      </p:nvGrpSpPr>
      <p:grpSpPr>
        <a:xfrm>
          <a:off x="0" y="0"/>
          <a:ext cx="0" cy="0"/>
          <a:chOff x="0" y="0"/>
          <a:chExt cx="0" cy="0"/>
        </a:xfrm>
      </p:grpSpPr>
      <p:sp>
        <p:nvSpPr>
          <p:cNvPr id="248" name="Google Shape;248;p62"/>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ERD</a:t>
            </a:r>
            <a:endParaRPr lang="en-GB"/>
          </a:p>
        </p:txBody>
      </p:sp>
      <p:sp>
        <p:nvSpPr>
          <p:cNvPr id="249" name="Google Shape;249;p62"/>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Conceptual</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600"/>
              </a:spcBef>
              <a:spcAft>
                <a:spcPts val="0"/>
              </a:spcAft>
              <a:buNone/>
            </a:pPr>
            <a:r>
              <a:rPr lang="en-GB" sz="12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100"/>
              </a:spcBef>
              <a:spcAft>
                <a:spcPts val="0"/>
              </a:spcAft>
              <a:buNone/>
            </a:pPr>
            <a:endParaRPr sz="12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0"/>
              </a:spcBef>
              <a:spcAft>
                <a:spcPts val="0"/>
              </a:spcAft>
              <a:buNone/>
            </a:pPr>
            <a:endParaRPr sz="12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457200" lvl="0" indent="0" algn="l" rtl="0">
              <a:spcBef>
                <a:spcPts val="0"/>
              </a:spcBef>
              <a:spcAft>
                <a:spcPts val="1600"/>
              </a:spcAft>
              <a:buClr>
                <a:schemeClr val="dk1"/>
              </a:buClr>
              <a:buSzPts val="1100"/>
              <a:buFont typeface="Arial" panose="020B0604020202020204"/>
              <a:buNone/>
            </a:pPr>
            <a:endParaRPr sz="1900"/>
          </a:p>
        </p:txBody>
      </p:sp>
      <p:pic>
        <p:nvPicPr>
          <p:cNvPr id="1" name="Picture 0" descr="Conceptual ERD"/>
          <p:cNvPicPr>
            <a:picLocks noChangeAspect="1"/>
          </p:cNvPicPr>
          <p:nvPr/>
        </p:nvPicPr>
        <p:blipFill>
          <a:blip r:embed="rId1"/>
          <a:stretch>
            <a:fillRect/>
          </a:stretch>
        </p:blipFill>
        <p:spPr>
          <a:xfrm>
            <a:off x="374015" y="5029200"/>
            <a:ext cx="6415405" cy="31794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54" name="Shape 254"/>
        <p:cNvGrpSpPr/>
        <p:nvPr/>
      </p:nvGrpSpPr>
      <p:grpSpPr>
        <a:xfrm>
          <a:off x="0" y="0"/>
          <a:ext cx="0" cy="0"/>
          <a:chOff x="0" y="0"/>
          <a:chExt cx="0" cy="0"/>
        </a:xfrm>
      </p:grpSpPr>
      <p:sp>
        <p:nvSpPr>
          <p:cNvPr id="255" name="Google Shape;255;p63"/>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ERD</a:t>
            </a:r>
            <a:endParaRPr lang="en-GB"/>
          </a:p>
        </p:txBody>
      </p:sp>
      <p:sp>
        <p:nvSpPr>
          <p:cNvPr id="256" name="Google Shape;256;p63"/>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Logical</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600"/>
              </a:spcBef>
              <a:spcAft>
                <a:spcPts val="0"/>
              </a:spcAft>
              <a:buNone/>
            </a:pPr>
            <a:r>
              <a:rPr lang="en-GB" sz="14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900"/>
          </a:p>
          <a:p>
            <a:pPr marL="0" lvl="0" indent="0" algn="l" rtl="0">
              <a:spcBef>
                <a:spcPts val="160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1600"/>
              </a:spcAft>
              <a:buNone/>
            </a:pPr>
            <a:endParaRPr sz="1900"/>
          </a:p>
        </p:txBody>
      </p:sp>
      <p:pic>
        <p:nvPicPr>
          <p:cNvPr id="2" name="Picture 1" descr="Logical ERD"/>
          <p:cNvPicPr>
            <a:picLocks noChangeAspect="1"/>
          </p:cNvPicPr>
          <p:nvPr/>
        </p:nvPicPr>
        <p:blipFill>
          <a:blip r:embed="rId1"/>
          <a:stretch>
            <a:fillRect/>
          </a:stretch>
        </p:blipFill>
        <p:spPr>
          <a:xfrm>
            <a:off x="0" y="5101590"/>
            <a:ext cx="7772400" cy="37807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61" name="Shape 261"/>
        <p:cNvGrpSpPr/>
        <p:nvPr/>
      </p:nvGrpSpPr>
      <p:grpSpPr>
        <a:xfrm>
          <a:off x="0" y="0"/>
          <a:ext cx="0" cy="0"/>
          <a:chOff x="0" y="0"/>
          <a:chExt cx="0" cy="0"/>
        </a:xfrm>
      </p:grpSpPr>
      <p:sp>
        <p:nvSpPr>
          <p:cNvPr id="262" name="Google Shape;262;p64"/>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ERD</a:t>
            </a:r>
            <a:endParaRPr lang="en-GB"/>
          </a:p>
        </p:txBody>
      </p:sp>
      <p:sp>
        <p:nvSpPr>
          <p:cNvPr id="263" name="Google Shape;263;p64"/>
          <p:cNvSpPr txBox="1"/>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Physical</a:t>
            </a: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lnSpc>
                <a:spcPct val="170000"/>
              </a:lnSpc>
              <a:spcBef>
                <a:spcPts val="1600"/>
              </a:spcBef>
              <a:spcAft>
                <a:spcPts val="0"/>
              </a:spcAft>
              <a:buNone/>
            </a:pPr>
            <a:r>
              <a:rPr lang="en-GB" sz="14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p:txBody>
      </p:sp>
      <p:pic>
        <p:nvPicPr>
          <p:cNvPr id="2" name="Picture 1" descr="Physical ERD"/>
          <p:cNvPicPr>
            <a:picLocks noChangeAspect="1"/>
          </p:cNvPicPr>
          <p:nvPr/>
        </p:nvPicPr>
        <p:blipFill>
          <a:blip r:embed="rId1"/>
          <a:stretch>
            <a:fillRect/>
          </a:stretch>
        </p:blipFill>
        <p:spPr>
          <a:xfrm>
            <a:off x="0" y="4957445"/>
            <a:ext cx="7772400" cy="33578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268"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306030504020204"/>
              <a:buNone/>
            </a:pPr>
            <a:r>
              <a:rPr lang="en-GB" sz="3000" b="1">
                <a:solidFill>
                  <a:srgbClr val="FFFFFF"/>
                </a:solidFill>
                <a:latin typeface="Open Sans" panose="020B0306030504020204"/>
                <a:ea typeface="Open Sans" panose="020B0306030504020204"/>
                <a:cs typeface="Open Sans" panose="020B0306030504020204"/>
                <a:sym typeface="Open Sans" panose="020B0306030504020204"/>
              </a:rPr>
              <a:t>Step 3</a:t>
            </a:r>
            <a:endParaRPr sz="3000" b="1">
              <a:solidFill>
                <a:srgbClr val="FFFFFF"/>
              </a:solidFill>
              <a:latin typeface="Open Sans" panose="020B0306030504020204"/>
              <a:ea typeface="Open Sans" panose="020B0306030504020204"/>
              <a:cs typeface="Open Sans" panose="020B0306030504020204"/>
              <a:sym typeface="Open Sans" panose="020B0306030504020204"/>
            </a:endParaRPr>
          </a:p>
          <a:p>
            <a:pPr marL="0" marR="0" lvl="0" indent="0" algn="ctr" rtl="0">
              <a:lnSpc>
                <a:spcPct val="150000"/>
              </a:lnSpc>
              <a:spcBef>
                <a:spcPts val="0"/>
              </a:spcBef>
              <a:spcAft>
                <a:spcPts val="0"/>
              </a:spcAft>
              <a:buClr>
                <a:srgbClr val="FFFFFF"/>
              </a:buClr>
              <a:buFont typeface="Open Sans" panose="020B0306030504020204"/>
              <a:buNone/>
            </a:pPr>
            <a:r>
              <a:rPr lang="en-GB" sz="3000">
                <a:solidFill>
                  <a:srgbClr val="FFFFFF"/>
                </a:solidFill>
                <a:latin typeface="Open Sans" panose="020B0306030504020204"/>
                <a:ea typeface="Open Sans" panose="020B0306030504020204"/>
                <a:cs typeface="Open Sans" panose="020B0306030504020204"/>
                <a:sym typeface="Open Sans" panose="020B0306030504020204"/>
              </a:rPr>
              <a:t>Create A Physical Database</a:t>
            </a:r>
            <a:endParaRPr sz="3000">
              <a:solidFill>
                <a:srgbClr val="FFFFFF"/>
              </a:solidFill>
              <a:latin typeface="Open Sans" panose="020B0306030504020204"/>
              <a:ea typeface="Open Sans" panose="020B0306030504020204"/>
              <a:cs typeface="Open Sans" panose="020B0306030504020204"/>
              <a:sym typeface="Open Sans" panose="020B0306030504020204"/>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74" name="Shape 274"/>
        <p:cNvGrpSpPr/>
        <p:nvPr/>
      </p:nvGrpSpPr>
      <p:grpSpPr>
        <a:xfrm>
          <a:off x="0" y="0"/>
          <a:ext cx="0" cy="0"/>
          <a:chOff x="0" y="0"/>
          <a:chExt cx="0" cy="0"/>
        </a:xfrm>
      </p:grpSpPr>
      <p:sp>
        <p:nvSpPr>
          <p:cNvPr id="275" name="Google Shape;275;p66"/>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Step 3: </a:t>
            </a:r>
            <a:r>
              <a:rPr lang="en-GB"/>
              <a:t>Create A Physical Database</a:t>
            </a:r>
            <a:endParaRPr lang="en-GB"/>
          </a:p>
        </p:txBody>
      </p:sp>
      <p:sp>
        <p:nvSpPr>
          <p:cNvPr id="276" name="Google Shape;276;p66"/>
          <p:cNvSpPr txBox="1"/>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In this step, you will be turning your database model into a physical database</a:t>
            </a: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a:t>
            </a: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1100"/>
              </a:spcBef>
              <a:spcAft>
                <a:spcPts val="0"/>
              </a:spcAft>
              <a:buClr>
                <a:schemeClr val="dk1"/>
              </a:buClr>
              <a:buSzPts val="1100"/>
              <a:buFont typeface="Arial" panose="020B0604020202020204"/>
              <a:buNone/>
            </a:pPr>
            <a:r>
              <a:rPr lang="en-GB" sz="1550" b="1">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You will:</a:t>
            </a:r>
            <a:endParaRPr sz="1550" b="1">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457200" marR="241300" lvl="0" indent="-327025" algn="l" rtl="0">
              <a:lnSpc>
                <a:spcPct val="100000"/>
              </a:lnSpc>
              <a:spcBef>
                <a:spcPts val="1100"/>
              </a:spcBef>
              <a:spcAft>
                <a:spcPts val="0"/>
              </a:spcAft>
              <a:buClr>
                <a:srgbClr val="525C65"/>
              </a:buClr>
              <a:buSzPts val="1550"/>
              <a:buFont typeface="Open Sans" panose="020B0306030504020204"/>
              <a:buChar char="●"/>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Create the database using SQL DDL commands</a:t>
            </a: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457200" marR="241300" lvl="0" indent="-327025" algn="l" rtl="0">
              <a:lnSpc>
                <a:spcPct val="100000"/>
              </a:lnSpc>
              <a:spcBef>
                <a:spcPts val="0"/>
              </a:spcBef>
              <a:spcAft>
                <a:spcPts val="0"/>
              </a:spcAft>
              <a:buClr>
                <a:srgbClr val="525C65"/>
              </a:buClr>
              <a:buSzPts val="1550"/>
              <a:buFont typeface="Open Sans" panose="020B0306030504020204"/>
              <a:buChar char="●"/>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Load the data into your database, utilizing flat file ETL</a:t>
            </a: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457200" marR="241300" lvl="0" indent="-327025" algn="l" rtl="0">
              <a:lnSpc>
                <a:spcPct val="100000"/>
              </a:lnSpc>
              <a:spcBef>
                <a:spcPts val="0"/>
              </a:spcBef>
              <a:spcAft>
                <a:spcPts val="0"/>
              </a:spcAft>
              <a:buClr>
                <a:srgbClr val="525C65"/>
              </a:buClr>
              <a:buSzPts val="1550"/>
              <a:buFont typeface="Open Sans" panose="020B0306030504020204"/>
              <a:buChar char="●"/>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Answer a series of questions using CRUD SQL commands to demonstrate your database was created and populated correctly</a:t>
            </a: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endParaRPr sz="1350" b="1">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b="1">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Submission</a:t>
            </a:r>
            <a:endParaRPr sz="1550" b="1">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For this step, you will need to submit SQL files containing all DDL SQL scripts used to create the database.</a:t>
            </a: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You will also have to submit screenshots showing CRUD commands, along with results for each of the questions found in the starter template.</a:t>
            </a: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endParaRPr sz="13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endParaRPr sz="13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b="1">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Hints</a:t>
            </a:r>
            <a:endParaRPr sz="1550" b="1">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Your DDL script will be graded by running the code you submit. Please ensure your SQL code runs properly!</a:t>
            </a: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After running CRUD commands like update, insert, or delete, run a </a:t>
            </a:r>
            <a:r>
              <a:rPr lang="en-GB" sz="1550">
                <a:solidFill>
                  <a:srgbClr val="525C65"/>
                </a:solidFill>
                <a:highlight>
                  <a:srgbClr val="FFFFFF"/>
                </a:highlight>
                <a:latin typeface="Source Code Pro" panose="020B0509030403020204"/>
                <a:ea typeface="Source Code Pro" panose="020B0509030403020204"/>
                <a:cs typeface="Source Code Pro" panose="020B0509030403020204"/>
                <a:sym typeface="Source Code Pro" panose="020B0509030403020204"/>
              </a:rPr>
              <a:t>SELECT*</a:t>
            </a: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 command on the affected table, so the reviewer can see the results of the command.</a:t>
            </a:r>
            <a:endParaRPr sz="10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80" name="Shape 280"/>
        <p:cNvGrpSpPr/>
        <p:nvPr/>
      </p:nvGrpSpPr>
      <p:grpSpPr>
        <a:xfrm>
          <a:off x="0" y="0"/>
          <a:ext cx="0" cy="0"/>
          <a:chOff x="0" y="0"/>
          <a:chExt cx="0" cy="0"/>
        </a:xfrm>
      </p:grpSpPr>
      <p:sp>
        <p:nvSpPr>
          <p:cNvPr id="281" name="Google Shape;281;p67"/>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DDL</a:t>
            </a:r>
            <a:endParaRPr lang="en-GB"/>
          </a:p>
        </p:txBody>
      </p:sp>
      <p:sp>
        <p:nvSpPr>
          <p:cNvPr id="282" name="Google Shape;282;p67"/>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900"/>
              <a:t>Create a DDL SQL script capable of building the database you designed in Step 2</a:t>
            </a:r>
            <a:endParaRPr sz="1900"/>
          </a:p>
          <a:p>
            <a:pPr marL="241300" marR="241300" lvl="0" indent="0" algn="l" rtl="0">
              <a:lnSpc>
                <a:spcPct val="100000"/>
              </a:lnSpc>
              <a:spcBef>
                <a:spcPts val="1600"/>
              </a:spcBef>
              <a:spcAft>
                <a:spcPts val="0"/>
              </a:spcAft>
              <a:buClr>
                <a:schemeClr val="dk1"/>
              </a:buClr>
              <a:buSzPts val="1100"/>
              <a:buFont typeface="Arial" panose="020B0604020202020204"/>
              <a:buNone/>
            </a:pPr>
            <a:r>
              <a:rPr lang="en-GB" sz="1350" b="1">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rPr>
              <a:t>Hints</a:t>
            </a:r>
            <a:endParaRPr sz="1350" b="1">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3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The DDL script will be graded by running the code you submit. Please ensure your SQL code runs properly.</a:t>
            </a:r>
            <a:endParaRPr sz="13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endParaRPr sz="13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None/>
            </a:pPr>
            <a:r>
              <a:rPr lang="en-GB" sz="13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Foreign keys cannot be created on tables that do not exist yet, so it may be easier to create all tables in the database, then to go back and run modify statements on the tables to create foreign key constraints.</a:t>
            </a:r>
            <a:endParaRPr sz="13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None/>
            </a:pPr>
            <a:endParaRPr sz="1350">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350">
                <a:solidFill>
                  <a:srgbClr val="FF0000"/>
                </a:solidFill>
                <a:highlight>
                  <a:srgbClr val="FFFFFF"/>
                </a:highlight>
                <a:latin typeface="Open Sans" panose="020B0306030504020204"/>
                <a:ea typeface="Open Sans" panose="020B0306030504020204"/>
                <a:cs typeface="Open Sans" panose="020B0306030504020204"/>
                <a:sym typeface="Open Sans" panose="020B0306030504020204"/>
              </a:rPr>
              <a:t>Remember to submit the related SQL file as well, not just a screenshot (replace the below screenshot).</a:t>
            </a:r>
            <a:endParaRPr sz="1350">
              <a:solidFill>
                <a:srgbClr val="FF0000"/>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457200" lvl="0" indent="0" algn="l" rtl="0">
              <a:spcBef>
                <a:spcPts val="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83" name="Google Shape;283;p67"/>
          <p:cNvPicPr preferRelativeResize="0"/>
          <p:nvPr/>
        </p:nvPicPr>
        <p:blipFill rotWithShape="1">
          <a:blip r:embed="rId1"/>
          <a:srcRect l="2818" t="2391"/>
          <a:stretch>
            <a:fillRect/>
          </a:stretch>
        </p:blipFill>
        <p:spPr>
          <a:xfrm>
            <a:off x="1641775" y="5527975"/>
            <a:ext cx="3823475" cy="39711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87" name="Shape 287"/>
        <p:cNvGrpSpPr/>
        <p:nvPr/>
      </p:nvGrpSpPr>
      <p:grpSpPr>
        <a:xfrm>
          <a:off x="0" y="0"/>
          <a:ext cx="0" cy="0"/>
          <a:chOff x="0" y="0"/>
          <a:chExt cx="0" cy="0"/>
        </a:xfrm>
      </p:grpSpPr>
      <p:sp>
        <p:nvSpPr>
          <p:cNvPr id="288" name="Google Shape;288;p68"/>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CRUD</a:t>
            </a:r>
            <a:endParaRPr lang="en-GB"/>
          </a:p>
        </p:txBody>
      </p:sp>
      <p:sp>
        <p:nvSpPr>
          <p:cNvPr id="289" name="Google Shape;289;p68"/>
          <p:cNvSpPr txBox="1"/>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Question 1: Return a list of employees with Job Titles and Department Names</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600"/>
              </a:spcBef>
              <a:spcAft>
                <a:spcPts val="0"/>
              </a:spcAft>
              <a:buClr>
                <a:schemeClr val="dk1"/>
              </a:buClr>
              <a:buSzPts val="1100"/>
              <a:buFont typeface="Arial" panose="020B0604020202020204"/>
              <a:buNone/>
            </a:pP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r>
              <a:rPr lang="en-GB" sz="1200">
                <a:solidFill>
                  <a:srgbClr val="FF0000"/>
                </a:solidFill>
                <a:highlight>
                  <a:schemeClr val="lt1"/>
                </a:highlight>
                <a:latin typeface="Open Sans" panose="020B0306030504020204"/>
                <a:ea typeface="Open Sans" panose="020B0306030504020204"/>
                <a:cs typeface="Open Sans" panose="020B0306030504020204"/>
                <a:sym typeface="Open Sans" panose="020B0306030504020204"/>
              </a:rPr>
              <a:t>** Replace example screenshot below with your response, and include the query in a SQL file</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90" name="Google Shape;290;p68"/>
          <p:cNvPicPr preferRelativeResize="0"/>
          <p:nvPr/>
        </p:nvPicPr>
        <p:blipFill>
          <a:blip r:embed="rId1"/>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92" name="Shape 192"/>
        <p:cNvGrpSpPr/>
        <p:nvPr/>
      </p:nvGrpSpPr>
      <p:grpSpPr>
        <a:xfrm>
          <a:off x="0" y="0"/>
          <a:ext cx="0" cy="0"/>
          <a:chOff x="0" y="0"/>
          <a:chExt cx="0" cy="0"/>
        </a:xfrm>
      </p:grpSpPr>
      <p:sp>
        <p:nvSpPr>
          <p:cNvPr id="193" name="Google Shape;193;p53"/>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Business Scenario</a:t>
            </a:r>
            <a:endParaRPr lang="en-GB"/>
          </a:p>
        </p:txBody>
      </p:sp>
      <p:sp>
        <p:nvSpPr>
          <p:cNvPr id="194" name="Google Shape;194;p53"/>
          <p:cNvSpPr txBox="1"/>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panose="020B0604020202020204"/>
              <a:buNone/>
            </a:pPr>
            <a:r>
              <a:rPr lang="en-GB" sz="1350" b="1">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rPr>
              <a:t>  </a:t>
            </a:r>
            <a:r>
              <a:rPr lang="en-GB" sz="1500" b="1">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rPr>
              <a:t>   </a:t>
            </a:r>
            <a:r>
              <a:rPr lang="en-GB" sz="1500" b="1">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rPr>
              <a:t>Business requirement</a:t>
            </a:r>
            <a:endParaRPr sz="1500" b="1">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400"/>
              </a:spcBef>
              <a:spcAft>
                <a:spcPts val="0"/>
              </a:spcAft>
              <a:buClr>
                <a:schemeClr val="dk1"/>
              </a:buClr>
              <a:buSzPts val="1100"/>
              <a:buFont typeface="Arial" panose="020B0604020202020204"/>
              <a:buNone/>
            </a:pPr>
            <a:r>
              <a:rPr lang="en-GB"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endParaRPr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r>
              <a:rPr lang="en-GB"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As such, the HR department has tasked you, as the new data architect, to design and build a database capable of managing their employee information.</a:t>
            </a:r>
            <a:endParaRPr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endParaRPr sz="12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r>
              <a:rPr lang="en-GB" sz="1500" b="1">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rPr>
              <a:t>Dataset</a:t>
            </a:r>
            <a:endParaRPr sz="1500" b="1">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r>
              <a:rPr lang="en-GB"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The </a:t>
            </a:r>
            <a:r>
              <a:rPr lang="en-GB" sz="1300" u="sng">
                <a:solidFill>
                  <a:schemeClr val="hlink"/>
                </a:solidFill>
                <a:highlight>
                  <a:srgbClr val="FFFFFF"/>
                </a:highlight>
                <a:latin typeface="Open Sans" panose="020B0306030504020204"/>
                <a:ea typeface="Open Sans" panose="020B0306030504020204"/>
                <a:cs typeface="Open Sans" panose="020B0306030504020204"/>
                <a:sym typeface="Open Sans" panose="020B0306030504020204"/>
                <a:hlinkClick r:id="rId1"/>
              </a:rPr>
              <a:t>HR dataset</a:t>
            </a:r>
            <a:r>
              <a:rPr lang="en-GB"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endParaRPr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r>
              <a:rPr lang="en-GB" sz="1500" b="1">
                <a:solidFill>
                  <a:srgbClr val="2E3D49"/>
                </a:solidFill>
                <a:highlight>
                  <a:schemeClr val="lt1"/>
                </a:highlight>
                <a:latin typeface="Open Sans" panose="020B0306030504020204"/>
                <a:ea typeface="Open Sans" panose="020B0306030504020204"/>
                <a:cs typeface="Open Sans" panose="020B0306030504020204"/>
                <a:sym typeface="Open Sans" panose="020B0306030504020204"/>
              </a:rPr>
              <a:t>IT Department Best Practices</a:t>
            </a:r>
            <a:endParaRPr sz="1500" b="1">
              <a:solidFill>
                <a:srgbClr val="2E3D49"/>
              </a:solidFill>
              <a:highlight>
                <a:schemeClr val="lt1"/>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r>
              <a:rPr lang="en-GB" sz="13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The IT Department has certain Best Practices policies for databases you should follow, as detailed in the </a:t>
            </a:r>
            <a:r>
              <a:rPr lang="en-GB" sz="1300" u="sng">
                <a:solidFill>
                  <a:schemeClr val="hlink"/>
                </a:solidFill>
                <a:highlight>
                  <a:schemeClr val="lt1"/>
                </a:highlight>
                <a:latin typeface="Open Sans" panose="020B0306030504020204"/>
                <a:ea typeface="Open Sans" panose="020B0306030504020204"/>
                <a:cs typeface="Open Sans" panose="020B0306030504020204"/>
                <a:sym typeface="Open Sans" panose="020B0306030504020204"/>
                <a:hlinkClick r:id="rId2"/>
              </a:rPr>
              <a:t>Best Practices document</a:t>
            </a:r>
            <a:r>
              <a:rPr lang="en-GB" sz="13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a:t>
            </a:r>
            <a:endParaRPr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spcBef>
                <a:spcPts val="0"/>
              </a:spcBef>
              <a:spcAft>
                <a:spcPts val="1600"/>
              </a:spcAft>
              <a:buNone/>
            </a:pP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94" name="Shape 294"/>
        <p:cNvGrpSpPr/>
        <p:nvPr/>
      </p:nvGrpSpPr>
      <p:grpSpPr>
        <a:xfrm>
          <a:off x="0" y="0"/>
          <a:ext cx="0" cy="0"/>
          <a:chOff x="0" y="0"/>
          <a:chExt cx="0" cy="0"/>
        </a:xfrm>
      </p:grpSpPr>
      <p:sp>
        <p:nvSpPr>
          <p:cNvPr id="295" name="Google Shape;295;p69"/>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CRUD</a:t>
            </a:r>
            <a:endParaRPr lang="en-GB"/>
          </a:p>
        </p:txBody>
      </p:sp>
      <p:sp>
        <p:nvSpPr>
          <p:cNvPr id="296" name="Google Shape;296;p69"/>
          <p:cNvSpPr txBox="1"/>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Question 2: Insert Web Programmer as a new job title</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600"/>
              </a:spcBef>
              <a:spcAft>
                <a:spcPts val="0"/>
              </a:spcAft>
              <a:buClr>
                <a:schemeClr val="dk1"/>
              </a:buClr>
              <a:buSzPts val="1100"/>
              <a:buFont typeface="Arial" panose="020B0604020202020204"/>
              <a:buNone/>
            </a:pP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r>
              <a:rPr lang="en-GB" sz="1200">
                <a:solidFill>
                  <a:srgbClr val="FF0000"/>
                </a:solidFill>
                <a:highlight>
                  <a:schemeClr val="lt1"/>
                </a:highlight>
                <a:latin typeface="Open Sans" panose="020B0306030504020204"/>
                <a:ea typeface="Open Sans" panose="020B0306030504020204"/>
                <a:cs typeface="Open Sans" panose="020B0306030504020204"/>
                <a:sym typeface="Open Sans" panose="020B0306030504020204"/>
              </a:rPr>
              <a:t>** Replace example screenshot below with your response, and include the query in a SQL file</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97" name="Google Shape;297;p69"/>
          <p:cNvPicPr preferRelativeResize="0"/>
          <p:nvPr/>
        </p:nvPicPr>
        <p:blipFill>
          <a:blip r:embed="rId1"/>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01" name="Shape 301"/>
        <p:cNvGrpSpPr/>
        <p:nvPr/>
      </p:nvGrpSpPr>
      <p:grpSpPr>
        <a:xfrm>
          <a:off x="0" y="0"/>
          <a:ext cx="0" cy="0"/>
          <a:chOff x="0" y="0"/>
          <a:chExt cx="0" cy="0"/>
        </a:xfrm>
      </p:grpSpPr>
      <p:sp>
        <p:nvSpPr>
          <p:cNvPr id="302" name="Google Shape;302;p70"/>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CRUD</a:t>
            </a:r>
            <a:endParaRPr lang="en-GB"/>
          </a:p>
        </p:txBody>
      </p:sp>
      <p:sp>
        <p:nvSpPr>
          <p:cNvPr id="303" name="Google Shape;303;p70"/>
          <p:cNvSpPr txBox="1"/>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Question 3: Correct the job title from web programmer to web developer</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600"/>
              </a:spcBef>
              <a:spcAft>
                <a:spcPts val="0"/>
              </a:spcAft>
              <a:buNone/>
            </a:pP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endParaRPr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0"/>
              </a:spcBef>
              <a:spcAft>
                <a:spcPts val="0"/>
              </a:spcAft>
              <a:buNone/>
            </a:pP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r>
              <a:rPr lang="en-GB" sz="1200">
                <a:solidFill>
                  <a:srgbClr val="FF0000"/>
                </a:solidFill>
                <a:highlight>
                  <a:schemeClr val="lt1"/>
                </a:highlight>
                <a:latin typeface="Open Sans" panose="020B0306030504020204"/>
                <a:ea typeface="Open Sans" panose="020B0306030504020204"/>
                <a:cs typeface="Open Sans" panose="020B0306030504020204"/>
                <a:sym typeface="Open Sans" panose="020B0306030504020204"/>
              </a:rPr>
              <a:t>** Replace example screenshot below with your response, and include the query in a SQL file</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04" name="Google Shape;304;p70"/>
          <p:cNvPicPr preferRelativeResize="0"/>
          <p:nvPr/>
        </p:nvPicPr>
        <p:blipFill>
          <a:blip r:embed="rId1"/>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08" name="Shape 308"/>
        <p:cNvGrpSpPr/>
        <p:nvPr/>
      </p:nvGrpSpPr>
      <p:grpSpPr>
        <a:xfrm>
          <a:off x="0" y="0"/>
          <a:ext cx="0" cy="0"/>
          <a:chOff x="0" y="0"/>
          <a:chExt cx="0" cy="0"/>
        </a:xfrm>
      </p:grpSpPr>
      <p:sp>
        <p:nvSpPr>
          <p:cNvPr id="309" name="Google Shape;309;p71"/>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CRUD</a:t>
            </a:r>
            <a:endParaRPr lang="en-GB"/>
          </a:p>
        </p:txBody>
      </p:sp>
      <p:sp>
        <p:nvSpPr>
          <p:cNvPr id="310" name="Google Shape;310;p71"/>
          <p:cNvSpPr txBox="1"/>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Question 4: Delete the job title Web Developer from the database</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600"/>
              </a:spcBef>
              <a:spcAft>
                <a:spcPts val="0"/>
              </a:spcAft>
              <a:buNone/>
            </a:pP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endParaRPr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0"/>
              </a:spcBef>
              <a:spcAft>
                <a:spcPts val="0"/>
              </a:spcAft>
              <a:buNone/>
            </a:pP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r>
              <a:rPr lang="en-GB" sz="1200">
                <a:solidFill>
                  <a:srgbClr val="FF0000"/>
                </a:solidFill>
                <a:highlight>
                  <a:schemeClr val="lt1"/>
                </a:highlight>
                <a:latin typeface="Open Sans" panose="020B0306030504020204"/>
                <a:ea typeface="Open Sans" panose="020B0306030504020204"/>
                <a:cs typeface="Open Sans" panose="020B0306030504020204"/>
                <a:sym typeface="Open Sans" panose="020B0306030504020204"/>
              </a:rPr>
              <a:t>** Replace example screenshot below with your response, and include the query in a SQL file</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11" name="Google Shape;311;p71"/>
          <p:cNvPicPr preferRelativeResize="0"/>
          <p:nvPr/>
        </p:nvPicPr>
        <p:blipFill>
          <a:blip r:embed="rId1"/>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15" name="Shape 315"/>
        <p:cNvGrpSpPr/>
        <p:nvPr/>
      </p:nvGrpSpPr>
      <p:grpSpPr>
        <a:xfrm>
          <a:off x="0" y="0"/>
          <a:ext cx="0" cy="0"/>
          <a:chOff x="0" y="0"/>
          <a:chExt cx="0" cy="0"/>
        </a:xfrm>
      </p:grpSpPr>
      <p:sp>
        <p:nvSpPr>
          <p:cNvPr id="316" name="Google Shape;316;p72"/>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CRUD</a:t>
            </a:r>
            <a:endParaRPr lang="en-GB"/>
          </a:p>
        </p:txBody>
      </p:sp>
      <p:sp>
        <p:nvSpPr>
          <p:cNvPr id="317" name="Google Shape;317;p72"/>
          <p:cNvSpPr txBox="1"/>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Question 5: How many employees are in each department?</a:t>
            </a: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600"/>
              </a:spcBef>
              <a:spcAft>
                <a:spcPts val="0"/>
              </a:spcAft>
              <a:buNone/>
            </a:pP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r>
              <a:rPr lang="en-GB" sz="1200">
                <a:solidFill>
                  <a:srgbClr val="FF0000"/>
                </a:solidFill>
                <a:highlight>
                  <a:schemeClr val="lt1"/>
                </a:highlight>
                <a:latin typeface="Open Sans" panose="020B0306030504020204"/>
                <a:ea typeface="Open Sans" panose="020B0306030504020204"/>
                <a:cs typeface="Open Sans" panose="020B0306030504020204"/>
                <a:sym typeface="Open Sans" panose="020B0306030504020204"/>
              </a:rPr>
              <a:t>** Replace example screenshot below with your response, and include the query in a SQL file</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18" name="Google Shape;318;p72"/>
          <p:cNvPicPr preferRelativeResize="0"/>
          <p:nvPr/>
        </p:nvPicPr>
        <p:blipFill>
          <a:blip r:embed="rId1"/>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22" name="Shape 322"/>
        <p:cNvGrpSpPr/>
        <p:nvPr/>
      </p:nvGrpSpPr>
      <p:grpSpPr>
        <a:xfrm>
          <a:off x="0" y="0"/>
          <a:ext cx="0" cy="0"/>
          <a:chOff x="0" y="0"/>
          <a:chExt cx="0" cy="0"/>
        </a:xfrm>
      </p:grpSpPr>
      <p:sp>
        <p:nvSpPr>
          <p:cNvPr id="323" name="Google Shape;323;p73"/>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CRUD</a:t>
            </a:r>
            <a:endParaRPr lang="en-GB"/>
          </a:p>
        </p:txBody>
      </p:sp>
      <p:sp>
        <p:nvSpPr>
          <p:cNvPr id="324" name="Google Shape;324;p73"/>
          <p:cNvSpPr txBox="1"/>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Question 6: Write a query that returns current and past jobs (include employee name, job title, department, manager name, start and end date for position) for employee Toni Lembeck.</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600"/>
              </a:spcBef>
              <a:spcAft>
                <a:spcPts val="0"/>
              </a:spcAft>
              <a:buNone/>
            </a:pP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r>
              <a:rPr lang="en-GB" sz="1200">
                <a:solidFill>
                  <a:srgbClr val="FF0000"/>
                </a:solidFill>
                <a:highlight>
                  <a:schemeClr val="lt1"/>
                </a:highlight>
                <a:latin typeface="Open Sans" panose="020B0306030504020204"/>
                <a:ea typeface="Open Sans" panose="020B0306030504020204"/>
                <a:cs typeface="Open Sans" panose="020B0306030504020204"/>
                <a:sym typeface="Open Sans" panose="020B0306030504020204"/>
              </a:rPr>
              <a:t>** Replace example screenshot below with your response, and include the query in a SQL file</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25" name="Google Shape;325;p73"/>
          <p:cNvPicPr preferRelativeResize="0"/>
          <p:nvPr/>
        </p:nvPicPr>
        <p:blipFill>
          <a:blip r:embed="rId1"/>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329" name="Shape 329"/>
        <p:cNvGrpSpPr/>
        <p:nvPr/>
      </p:nvGrpSpPr>
      <p:grpSpPr>
        <a:xfrm>
          <a:off x="0" y="0"/>
          <a:ext cx="0" cy="0"/>
          <a:chOff x="0" y="0"/>
          <a:chExt cx="0" cy="0"/>
        </a:xfrm>
      </p:grpSpPr>
      <p:sp>
        <p:nvSpPr>
          <p:cNvPr id="330" name="Google Shape;330;p74"/>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CRUD</a:t>
            </a:r>
            <a:endParaRPr lang="en-GB"/>
          </a:p>
        </p:txBody>
      </p:sp>
      <p:sp>
        <p:nvSpPr>
          <p:cNvPr id="331" name="Google Shape;331;p74"/>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Question 7: </a:t>
            </a:r>
            <a:r>
              <a:rPr lang="en-GB" sz="1900" b="1">
                <a:latin typeface="Open Sans" panose="020B0306030504020204"/>
                <a:ea typeface="Open Sans" panose="020B0306030504020204"/>
                <a:cs typeface="Open Sans" panose="020B0306030504020204"/>
                <a:sym typeface="Open Sans" panose="020B0306030504020204"/>
              </a:rPr>
              <a:t>Describe how you would apply table security to restrict access to employee salaries using an SQL server.</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r>
              <a:rPr lang="en-GB" sz="1900" b="1">
                <a:solidFill>
                  <a:srgbClr val="FF0000"/>
                </a:solidFill>
                <a:latin typeface="Open Sans" panose="020B0306030504020204"/>
                <a:ea typeface="Open Sans" panose="020B0306030504020204"/>
                <a:cs typeface="Open Sans" panose="020B0306030504020204"/>
                <a:sym typeface="Open Sans" panose="020B0306030504020204"/>
              </a:rPr>
              <a:t>** answer in a short paragraph, how you would apply table security to restrict access to employee salaries</a:t>
            </a:r>
            <a:endParaRPr sz="1900" b="1">
              <a:solidFill>
                <a:srgbClr val="FF0000"/>
              </a:solidFill>
              <a:latin typeface="Open Sans" panose="020B0306030504020204"/>
              <a:ea typeface="Open Sans" panose="020B0306030504020204"/>
              <a:cs typeface="Open Sans" panose="020B0306030504020204"/>
              <a:sym typeface="Open Sans" panose="020B0306030504020204"/>
            </a:endParaRPr>
          </a:p>
          <a:p>
            <a:pPr marL="45720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335"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306030504020204"/>
              <a:buNone/>
            </a:pPr>
            <a:r>
              <a:rPr lang="en-GB" sz="3000" b="1">
                <a:solidFill>
                  <a:srgbClr val="FFFFFF"/>
                </a:solidFill>
                <a:latin typeface="Open Sans" panose="020B0306030504020204"/>
                <a:ea typeface="Open Sans" panose="020B0306030504020204"/>
                <a:cs typeface="Open Sans" panose="020B0306030504020204"/>
                <a:sym typeface="Open Sans" panose="020B0306030504020204"/>
              </a:rPr>
              <a:t>Step 4</a:t>
            </a:r>
            <a:endParaRPr sz="3000" b="1">
              <a:solidFill>
                <a:srgbClr val="FFFFFF"/>
              </a:solidFill>
              <a:latin typeface="Open Sans" panose="020B0306030504020204"/>
              <a:ea typeface="Open Sans" panose="020B0306030504020204"/>
              <a:cs typeface="Open Sans" panose="020B0306030504020204"/>
              <a:sym typeface="Open Sans" panose="020B0306030504020204"/>
            </a:endParaRPr>
          </a:p>
          <a:p>
            <a:pPr marL="0" marR="0" lvl="0" indent="0" algn="ctr" rtl="0">
              <a:lnSpc>
                <a:spcPct val="150000"/>
              </a:lnSpc>
              <a:spcBef>
                <a:spcPts val="0"/>
              </a:spcBef>
              <a:spcAft>
                <a:spcPts val="0"/>
              </a:spcAft>
              <a:buClr>
                <a:srgbClr val="FFFFFF"/>
              </a:buClr>
              <a:buFont typeface="Open Sans" panose="020B0306030504020204"/>
              <a:buNone/>
            </a:pPr>
            <a:r>
              <a:rPr lang="en-GB" sz="3000">
                <a:solidFill>
                  <a:srgbClr val="FFFFFF"/>
                </a:solidFill>
                <a:latin typeface="Open Sans" panose="020B0306030504020204"/>
                <a:ea typeface="Open Sans" panose="020B0306030504020204"/>
                <a:cs typeface="Open Sans" panose="020B0306030504020204"/>
                <a:sym typeface="Open Sans" panose="020B0306030504020204"/>
              </a:rPr>
              <a:t>Above and Beyond (optional)</a:t>
            </a:r>
            <a:endParaRPr sz="3000">
              <a:solidFill>
                <a:srgbClr val="FFFFFF"/>
              </a:solidFill>
              <a:latin typeface="Open Sans" panose="020B0306030504020204"/>
              <a:ea typeface="Open Sans" panose="020B0306030504020204"/>
              <a:cs typeface="Open Sans" panose="020B0306030504020204"/>
              <a:sym typeface="Open Sans" panose="020B0306030504020204"/>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41" name="Shape 341"/>
        <p:cNvGrpSpPr/>
        <p:nvPr/>
      </p:nvGrpSpPr>
      <p:grpSpPr>
        <a:xfrm>
          <a:off x="0" y="0"/>
          <a:ext cx="0" cy="0"/>
          <a:chOff x="0" y="0"/>
          <a:chExt cx="0" cy="0"/>
        </a:xfrm>
      </p:grpSpPr>
      <p:sp>
        <p:nvSpPr>
          <p:cNvPr id="342" name="Google Shape;342;p76"/>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Step 4: Above and Beyond</a:t>
            </a:r>
            <a:endParaRPr lang="en-GB"/>
          </a:p>
        </p:txBody>
      </p:sp>
      <p:sp>
        <p:nvSpPr>
          <p:cNvPr id="343" name="Google Shape;343;p76"/>
          <p:cNvSpPr txBox="1"/>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panose="020B0604020202020204"/>
              <a:buNone/>
            </a:pPr>
            <a:r>
              <a:rPr lang="en-GB"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panose="020B0604020202020204"/>
              <a:buNone/>
            </a:pPr>
            <a:r>
              <a:rPr lang="en-GB"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347" name="Shape 347"/>
        <p:cNvGrpSpPr/>
        <p:nvPr/>
      </p:nvGrpSpPr>
      <p:grpSpPr>
        <a:xfrm>
          <a:off x="0" y="0"/>
          <a:ext cx="0" cy="0"/>
          <a:chOff x="0" y="0"/>
          <a:chExt cx="0" cy="0"/>
        </a:xfrm>
      </p:grpSpPr>
      <p:sp>
        <p:nvSpPr>
          <p:cNvPr id="348" name="Google Shape;348;p77"/>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Standout Suggestion 1</a:t>
            </a:r>
            <a:endParaRPr lang="en-GB"/>
          </a:p>
        </p:txBody>
      </p:sp>
      <p:sp>
        <p:nvSpPr>
          <p:cNvPr id="349" name="Google Shape;349;p77"/>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a:latin typeface="Open Sans" panose="020B0306030504020204"/>
                <a:ea typeface="Open Sans" panose="020B0306030504020204"/>
                <a:cs typeface="Open Sans" panose="020B0306030504020204"/>
                <a:sym typeface="Open Sans" panose="020B0306030504020204"/>
              </a:rPr>
              <a:t>Create a view that returns all employee attributes; results should resemble initial Excel file</a:t>
            </a:r>
            <a:endParaRPr sz="20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r>
              <a:rPr lang="en-GB" sz="1900">
                <a:solidFill>
                  <a:srgbClr val="FF0000"/>
                </a:solidFill>
              </a:rPr>
              <a:t>** return a screenshot of the view create code, along with the results of a select all on the view </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53" name="Shape 353"/>
        <p:cNvGrpSpPr/>
        <p:nvPr/>
      </p:nvGrpSpPr>
      <p:grpSpPr>
        <a:xfrm>
          <a:off x="0" y="0"/>
          <a:ext cx="0" cy="0"/>
          <a:chOff x="0" y="0"/>
          <a:chExt cx="0" cy="0"/>
        </a:xfrm>
      </p:grpSpPr>
      <p:sp>
        <p:nvSpPr>
          <p:cNvPr id="354" name="Google Shape;354;p78"/>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Standout Suggestion 2</a:t>
            </a:r>
            <a:endParaRPr lang="en-GB"/>
          </a:p>
        </p:txBody>
      </p:sp>
      <p:sp>
        <p:nvSpPr>
          <p:cNvPr id="355" name="Google Shape;355;p78"/>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a:latin typeface="Open Sans" panose="020B0306030504020204"/>
                <a:ea typeface="Open Sans" panose="020B0306030504020204"/>
                <a:cs typeface="Open Sans" panose="020B0306030504020204"/>
                <a:sym typeface="Open Sans" panose="020B0306030504020204"/>
              </a:rPr>
              <a:t>Create a stored procedure with parameters that returns current and past jobs (include employee name, job title, department, manager name, start and end date for position) when given an employee name.</a:t>
            </a:r>
            <a:endParaRPr sz="20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r>
              <a:rPr lang="en-GB"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98"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306030504020204"/>
              <a:buNone/>
            </a:pPr>
            <a:r>
              <a:rPr lang="en-GB" sz="3000" b="1">
                <a:solidFill>
                  <a:srgbClr val="FFFFFF"/>
                </a:solidFill>
                <a:latin typeface="Open Sans" panose="020B0306030504020204"/>
                <a:ea typeface="Open Sans" panose="020B0306030504020204"/>
                <a:cs typeface="Open Sans" panose="020B0306030504020204"/>
                <a:sym typeface="Open Sans" panose="020B0306030504020204"/>
              </a:rPr>
              <a:t>Step 1</a:t>
            </a:r>
            <a:endParaRPr sz="3000" b="1">
              <a:solidFill>
                <a:srgbClr val="FFFFFF"/>
              </a:solidFill>
              <a:latin typeface="Open Sans" panose="020B0306030504020204"/>
              <a:ea typeface="Open Sans" panose="020B0306030504020204"/>
              <a:cs typeface="Open Sans" panose="020B0306030504020204"/>
              <a:sym typeface="Open Sans" panose="020B0306030504020204"/>
            </a:endParaRPr>
          </a:p>
          <a:p>
            <a:pPr marL="0" marR="0" lvl="0" indent="0" algn="ctr" rtl="0">
              <a:lnSpc>
                <a:spcPct val="150000"/>
              </a:lnSpc>
              <a:spcBef>
                <a:spcPts val="0"/>
              </a:spcBef>
              <a:spcAft>
                <a:spcPts val="0"/>
              </a:spcAft>
              <a:buClr>
                <a:srgbClr val="FFFFFF"/>
              </a:buClr>
              <a:buFont typeface="Open Sans" panose="020B0306030504020204"/>
              <a:buNone/>
            </a:pPr>
            <a:r>
              <a:rPr lang="en-GB" sz="3000">
                <a:solidFill>
                  <a:srgbClr val="FFFFFF"/>
                </a:solidFill>
                <a:latin typeface="Open Sans" panose="020B0306030504020204"/>
                <a:ea typeface="Open Sans" panose="020B0306030504020204"/>
                <a:cs typeface="Open Sans" panose="020B0306030504020204"/>
                <a:sym typeface="Open Sans" panose="020B0306030504020204"/>
              </a:rPr>
              <a:t>Data Architecture Foundations</a:t>
            </a:r>
            <a:endParaRPr sz="3000">
              <a:solidFill>
                <a:srgbClr val="FFFFFF"/>
              </a:solidFill>
              <a:latin typeface="Open Sans" panose="020B0306030504020204"/>
              <a:ea typeface="Open Sans" panose="020B0306030504020204"/>
              <a:cs typeface="Open Sans" panose="020B0306030504020204"/>
              <a:sym typeface="Open Sans" panose="020B03060305040202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359" name="Shape 359"/>
        <p:cNvGrpSpPr/>
        <p:nvPr/>
      </p:nvGrpSpPr>
      <p:grpSpPr>
        <a:xfrm>
          <a:off x="0" y="0"/>
          <a:ext cx="0" cy="0"/>
          <a:chOff x="0" y="0"/>
          <a:chExt cx="0" cy="0"/>
        </a:xfrm>
      </p:grpSpPr>
      <p:sp>
        <p:nvSpPr>
          <p:cNvPr id="360" name="Google Shape;360;p79"/>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Standout Suggestion 3</a:t>
            </a:r>
            <a:endParaRPr lang="en-GB"/>
          </a:p>
        </p:txBody>
      </p:sp>
      <p:sp>
        <p:nvSpPr>
          <p:cNvPr id="361" name="Google Shape;361;p79"/>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a:latin typeface="Open Sans" panose="020B0306030504020204"/>
                <a:ea typeface="Open Sans" panose="020B0306030504020204"/>
                <a:cs typeface="Open Sans" panose="020B0306030504020204"/>
                <a:sym typeface="Open Sans" panose="020B0306030504020204"/>
              </a:rPr>
              <a:t>Implement user security on the restricted salary attribute.</a:t>
            </a:r>
            <a:endParaRPr sz="20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r>
              <a:rPr lang="en-GB" sz="1900">
                <a:solidFill>
                  <a:srgbClr val="FF0000"/>
                </a:solidFill>
              </a:rPr>
              <a:t>Create a non-management user named </a:t>
            </a:r>
            <a:r>
              <a:rPr lang="en-GB" sz="1900">
                <a:solidFill>
                  <a:srgbClr val="FF0000"/>
                </a:solidFill>
                <a:latin typeface="Source Code Pro" panose="020B0509030403020204"/>
                <a:ea typeface="Source Code Pro" panose="020B0509030403020204"/>
                <a:cs typeface="Source Code Pro" panose="020B0509030403020204"/>
                <a:sym typeface="Source Code Pro" panose="020B0509030403020204"/>
              </a:rPr>
              <a:t>NoMgr</a:t>
            </a:r>
            <a:r>
              <a:rPr lang="en-GB" sz="1900">
                <a:solidFill>
                  <a:srgbClr val="FF0000"/>
                </a:solidFill>
                <a:latin typeface="Open Sans" panose="020B0306030504020204"/>
                <a:ea typeface="Open Sans" panose="020B0306030504020204"/>
                <a:cs typeface="Open Sans" panose="020B0306030504020204"/>
                <a:sym typeface="Open Sans" panose="020B0306030504020204"/>
              </a:rPr>
              <a:t>.</a:t>
            </a:r>
            <a:r>
              <a:rPr lang="en-GB" sz="1900">
                <a:solidFill>
                  <a:srgbClr val="FF0000"/>
                </a:solidFill>
              </a:rPr>
              <a:t> Show the code of how your would grant access to the database, but revoke access to the salary data.</a:t>
            </a:r>
            <a:endParaRPr sz="1900">
              <a:solidFill>
                <a:srgbClr val="FF0000"/>
              </a:solidFill>
            </a:endParaRPr>
          </a:p>
          <a:p>
            <a:pPr marL="0" lvl="0" indent="0" algn="l" rtl="0">
              <a:spcBef>
                <a:spcPts val="1600"/>
              </a:spcBef>
              <a:spcAft>
                <a:spcPts val="0"/>
              </a:spcAft>
              <a:buNone/>
            </a:pPr>
            <a:r>
              <a:rPr lang="en-GB" sz="1900">
                <a:solidFill>
                  <a:srgbClr val="FF0000"/>
                </a:solidFill>
              </a:rPr>
              <a:t>Submit screenshot of code</a:t>
            </a:r>
            <a:endParaRPr sz="1900">
              <a:solidFill>
                <a:srgbClr val="FF0000"/>
              </a:solidFill>
            </a:endParaRPr>
          </a:p>
          <a:p>
            <a:pPr marL="457200" lvl="0" indent="0" algn="l" rtl="0">
              <a:spcBef>
                <a:spcPts val="1600"/>
              </a:spcBef>
              <a:spcAft>
                <a:spcPts val="1600"/>
              </a:spcAft>
              <a:buNone/>
            </a:pPr>
            <a:endParaRPr sz="19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365"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306030504020204"/>
              <a:buNone/>
            </a:pPr>
            <a:r>
              <a:rPr lang="en-GB" sz="3000" b="1">
                <a:solidFill>
                  <a:srgbClr val="FFFFFF"/>
                </a:solidFill>
                <a:latin typeface="Open Sans" panose="020B0306030504020204"/>
                <a:ea typeface="Open Sans" panose="020B0306030504020204"/>
                <a:cs typeface="Open Sans" panose="020B0306030504020204"/>
                <a:sym typeface="Open Sans" panose="020B0306030504020204"/>
              </a:rPr>
              <a:t>Appendix</a:t>
            </a:r>
            <a:endParaRPr sz="3000" b="1">
              <a:solidFill>
                <a:srgbClr val="FFFFFF"/>
              </a:solidFill>
              <a:latin typeface="Open Sans" panose="020B0306030504020204"/>
              <a:ea typeface="Open Sans" panose="020B0306030504020204"/>
              <a:cs typeface="Open Sans" panose="020B0306030504020204"/>
              <a:sym typeface="Open Sans" panose="020B0306030504020204"/>
            </a:endParaRPr>
          </a:p>
          <a:p>
            <a:pPr marL="0" lvl="0" indent="0" algn="l" rtl="0">
              <a:lnSpc>
                <a:spcPct val="150000"/>
              </a:lnSpc>
              <a:spcBef>
                <a:spcPts val="0"/>
              </a:spcBef>
              <a:spcAft>
                <a:spcPts val="0"/>
              </a:spcAft>
              <a:buClr>
                <a:schemeClr val="lt1"/>
              </a:buClr>
              <a:buFont typeface="Open Sans" panose="020B0306030504020204"/>
              <a:buNone/>
            </a:pPr>
            <a:endParaRPr sz="3000" b="1">
              <a:solidFill>
                <a:srgbClr val="FFFFFF"/>
              </a:solidFill>
              <a:latin typeface="Open Sans" panose="020B0306030504020204"/>
              <a:ea typeface="Open Sans" panose="020B0306030504020204"/>
              <a:cs typeface="Open Sans" panose="020B0306030504020204"/>
              <a:sym typeface="Open Sans" panose="020B0306030504020204"/>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371" name="Shape 371"/>
        <p:cNvGrpSpPr/>
        <p:nvPr/>
      </p:nvGrpSpPr>
      <p:grpSpPr>
        <a:xfrm>
          <a:off x="0" y="0"/>
          <a:ext cx="0" cy="0"/>
          <a:chOff x="0" y="0"/>
          <a:chExt cx="0" cy="0"/>
        </a:xfrm>
      </p:grpSpPr>
      <p:sp>
        <p:nvSpPr>
          <p:cNvPr id="372" name="Google Shape;372;p81"/>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Additional Info</a:t>
            </a:r>
            <a:endParaRPr lang="en-GB"/>
          </a:p>
        </p:txBody>
      </p:sp>
      <p:sp>
        <p:nvSpPr>
          <p:cNvPr id="373" name="Google Shape;373;p81"/>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100"/>
              <a:t>You can include supporting or additional information that supports your previous slides, but isn’t necessary for every person to see that looks at your slides.</a:t>
            </a:r>
            <a:endParaRPr sz="31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05" name="Shape 205"/>
        <p:cNvGrpSpPr/>
        <p:nvPr/>
      </p:nvGrpSpPr>
      <p:grpSpPr>
        <a:xfrm>
          <a:off x="0" y="0"/>
          <a:ext cx="0" cy="0"/>
          <a:chOff x="0" y="0"/>
          <a:chExt cx="0" cy="0"/>
        </a:xfrm>
      </p:grpSpPr>
      <p:sp>
        <p:nvSpPr>
          <p:cNvPr id="206" name="Google Shape;206;p55"/>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Step 1: Data Architecture Foundations</a:t>
            </a:r>
            <a:endParaRPr lang="en-GB"/>
          </a:p>
        </p:txBody>
      </p:sp>
      <p:sp>
        <p:nvSpPr>
          <p:cNvPr id="207" name="Google Shape;207;p55"/>
          <p:cNvSpPr txBox="1"/>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endParaRPr sz="1000">
              <a:solidFill>
                <a:schemeClr val="dk1"/>
              </a:solidFill>
              <a:highlight>
                <a:srgbClr val="DBE2E8"/>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Hi,</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As a final consideration. We would like to be able to connect with the payroll department's system in the future. They maintain employee attendance and paid time off information. It would be nice if the two systems could interface in the future</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I am looking forward to working with you and seeing what kind of database you design for us.</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Thanks,</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Sarah Collins</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Head of HR</a:t>
            </a:r>
            <a:endParaRPr sz="11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0"/>
              </a:spcBef>
              <a:spcAft>
                <a:spcPts val="0"/>
              </a:spcAft>
              <a:buClr>
                <a:schemeClr val="dk1"/>
              </a:buClr>
              <a:buSzPts val="1100"/>
              <a:buFont typeface="Arial" panose="020B0604020202020204"/>
              <a:buNone/>
            </a:pP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spcBef>
                <a:spcPts val="1100"/>
              </a:spcBef>
              <a:spcAft>
                <a:spcPts val="1600"/>
              </a:spcAft>
              <a:buNone/>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11" name="Shape 211"/>
        <p:cNvGrpSpPr/>
        <p:nvPr/>
      </p:nvGrpSpPr>
      <p:grpSpPr>
        <a:xfrm>
          <a:off x="0" y="0"/>
          <a:ext cx="0" cy="0"/>
          <a:chOff x="0" y="0"/>
          <a:chExt cx="0" cy="0"/>
        </a:xfrm>
      </p:grpSpPr>
      <p:sp>
        <p:nvSpPr>
          <p:cNvPr id="212" name="Google Shape;212;p56"/>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Architect Business Requirement</a:t>
            </a:r>
            <a:endParaRPr lang="en-GB"/>
          </a:p>
        </p:txBody>
      </p:sp>
      <p:sp>
        <p:nvSpPr>
          <p:cNvPr id="213" name="Google Shape;213;p56"/>
          <p:cNvSpPr txBox="1"/>
          <p:nvPr>
            <p:ph type="body" idx="1"/>
          </p:nvPr>
        </p:nvSpPr>
        <p:spPr>
          <a:xfrm>
            <a:off x="264795" y="2253615"/>
            <a:ext cx="7242810" cy="780542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Purpose of the new database:</a:t>
            </a:r>
            <a:endParaRPr sz="1900" b="1">
              <a:latin typeface="Open Sans" panose="020B0306030504020204"/>
              <a:ea typeface="Open Sans" panose="020B0306030504020204"/>
              <a:cs typeface="Open Sans" panose="020B0306030504020204"/>
              <a:sym typeface="Open Sans" panose="020B0306030504020204"/>
            </a:endParaRPr>
          </a:p>
          <a:p>
            <a:pPr marL="0" lvl="0" algn="l" rtl="0">
              <a:lnSpc>
                <a:spcPct val="115000"/>
              </a:lnSpc>
              <a:spcBef>
                <a:spcPts val="1600"/>
              </a:spcBef>
              <a:spcAft>
                <a:spcPts val="0"/>
              </a:spcAft>
              <a:buNone/>
            </a:pPr>
            <a:r>
              <a:rPr lang="en-US" sz="1800"/>
              <a:t>Tech ABC Corp Partner has recently experienced subdenly growth. After has been hugely successfull with the IA powered video game console WORD. Their employees has grown suddenly from only 10 staff to 200 in only 6 months. Beside that from an office location at Dalas Texas has increased to 4 other locations nationwide. At Present, HR department is going in significant trouble to keep their bussiness up to firm expands by a shared Excell Sheet dataset.</a:t>
            </a:r>
            <a:endParaRPr lang="en-US" sz="1800"/>
          </a:p>
          <a:p>
            <a:pPr marL="0" lvl="0" algn="l" rtl="0">
              <a:lnSpc>
                <a:spcPct val="115000"/>
              </a:lnSpc>
              <a:spcBef>
                <a:spcPts val="1600"/>
              </a:spcBef>
              <a:spcAft>
                <a:spcPts val="0"/>
              </a:spcAft>
              <a:buNone/>
            </a:pPr>
            <a:r>
              <a:rPr lang="en-US" sz="1800"/>
              <a:t>To keep up to the current sistuation. They have the request to design and build up a HR database system to manage their employee information with the seamless integrity and security. </a:t>
            </a:r>
            <a:endParaRPr lang="en-US" sz="1800"/>
          </a:p>
          <a:p>
            <a:pPr marL="457200" lvl="0" indent="0" algn="l" rtl="0">
              <a:lnSpc>
                <a:spcPct val="100000"/>
              </a:lnSpc>
              <a:spcBef>
                <a:spcPts val="0"/>
              </a:spcBef>
              <a:spcAft>
                <a:spcPts val="0"/>
              </a:spcAft>
              <a:buClr>
                <a:schemeClr val="dk1"/>
              </a:buClr>
              <a:buSzPts val="1100"/>
              <a:buFont typeface="Arial" panose="020B0604020202020204"/>
              <a:buNone/>
            </a:pPr>
            <a:endParaRPr sz="1700"/>
          </a:p>
          <a:p>
            <a:pPr marL="457200" lvl="0" indent="-349250" algn="l" rtl="0">
              <a:spcBef>
                <a:spcPts val="12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Describe current data management solution:</a:t>
            </a:r>
            <a:endParaRPr sz="1900" b="1">
              <a:solidFill>
                <a:srgbClr val="000000"/>
              </a:solidFill>
              <a:latin typeface="Arial" panose="020B0604020202020204"/>
              <a:ea typeface="Arial" panose="020B0604020202020204"/>
              <a:cs typeface="Arial" panose="020B0604020202020204"/>
              <a:sym typeface="Arial" panose="020B0604020202020204"/>
            </a:endParaRPr>
          </a:p>
          <a:p>
            <a:pPr marL="0" lvl="0" algn="l" rtl="0">
              <a:spcBef>
                <a:spcPts val="1600"/>
              </a:spcBef>
              <a:spcAft>
                <a:spcPts val="0"/>
              </a:spcAft>
              <a:buNone/>
            </a:pPr>
            <a:r>
              <a:rPr lang="en-US" sz="1800">
                <a:sym typeface="Arial" panose="020B0604020202020204"/>
              </a:rPr>
              <a:t>The dataset currently storaged on a shared Excel Sheet that could be updated with any HR-employees.</a:t>
            </a:r>
            <a:endParaRPr lang="en-US" sz="1800">
              <a:sym typeface="Arial" panose="020B0604020202020204"/>
            </a:endParaRPr>
          </a:p>
          <a:p>
            <a:pPr marL="457200" lvl="0" indent="-349250" algn="l" rtl="0">
              <a:spcBef>
                <a:spcPts val="12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Describe</a:t>
            </a:r>
            <a:r>
              <a:rPr lang="en-GB" sz="1900" b="1">
                <a:latin typeface="Open Sans" panose="020B0306030504020204"/>
                <a:ea typeface="Open Sans" panose="020B0306030504020204"/>
                <a:cs typeface="Open Sans" panose="020B0306030504020204"/>
                <a:sym typeface="Open Sans" panose="020B0306030504020204"/>
              </a:rPr>
              <a:t> current data </a:t>
            </a:r>
            <a:r>
              <a:rPr lang="en-GB" sz="1900" b="1">
                <a:latin typeface="Open Sans" panose="020B0306030504020204"/>
                <a:ea typeface="Open Sans" panose="020B0306030504020204"/>
                <a:cs typeface="Open Sans" panose="020B0306030504020204"/>
                <a:sym typeface="Open Sans" panose="020B0306030504020204"/>
              </a:rPr>
              <a:t>available:</a:t>
            </a:r>
            <a:endParaRPr lang="en-GB" sz="1900" b="1">
              <a:latin typeface="Open Sans" panose="020B0306030504020204"/>
              <a:ea typeface="Open Sans" panose="020B0306030504020204"/>
              <a:cs typeface="Open Sans" panose="020B0306030504020204"/>
              <a:sym typeface="Open Sans" panose="020B0306030504020204"/>
            </a:endParaRPr>
          </a:p>
          <a:p>
            <a:pPr marL="107950" lvl="0" indent="0" algn="l" rtl="0">
              <a:spcBef>
                <a:spcPts val="1200"/>
              </a:spcBef>
              <a:spcAft>
                <a:spcPts val="0"/>
              </a:spcAft>
              <a:buSzPts val="1900"/>
              <a:buFont typeface="Open Sans" panose="020B0306030504020204"/>
              <a:buNone/>
            </a:pPr>
            <a:r>
              <a:rPr lang="en-US" sz="1800"/>
              <a:t>Excell dataset include 205 records with 15 columns that keep the employee information such as: Employee personal Information, Hire|Start|End date, working location and salary ... </a:t>
            </a:r>
            <a:endParaRPr sz="1800"/>
          </a:p>
          <a:p>
            <a:pPr marL="457200" lvl="0" indent="0" algn="l" rtl="0">
              <a:spcBef>
                <a:spcPts val="1600"/>
              </a:spcBef>
              <a:spcAft>
                <a:spcPts val="1600"/>
              </a:spcAft>
              <a:buNone/>
            </a:pP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264795" y="172720"/>
            <a:ext cx="7242810" cy="7547610"/>
          </a:xfrm>
        </p:spPr>
        <p:txBody>
          <a:bodyPr/>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Additional data requests:</a:t>
            </a:r>
            <a:r>
              <a:rPr lang="en-US" altLang="en-GB" sz="1900" b="1">
                <a:latin typeface="Open Sans" panose="020B0306030504020204"/>
                <a:ea typeface="Open Sans" panose="020B0306030504020204"/>
                <a:cs typeface="Open Sans" panose="020B0306030504020204"/>
                <a:sym typeface="Open Sans" panose="020B0306030504020204"/>
              </a:rPr>
              <a:t>-</a:t>
            </a:r>
            <a:endParaRPr lang="en-US" altLang="en-GB" sz="1900" b="1">
              <a:latin typeface="Open Sans" panose="020B0306030504020204"/>
              <a:ea typeface="Open Sans" panose="020B0306030504020204"/>
              <a:cs typeface="Open Sans" panose="020B0306030504020204"/>
              <a:sym typeface="Open Sans" panose="020B0306030504020204"/>
            </a:endParaRPr>
          </a:p>
          <a:p>
            <a:pPr marL="107950" lvl="0" indent="0" algn="l" rtl="0">
              <a:spcBef>
                <a:spcPts val="1600"/>
              </a:spcBef>
              <a:spcAft>
                <a:spcPts val="0"/>
              </a:spcAft>
              <a:buSzPts val="1900"/>
              <a:buFont typeface="Open Sans" panose="020B0306030504020204"/>
              <a:buNone/>
            </a:pPr>
            <a:r>
              <a:rPr lang="en-US" altLang="en-GB" sz="1800">
                <a:sym typeface="+mn-ea"/>
              </a:rPr>
              <a:t>1. Be able to connect ro payroll department’s system in the future for intergration.</a:t>
            </a:r>
            <a:endParaRPr lang="en-US" altLang="en-GB" sz="1800">
              <a:sym typeface="+mn-ea"/>
            </a:endParaRPr>
          </a:p>
          <a:p>
            <a:pPr marL="107950" lvl="0" indent="0" algn="l" rtl="0">
              <a:spcBef>
                <a:spcPts val="1600"/>
              </a:spcBef>
              <a:spcAft>
                <a:spcPts val="0"/>
              </a:spcAft>
              <a:buSzPts val="1900"/>
              <a:buFont typeface="Open Sans" panose="020B0306030504020204"/>
              <a:buNone/>
            </a:pPr>
            <a:r>
              <a:rPr lang="en-US" altLang="en-GB" sz="1800">
                <a:sym typeface="+mn-ea"/>
              </a:rPr>
              <a:t>2. Maintain the employee attendance and paid time off information. </a:t>
            </a:r>
            <a:endParaRPr lang="en-GB" sz="1800">
              <a:sym typeface="+mn-ea"/>
            </a:endParaRPr>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Who will own/manage data</a:t>
            </a:r>
            <a:endParaRPr sz="1900" b="1">
              <a:latin typeface="Open Sans" panose="020B0306030504020204"/>
              <a:ea typeface="Open Sans" panose="020B0306030504020204"/>
              <a:cs typeface="Open Sans" panose="020B0306030504020204"/>
              <a:sym typeface="Open Sans" panose="020B0306030504020204"/>
            </a:endParaRPr>
          </a:p>
          <a:p>
            <a:pPr marL="107950" lvl="0" algn="l" rtl="0">
              <a:lnSpc>
                <a:spcPct val="115000"/>
              </a:lnSpc>
              <a:spcBef>
                <a:spcPts val="1600"/>
              </a:spcBef>
              <a:spcAft>
                <a:spcPts val="0"/>
              </a:spcAft>
              <a:buFont typeface="Open Sans" panose="020B0306030504020204"/>
              <a:buNone/>
            </a:pPr>
            <a:r>
              <a:rPr lang="en-US" altLang="en-GB" sz="1800"/>
              <a:t> - HR employees.</a:t>
            </a:r>
            <a:endParaRPr lang="en-US" altLang="en-GB" sz="1800"/>
          </a:p>
          <a:p>
            <a:pPr marL="457200" lvl="0" indent="0" algn="l" rtl="0">
              <a:lnSpc>
                <a:spcPct val="100000"/>
              </a:lnSpc>
              <a:spcBef>
                <a:spcPts val="0"/>
              </a:spcBef>
              <a:spcAft>
                <a:spcPts val="0"/>
              </a:spcAft>
              <a:buNone/>
            </a:pPr>
            <a:endParaRPr sz="1900"/>
          </a:p>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Who will have access to database</a:t>
            </a:r>
            <a:endParaRPr sz="1900" b="1">
              <a:latin typeface="Open Sans" panose="020B0306030504020204"/>
              <a:ea typeface="Open Sans" panose="020B0306030504020204"/>
              <a:cs typeface="Open Sans" panose="020B0306030504020204"/>
              <a:sym typeface="Open Sans" panose="020B0306030504020204"/>
            </a:endParaRPr>
          </a:p>
          <a:p>
            <a:pPr marL="107950" lvl="0" algn="l" rtl="0">
              <a:lnSpc>
                <a:spcPct val="115000"/>
              </a:lnSpc>
              <a:spcBef>
                <a:spcPts val="1600"/>
              </a:spcBef>
              <a:spcAft>
                <a:spcPts val="0"/>
              </a:spcAft>
              <a:buFont typeface="Open Sans" panose="020B0306030504020204"/>
              <a:buNone/>
            </a:pPr>
            <a:r>
              <a:rPr lang="en-US" altLang="en-GB" sz="1800"/>
              <a:t>- All of </a:t>
            </a:r>
            <a:r>
              <a:rPr lang="en-US" altLang="en-GB" sz="1800">
                <a:sym typeface="Open Sans" panose="020B0306030504020204"/>
              </a:rPr>
              <a:t>Tech ABC Corp employess with domain could login with read only to access to database and restricted to the salary information HR and management level employees only.</a:t>
            </a:r>
            <a:endParaRPr lang="en-US" altLang="en-GB" sz="1800">
              <a:sym typeface="Open Sans" panose="020B0306030504020204"/>
            </a:endParaRPr>
          </a:p>
          <a:p>
            <a:pPr marL="107950" lvl="0" algn="l" rtl="0">
              <a:lnSpc>
                <a:spcPct val="115000"/>
              </a:lnSpc>
              <a:spcBef>
                <a:spcPts val="1600"/>
              </a:spcBef>
              <a:spcAft>
                <a:spcPts val="0"/>
              </a:spcAft>
              <a:buFont typeface="Open Sans" panose="020B0306030504020204"/>
              <a:buNone/>
            </a:pPr>
            <a:r>
              <a:rPr lang="en-US" altLang="en-GB" sz="1800"/>
              <a:t>- Only </a:t>
            </a:r>
            <a:r>
              <a:rPr lang="en-US" altLang="en-GB" sz="1800">
                <a:sym typeface="Open Sans" panose="020B0306030504020204"/>
              </a:rPr>
              <a:t>HR and management level employees should have write permission.</a:t>
            </a:r>
            <a:endParaRPr lang="en-US" altLang="en-GB" sz="1800">
              <a:sym typeface="Open Sans" panose="020B0306030504020204"/>
            </a:endParaRPr>
          </a:p>
          <a:p>
            <a:pPr marL="107950" lvl="0" algn="l" rtl="0">
              <a:lnSpc>
                <a:spcPct val="115000"/>
              </a:lnSpc>
              <a:spcBef>
                <a:spcPts val="1600"/>
              </a:spcBef>
              <a:spcAft>
                <a:spcPts val="0"/>
              </a:spcAft>
              <a:buFont typeface="Open Sans" panose="020B0306030504020204"/>
              <a:buNone/>
            </a:pPr>
            <a:endParaRPr lang="en-US" altLang="en-GB" sz="1800">
              <a:sym typeface="Open Sans" panose="020B0306030504020204"/>
            </a:endParaRPr>
          </a:p>
        </p:txBody>
      </p:sp>
      <p:graphicFrame>
        <p:nvGraphicFramePr>
          <p:cNvPr id="2" name="Table 1"/>
          <p:cNvGraphicFramePr/>
          <p:nvPr/>
        </p:nvGraphicFramePr>
        <p:xfrm>
          <a:off x="501650" y="5821680"/>
          <a:ext cx="5991860" cy="1442085"/>
        </p:xfrm>
        <a:graphic>
          <a:graphicData uri="http://schemas.openxmlformats.org/drawingml/2006/table">
            <a:tbl>
              <a:tblPr firstRow="1" bandRow="1">
                <a:tableStyleId>{5C22544A-7EE6-4342-B048-85BDC9FD1C3A}</a:tableStyleId>
              </a:tblPr>
              <a:tblGrid>
                <a:gridCol w="2995930"/>
                <a:gridCol w="2995930"/>
              </a:tblGrid>
              <a:tr h="387350">
                <a:tc>
                  <a:txBody>
                    <a:bodyPr/>
                    <a:p>
                      <a:pPr>
                        <a:buNone/>
                      </a:pPr>
                      <a:r>
                        <a:rPr lang="en-US"/>
                        <a:t>User</a:t>
                      </a:r>
                      <a:endParaRPr lang="en-US"/>
                    </a:p>
                  </a:txBody>
                  <a:tcPr/>
                </a:tc>
                <a:tc>
                  <a:txBody>
                    <a:bodyPr/>
                    <a:p>
                      <a:pPr>
                        <a:buNone/>
                      </a:pPr>
                      <a:r>
                        <a:rPr lang="en-US"/>
                        <a:t>Database Access Right</a:t>
                      </a:r>
                      <a:endParaRPr lang="en-US"/>
                    </a:p>
                  </a:txBody>
                  <a:tcPr/>
                </a:tc>
              </a:tr>
              <a:tr h="527685">
                <a:tc>
                  <a:txBody>
                    <a:bodyPr/>
                    <a:p>
                      <a:pPr>
                        <a:buNone/>
                      </a:pPr>
                      <a:r>
                        <a:rPr lang="en-US"/>
                        <a:t>General employees</a:t>
                      </a:r>
                      <a:endParaRPr lang="en-US"/>
                    </a:p>
                  </a:txBody>
                  <a:tcPr/>
                </a:tc>
                <a:tc>
                  <a:txBody>
                    <a:bodyPr/>
                    <a:p>
                      <a:pPr>
                        <a:buNone/>
                      </a:pPr>
                      <a:r>
                        <a:rPr lang="en-US"/>
                        <a:t>Read only acess</a:t>
                      </a:r>
                      <a:endParaRPr lang="en-US"/>
                    </a:p>
                    <a:p>
                      <a:pPr>
                        <a:buNone/>
                      </a:pPr>
                      <a:r>
                        <a:rPr lang="en-US"/>
                        <a:t>Restricted to salary infomation</a:t>
                      </a:r>
                      <a:endParaRPr lang="en-US"/>
                    </a:p>
                  </a:txBody>
                  <a:tcPr/>
                </a:tc>
              </a:tr>
              <a:tr h="527050">
                <a:tc>
                  <a:txBody>
                    <a:bodyPr/>
                    <a:p>
                      <a:pPr>
                        <a:buNone/>
                      </a:pPr>
                      <a:r>
                        <a:rPr lang="en-US"/>
                        <a:t>HR and Managment level employees</a:t>
                      </a:r>
                      <a:endParaRPr lang="en-US"/>
                    </a:p>
                  </a:txBody>
                  <a:tcPr/>
                </a:tc>
                <a:tc>
                  <a:txBody>
                    <a:bodyPr/>
                    <a:p>
                      <a:pPr>
                        <a:buNone/>
                      </a:pPr>
                      <a:r>
                        <a:rPr lang="en-US" sz="1400">
                          <a:sym typeface="+mn-ea"/>
                        </a:rPr>
                        <a:t>Read and Write acess</a:t>
                      </a:r>
                      <a:endParaRPr lang="en-US"/>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17" name="Shape 217"/>
        <p:cNvGrpSpPr/>
        <p:nvPr/>
      </p:nvGrpSpPr>
      <p:grpSpPr>
        <a:xfrm>
          <a:off x="0" y="0"/>
          <a:ext cx="0" cy="0"/>
          <a:chOff x="0" y="0"/>
          <a:chExt cx="0" cy="0"/>
        </a:xfrm>
      </p:grpSpPr>
      <p:sp>
        <p:nvSpPr>
          <p:cNvPr id="218" name="Google Shape;218;p57"/>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Architect Business Requirement</a:t>
            </a:r>
            <a:endParaRPr lang="en-GB"/>
          </a:p>
        </p:txBody>
      </p:sp>
      <p:sp>
        <p:nvSpPr>
          <p:cNvPr id="219" name="Google Shape;219;p57"/>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Estimated size of database</a:t>
            </a:r>
            <a:endParaRPr sz="1900" b="1">
              <a:latin typeface="Open Sans" panose="020B0306030504020204"/>
              <a:ea typeface="Open Sans" panose="020B0306030504020204"/>
              <a:cs typeface="Open Sans" panose="020B0306030504020204"/>
              <a:sym typeface="Open Sans" panose="020B0306030504020204"/>
            </a:endParaRPr>
          </a:p>
          <a:p>
            <a:pPr marL="0" lvl="0" indent="457200" algn="l" rtl="0">
              <a:spcBef>
                <a:spcPts val="0"/>
              </a:spcBef>
              <a:spcAft>
                <a:spcPts val="0"/>
              </a:spcAft>
              <a:buNone/>
            </a:pPr>
            <a:r>
              <a:rPr lang="en-US" sz="1800"/>
              <a:t>- 205 rows and 15 columns</a:t>
            </a:r>
            <a:r>
              <a:rPr lang="en-US" sz="1900"/>
              <a:t>.</a:t>
            </a: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Estimated annual growth</a:t>
            </a:r>
            <a:endParaRPr sz="1900" b="1">
              <a:latin typeface="Open Sans" panose="020B0306030504020204"/>
              <a:ea typeface="Open Sans" panose="020B0306030504020204"/>
              <a:cs typeface="Open Sans" panose="020B0306030504020204"/>
              <a:sym typeface="Open Sans" panose="020B0306030504020204"/>
            </a:endParaRPr>
          </a:p>
          <a:p>
            <a:pPr marL="0" lvl="0" indent="457200" algn="l" rtl="0">
              <a:spcBef>
                <a:spcPts val="0"/>
              </a:spcBef>
              <a:spcAft>
                <a:spcPts val="0"/>
              </a:spcAft>
              <a:buNone/>
            </a:pPr>
            <a:r>
              <a:rPr lang="en-US" sz="1800">
                <a:sym typeface="Open Sans" panose="020B0306030504020204"/>
              </a:rPr>
              <a:t>- 20% growth a year for the next 5 years.</a:t>
            </a:r>
            <a:endParaRPr lang="en-US" sz="1800">
              <a:sym typeface="Open Sans" panose="020B0306030504020204"/>
            </a:endParaRPr>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Is any of the data sensitive/restricted</a:t>
            </a: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lnSpc>
                <a:spcPct val="100000"/>
              </a:lnSpc>
              <a:spcBef>
                <a:spcPts val="1600"/>
              </a:spcBef>
              <a:spcAft>
                <a:spcPts val="0"/>
              </a:spcAft>
              <a:buNone/>
            </a:pPr>
            <a:r>
              <a:rPr lang="en-US" sz="1900"/>
              <a:t>Resticting access to salary information with the employees that not HR or Managment employee level.</a:t>
            </a:r>
            <a:endParaRPr lang="en-US" sz="1900"/>
          </a:p>
          <a:p>
            <a:pPr marL="457200" lvl="0" indent="0" algn="l" rtl="0">
              <a:lnSpc>
                <a:spcPct val="100000"/>
              </a:lnSpc>
              <a:spcBef>
                <a:spcPts val="1600"/>
              </a:spcBef>
              <a:spcAft>
                <a:spcPts val="0"/>
              </a:spcAft>
              <a:buNone/>
            </a:pPr>
            <a:endParaRPr sz="1700"/>
          </a:p>
          <a:p>
            <a:pPr marL="457200" lvl="0" indent="0" algn="l" rtl="0">
              <a:lnSpc>
                <a:spcPct val="100000"/>
              </a:lnSpc>
              <a:spcBef>
                <a:spcPts val="0"/>
              </a:spcBef>
              <a:spcAft>
                <a:spcPts val="0"/>
              </a:spcAft>
              <a:buNone/>
            </a:pP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23" name="Shape 223"/>
        <p:cNvGrpSpPr/>
        <p:nvPr/>
      </p:nvGrpSpPr>
      <p:grpSpPr>
        <a:xfrm>
          <a:off x="0" y="0"/>
          <a:ext cx="0" cy="0"/>
          <a:chOff x="0" y="0"/>
          <a:chExt cx="0" cy="0"/>
        </a:xfrm>
      </p:grpSpPr>
      <p:sp>
        <p:nvSpPr>
          <p:cNvPr id="224" name="Google Shape;224;p58"/>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Architect Technical Requirement</a:t>
            </a:r>
            <a:endParaRPr lang="en-GB"/>
          </a:p>
        </p:txBody>
      </p:sp>
      <p:sp>
        <p:nvSpPr>
          <p:cNvPr id="225" name="Google Shape;225;p58"/>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Justification for</a:t>
            </a:r>
            <a:r>
              <a:rPr lang="en-GB" sz="1900" b="1">
                <a:latin typeface="Open Sans" panose="020B0306030504020204"/>
                <a:ea typeface="Open Sans" panose="020B0306030504020204"/>
                <a:cs typeface="Open Sans" panose="020B0306030504020204"/>
                <a:sym typeface="Open Sans" panose="020B0306030504020204"/>
              </a:rPr>
              <a:t> the new database</a:t>
            </a:r>
            <a:endParaRPr sz="1900" b="1">
              <a:latin typeface="Open Sans" panose="020B0306030504020204"/>
              <a:ea typeface="Open Sans" panose="020B0306030504020204"/>
              <a:cs typeface="Open Sans" panose="020B0306030504020204"/>
              <a:sym typeface="Open Sans" panose="020B0306030504020204"/>
            </a:endParaRPr>
          </a:p>
          <a:p>
            <a:pPr marL="0" lvl="0" indent="457200" algn="l" rtl="0">
              <a:spcBef>
                <a:spcPts val="0"/>
              </a:spcBef>
              <a:spcAft>
                <a:spcPts val="0"/>
              </a:spcAft>
              <a:buNone/>
            </a:pPr>
            <a:r>
              <a:rPr lang="en-US" sz="1900"/>
              <a:t>- Maintain data integrity and data security</a:t>
            </a:r>
            <a:endParaRPr lang="en-US" sz="1900"/>
          </a:p>
          <a:p>
            <a:pPr marL="0" lvl="0" indent="457200" algn="l" rtl="0">
              <a:spcBef>
                <a:spcPts val="0"/>
              </a:spcBef>
              <a:spcAft>
                <a:spcPts val="0"/>
              </a:spcAft>
              <a:buNone/>
            </a:pPr>
            <a:r>
              <a:rPr lang="en-US" sz="1900"/>
              <a:t>- Be able to integate with payroll’s system in the futures </a:t>
            </a:r>
            <a:endParaRPr lang="en-US" sz="1900"/>
          </a:p>
          <a:p>
            <a:pPr marL="0" lvl="0" indent="457200" algn="l" rtl="0">
              <a:spcBef>
                <a:spcPts val="0"/>
              </a:spcBef>
              <a:spcAft>
                <a:spcPts val="0"/>
              </a:spcAft>
              <a:buNone/>
            </a:pPr>
            <a:r>
              <a:rPr lang="en-US" sz="1900"/>
              <a:t>- Maintance employee attendance and paid time off information.</a:t>
            </a: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Database objects</a:t>
            </a:r>
            <a:r>
              <a:rPr lang="en-US" altLang="en-GB" sz="1900" b="1">
                <a:latin typeface="Open Sans" panose="020B0306030504020204"/>
                <a:ea typeface="Open Sans" panose="020B0306030504020204"/>
                <a:cs typeface="Open Sans" panose="020B0306030504020204"/>
                <a:sym typeface="Open Sans" panose="020B0306030504020204"/>
              </a:rPr>
              <a:t> (tables, views, special procedures )</a:t>
            </a:r>
            <a:endParaRPr sz="1900" b="1">
              <a:latin typeface="Open Sans" panose="020B0306030504020204"/>
              <a:ea typeface="Open Sans" panose="020B0306030504020204"/>
              <a:cs typeface="Open Sans" panose="020B0306030504020204"/>
              <a:sym typeface="Open Sans" panose="020B0306030504020204"/>
            </a:endParaRPr>
          </a:p>
          <a:p>
            <a:pPr marL="107950" lvl="0" indent="0" algn="l" rtl="0">
              <a:spcBef>
                <a:spcPts val="1600"/>
              </a:spcBef>
              <a:spcAft>
                <a:spcPts val="0"/>
              </a:spcAft>
              <a:buSzPts val="1900"/>
              <a:buFont typeface="Open Sans" panose="020B0306030504020204"/>
              <a:buNone/>
            </a:pPr>
            <a:endParaRPr lang="en-GB" sz="1900" b="1">
              <a:latin typeface="Open Sans" panose="020B0306030504020204"/>
              <a:ea typeface="Open Sans" panose="020B0306030504020204"/>
              <a:cs typeface="Open Sans" panose="020B0306030504020204"/>
              <a:sym typeface="Open Sans" panose="020B0306030504020204"/>
            </a:endParaRPr>
          </a:p>
          <a:p>
            <a:pPr marL="457200" lvl="0" indent="-349250" algn="l" rtl="0">
              <a:spcBef>
                <a:spcPts val="1600"/>
              </a:spcBef>
              <a:spcAft>
                <a:spcPts val="0"/>
              </a:spcAft>
              <a:buSzPts val="1900"/>
              <a:buFont typeface="Open Sans" panose="020B0306030504020204"/>
              <a:buChar char="●"/>
            </a:pPr>
            <a:endParaRPr lang="en-GB" sz="1900" b="1">
              <a:latin typeface="Open Sans" panose="020B0306030504020204"/>
              <a:ea typeface="Open Sans" panose="020B0306030504020204"/>
              <a:cs typeface="Open Sans" panose="020B0306030504020204"/>
              <a:sym typeface="Open Sans" panose="020B0306030504020204"/>
            </a:endParaRPr>
          </a:p>
          <a:p>
            <a:pPr marL="457200" lvl="0" indent="-349250" algn="l" rtl="0">
              <a:spcBef>
                <a:spcPts val="1600"/>
              </a:spcBef>
              <a:spcAft>
                <a:spcPts val="0"/>
              </a:spcAft>
              <a:buSzPts val="1900"/>
              <a:buFont typeface="Open Sans" panose="020B0306030504020204"/>
              <a:buChar char="●"/>
            </a:pPr>
            <a:endParaRPr lang="en-GB" sz="1900" b="1">
              <a:latin typeface="Open Sans" panose="020B0306030504020204"/>
              <a:ea typeface="Open Sans" panose="020B0306030504020204"/>
              <a:cs typeface="Open Sans" panose="020B0306030504020204"/>
              <a:sym typeface="Open Sans" panose="020B0306030504020204"/>
            </a:endParaRPr>
          </a:p>
          <a:p>
            <a:pPr marL="457200" lvl="0" indent="-349250" algn="l" rtl="0">
              <a:spcBef>
                <a:spcPts val="1600"/>
              </a:spcBef>
              <a:spcAft>
                <a:spcPts val="0"/>
              </a:spcAft>
              <a:buSzPts val="1900"/>
              <a:buFont typeface="Open Sans" panose="020B0306030504020204"/>
              <a:buChar char="●"/>
            </a:pPr>
            <a:endParaRPr lang="en-GB" sz="1900" b="1">
              <a:latin typeface="Open Sans" panose="020B0306030504020204"/>
              <a:ea typeface="Open Sans" panose="020B0306030504020204"/>
              <a:cs typeface="Open Sans" panose="020B0306030504020204"/>
              <a:sym typeface="Open Sans" panose="020B0306030504020204"/>
            </a:endParaRPr>
          </a:p>
          <a:p>
            <a:pPr marL="457200" lvl="0" indent="-349250" algn="l" rtl="0">
              <a:spcBef>
                <a:spcPts val="1600"/>
              </a:spcBef>
              <a:spcAft>
                <a:spcPts val="0"/>
              </a:spcAft>
              <a:buSzPts val="1900"/>
              <a:buFont typeface="Open Sans" panose="020B0306030504020204"/>
              <a:buChar char="●"/>
            </a:pPr>
            <a:endParaRPr lang="en-GB" sz="1900" b="1">
              <a:latin typeface="Open Sans" panose="020B0306030504020204"/>
              <a:ea typeface="Open Sans" panose="020B0306030504020204"/>
              <a:cs typeface="Open Sans" panose="020B0306030504020204"/>
              <a:sym typeface="Open Sans" panose="020B0306030504020204"/>
            </a:endParaRPr>
          </a:p>
          <a:p>
            <a:pPr marL="457200" lvl="0" indent="-349250" algn="l" rtl="0">
              <a:spcBef>
                <a:spcPts val="1600"/>
              </a:spcBef>
              <a:spcAft>
                <a:spcPts val="0"/>
              </a:spcAft>
              <a:buSzPts val="1900"/>
              <a:buFont typeface="Open Sans" panose="020B0306030504020204"/>
              <a:buChar char="●"/>
            </a:pPr>
            <a:endParaRPr lang="en-GB" sz="1900" b="1">
              <a:latin typeface="Open Sans" panose="020B0306030504020204"/>
              <a:ea typeface="Open Sans" panose="020B0306030504020204"/>
              <a:cs typeface="Open Sans" panose="020B0306030504020204"/>
              <a:sym typeface="Open Sans" panose="020B0306030504020204"/>
            </a:endParaRPr>
          </a:p>
          <a:p>
            <a:pPr marL="457200" lvl="0" indent="-349250" algn="l" rtl="0">
              <a:spcBef>
                <a:spcPts val="1600"/>
              </a:spcBef>
              <a:spcAft>
                <a:spcPts val="0"/>
              </a:spcAft>
              <a:buSzPts val="1900"/>
              <a:buFont typeface="Open Sans" panose="020B0306030504020204"/>
              <a:buChar char="●"/>
            </a:pPr>
            <a:endParaRPr lang="en-GB" sz="1900" b="1">
              <a:latin typeface="Open Sans" panose="020B0306030504020204"/>
              <a:ea typeface="Open Sans" panose="020B0306030504020204"/>
              <a:cs typeface="Open Sans" panose="020B0306030504020204"/>
              <a:sym typeface="Open Sans" panose="020B0306030504020204"/>
            </a:endParaRPr>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Data ingestion</a:t>
            </a: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lnSpc>
                <a:spcPct val="100000"/>
              </a:lnSpc>
              <a:spcBef>
                <a:spcPts val="1600"/>
              </a:spcBef>
              <a:spcAft>
                <a:spcPts val="0"/>
              </a:spcAft>
              <a:buClr>
                <a:schemeClr val="dk1"/>
              </a:buClr>
              <a:buSzPts val="1100"/>
              <a:buFont typeface="Arial" panose="020B0604020202020204"/>
              <a:buNone/>
            </a:pPr>
            <a:r>
              <a:rPr lang="en-US" altLang="en-GB" sz="1700">
                <a:sym typeface="+mn-ea"/>
              </a:rPr>
              <a:t>ETL would be suitable to ingest flat file to database.</a:t>
            </a:r>
            <a:endParaRPr lang="en-US" altLang="en-GB" sz="1700">
              <a:sym typeface="+mn-ea"/>
            </a:endParaRPr>
          </a:p>
        </p:txBody>
      </p:sp>
      <p:graphicFrame>
        <p:nvGraphicFramePr>
          <p:cNvPr id="3" name="Table 2"/>
          <p:cNvGraphicFramePr/>
          <p:nvPr/>
        </p:nvGraphicFramePr>
        <p:xfrm>
          <a:off x="861695" y="4669155"/>
          <a:ext cx="4288155" cy="2133600"/>
        </p:xfrm>
        <a:graphic>
          <a:graphicData uri="http://schemas.openxmlformats.org/drawingml/2006/table">
            <a:tbl>
              <a:tblPr firstRow="1" bandRow="1">
                <a:tableStyleId>{5C22544A-7EE6-4342-B048-85BDC9FD1C3A}</a:tableStyleId>
              </a:tblPr>
              <a:tblGrid>
                <a:gridCol w="570865"/>
                <a:gridCol w="3717290"/>
              </a:tblGrid>
              <a:tr h="304800">
                <a:tc>
                  <a:txBody>
                    <a:bodyPr/>
                    <a:p>
                      <a:pPr>
                        <a:buNone/>
                      </a:pPr>
                      <a:r>
                        <a:rPr lang="en-US"/>
                        <a:t>No</a:t>
                      </a:r>
                      <a:endParaRPr lang="en-US"/>
                    </a:p>
                  </a:txBody>
                  <a:tcPr/>
                </a:tc>
                <a:tc>
                  <a:txBody>
                    <a:bodyPr/>
                    <a:p>
                      <a:pPr>
                        <a:buNone/>
                      </a:pPr>
                      <a:r>
                        <a:rPr lang="en-US"/>
                        <a:t>Table</a:t>
                      </a:r>
                      <a:endParaRPr lang="en-US"/>
                    </a:p>
                  </a:txBody>
                  <a:tcPr/>
                </a:tc>
              </a:tr>
              <a:tr h="304800">
                <a:tc>
                  <a:txBody>
                    <a:bodyPr/>
                    <a:p>
                      <a:pPr>
                        <a:buNone/>
                      </a:pPr>
                      <a:r>
                        <a:rPr lang="en-US"/>
                        <a:t>1</a:t>
                      </a:r>
                      <a:endParaRPr lang="en-US"/>
                    </a:p>
                  </a:txBody>
                  <a:tcPr/>
                </a:tc>
                <a:tc>
                  <a:txBody>
                    <a:bodyPr/>
                    <a:p>
                      <a:pPr>
                        <a:buNone/>
                      </a:pPr>
                      <a:r>
                        <a:rPr lang="en-US"/>
                        <a:t>EMPLOYEES</a:t>
                      </a:r>
                      <a:endParaRPr lang="en-US"/>
                    </a:p>
                  </a:txBody>
                  <a:tcPr/>
                </a:tc>
              </a:tr>
              <a:tr h="304800">
                <a:tc>
                  <a:txBody>
                    <a:bodyPr/>
                    <a:p>
                      <a:pPr>
                        <a:buNone/>
                      </a:pPr>
                      <a:r>
                        <a:rPr lang="en-US"/>
                        <a:t>2</a:t>
                      </a:r>
                      <a:endParaRPr lang="en-US"/>
                    </a:p>
                  </a:txBody>
                  <a:tcPr/>
                </a:tc>
                <a:tc>
                  <a:txBody>
                    <a:bodyPr/>
                    <a:p>
                      <a:pPr>
                        <a:buNone/>
                      </a:pPr>
                      <a:r>
                        <a:rPr lang="en-US"/>
                        <a:t>EDUCATIONS</a:t>
                      </a:r>
                      <a:endParaRPr lang="en-US"/>
                    </a:p>
                  </a:txBody>
                  <a:tcPr/>
                </a:tc>
              </a:tr>
              <a:tr h="304800">
                <a:tc>
                  <a:txBody>
                    <a:bodyPr/>
                    <a:p>
                      <a:pPr>
                        <a:buNone/>
                      </a:pPr>
                      <a:r>
                        <a:rPr lang="en-US"/>
                        <a:t>3</a:t>
                      </a:r>
                      <a:endParaRPr lang="en-US"/>
                    </a:p>
                  </a:txBody>
                  <a:tcPr/>
                </a:tc>
                <a:tc>
                  <a:txBody>
                    <a:bodyPr/>
                    <a:p>
                      <a:pPr>
                        <a:buNone/>
                      </a:pPr>
                      <a:r>
                        <a:rPr lang="en-US"/>
                        <a:t>DEPARTMENTS</a:t>
                      </a:r>
                      <a:endParaRPr lang="en-US"/>
                    </a:p>
                  </a:txBody>
                  <a:tcPr/>
                </a:tc>
              </a:tr>
              <a:tr h="304800">
                <a:tc>
                  <a:txBody>
                    <a:bodyPr/>
                    <a:p>
                      <a:pPr>
                        <a:buNone/>
                      </a:pPr>
                      <a:r>
                        <a:rPr lang="en-US"/>
                        <a:t>4</a:t>
                      </a:r>
                      <a:endParaRPr lang="en-US"/>
                    </a:p>
                  </a:txBody>
                  <a:tcPr/>
                </a:tc>
                <a:tc>
                  <a:txBody>
                    <a:bodyPr/>
                    <a:p>
                      <a:pPr>
                        <a:buNone/>
                      </a:pPr>
                      <a:r>
                        <a:rPr lang="en-US"/>
                        <a:t>LOCATIONS</a:t>
                      </a:r>
                      <a:endParaRPr lang="en-US"/>
                    </a:p>
                  </a:txBody>
                  <a:tcPr/>
                </a:tc>
              </a:tr>
              <a:tr h="304800">
                <a:tc>
                  <a:txBody>
                    <a:bodyPr/>
                    <a:p>
                      <a:pPr>
                        <a:buNone/>
                      </a:pPr>
                      <a:r>
                        <a:rPr lang="en-US"/>
                        <a:t>5</a:t>
                      </a:r>
                      <a:endParaRPr lang="en-US"/>
                    </a:p>
                  </a:txBody>
                  <a:tcPr/>
                </a:tc>
                <a:tc>
                  <a:txBody>
                    <a:bodyPr/>
                    <a:p>
                      <a:pPr>
                        <a:buNone/>
                      </a:pPr>
                      <a:r>
                        <a:rPr lang="en-US"/>
                        <a:t>JOBS</a:t>
                      </a:r>
                      <a:endParaRPr lang="en-US"/>
                    </a:p>
                  </a:txBody>
                  <a:tcPr/>
                </a:tc>
              </a:tr>
              <a:tr h="304800">
                <a:tc>
                  <a:txBody>
                    <a:bodyPr/>
                    <a:p>
                      <a:pPr>
                        <a:buNone/>
                      </a:pPr>
                      <a:r>
                        <a:rPr lang="en-US"/>
                        <a:t>6</a:t>
                      </a:r>
                      <a:endParaRPr lang="en-US"/>
                    </a:p>
                  </a:txBody>
                  <a:tcPr/>
                </a:tc>
                <a:tc>
                  <a:txBody>
                    <a:bodyPr/>
                    <a:p>
                      <a:pPr>
                        <a:buNone/>
                      </a:pPr>
                      <a:r>
                        <a:rPr lang="en-US"/>
                        <a:t>JOB_HISTORY</a:t>
                      </a:r>
                      <a:endParaRPr lang="en-US"/>
                    </a:p>
                  </a:txBody>
                  <a:tcPr/>
                </a:tc>
              </a:tr>
            </a:tbl>
          </a:graphicData>
        </a:graphic>
      </p:graphicFrame>
      <p:graphicFrame>
        <p:nvGraphicFramePr>
          <p:cNvPr id="2" name="Table 1"/>
          <p:cNvGraphicFramePr/>
          <p:nvPr/>
        </p:nvGraphicFramePr>
        <p:xfrm>
          <a:off x="887095" y="7045325"/>
          <a:ext cx="4262755" cy="2133600"/>
        </p:xfrm>
        <a:graphic>
          <a:graphicData uri="http://schemas.openxmlformats.org/drawingml/2006/table">
            <a:tbl>
              <a:tblPr firstRow="1" bandRow="1">
                <a:tableStyleId>{5C22544A-7EE6-4342-B048-85BDC9FD1C3A}</a:tableStyleId>
              </a:tblPr>
              <a:tblGrid>
                <a:gridCol w="567690"/>
                <a:gridCol w="3695065"/>
              </a:tblGrid>
              <a:tr h="304800">
                <a:tc>
                  <a:txBody>
                    <a:bodyPr/>
                    <a:p>
                      <a:pPr>
                        <a:buNone/>
                      </a:pPr>
                      <a:r>
                        <a:rPr lang="en-US"/>
                        <a:t>No</a:t>
                      </a:r>
                      <a:endParaRPr lang="en-US"/>
                    </a:p>
                  </a:txBody>
                  <a:tcPr/>
                </a:tc>
                <a:tc>
                  <a:txBody>
                    <a:bodyPr/>
                    <a:p>
                      <a:pPr>
                        <a:buNone/>
                      </a:pPr>
                      <a:r>
                        <a:rPr lang="en-US"/>
                        <a:t>View</a:t>
                      </a:r>
                      <a:endParaRPr lang="en-US"/>
                    </a:p>
                  </a:txBody>
                  <a:tcPr/>
                </a:tc>
              </a:tr>
              <a:tr h="304800">
                <a:tc>
                  <a:txBody>
                    <a:bodyPr/>
                    <a:p>
                      <a:pPr>
                        <a:buNone/>
                      </a:pPr>
                      <a:r>
                        <a:rPr lang="en-US"/>
                        <a:t>1</a:t>
                      </a:r>
                      <a:endParaRPr lang="en-US"/>
                    </a:p>
                  </a:txBody>
                  <a:tcPr/>
                </a:tc>
                <a:tc>
                  <a:txBody>
                    <a:bodyPr/>
                    <a:p>
                      <a:pPr>
                        <a:buNone/>
                      </a:pPr>
                      <a:r>
                        <a:rPr lang="en-US"/>
                        <a:t>HR</a:t>
                      </a:r>
                      <a:endParaRPr lang="en-US"/>
                    </a:p>
                  </a:txBody>
                  <a:tcPr/>
                </a:tc>
              </a:tr>
              <a:tr h="304800">
                <a:tc>
                  <a:txBody>
                    <a:bodyPr/>
                    <a:p>
                      <a:pPr>
                        <a:buNone/>
                      </a:pPr>
                      <a:r>
                        <a:rPr lang="en-US"/>
                        <a:t>2</a:t>
                      </a:r>
                      <a:endParaRPr lang="en-US"/>
                    </a:p>
                  </a:txBody>
                  <a:tcPr/>
                </a:tc>
                <a:tc>
                  <a:txBody>
                    <a:bodyPr/>
                    <a:p>
                      <a:pPr>
                        <a:buNone/>
                      </a:pPr>
                      <a:r>
                        <a:rPr lang="en-US"/>
                        <a:t>Managment</a:t>
                      </a:r>
                      <a:endParaRPr lang="en-US"/>
                    </a:p>
                  </a:txBody>
                  <a:tcPr/>
                </a:tc>
              </a:tr>
              <a:tr h="304800">
                <a:tc>
                  <a:txBody>
                    <a:bodyPr/>
                    <a:p>
                      <a:pPr>
                        <a:buNone/>
                      </a:pPr>
                      <a:r>
                        <a:rPr lang="en-US"/>
                        <a:t>3</a:t>
                      </a:r>
                      <a:endParaRPr lang="en-US"/>
                    </a:p>
                  </a:txBody>
                  <a:tcPr/>
                </a:tc>
                <a:tc>
                  <a:txBody>
                    <a:bodyPr/>
                    <a:p>
                      <a:pPr>
                        <a:buNone/>
                      </a:pPr>
                      <a:r>
                        <a:rPr lang="en-US"/>
                        <a:t>Staff</a:t>
                      </a:r>
                      <a:endParaRPr lang="en-US"/>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9" name="Shape 229"/>
        <p:cNvGrpSpPr/>
        <p:nvPr/>
      </p:nvGrpSpPr>
      <p:grpSpPr>
        <a:xfrm>
          <a:off x="0" y="0"/>
          <a:ext cx="0" cy="0"/>
          <a:chOff x="0" y="0"/>
          <a:chExt cx="0" cy="0"/>
        </a:xfrm>
      </p:grpSpPr>
      <p:sp>
        <p:nvSpPr>
          <p:cNvPr id="230" name="Google Shape;230;p59"/>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Architect </a:t>
            </a:r>
            <a:r>
              <a:rPr lang="en-GB"/>
              <a:t>Technical </a:t>
            </a:r>
            <a:r>
              <a:rPr lang="en-GB"/>
              <a:t>Requirement</a:t>
            </a:r>
            <a:endParaRPr lang="en-GB"/>
          </a:p>
        </p:txBody>
      </p:sp>
      <p:sp>
        <p:nvSpPr>
          <p:cNvPr id="231" name="Google Shape;231;p59"/>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Data governance (Ownership and User access)</a:t>
            </a: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lnSpc>
                <a:spcPct val="100000"/>
              </a:lnSpc>
              <a:spcBef>
                <a:spcPts val="1600"/>
              </a:spcBef>
              <a:spcAft>
                <a:spcPts val="0"/>
              </a:spcAft>
              <a:buNone/>
            </a:pPr>
            <a:r>
              <a:rPr lang="en-GB" sz="1700" b="1">
                <a:latin typeface="Open Sans" panose="020B0306030504020204"/>
                <a:ea typeface="Open Sans" panose="020B0306030504020204"/>
                <a:cs typeface="Open Sans" panose="020B0306030504020204"/>
                <a:sym typeface="Open Sans" panose="020B0306030504020204"/>
              </a:rPr>
              <a:t>Ownership: </a:t>
            </a:r>
            <a:r>
              <a:rPr lang="en-US" altLang="en-GB" sz="1700" b="1">
                <a:latin typeface="Open Sans" panose="020B0306030504020204"/>
                <a:ea typeface="Open Sans" panose="020B0306030504020204"/>
                <a:cs typeface="Open Sans" panose="020B0306030504020204"/>
                <a:sym typeface="Open Sans" panose="020B0306030504020204"/>
              </a:rPr>
              <a:t>HR</a:t>
            </a:r>
            <a:endParaRPr lang="en-US" altLang="en-GB" sz="1700" b="1">
              <a:latin typeface="Open Sans" panose="020B0306030504020204"/>
              <a:ea typeface="Open Sans" panose="020B0306030504020204"/>
              <a:cs typeface="Open Sans" panose="020B0306030504020204"/>
              <a:sym typeface="Open Sans" panose="020B0306030504020204"/>
            </a:endParaRPr>
          </a:p>
          <a:p>
            <a:pPr marL="457200" lvl="0" indent="0" algn="l" rtl="0">
              <a:lnSpc>
                <a:spcPct val="100000"/>
              </a:lnSpc>
              <a:spcBef>
                <a:spcPts val="1600"/>
              </a:spcBef>
              <a:spcAft>
                <a:spcPts val="0"/>
              </a:spcAft>
              <a:buNone/>
            </a:pPr>
            <a:r>
              <a:rPr lang="en-GB" sz="1700" b="1">
                <a:latin typeface="Open Sans" panose="020B0306030504020204"/>
                <a:ea typeface="Open Sans" panose="020B0306030504020204"/>
                <a:cs typeface="Open Sans" panose="020B0306030504020204"/>
                <a:sym typeface="Open Sans" panose="020B0306030504020204"/>
              </a:rPr>
              <a:t>User Access: </a:t>
            </a:r>
            <a:endParaRPr lang="en-GB" sz="1700" b="1">
              <a:latin typeface="Open Sans" panose="020B0306030504020204"/>
              <a:ea typeface="Open Sans" panose="020B0306030504020204"/>
              <a:cs typeface="Open Sans" panose="020B0306030504020204"/>
              <a:sym typeface="Open Sans" panose="020B0306030504020204"/>
            </a:endParaRPr>
          </a:p>
          <a:p>
            <a:pPr marL="457200" lvl="0" indent="0" algn="l" rtl="0">
              <a:lnSpc>
                <a:spcPct val="100000"/>
              </a:lnSpc>
              <a:spcBef>
                <a:spcPts val="1600"/>
              </a:spcBef>
              <a:spcAft>
                <a:spcPts val="0"/>
              </a:spcAft>
              <a:buNone/>
            </a:pPr>
            <a:endParaRPr lang="en-GB" sz="1700" b="1">
              <a:latin typeface="Open Sans" panose="020B0306030504020204"/>
              <a:ea typeface="Open Sans" panose="020B0306030504020204"/>
              <a:cs typeface="Open Sans" panose="020B0306030504020204"/>
              <a:sym typeface="Open Sans" panose="020B0306030504020204"/>
            </a:endParaRPr>
          </a:p>
          <a:p>
            <a:pPr marL="457200" lvl="0" indent="0" algn="l" rtl="0">
              <a:lnSpc>
                <a:spcPct val="100000"/>
              </a:lnSpc>
              <a:spcBef>
                <a:spcPts val="1600"/>
              </a:spcBef>
              <a:spcAft>
                <a:spcPts val="0"/>
              </a:spcAft>
              <a:buNone/>
            </a:pPr>
            <a:endParaRPr lang="en-GB" sz="1700" b="1">
              <a:latin typeface="Open Sans" panose="020B0306030504020204"/>
              <a:ea typeface="Open Sans" panose="020B0306030504020204"/>
              <a:cs typeface="Open Sans" panose="020B0306030504020204"/>
              <a:sym typeface="Open Sans" panose="020B0306030504020204"/>
            </a:endParaRPr>
          </a:p>
          <a:p>
            <a:pPr marL="457200" lvl="0" indent="0" algn="l" rtl="0">
              <a:lnSpc>
                <a:spcPct val="100000"/>
              </a:lnSpc>
              <a:spcBef>
                <a:spcPts val="1600"/>
              </a:spcBef>
              <a:spcAft>
                <a:spcPts val="0"/>
              </a:spcAft>
              <a:buNone/>
            </a:pPr>
            <a:endParaRPr sz="1700"/>
          </a:p>
          <a:p>
            <a:pPr marL="457200" lvl="0" indent="0" algn="l" rtl="0">
              <a:lnSpc>
                <a:spcPct val="100000"/>
              </a:lnSpc>
              <a:spcBef>
                <a:spcPts val="0"/>
              </a:spcBef>
              <a:spcAft>
                <a:spcPts val="0"/>
              </a:spcAft>
              <a:buNone/>
            </a:pPr>
            <a:endParaRPr sz="1700"/>
          </a:p>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Scalability</a:t>
            </a:r>
            <a:endParaRPr lang="en-GB" sz="1900" b="1">
              <a:latin typeface="Open Sans" panose="020B0306030504020204"/>
              <a:ea typeface="Open Sans" panose="020B0306030504020204"/>
              <a:cs typeface="Open Sans" panose="020B0306030504020204"/>
              <a:sym typeface="Open Sans" panose="020B0306030504020204"/>
            </a:endParaRPr>
          </a:p>
          <a:p>
            <a:pPr marL="107950" lvl="0" algn="l" rtl="0">
              <a:spcBef>
                <a:spcPts val="1600"/>
              </a:spcBef>
              <a:spcAft>
                <a:spcPts val="0"/>
              </a:spcAft>
              <a:buSzPts val="1900"/>
              <a:buFont typeface="Open Sans" panose="020B0306030504020204"/>
              <a:buNone/>
            </a:pPr>
            <a:r>
              <a:rPr lang="en-US" sz="1700">
                <a:sym typeface="Open Sans" panose="020B0306030504020204"/>
              </a:rPr>
              <a:t>  - Once the compay have a fast growth. The increasing number of employee lead to be overload on reading when a huge of request to server. To keep the performance not degrade we should have replication deployment with read on slave and write on master.  </a:t>
            </a:r>
            <a:endParaRPr lang="en-US" sz="1700">
              <a:sym typeface="Open Sans" panose="020B0306030504020204"/>
            </a:endParaRPr>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Flexibility</a:t>
            </a:r>
            <a:endParaRPr lang="en-GB" sz="1900" b="1">
              <a:latin typeface="Open Sans" panose="020B0306030504020204"/>
              <a:ea typeface="Open Sans" panose="020B0306030504020204"/>
              <a:cs typeface="Open Sans" panose="020B0306030504020204"/>
              <a:sym typeface="Open Sans" panose="020B0306030504020204"/>
            </a:endParaRPr>
          </a:p>
          <a:p>
            <a:pPr marL="107950" lvl="0" indent="0" algn="l" rtl="0">
              <a:spcBef>
                <a:spcPts val="1600"/>
              </a:spcBef>
              <a:spcAft>
                <a:spcPts val="0"/>
              </a:spcAft>
              <a:buSzPts val="1900"/>
              <a:buFont typeface="Open Sans" panose="020B0306030504020204"/>
              <a:buNone/>
            </a:pPr>
            <a:r>
              <a:rPr lang="en-US" sz="1700"/>
              <a:t>- The integraion to payroll’s system could be solve by direct feed through dblink connetion.</a:t>
            </a:r>
            <a:endParaRPr sz="1700"/>
          </a:p>
          <a:p>
            <a:pPr marL="0" lvl="0" indent="0" algn="l" rtl="0">
              <a:lnSpc>
                <a:spcPct val="100000"/>
              </a:lnSpc>
              <a:spcBef>
                <a:spcPts val="0"/>
              </a:spcBef>
              <a:spcAft>
                <a:spcPts val="0"/>
              </a:spcAft>
              <a:buClr>
                <a:schemeClr val="dk1"/>
              </a:buClr>
              <a:buSzPts val="1100"/>
              <a:buFont typeface="Arial" panose="020B0604020202020204"/>
              <a:buNone/>
            </a:pPr>
            <a:endParaRPr sz="1700"/>
          </a:p>
        </p:txBody>
      </p:sp>
      <p:graphicFrame>
        <p:nvGraphicFramePr>
          <p:cNvPr id="2" name="Table 1"/>
          <p:cNvGraphicFramePr/>
          <p:nvPr/>
        </p:nvGraphicFramePr>
        <p:xfrm>
          <a:off x="789940" y="3661410"/>
          <a:ext cx="5991860" cy="1442085"/>
        </p:xfrm>
        <a:graphic>
          <a:graphicData uri="http://schemas.openxmlformats.org/drawingml/2006/table">
            <a:tbl>
              <a:tblPr firstRow="1" bandRow="1">
                <a:tableStyleId>{5C22544A-7EE6-4342-B048-85BDC9FD1C3A}</a:tableStyleId>
              </a:tblPr>
              <a:tblGrid>
                <a:gridCol w="2995930"/>
                <a:gridCol w="2995930"/>
              </a:tblGrid>
              <a:tr h="387350">
                <a:tc>
                  <a:txBody>
                    <a:bodyPr/>
                    <a:p>
                      <a:pPr>
                        <a:buNone/>
                      </a:pPr>
                      <a:r>
                        <a:rPr lang="en-US"/>
                        <a:t>User</a:t>
                      </a:r>
                      <a:endParaRPr lang="en-US"/>
                    </a:p>
                  </a:txBody>
                  <a:tcPr/>
                </a:tc>
                <a:tc>
                  <a:txBody>
                    <a:bodyPr/>
                    <a:p>
                      <a:pPr>
                        <a:buNone/>
                      </a:pPr>
                      <a:r>
                        <a:rPr lang="en-US"/>
                        <a:t>Database Access Right</a:t>
                      </a:r>
                      <a:endParaRPr lang="en-US"/>
                    </a:p>
                  </a:txBody>
                  <a:tcPr/>
                </a:tc>
              </a:tr>
              <a:tr h="527685">
                <a:tc>
                  <a:txBody>
                    <a:bodyPr/>
                    <a:p>
                      <a:pPr>
                        <a:buNone/>
                      </a:pPr>
                      <a:r>
                        <a:rPr lang="en-US"/>
                        <a:t>General employees</a:t>
                      </a:r>
                      <a:endParaRPr lang="en-US"/>
                    </a:p>
                  </a:txBody>
                  <a:tcPr/>
                </a:tc>
                <a:tc>
                  <a:txBody>
                    <a:bodyPr/>
                    <a:p>
                      <a:pPr>
                        <a:buNone/>
                      </a:pPr>
                      <a:r>
                        <a:rPr lang="en-US"/>
                        <a:t>Read only acess</a:t>
                      </a:r>
                      <a:endParaRPr lang="en-US"/>
                    </a:p>
                    <a:p>
                      <a:pPr>
                        <a:buNone/>
                      </a:pPr>
                      <a:r>
                        <a:rPr lang="en-US"/>
                        <a:t>Restricted to salary infomation</a:t>
                      </a:r>
                      <a:endParaRPr lang="en-US"/>
                    </a:p>
                  </a:txBody>
                  <a:tcPr/>
                </a:tc>
              </a:tr>
              <a:tr h="527050">
                <a:tc>
                  <a:txBody>
                    <a:bodyPr/>
                    <a:p>
                      <a:pPr>
                        <a:buNone/>
                      </a:pPr>
                      <a:r>
                        <a:rPr lang="en-US"/>
                        <a:t>HR and Managment level employees</a:t>
                      </a:r>
                      <a:endParaRPr lang="en-US"/>
                    </a:p>
                  </a:txBody>
                  <a:tcPr/>
                </a:tc>
                <a:tc>
                  <a:txBody>
                    <a:bodyPr/>
                    <a:p>
                      <a:pPr>
                        <a:buNone/>
                      </a:pPr>
                      <a:r>
                        <a:rPr lang="en-US" sz="1400">
                          <a:sym typeface="+mn-ea"/>
                        </a:rPr>
                        <a:t>Read and Write acess</a:t>
                      </a:r>
                      <a:endParaRPr lang="en-US"/>
                    </a:p>
                  </a:txBody>
                  <a:tcPr/>
                </a:tc>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14365</Words>
  <Application>WPS Presentation</Application>
  <PresentationFormat/>
  <Paragraphs>412</Paragraphs>
  <Slides>32</Slides>
  <Notes>0</Notes>
  <HiddenSlides>0</HiddenSlides>
  <MMClips>0</MMClips>
  <ScaleCrop>false</ScaleCrop>
  <HeadingPairs>
    <vt:vector size="6" baseType="variant">
      <vt:variant>
        <vt:lpstr>已用的字体</vt:lpstr>
      </vt:variant>
      <vt:variant>
        <vt:i4>10</vt:i4>
      </vt:variant>
      <vt:variant>
        <vt:lpstr>主题</vt:lpstr>
      </vt:variant>
      <vt:variant>
        <vt:i4>4</vt:i4>
      </vt:variant>
      <vt:variant>
        <vt:lpstr>幻灯片标题</vt:lpstr>
      </vt:variant>
      <vt:variant>
        <vt:i4>32</vt:i4>
      </vt:variant>
    </vt:vector>
  </HeadingPairs>
  <TitlesOfParts>
    <vt:vector size="46" baseType="lpstr">
      <vt:lpstr>Arial</vt:lpstr>
      <vt:lpstr>SimSun</vt:lpstr>
      <vt:lpstr>Wingdings</vt:lpstr>
      <vt:lpstr>Arial</vt:lpstr>
      <vt:lpstr>Open Sans</vt:lpstr>
      <vt:lpstr>Helvetica Neue</vt:lpstr>
      <vt:lpstr>Open Sans Light</vt:lpstr>
      <vt:lpstr>Microsoft YaHei</vt:lpstr>
      <vt:lpstr>Arial Unicode MS</vt:lpstr>
      <vt:lpstr>Source Code Pro</vt:lpstr>
      <vt:lpstr>Simple Light</vt:lpstr>
      <vt:lpstr>Simple Light</vt:lpstr>
      <vt:lpstr>Simple Light</vt:lpstr>
      <vt:lpstr>White</vt:lpstr>
      <vt:lpstr>[Student Name &amp; Date]</vt:lpstr>
      <vt:lpstr>Business Scenario</vt:lpstr>
      <vt:lpstr>PowerPoint 演示文稿</vt:lpstr>
      <vt:lpstr>Step 1: Data Architecture Foundations</vt:lpstr>
      <vt:lpstr>Data Architect Business Requirement</vt:lpstr>
      <vt:lpstr>PowerPoint 演示文稿</vt:lpstr>
      <vt:lpstr>Data Architect Business Requirement</vt:lpstr>
      <vt:lpstr>Data Architect Technical Requirement</vt:lpstr>
      <vt:lpstr>Data Architect Technical Requirement</vt:lpstr>
      <vt:lpstr>PowerPoint 演示文稿</vt:lpstr>
      <vt:lpstr>PowerPoint 演示文稿</vt:lpstr>
      <vt:lpstr>Step 2: Relational Database Design</vt:lpstr>
      <vt:lpstr>ERD</vt:lpstr>
      <vt:lpstr>ERD</vt:lpstr>
      <vt:lpstr>ERD</vt:lpstr>
      <vt:lpstr>PowerPoint 演示文稿</vt:lpstr>
      <vt:lpstr>Step 3: Create A Physical Database</vt:lpstr>
      <vt:lpstr>DDL</vt:lpstr>
      <vt:lpstr>CRUD</vt:lpstr>
      <vt:lpstr>CRUD</vt:lpstr>
      <vt:lpstr>CRUD</vt:lpstr>
      <vt:lpstr>CRUD</vt:lpstr>
      <vt:lpstr>CRUD</vt:lpstr>
      <vt:lpstr>CRUD</vt:lpstr>
      <vt:lpstr>CRUD</vt:lpstr>
      <vt:lpstr>PowerPoint 演示文稿</vt:lpstr>
      <vt:lpstr>Step 4: Above and Beyond</vt:lpstr>
      <vt:lpstr>Standout Suggestion 1</vt:lpstr>
      <vt:lpstr>Standout Suggestion 2</vt:lpstr>
      <vt:lpstr>Standout Suggestion 3</vt:lpstr>
      <vt:lpstr>PowerPoint 演示文稿</vt:lpstr>
      <vt:lpstr>Additional Info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dc:creator/>
  <cp:lastModifiedBy>fuongcao</cp:lastModifiedBy>
  <cp:revision>13</cp:revision>
  <dcterms:created xsi:type="dcterms:W3CDTF">2024-07-27T04:13:00Z</dcterms:created>
  <dcterms:modified xsi:type="dcterms:W3CDTF">2024-07-31T18:11:57Z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128B3BAA400A47F89676DF50C56689EC_12</vt:lpwstr>
  </property>
  <property fmtid="{D5CDD505-2E9C-101B-9397-08002B2CF9AE}" pid="3" name="KSOProductBuildVer">
    <vt:lpwstr>1033-12.2.0.13472</vt:lpwstr>
  </property>
</Properties>
</file>