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8" r:id="rId8"/>
    <p:sldId id="259" r:id="rId9"/>
    <p:sldId id="260" r:id="rId10"/>
    <p:sldId id="261" r:id="rId11"/>
    <p:sldId id="287" r:id="rId12"/>
    <p:sldId id="262" r:id="rId13"/>
    <p:sldId id="263" r:id="rId14"/>
    <p:sldId id="264" r:id="rId15"/>
    <p:sldId id="313" r:id="rId16"/>
    <p:sldId id="265" r:id="rId17"/>
    <p:sldId id="266" r:id="rId18"/>
    <p:sldId id="267" r:id="rId19"/>
    <p:sldId id="268" r:id="rId20"/>
    <p:sldId id="269" r:id="rId21"/>
    <p:sldId id="270" r:id="rId22"/>
    <p:sldId id="271" r:id="rId23"/>
    <p:sldId id="272" r:id="rId24"/>
    <p:sldId id="336"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7772400" cy="10058400"/>
  <p:notesSz cx="6858000" cy="9144000"/>
  <p:embeddedFontLst>
    <p:embeddedFont>
      <p:font typeface="Open Sans" panose="020B0306030504020204"/>
      <p:regular r:id="rId44"/>
    </p:embeddedFont>
    <p:embeddedFont>
      <p:font typeface="Helvetica Neue" panose="020B0604020202020204"/>
      <p:regular r:id="rId45"/>
    </p:embeddedFont>
    <p:embeddedFont>
      <p:font typeface="Open Sans Light" panose="020B0306030504020204"/>
      <p:regular r:id="rId46"/>
    </p:embeddedFont>
    <p:embeddedFont>
      <p:font typeface="Source Code Pro" panose="020B0509030403020204"/>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0" Type="http://schemas.openxmlformats.org/officeDocument/2006/relationships/font" Target="fonts/font7.fntdata"/><Relationship Id="rId5" Type="http://schemas.openxmlformats.org/officeDocument/2006/relationships/slideMaster" Target="slideMasters/slideMaster4.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g8c28c705c4_0_7: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g64b864f3db_0_6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306030504020204"/>
              <a:buNone/>
              <a:defRPr sz="2800">
                <a:solidFill>
                  <a:schemeClr val="dk1"/>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rtl="0">
              <a:lnSpc>
                <a:spcPct val="115000"/>
              </a:lnSpc>
              <a:spcBef>
                <a:spcPts val="1600"/>
              </a:spcBef>
              <a:spcAft>
                <a:spcPts val="160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306030504020204"/>
              <a:buNone/>
              <a:defRPr sz="4000">
                <a:solidFill>
                  <a:srgbClr val="2E3D49"/>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hyperlink" Target="https://drive.google.com/file/d/1YdBZPpaIQvnD9NbgkeLMb5PeFtnhGGRP/view?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hyperlink" Target="https://drive.google.com/file/d/14SgnE_0wNpuPdF5ss94GGqIBfcxLnpIF/view"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5.xml"/><Relationship Id="rId2" Type="http://schemas.openxmlformats.org/officeDocument/2006/relationships/hyperlink" Target="https://drive.google.com/file/d/1YdBZPpaIQvnD9NbgkeLMb5PeFtnhGGRP/view?usp=sharing" TargetMode="External"/><Relationship Id="rId1" Type="http://schemas.openxmlformats.org/officeDocument/2006/relationships/hyperlink" Target="https://drive.google.com/file/d/14SgnE_0wNpuPdF5ss94GGqIBfcxLnpIF/view"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5.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5.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2"/>
          <a:stretch>
            <a:fillRect/>
          </a:stretch>
        </p:blipFill>
        <p:spPr>
          <a:xfrm>
            <a:off x="1146225" y="2111300"/>
            <a:ext cx="5479925" cy="5479925"/>
          </a:xfrm>
          <a:prstGeom prst="rect">
            <a:avLst/>
          </a:prstGeom>
          <a:noFill/>
          <a:ln>
            <a:noFill/>
          </a:ln>
        </p:spPr>
      </p:pic>
      <p:sp>
        <p:nvSpPr>
          <p:cNvPr id="179" name="Google Shape;179;p51"/>
          <p:cNvSpPr txBox="1"/>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Tech ABC Corp - HR Database</a:t>
            </a:r>
            <a:endParaRPr sz="4000">
              <a:solidFill>
                <a:srgbClr val="FFFFFF"/>
              </a:solidFill>
            </a:endParaRPr>
          </a:p>
          <a:p>
            <a:pPr marL="0" lvl="0" indent="0" algn="l" rtl="0">
              <a:spcBef>
                <a:spcPts val="0"/>
              </a:spcBef>
              <a:spcAft>
                <a:spcPts val="0"/>
              </a:spcAft>
              <a:buNone/>
            </a:pPr>
          </a:p>
        </p:txBody>
      </p:sp>
      <p:sp>
        <p:nvSpPr>
          <p:cNvPr id="180" name="Google Shape;180;p51"/>
          <p:cNvSpPr txBox="1"/>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a:solidFill>
                  <a:srgbClr val="FFFFFF"/>
                </a:solidFill>
              </a:rPr>
              <a:t>[Student Name &amp; Date]</a:t>
            </a:r>
            <a:endParaRPr sz="2500">
              <a:solidFill>
                <a:srgbClr val="FFFFFF"/>
              </a:solidFill>
            </a:endParaR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88595"/>
            <a:ext cx="7242810" cy="830453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Storage &amp; retention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800" b="1">
                <a:latin typeface="Open Sans" panose="020B0306030504020204"/>
                <a:ea typeface="Open Sans" panose="020B0306030504020204"/>
                <a:cs typeface="Open Sans" panose="020B0306030504020204"/>
                <a:sym typeface="Open Sans" panose="020B0306030504020204"/>
              </a:rPr>
              <a:t>Storage (disk or in-memory): </a:t>
            </a:r>
            <a:r>
              <a:rPr lang="en-GB" sz="1800">
                <a:sym typeface="+mn-ea"/>
              </a:rPr>
              <a:t>check </a:t>
            </a:r>
            <a:r>
              <a:rPr lang="en-GB" sz="1800" u="sng">
                <a:solidFill>
                  <a:schemeClr val="hlink"/>
                </a:solidFill>
                <a:sym typeface="+mn-ea"/>
                <a:hlinkClick r:id="rId1"/>
              </a:rPr>
              <a:t>IT best practices document</a:t>
            </a:r>
            <a:endParaRPr sz="1800"/>
          </a:p>
          <a:p>
            <a:pPr marL="457200" lvl="0" indent="0" algn="l" rtl="0">
              <a:lnSpc>
                <a:spcPct val="100000"/>
              </a:lnSpc>
              <a:spcBef>
                <a:spcPts val="0"/>
              </a:spcBef>
              <a:spcAft>
                <a:spcPts val="0"/>
              </a:spcAft>
              <a:buNone/>
            </a:pPr>
            <a:r>
              <a:rPr lang="en-US" sz="1800"/>
              <a:t>- The current required was not involve to higher level computations so that databases are stored on disk will be approriately with acceptable performance and costing.</a:t>
            </a:r>
            <a:endParaRPr lang="en-US" sz="1800"/>
          </a:p>
          <a:p>
            <a:pPr marL="457200" lvl="0" algn="l" rtl="0">
              <a:lnSpc>
                <a:spcPct val="100000"/>
              </a:lnSpc>
              <a:spcBef>
                <a:spcPts val="1600"/>
              </a:spcBef>
              <a:spcAft>
                <a:spcPts val="0"/>
              </a:spcAft>
              <a:buNone/>
            </a:pPr>
            <a:r>
              <a:rPr lang="en-US" altLang="en-GB" sz="1800">
                <a:sym typeface="Open Sans" panose="020B0306030504020204"/>
              </a:rPr>
              <a:t>       </a:t>
            </a:r>
            <a:r>
              <a:rPr lang="en-GB" sz="1800" b="1">
                <a:sym typeface="Open Sans" panose="020B0306030504020204"/>
              </a:rPr>
              <a:t>Retention</a:t>
            </a:r>
            <a:r>
              <a:rPr lang="en-GB" sz="1800">
                <a:sym typeface="Open Sans" panose="020B0306030504020204"/>
              </a:rPr>
              <a:t>: </a:t>
            </a:r>
            <a:r>
              <a:rPr lang="en-GB" sz="1800">
                <a:sym typeface="+mn-ea"/>
              </a:rPr>
              <a:t>how long does the data have to be kept for?</a:t>
            </a:r>
            <a:endParaRPr lang="en-GB" sz="1800"/>
          </a:p>
          <a:p>
            <a:pPr marL="457200" lvl="0" indent="0" algn="l" rtl="0">
              <a:lnSpc>
                <a:spcPct val="100000"/>
              </a:lnSpc>
              <a:spcBef>
                <a:spcPts val="0"/>
              </a:spcBef>
              <a:spcAft>
                <a:spcPts val="0"/>
              </a:spcAft>
              <a:buNone/>
            </a:pP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Following the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federal regulations </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data</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should be retain</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at least 7 years</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800"/>
          </a:p>
          <a:p>
            <a:pPr marL="457200" lvl="0" indent="0" algn="l" rtl="0">
              <a:lnSpc>
                <a:spcPct val="100000"/>
              </a:lnSpc>
              <a:spcBef>
                <a:spcPts val="0"/>
              </a:spcBef>
              <a:spcAft>
                <a:spcPts val="0"/>
              </a:spcAft>
              <a:buNone/>
            </a:pPr>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Backup</a:t>
            </a:r>
            <a:endParaRPr sz="1900" b="1">
              <a:latin typeface="Open Sans" panose="020B0306030504020204"/>
              <a:ea typeface="Open Sans" panose="020B0306030504020204"/>
              <a:cs typeface="Open Sans" panose="020B0306030504020204"/>
              <a:sym typeface="Open Sans" panose="020B0306030504020204"/>
            </a:endParaRPr>
          </a:p>
          <a:p>
            <a:pPr marL="457200" lvl="0" algn="l" rtl="0">
              <a:lnSpc>
                <a:spcPct val="100000"/>
              </a:lnSpc>
              <a:spcBef>
                <a:spcPts val="1600"/>
              </a:spcBef>
              <a:spcAft>
                <a:spcPts val="0"/>
              </a:spcAft>
              <a:buNone/>
            </a:pPr>
            <a:r>
              <a:rPr lang="en-GB" sz="1800" b="1">
                <a:latin typeface="Open Sans" panose="020B0306030504020204"/>
                <a:ea typeface="Open Sans" panose="020B0306030504020204"/>
                <a:cs typeface="Open Sans" panose="020B0306030504020204"/>
                <a:sym typeface="+mn-ea"/>
              </a:rPr>
              <a:t> </a:t>
            </a:r>
            <a:r>
              <a:rPr lang="en-US" altLang="en-GB" sz="1800" b="1">
                <a:latin typeface="Open Sans" panose="020B0306030504020204"/>
                <a:ea typeface="Open Sans" panose="020B0306030504020204"/>
                <a:cs typeface="Open Sans" panose="020B0306030504020204"/>
                <a:sym typeface="+mn-ea"/>
              </a:rPr>
              <a:t>	</a:t>
            </a:r>
            <a:r>
              <a:rPr lang="en-GB" sz="1800" b="1">
                <a:latin typeface="Open Sans" panose="020B0306030504020204"/>
                <a:ea typeface="Open Sans" panose="020B0306030504020204"/>
                <a:cs typeface="Open Sans" panose="020B0306030504020204"/>
                <a:sym typeface="+mn-ea"/>
                <a:hlinkClick r:id="rId1"/>
              </a:rPr>
              <a:t>IT Best Practices document</a:t>
            </a:r>
            <a:r>
              <a:rPr lang="en-GB" sz="1800" b="1">
                <a:latin typeface="Open Sans" panose="020B0306030504020204"/>
                <a:ea typeface="Open Sans" panose="020B0306030504020204"/>
                <a:cs typeface="Open Sans" panose="020B0306030504020204"/>
                <a:sym typeface="+mn-ea"/>
              </a:rPr>
              <a:t> lists Backup schedule requirements</a:t>
            </a:r>
            <a:endParaRPr lang="en-GB" sz="1800" b="1">
              <a:latin typeface="Open Sans" panose="020B0306030504020204"/>
              <a:ea typeface="Open Sans" panose="020B0306030504020204"/>
              <a:cs typeface="Open Sans" panose="020B0306030504020204"/>
            </a:endParaRPr>
          </a:p>
          <a:p>
            <a:pPr indent="0" algn="just">
              <a:lnSpc>
                <a:spcPct val="100000"/>
              </a:lnSpc>
              <a:buNone/>
            </a:pPr>
            <a:r>
              <a:rPr lang="en-US" altLang="en-GB" sz="1800">
                <a:solidFill>
                  <a:srgbClr val="525C65"/>
                </a:solidFill>
                <a:highlight>
                  <a:srgbClr val="FFFFFF"/>
                </a:highlight>
                <a:latin typeface="Open Sans" panose="020B0306030504020204"/>
                <a:ea typeface="Open Sans" panose="020B0306030504020204"/>
                <a:cs typeface="Open Sans" panose="020B0306030504020204"/>
              </a:rPr>
              <a:t>- Base on requirement, the HR data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considered business critical</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so that must to apply critical Backup plan with schedule is full backup 1x per week, incremental backup daily.</a:t>
            </a:r>
            <a:endParaRPr lang="en-US" altLang="en-GB" sz="1800">
              <a:solidFill>
                <a:srgbClr val="525C65"/>
              </a:solidFill>
              <a:highlight>
                <a:srgbClr val="FFFFFF"/>
              </a:highlight>
              <a:latin typeface="Open Sans" panose="020B0306030504020204"/>
              <a:ea typeface="Open Sans" panose="020B0306030504020204"/>
              <a:cs typeface="Open Sans" panose="020B03060305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2</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Relational Database Design</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Relational Database Design</a:t>
            </a:r>
            <a:endParaRPr lang="en-GB"/>
          </a:p>
        </p:txBody>
      </p:sp>
      <p:sp>
        <p:nvSpPr>
          <p:cNvPr id="243" name="Google Shape;243;p61"/>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step is where you will go through the process of designing a new database for Tech ABC Corp's HR department. Using the </a:t>
            </a:r>
            <a:r>
              <a:rPr lang="en-GB" sz="15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dataset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provided, along with the requirements gathered in step one, you are going to develop a relational database set to the 3NF.</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Using Lucidchart, you will create 3 entity relationship diagrams (ERDs) to show how you developed the final design for your data.</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Clr>
                <a:schemeClr val="dk1"/>
              </a:buClr>
              <a:buSzPts val="1100"/>
              <a:buFont typeface="Arial" panose="020B0604020202020204"/>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submit a </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screenshot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each of the 3 ERDs you create. You will find detailed instructions for developing each of the ERDs over the next several pages.</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49" name="Google Shape;249;p62"/>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Conceptual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Clr>
                <a:schemeClr val="dk1"/>
              </a:buClr>
              <a:buSzPts val="1100"/>
              <a:buFont typeface="Arial" panose="020B0604020202020204"/>
              <a:buNone/>
            </a:pPr>
            <a:endParaRPr sz="1900"/>
          </a:p>
        </p:txBody>
      </p:sp>
      <p:pic>
        <p:nvPicPr>
          <p:cNvPr id="3" name="Picture 2"/>
          <p:cNvPicPr>
            <a:picLocks noChangeAspect="1"/>
          </p:cNvPicPr>
          <p:nvPr/>
        </p:nvPicPr>
        <p:blipFill>
          <a:blip r:embed="rId1"/>
          <a:stretch>
            <a:fillRect/>
          </a:stretch>
        </p:blipFill>
        <p:spPr>
          <a:xfrm>
            <a:off x="69850" y="4741545"/>
            <a:ext cx="7593330" cy="1854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56" name="Google Shape;256;p63"/>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Logical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4" name="Picture 3"/>
          <p:cNvPicPr>
            <a:picLocks noChangeAspect="1"/>
          </p:cNvPicPr>
          <p:nvPr/>
        </p:nvPicPr>
        <p:blipFill>
          <a:blip r:embed="rId1"/>
          <a:stretch>
            <a:fillRect/>
          </a:stretch>
        </p:blipFill>
        <p:spPr>
          <a:xfrm>
            <a:off x="-1905" y="4813300"/>
            <a:ext cx="7757795" cy="2872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63" name="Google Shape;263;p64"/>
          <p:cNvSpPr txBox="1"/>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Physical</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p:txBody>
      </p:sp>
      <p:pic>
        <p:nvPicPr>
          <p:cNvPr id="3" name="Picture 2"/>
          <p:cNvPicPr>
            <a:picLocks noChangeAspect="1"/>
          </p:cNvPicPr>
          <p:nvPr/>
        </p:nvPicPr>
        <p:blipFill>
          <a:blip r:embed="rId1"/>
          <a:stretch>
            <a:fillRect/>
          </a:stretch>
        </p:blipFill>
        <p:spPr>
          <a:xfrm>
            <a:off x="71755" y="4237355"/>
            <a:ext cx="7677785" cy="2038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3</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Create A Physical Database</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a:t>
            </a:r>
            <a:r>
              <a:rPr lang="en-GB"/>
              <a:t>Create A Physical Database</a:t>
            </a:r>
            <a:endParaRPr lang="en-GB"/>
          </a:p>
        </p:txBody>
      </p:sp>
      <p:sp>
        <p:nvSpPr>
          <p:cNvPr id="276" name="Google Shape;276;p66"/>
          <p:cNvSpPr txBox="1"/>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In this step, you will be turning your database model into a physical database</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110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110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Create the database using SQL DDL commands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Load the data into your database, utilizing flat file ETL</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Answer a series of questions using CRUD SQL commands to demonstrate your database was created and populated correctly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Submission</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 this step, you will need to submit SQL files containing all DDL SQL scripts used to create the database.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also have to submit screenshots showing CRUD commands, along with results for each of the questions found in the starter template.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Your DDL script will be graded by running the code you submit. Please ensure your SQL code runs properly!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running CRUD commands like update, insert, or delete, run a </a:t>
            </a:r>
            <a:r>
              <a:rPr lang="en-GB" sz="1550">
                <a:solidFill>
                  <a:srgbClr val="525C65"/>
                </a:solidFill>
                <a:highlight>
                  <a:srgbClr val="FFFFFF"/>
                </a:highlight>
                <a:latin typeface="Source Code Pro" panose="020B0509030403020204"/>
                <a:ea typeface="Source Code Pro" panose="020B0509030403020204"/>
                <a:cs typeface="Source Code Pro" panose="020B0509030403020204"/>
                <a:sym typeface="Source Code Pro" panose="020B0509030403020204"/>
              </a:rPr>
              <a:t>SELECT*</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command on the affected table, so the reviewer can see the results of the command.</a:t>
            </a:r>
            <a:endParaRPr sz="10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DDL</a:t>
            </a:r>
            <a:endParaRPr lang="en-GB"/>
          </a:p>
        </p:txBody>
      </p:sp>
      <p:sp>
        <p:nvSpPr>
          <p:cNvPr id="282" name="Google Shape;282;p67"/>
          <p:cNvSpPr txBox="1"/>
          <p:nvPr>
            <p:ph type="body" idx="1"/>
          </p:nvPr>
        </p:nvSpPr>
        <p:spPr>
          <a:xfrm>
            <a:off x="264950" y="21489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DDL script will be graded by running the code you submit. Please ensure your SQL code runs properly.</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endParaRPr sz="1900"/>
          </a:p>
          <a:p>
            <a:pPr marL="241300" marR="241300" lvl="0" indent="0" algn="l" rtl="0">
              <a:lnSpc>
                <a:spcPct val="100000"/>
              </a:lnSpc>
              <a:spcBef>
                <a:spcPts val="0"/>
              </a:spcBef>
              <a:spcAft>
                <a:spcPts val="0"/>
              </a:spcAft>
              <a:buNone/>
            </a:pPr>
            <a:r>
              <a:rPr lang="en-US" sz="1900"/>
              <a:t>1. EDUCATIONS Table:</a:t>
            </a: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r>
              <a:rPr lang="en-US" sz="1900"/>
              <a:t>2. JOBS Table:</a:t>
            </a: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r>
              <a:rPr lang="en-US" sz="1900"/>
              <a:t>3. STATES Table:</a:t>
            </a: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p:txBody>
      </p:sp>
      <p:pic>
        <p:nvPicPr>
          <p:cNvPr id="1" name="Picture 0"/>
          <p:cNvPicPr>
            <a:picLocks noChangeAspect="1"/>
          </p:cNvPicPr>
          <p:nvPr/>
        </p:nvPicPr>
        <p:blipFill>
          <a:blip r:embed="rId1"/>
          <a:stretch>
            <a:fillRect/>
          </a:stretch>
        </p:blipFill>
        <p:spPr>
          <a:xfrm>
            <a:off x="574040" y="5245100"/>
            <a:ext cx="5133975" cy="1257300"/>
          </a:xfrm>
          <a:prstGeom prst="rect">
            <a:avLst/>
          </a:prstGeom>
        </p:spPr>
      </p:pic>
      <p:pic>
        <p:nvPicPr>
          <p:cNvPr id="2" name="Picture 1"/>
          <p:cNvPicPr>
            <a:picLocks noChangeAspect="1"/>
          </p:cNvPicPr>
          <p:nvPr/>
        </p:nvPicPr>
        <p:blipFill>
          <a:blip r:embed="rId2"/>
          <a:stretch>
            <a:fillRect/>
          </a:stretch>
        </p:blipFill>
        <p:spPr>
          <a:xfrm>
            <a:off x="501650" y="6973570"/>
            <a:ext cx="4314825" cy="1228725"/>
          </a:xfrm>
          <a:prstGeom prst="rect">
            <a:avLst/>
          </a:prstGeom>
        </p:spPr>
      </p:pic>
      <p:pic>
        <p:nvPicPr>
          <p:cNvPr id="3" name="Picture 2"/>
          <p:cNvPicPr>
            <a:picLocks noChangeAspect="1"/>
          </p:cNvPicPr>
          <p:nvPr/>
        </p:nvPicPr>
        <p:blipFill>
          <a:blip r:embed="rId3"/>
          <a:stretch>
            <a:fillRect/>
          </a:stretch>
        </p:blipFill>
        <p:spPr>
          <a:xfrm>
            <a:off x="501650" y="8629650"/>
            <a:ext cx="4486275" cy="1304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 name="Google Shape;282;p67"/>
          <p:cNvSpPr txBox="1"/>
          <p:nvPr>
            <p:ph type="body" idx="1"/>
          </p:nvPr>
        </p:nvSpPr>
        <p:spPr>
          <a:xfrm>
            <a:off x="264795" y="226060"/>
            <a:ext cx="7242810" cy="9654540"/>
          </a:xfrm>
          <a:prstGeom prst="rect">
            <a:avLst/>
          </a:prstGeom>
        </p:spPr>
        <p:txBody>
          <a:bodyPr spcFirstLastPara="1" wrap="square" lIns="91425" tIns="91425" rIns="91425" bIns="91425" anchor="t" anchorCtr="0">
            <a:noAutofit/>
          </a:bodyPr>
          <a:p>
            <a:pPr marL="241300" marR="241300" lvl="0" indent="0" algn="l" rtl="0">
              <a:lnSpc>
                <a:spcPct val="100000"/>
              </a:lnSpc>
              <a:spcBef>
                <a:spcPts val="0"/>
              </a:spcBef>
              <a:spcAft>
                <a:spcPts val="0"/>
              </a:spcAft>
              <a:buNone/>
            </a:pPr>
            <a:r>
              <a:rPr lang="en-US" sz="1900"/>
              <a:t>4. CITIES Table:</a:t>
            </a: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r>
              <a:rPr lang="en-US" sz="1900"/>
              <a:t>5. LOCATIONS Table:</a:t>
            </a: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r>
              <a:rPr lang="en-US" sz="1900"/>
              <a:t>6. DEPARTMENTS Table:</a:t>
            </a: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r>
              <a:rPr lang="en-US" sz="1900"/>
              <a:t>7. </a:t>
            </a:r>
            <a:r>
              <a:rPr lang="en-US" sz="1900">
                <a:sym typeface="+mn-ea"/>
              </a:rPr>
              <a:t>EMPLOYEES </a:t>
            </a:r>
            <a:r>
              <a:rPr lang="en-US" sz="1900">
                <a:sym typeface="+mn-ea"/>
              </a:rPr>
              <a:t>Table:</a:t>
            </a:r>
            <a:endParaRPr lang="en-US" sz="1900">
              <a:sym typeface="+mn-ea"/>
            </a:endParaRPr>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p:txBody>
      </p:sp>
      <p:pic>
        <p:nvPicPr>
          <p:cNvPr id="4" name="Picture 3"/>
          <p:cNvPicPr>
            <a:picLocks noChangeAspect="1"/>
          </p:cNvPicPr>
          <p:nvPr/>
        </p:nvPicPr>
        <p:blipFill>
          <a:blip r:embed="rId1"/>
          <a:stretch>
            <a:fillRect/>
          </a:stretch>
        </p:blipFill>
        <p:spPr>
          <a:xfrm>
            <a:off x="429895" y="636905"/>
            <a:ext cx="5038725" cy="1581150"/>
          </a:xfrm>
          <a:prstGeom prst="rect">
            <a:avLst/>
          </a:prstGeom>
        </p:spPr>
      </p:pic>
      <p:pic>
        <p:nvPicPr>
          <p:cNvPr id="5" name="Picture 4"/>
          <p:cNvPicPr>
            <a:picLocks noChangeAspect="1"/>
          </p:cNvPicPr>
          <p:nvPr/>
        </p:nvPicPr>
        <p:blipFill>
          <a:blip r:embed="rId2"/>
          <a:stretch>
            <a:fillRect/>
          </a:stretch>
        </p:blipFill>
        <p:spPr>
          <a:xfrm>
            <a:off x="572770" y="2725420"/>
            <a:ext cx="4895850" cy="1876425"/>
          </a:xfrm>
          <a:prstGeom prst="rect">
            <a:avLst/>
          </a:prstGeom>
        </p:spPr>
      </p:pic>
      <p:pic>
        <p:nvPicPr>
          <p:cNvPr id="8" name="Picture 7"/>
          <p:cNvPicPr>
            <a:picLocks noChangeAspect="1"/>
          </p:cNvPicPr>
          <p:nvPr/>
        </p:nvPicPr>
        <p:blipFill>
          <a:blip r:embed="rId3"/>
          <a:stretch>
            <a:fillRect/>
          </a:stretch>
        </p:blipFill>
        <p:spPr>
          <a:xfrm>
            <a:off x="573405" y="6757670"/>
            <a:ext cx="5934075" cy="2181225"/>
          </a:xfrm>
          <a:prstGeom prst="rect">
            <a:avLst/>
          </a:prstGeom>
        </p:spPr>
      </p:pic>
      <p:pic>
        <p:nvPicPr>
          <p:cNvPr id="9" name="Picture 8"/>
          <p:cNvPicPr>
            <a:picLocks noChangeAspect="1"/>
          </p:cNvPicPr>
          <p:nvPr/>
        </p:nvPicPr>
        <p:blipFill>
          <a:blip r:embed="rId4"/>
          <a:stretch>
            <a:fillRect/>
          </a:stretch>
        </p:blipFill>
        <p:spPr>
          <a:xfrm>
            <a:off x="572135" y="4957445"/>
            <a:ext cx="5067300" cy="1228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Scenario</a:t>
            </a:r>
            <a:endParaRPr lang="en-GB"/>
          </a:p>
        </p:txBody>
      </p:sp>
      <p:sp>
        <p:nvSpPr>
          <p:cNvPr id="194" name="Google Shape;194;p53"/>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Business requirement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40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Dataset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3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HR dataset</a:t>
            </a: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rPr>
              <a:t>IT Department Best Practices</a:t>
            </a:r>
            <a:endParaRPr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The IT Department has certain Best Practices policies for databases you should follow, as detailed in the </a:t>
            </a:r>
            <a:r>
              <a:rPr lang="en-GB" sz="1300" u="sng">
                <a:solidFill>
                  <a:schemeClr val="hlink"/>
                </a:solidFill>
                <a:highlight>
                  <a:schemeClr val="lt1"/>
                </a:highlight>
                <a:latin typeface="Open Sans" panose="020B0306030504020204"/>
                <a:ea typeface="Open Sans" panose="020B0306030504020204"/>
                <a:cs typeface="Open Sans" panose="020B0306030504020204"/>
                <a:sym typeface="Open Sans" panose="020B0306030504020204"/>
                <a:hlinkClick r:id="rId2"/>
              </a:rPr>
              <a:t>Best Practices document</a:t>
            </a: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 name="Google Shape;282;p67"/>
          <p:cNvSpPr txBox="1"/>
          <p:nvPr/>
        </p:nvSpPr>
        <p:spPr>
          <a:xfrm>
            <a:off x="213360" y="205105"/>
            <a:ext cx="7242810" cy="96545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panose="020B0306030504020204"/>
              <a:buChar char="●"/>
              <a:defRPr sz="30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381000" algn="l" rtl="0">
              <a:lnSpc>
                <a:spcPct val="115000"/>
              </a:lnSpc>
              <a:spcBef>
                <a:spcPts val="1600"/>
              </a:spcBef>
              <a:spcAft>
                <a:spcPts val="0"/>
              </a:spcAft>
              <a:buClr>
                <a:schemeClr val="dk2"/>
              </a:buClr>
              <a:buSzPts val="2400"/>
              <a:buFont typeface="Open Sans Light" panose="020B0306030504020204"/>
              <a:buChar char="○"/>
              <a:defRPr sz="2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marR="0" lvl="2" indent="-342900" algn="l" rtl="0">
              <a:lnSpc>
                <a:spcPct val="115000"/>
              </a:lnSpc>
              <a:spcBef>
                <a:spcPts val="1600"/>
              </a:spcBef>
              <a:spcAft>
                <a:spcPts val="0"/>
              </a:spcAft>
              <a:buClr>
                <a:schemeClr val="dk2"/>
              </a:buClr>
              <a:buSzPts val="1800"/>
              <a:buFont typeface="Open Sans Light" panose="020B0306030504020204"/>
              <a:buChar char="■"/>
              <a:defRPr sz="18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marR="0" lvl="3" indent="-317500" algn="l" rtl="0">
              <a:lnSpc>
                <a:spcPct val="115000"/>
              </a:lnSpc>
              <a:spcBef>
                <a:spcPts val="1600"/>
              </a:spcBef>
              <a:spcAft>
                <a:spcPts val="0"/>
              </a:spcAft>
              <a:buClr>
                <a:schemeClr val="dk2"/>
              </a:buClr>
              <a:buSzPts val="1400"/>
              <a:buFont typeface="Open Sans Light" panose="020B0306030504020204"/>
              <a:buChar char="●"/>
              <a:defRPr sz="1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marR="0" lvl="4" indent="-317500" algn="l" rtl="0">
              <a:lnSpc>
                <a:spcPct val="115000"/>
              </a:lnSpc>
              <a:spcBef>
                <a:spcPts val="1600"/>
              </a:spcBef>
              <a:spcAft>
                <a:spcPts val="0"/>
              </a:spcAft>
              <a:buClr>
                <a:schemeClr val="dk2"/>
              </a:buClr>
              <a:buSzPts val="1400"/>
              <a:buFont typeface="Open Sans Light" panose="020B0306030504020204"/>
              <a:buChar char="○"/>
              <a:defRPr sz="1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marR="0" lvl="5" indent="-317500" algn="l" rtl="0">
              <a:lnSpc>
                <a:spcPct val="115000"/>
              </a:lnSpc>
              <a:spcBef>
                <a:spcPts val="1600"/>
              </a:spcBef>
              <a:spcAft>
                <a:spcPts val="0"/>
              </a:spcAft>
              <a:buClr>
                <a:schemeClr val="dk2"/>
              </a:buClr>
              <a:buSzPts val="1400"/>
              <a:buFont typeface="Open Sans Light" panose="020B0306030504020204"/>
              <a:buChar char="■"/>
              <a:defRPr sz="1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marR="0" lvl="6" indent="-317500" algn="l" rtl="0">
              <a:lnSpc>
                <a:spcPct val="115000"/>
              </a:lnSpc>
              <a:spcBef>
                <a:spcPts val="1600"/>
              </a:spcBef>
              <a:spcAft>
                <a:spcPts val="0"/>
              </a:spcAft>
              <a:buClr>
                <a:schemeClr val="dk2"/>
              </a:buClr>
              <a:buSzPts val="1400"/>
              <a:buFont typeface="Open Sans Light" panose="020B0306030504020204"/>
              <a:buChar char="●"/>
              <a:defRPr sz="1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marR="0" lvl="7" indent="-317500" algn="l" rtl="0">
              <a:lnSpc>
                <a:spcPct val="115000"/>
              </a:lnSpc>
              <a:spcBef>
                <a:spcPts val="1600"/>
              </a:spcBef>
              <a:spcAft>
                <a:spcPts val="0"/>
              </a:spcAft>
              <a:buClr>
                <a:schemeClr val="dk2"/>
              </a:buClr>
              <a:buSzPts val="1400"/>
              <a:buFont typeface="Open Sans Light" panose="020B0306030504020204"/>
              <a:buChar char="○"/>
              <a:defRPr sz="1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marR="0" lvl="8" indent="-317500" algn="l" rtl="0">
              <a:lnSpc>
                <a:spcPct val="115000"/>
              </a:lnSpc>
              <a:spcBef>
                <a:spcPts val="1600"/>
              </a:spcBef>
              <a:spcAft>
                <a:spcPts val="1600"/>
              </a:spcAft>
              <a:buClr>
                <a:schemeClr val="dk2"/>
              </a:buClr>
              <a:buSzPts val="1400"/>
              <a:buFont typeface="Open Sans Light" panose="020B0306030504020204"/>
              <a:buChar char="■"/>
              <a:defRPr sz="14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a:pPr marL="241300" marR="241300" lvl="0" indent="0" algn="l" rtl="0">
              <a:lnSpc>
                <a:spcPct val="100000"/>
              </a:lnSpc>
              <a:spcBef>
                <a:spcPts val="0"/>
              </a:spcBef>
              <a:spcAft>
                <a:spcPts val="0"/>
              </a:spcAft>
              <a:buNone/>
            </a:pPr>
            <a:r>
              <a:rPr lang="en-US" sz="1900"/>
              <a:t>8. </a:t>
            </a:r>
            <a:r>
              <a:rPr lang="en-US" sz="1900">
                <a:sym typeface="+mn-ea"/>
              </a:rPr>
              <a:t>EMP_ASSIGNMENTS</a:t>
            </a: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sym typeface="+mn-ea"/>
            </a:endParaRPr>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a:p>
            <a:pPr marL="241300" marR="241300" lvl="0" indent="0" algn="l" rtl="0">
              <a:lnSpc>
                <a:spcPct val="100000"/>
              </a:lnSpc>
              <a:spcBef>
                <a:spcPts val="0"/>
              </a:spcBef>
              <a:spcAft>
                <a:spcPts val="0"/>
              </a:spcAft>
              <a:buNone/>
            </a:pPr>
            <a:endParaRPr lang="en-US" sz="1900"/>
          </a:p>
        </p:txBody>
      </p:sp>
      <p:pic>
        <p:nvPicPr>
          <p:cNvPr id="6" name="Picture 5"/>
          <p:cNvPicPr>
            <a:picLocks noChangeAspect="1"/>
          </p:cNvPicPr>
          <p:nvPr/>
        </p:nvPicPr>
        <p:blipFill>
          <a:blip r:embed="rId1"/>
          <a:stretch>
            <a:fillRect/>
          </a:stretch>
        </p:blipFill>
        <p:spPr>
          <a:xfrm>
            <a:off x="501650" y="636905"/>
            <a:ext cx="6810375" cy="3838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89" name="Google Shape;289;p68"/>
          <p:cNvSpPr txBox="1"/>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1: Return a list of employees with Job Titles and Department Names</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1" name="Picture 0"/>
          <p:cNvPicPr>
            <a:picLocks noChangeAspect="1"/>
          </p:cNvPicPr>
          <p:nvPr/>
        </p:nvPicPr>
        <p:blipFill>
          <a:blip r:embed="rId1"/>
          <a:stretch>
            <a:fillRect/>
          </a:stretch>
        </p:blipFill>
        <p:spPr>
          <a:xfrm>
            <a:off x="462915" y="3589020"/>
            <a:ext cx="6846570" cy="557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96" name="Google Shape;296;p69"/>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2: Insert Web Programmer as a new job title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p:cNvPicPr>
            <a:picLocks noChangeAspect="1"/>
          </p:cNvPicPr>
          <p:nvPr/>
        </p:nvPicPr>
        <p:blipFill>
          <a:blip r:embed="rId1"/>
          <a:stretch>
            <a:fillRect/>
          </a:stretch>
        </p:blipFill>
        <p:spPr>
          <a:xfrm>
            <a:off x="264160" y="3364865"/>
            <a:ext cx="7059930" cy="4940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03" name="Google Shape;303;p70"/>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3: Correct the job title from web programmer to web developer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1" name="Picture 0"/>
          <p:cNvPicPr>
            <a:picLocks noChangeAspect="1"/>
          </p:cNvPicPr>
          <p:nvPr/>
        </p:nvPicPr>
        <p:blipFill>
          <a:blip r:embed="rId1"/>
          <a:stretch>
            <a:fillRect/>
          </a:stretch>
        </p:blipFill>
        <p:spPr>
          <a:xfrm>
            <a:off x="213995" y="3661410"/>
            <a:ext cx="7486650" cy="49352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0" name="Google Shape;310;p71"/>
          <p:cNvSpPr txBox="1"/>
          <p:nvPr>
            <p:ph type="body" idx="1"/>
          </p:nvPr>
        </p:nvSpPr>
        <p:spPr>
          <a:xfrm>
            <a:off x="285905"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4: Delete the job title Web Developer from the database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1" name="Picture 0"/>
          <p:cNvPicPr>
            <a:picLocks noChangeAspect="1"/>
          </p:cNvPicPr>
          <p:nvPr/>
        </p:nvPicPr>
        <p:blipFill>
          <a:blip r:embed="rId1"/>
          <a:stretch>
            <a:fillRect/>
          </a:stretch>
        </p:blipFill>
        <p:spPr>
          <a:xfrm>
            <a:off x="264795" y="3661410"/>
            <a:ext cx="7105015" cy="47218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7" name="Google Shape;317;p72"/>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5: How many employees are in each department?</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1" name="Picture 0"/>
          <p:cNvPicPr>
            <a:picLocks noChangeAspect="1"/>
          </p:cNvPicPr>
          <p:nvPr/>
        </p:nvPicPr>
        <p:blipFill>
          <a:blip r:embed="rId1"/>
          <a:stretch>
            <a:fillRect/>
          </a:stretch>
        </p:blipFill>
        <p:spPr>
          <a:xfrm>
            <a:off x="69850" y="3157220"/>
            <a:ext cx="7618730" cy="38449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24" name="Google Shape;324;p73"/>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6: Write a query that returns current and past jobs (include employee name, job title, department, manager name, start and end date for position) for employee Toni Lembeck.</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1" name="Picture 0"/>
          <p:cNvPicPr>
            <a:picLocks noChangeAspect="1"/>
          </p:cNvPicPr>
          <p:nvPr/>
        </p:nvPicPr>
        <p:blipFill>
          <a:blip r:embed="rId1"/>
          <a:stretch>
            <a:fillRect/>
          </a:stretch>
        </p:blipFill>
        <p:spPr>
          <a:xfrm>
            <a:off x="-1905" y="4164965"/>
            <a:ext cx="7724775" cy="28562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31" name="Google Shape;331;p74"/>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7: </a:t>
            </a:r>
            <a:r>
              <a:rPr lang="en-GB" sz="1900" b="1">
                <a:latin typeface="Open Sans" panose="020B0306030504020204"/>
                <a:ea typeface="Open Sans" panose="020B0306030504020204"/>
                <a:cs typeface="Open Sans" panose="020B0306030504020204"/>
                <a:sym typeface="Open Sans" panose="020B0306030504020204"/>
              </a:rPr>
              <a:t>Describe how you would apply table security to restrict access to employee salaries using an SQL server.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US" sz="1900" b="1">
                <a:latin typeface="Open Sans" panose="020B0306030504020204"/>
                <a:ea typeface="Open Sans" panose="020B0306030504020204"/>
                <a:cs typeface="Open Sans" panose="020B0306030504020204"/>
                <a:sym typeface="Open Sans" panose="020B0306030504020204"/>
              </a:rPr>
              <a:t>Each employee in the company has a domain authenticated username that they will use to access any database they have been authorized username access to. We have two step.</a:t>
            </a:r>
            <a:endParaRPr lang="en-US"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US" sz="1900" b="1">
                <a:latin typeface="Open Sans" panose="020B0306030504020204"/>
                <a:ea typeface="Open Sans" panose="020B0306030504020204"/>
                <a:cs typeface="Open Sans" panose="020B0306030504020204"/>
                <a:sym typeface="Open Sans" panose="020B0306030504020204"/>
              </a:rPr>
              <a:t>1. Grant user access to all tables in the database, then revoke access to EMP_ASSIGMENTS that contain salary information.</a:t>
            </a:r>
            <a:endParaRPr lang="en-US"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US" sz="1900" b="1">
                <a:latin typeface="Open Sans" panose="020B0306030504020204"/>
                <a:ea typeface="Open Sans" panose="020B0306030504020204"/>
                <a:cs typeface="Open Sans" panose="020B0306030504020204"/>
                <a:sym typeface="Open Sans" panose="020B0306030504020204"/>
              </a:rPr>
              <a:t>2. Create the specific Views that not contain Salary information to  restricted employees.</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4</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Above and Beyond (optional)</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4: Above and Beyond</a:t>
            </a:r>
            <a:endParaRPr lang="en-GB"/>
          </a:p>
        </p:txBody>
      </p:sp>
      <p:sp>
        <p:nvSpPr>
          <p:cNvPr id="343" name="Google Shape;343;p76"/>
          <p:cNvSpPr txBox="1"/>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panose="020B0604020202020204"/>
              <a:buNone/>
            </a:pPr>
            <a:r>
              <a:rPr lang="en-GB"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panose="020B0604020202020204"/>
              <a:buNone/>
            </a:pPr>
            <a:r>
              <a:rPr lang="en-GB"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1</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Data Architecture Foundations</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1</a:t>
            </a:r>
            <a:endParaRPr lang="en-GB"/>
          </a:p>
        </p:txBody>
      </p:sp>
      <p:sp>
        <p:nvSpPr>
          <p:cNvPr id="349" name="Google Shape;349;p7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view that returns all employee attributes; results should resemble initial Excel file</a:t>
            </a:r>
            <a:endParaRPr lang="en-GB"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lang="en-GB"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a:p>
          <a:p>
            <a:pPr marL="457200" lvl="0" indent="0" algn="l" rtl="0">
              <a:spcBef>
                <a:spcPts val="1600"/>
              </a:spcBef>
              <a:spcAft>
                <a:spcPts val="1600"/>
              </a:spcAft>
              <a:buNone/>
            </a:pPr>
            <a:endParaRPr sz="1900"/>
          </a:p>
        </p:txBody>
      </p:sp>
      <p:pic>
        <p:nvPicPr>
          <p:cNvPr id="1" name="Picture 0"/>
          <p:cNvPicPr>
            <a:picLocks noChangeAspect="1"/>
          </p:cNvPicPr>
          <p:nvPr/>
        </p:nvPicPr>
        <p:blipFill>
          <a:blip r:embed="rId1"/>
          <a:stretch>
            <a:fillRect/>
          </a:stretch>
        </p:blipFill>
        <p:spPr>
          <a:xfrm>
            <a:off x="285750" y="3301365"/>
            <a:ext cx="7285355" cy="59093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2</a:t>
            </a:r>
            <a:endParaRPr lang="en-GB"/>
          </a:p>
        </p:txBody>
      </p:sp>
      <p:sp>
        <p:nvSpPr>
          <p:cNvPr id="355" name="Google Shape;355;p7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stored procedure with parameters that returns current and past jobs (include employee name, job title, department, manager name, start and end date for position) when given an employee name.</a:t>
            </a:r>
            <a:endParaRPr lang="en-GB"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a:p>
          <a:p>
            <a:pPr marL="0" lvl="0" indent="0" algn="l" rtl="0">
              <a:spcBef>
                <a:spcPts val="0"/>
              </a:spcBef>
              <a:spcAft>
                <a:spcPts val="0"/>
              </a:spcAft>
              <a:buNone/>
            </a:pPr>
            <a:endParaRPr sz="1900"/>
          </a:p>
        </p:txBody>
      </p:sp>
      <p:pic>
        <p:nvPicPr>
          <p:cNvPr id="1" name="Picture 0"/>
          <p:cNvPicPr>
            <a:picLocks noChangeAspect="1"/>
          </p:cNvPicPr>
          <p:nvPr/>
        </p:nvPicPr>
        <p:blipFill>
          <a:blip r:embed="rId1"/>
          <a:stretch>
            <a:fillRect/>
          </a:stretch>
        </p:blipFill>
        <p:spPr>
          <a:xfrm>
            <a:off x="285750" y="3949065"/>
            <a:ext cx="7253605" cy="40125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3</a:t>
            </a:r>
            <a:endParaRPr lang="en-GB"/>
          </a:p>
        </p:txBody>
      </p:sp>
      <p:sp>
        <p:nvSpPr>
          <p:cNvPr id="361" name="Google Shape;361;p7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Implement user security on the restricted salary attribute.</a:t>
            </a:r>
            <a:endParaRPr sz="1900"/>
          </a:p>
        </p:txBody>
      </p:sp>
      <p:pic>
        <p:nvPicPr>
          <p:cNvPr id="1" name="Picture 0"/>
          <p:cNvPicPr>
            <a:picLocks noChangeAspect="1"/>
          </p:cNvPicPr>
          <p:nvPr/>
        </p:nvPicPr>
        <p:blipFill>
          <a:blip r:embed="rId1"/>
          <a:stretch>
            <a:fillRect/>
          </a:stretch>
        </p:blipFill>
        <p:spPr>
          <a:xfrm>
            <a:off x="264795" y="2941320"/>
            <a:ext cx="7376795" cy="35788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Appendix</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lvl="0" indent="0" algn="l" rtl="0">
              <a:lnSpc>
                <a:spcPct val="150000"/>
              </a:lnSpc>
              <a:spcBef>
                <a:spcPts val="0"/>
              </a:spcBef>
              <a:spcAft>
                <a:spcPts val="0"/>
              </a:spcAft>
              <a:buClr>
                <a:schemeClr val="lt1"/>
              </a:buClr>
              <a:buFont typeface="Open Sans" panose="020B0306030504020204"/>
              <a:buNone/>
            </a:pP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Additional Info</a:t>
            </a:r>
            <a:endParaRPr lang="en-GB"/>
          </a:p>
        </p:txBody>
      </p:sp>
      <p:sp>
        <p:nvSpPr>
          <p:cNvPr id="373" name="Google Shape;373;p81"/>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Data Architecture Foundations</a:t>
            </a:r>
            <a:endParaRPr lang="en-GB"/>
          </a:p>
        </p:txBody>
      </p:sp>
      <p:sp>
        <p:nvSpPr>
          <p:cNvPr id="207" name="Google Shape;207;p55"/>
          <p:cNvSpPr txBox="1"/>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chemeClr val="dk1"/>
              </a:solidFill>
              <a:highlight>
                <a:srgbClr val="DBE2E8"/>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am looking forward to working with you and seeing what kind of database you design for us.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Thanks,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Sarah Collins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Head of HR</a:t>
            </a:r>
            <a:endParaRPr sz="11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3" name="Google Shape;213;p56"/>
          <p:cNvSpPr txBox="1"/>
          <p:nvPr>
            <p:ph type="body" idx="1"/>
          </p:nvPr>
        </p:nvSpPr>
        <p:spPr>
          <a:xfrm>
            <a:off x="264795" y="2253615"/>
            <a:ext cx="7242810" cy="780542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Purpose of the new database:</a:t>
            </a:r>
            <a:endParaRPr sz="1900" b="1">
              <a:latin typeface="Open Sans" panose="020B0306030504020204"/>
              <a:ea typeface="Open Sans" panose="020B0306030504020204"/>
              <a:cs typeface="Open Sans" panose="020B0306030504020204"/>
              <a:sym typeface="Open Sans" panose="020B0306030504020204"/>
            </a:endParaRPr>
          </a:p>
          <a:p>
            <a:pPr marL="0" lvl="0" algn="l" rtl="0">
              <a:lnSpc>
                <a:spcPct val="115000"/>
              </a:lnSpc>
              <a:spcBef>
                <a:spcPts val="1600"/>
              </a:spcBef>
              <a:spcAft>
                <a:spcPts val="0"/>
              </a:spcAft>
              <a:buNone/>
            </a:pPr>
            <a:r>
              <a:rPr lang="en-US" sz="1800"/>
              <a:t>Tech ABC Corp Partner has recently experienced subdenly growth. After has been hugely successfull with the IA powered video game console WORD. Their employees has grown suddenly from only 10 staff to 200 in only 6 months. Beside that from an office location at Dalas Texas has increased to 4 other locations nationwide. At Present, HR department is going in significant trouble to keep their bussiness up to firm expands by a shared Excell Sheet dataset.</a:t>
            </a:r>
            <a:endParaRPr lang="en-US" sz="1800"/>
          </a:p>
          <a:p>
            <a:pPr marL="0" lvl="0" algn="l" rtl="0">
              <a:lnSpc>
                <a:spcPct val="115000"/>
              </a:lnSpc>
              <a:spcBef>
                <a:spcPts val="1600"/>
              </a:spcBef>
              <a:spcAft>
                <a:spcPts val="0"/>
              </a:spcAft>
              <a:buNone/>
            </a:pPr>
            <a:r>
              <a:rPr lang="en-US" sz="1800"/>
              <a:t>To keep up to the current sistuation. They have the request to design and build up a HR database system to manage their employee information with the seamless integrity and security. </a:t>
            </a:r>
            <a:endParaRPr lang="en-US" sz="1800"/>
          </a:p>
          <a:p>
            <a:pPr marL="457200" lvl="0" indent="0" algn="l" rtl="0">
              <a:lnSpc>
                <a:spcPct val="100000"/>
              </a:lnSpc>
              <a:spcBef>
                <a:spcPts val="0"/>
              </a:spcBef>
              <a:spcAft>
                <a:spcPts val="0"/>
              </a:spcAft>
              <a:buClr>
                <a:schemeClr val="dk1"/>
              </a:buClr>
              <a:buSzPts val="1100"/>
              <a:buFont typeface="Arial" panose="020B0604020202020204"/>
              <a:buNone/>
            </a:pPr>
            <a:endParaRPr sz="1700"/>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 current data management solution:</a:t>
            </a:r>
            <a:endParaRPr sz="1900" b="1">
              <a:solidFill>
                <a:srgbClr val="000000"/>
              </a:solidFill>
              <a:latin typeface="Arial" panose="020B0604020202020204"/>
              <a:ea typeface="Arial" panose="020B0604020202020204"/>
              <a:cs typeface="Arial" panose="020B0604020202020204"/>
              <a:sym typeface="Arial" panose="020B0604020202020204"/>
            </a:endParaRPr>
          </a:p>
          <a:p>
            <a:pPr marL="0" lvl="0" algn="l" rtl="0">
              <a:spcBef>
                <a:spcPts val="1600"/>
              </a:spcBef>
              <a:spcAft>
                <a:spcPts val="0"/>
              </a:spcAft>
              <a:buNone/>
            </a:pPr>
            <a:r>
              <a:rPr lang="en-US" sz="1800">
                <a:sym typeface="Arial" panose="020B0604020202020204"/>
              </a:rPr>
              <a:t>The dataset currently storaged on a shared Excel Sheet that could be updated with any HR-employees.</a:t>
            </a:r>
            <a:endParaRPr lang="en-US" sz="1800">
              <a:sym typeface="Arial" panose="020B0604020202020204"/>
            </a:endParaRPr>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a:t>
            </a:r>
            <a:r>
              <a:rPr lang="en-GB" sz="1900" b="1">
                <a:latin typeface="Open Sans" panose="020B0306030504020204"/>
                <a:ea typeface="Open Sans" panose="020B0306030504020204"/>
                <a:cs typeface="Open Sans" panose="020B0306030504020204"/>
                <a:sym typeface="Open Sans" panose="020B0306030504020204"/>
              </a:rPr>
              <a:t> current data </a:t>
            </a:r>
            <a:r>
              <a:rPr lang="en-GB" sz="1900" b="1">
                <a:latin typeface="Open Sans" panose="020B0306030504020204"/>
                <a:ea typeface="Open Sans" panose="020B0306030504020204"/>
                <a:cs typeface="Open Sans" panose="020B0306030504020204"/>
                <a:sym typeface="Open Sans" panose="020B0306030504020204"/>
              </a:rPr>
              <a:t>available:</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200"/>
              </a:spcBef>
              <a:spcAft>
                <a:spcPts val="0"/>
              </a:spcAft>
              <a:buSzPts val="1900"/>
              <a:buFont typeface="Open Sans" panose="020B0306030504020204"/>
              <a:buNone/>
            </a:pPr>
            <a:r>
              <a:rPr lang="en-US" sz="1800"/>
              <a:t>Excell dataset include 205 records with 15 columns that keep the employee information such as: Employee personal Information, Hire|Start|End date, working location and salary ... </a:t>
            </a:r>
            <a:endParaRPr sz="1800"/>
          </a:p>
          <a:p>
            <a:pPr marL="45720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72720"/>
            <a:ext cx="7242810" cy="754761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Additional data requests:</a:t>
            </a:r>
            <a:r>
              <a:rPr lang="en-US" altLang="en-GB" sz="1900" b="1">
                <a:latin typeface="Open Sans" panose="020B0306030504020204"/>
                <a:ea typeface="Open Sans" panose="020B0306030504020204"/>
                <a:cs typeface="Open Sans" panose="020B0306030504020204"/>
                <a:sym typeface="Open Sans" panose="020B0306030504020204"/>
              </a:rPr>
              <a:t>-</a:t>
            </a:r>
            <a:endParaRPr lang="en-US" alt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altLang="en-GB" sz="1800">
                <a:sym typeface="+mn-ea"/>
              </a:rPr>
              <a:t>1. Be able to connect ro payroll department’s system in the future for intergration.</a:t>
            </a:r>
            <a:endParaRPr lang="en-US" altLang="en-GB" sz="1800">
              <a:sym typeface="+mn-ea"/>
            </a:endParaRPr>
          </a:p>
          <a:p>
            <a:pPr marL="107950" lvl="0" indent="0" algn="l" rtl="0">
              <a:spcBef>
                <a:spcPts val="1600"/>
              </a:spcBef>
              <a:spcAft>
                <a:spcPts val="0"/>
              </a:spcAft>
              <a:buSzPts val="1900"/>
              <a:buFont typeface="Open Sans" panose="020B0306030504020204"/>
              <a:buNone/>
            </a:pPr>
            <a:r>
              <a:rPr lang="en-US" altLang="en-GB" sz="1800">
                <a:sym typeface="+mn-ea"/>
              </a:rPr>
              <a:t>2. Maintain the employee attendance and paid time off information. </a:t>
            </a:r>
            <a:endParaRPr lang="en-GB" sz="1800">
              <a:sym typeface="+mn-ea"/>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own/manage data</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 HR employees.</a:t>
            </a:r>
            <a:endParaRPr lang="en-US" altLang="en-GB" sz="18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have access to database</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All of </a:t>
            </a:r>
            <a:r>
              <a:rPr lang="en-US" altLang="en-GB" sz="1800">
                <a:sym typeface="Open Sans" panose="020B0306030504020204"/>
              </a:rPr>
              <a:t>Tech ABC Corp employess with domain could login with read only to access to database and restricted to the salary information HR and management level employees only.</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Only </a:t>
            </a:r>
            <a:r>
              <a:rPr lang="en-US" altLang="en-GB" sz="1800">
                <a:sym typeface="Open Sans" panose="020B0306030504020204"/>
              </a:rPr>
              <a:t>HR and management level employees should have write permission.</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endParaRPr lang="en-US" altLang="en-GB" sz="1800">
              <a:sym typeface="Open Sans" panose="020B0306030504020204"/>
            </a:endParaRPr>
          </a:p>
        </p:txBody>
      </p:sp>
      <p:graphicFrame>
        <p:nvGraphicFramePr>
          <p:cNvPr id="2" name="Table 1"/>
          <p:cNvGraphicFramePr/>
          <p:nvPr/>
        </p:nvGraphicFramePr>
        <p:xfrm>
          <a:off x="501650" y="5821680"/>
          <a:ext cx="5991860" cy="1442085"/>
        </p:xfrm>
        <a:graphic>
          <a:graphicData uri="http://schemas.openxmlformats.org/drawingml/2006/table">
            <a:tbl>
              <a:tblPr firstRow="1" bandRow="1">
                <a:tableStyleId>{5C22544A-7EE6-4342-B048-85BDC9FD1C3A}</a:tableStyleId>
              </a:tblPr>
              <a:tblGrid>
                <a:gridCol w="2995930"/>
                <a:gridCol w="2995930"/>
              </a:tblGrid>
              <a:tr h="387350">
                <a:tc>
                  <a:txBody>
                    <a:bodyPr/>
                    <a:p>
                      <a:pPr>
                        <a:buNone/>
                      </a:pPr>
                      <a:r>
                        <a:rPr lang="en-US"/>
                        <a:t>User</a:t>
                      </a:r>
                      <a:endParaRPr lang="en-US"/>
                    </a:p>
                  </a:txBody>
                  <a:tcPr/>
                </a:tc>
                <a:tc>
                  <a:txBody>
                    <a:bodyPr/>
                    <a:p>
                      <a:pPr>
                        <a:buNone/>
                      </a:pPr>
                      <a:r>
                        <a:rPr lang="en-US"/>
                        <a:t>Database Access Right</a:t>
                      </a:r>
                      <a:endParaRPr lang="en-US"/>
                    </a:p>
                  </a:txBody>
                  <a:tcPr/>
                </a:tc>
              </a:tr>
              <a:tr h="527685">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52705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9" name="Google Shape;219;p5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size of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t>- 205 rows and 15 columns</a:t>
            </a:r>
            <a:r>
              <a:rPr lang="en-US" sz="1900"/>
              <a:t>.</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annual growth</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sym typeface="Open Sans" panose="020B0306030504020204"/>
              </a:rPr>
              <a:t>- 20% growth a year for the next 5 years.</a:t>
            </a:r>
            <a:endParaRPr lang="en-US" sz="18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Is any of the data sensitive/restricted</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US" sz="1900"/>
              <a:t>Resticting access to salary information with the employees that not HR or Managment employee level.</a:t>
            </a:r>
            <a:endParaRPr lang="en-US" sz="1900"/>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endParaRPr lang="en-GB"/>
          </a:p>
        </p:txBody>
      </p:sp>
      <p:sp>
        <p:nvSpPr>
          <p:cNvPr id="225" name="Google Shape;225;p5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Justification for</a:t>
            </a:r>
            <a:r>
              <a:rPr lang="en-GB" sz="1900" b="1">
                <a:latin typeface="Open Sans" panose="020B0306030504020204"/>
                <a:ea typeface="Open Sans" panose="020B0306030504020204"/>
                <a:cs typeface="Open Sans" panose="020B0306030504020204"/>
                <a:sym typeface="Open Sans" panose="020B0306030504020204"/>
              </a:rPr>
              <a:t> the new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900"/>
              <a:t>- Maintain data integrity and data security</a:t>
            </a:r>
            <a:endParaRPr lang="en-US" sz="1900"/>
          </a:p>
          <a:p>
            <a:pPr marL="0" lvl="0" indent="457200" algn="l" rtl="0">
              <a:spcBef>
                <a:spcPts val="0"/>
              </a:spcBef>
              <a:spcAft>
                <a:spcPts val="0"/>
              </a:spcAft>
              <a:buNone/>
            </a:pPr>
            <a:r>
              <a:rPr lang="en-US" sz="1900"/>
              <a:t>- Be able to integate with payroll’s system in the futures </a:t>
            </a:r>
            <a:endParaRPr lang="en-US" sz="1900"/>
          </a:p>
          <a:p>
            <a:pPr marL="0" lvl="0" indent="457200" algn="l" rtl="0">
              <a:spcBef>
                <a:spcPts val="0"/>
              </a:spcBef>
              <a:spcAft>
                <a:spcPts val="0"/>
              </a:spcAft>
              <a:buNone/>
            </a:pPr>
            <a:r>
              <a:rPr lang="en-US" sz="1900"/>
              <a:t>- Maintance employee attendance and paid time off information.</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Database objects</a:t>
            </a:r>
            <a:r>
              <a:rPr lang="en-US" altLang="en-GB" sz="1900" b="1">
                <a:latin typeface="Open Sans" panose="020B0306030504020204"/>
                <a:ea typeface="Open Sans" panose="020B0306030504020204"/>
                <a:cs typeface="Open Sans" panose="020B0306030504020204"/>
                <a:sym typeface="Open Sans" panose="020B0306030504020204"/>
              </a:rPr>
              <a:t> (tables, views, special procedures )</a:t>
            </a:r>
            <a:endParaRPr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ingestion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Clr>
                <a:schemeClr val="dk1"/>
              </a:buClr>
              <a:buSzPts val="1100"/>
              <a:buFont typeface="Arial" panose="020B0604020202020204"/>
              <a:buNone/>
            </a:pPr>
            <a:r>
              <a:rPr lang="en-US" altLang="en-GB" sz="1700">
                <a:sym typeface="+mn-ea"/>
              </a:rPr>
              <a:t>ETL would be suitable to ingest flat file to database.</a:t>
            </a:r>
            <a:endParaRPr lang="en-US" altLang="en-GB" sz="1700">
              <a:sym typeface="+mn-ea"/>
            </a:endParaRPr>
          </a:p>
        </p:txBody>
      </p:sp>
      <p:graphicFrame>
        <p:nvGraphicFramePr>
          <p:cNvPr id="3" name="Table 2"/>
          <p:cNvGraphicFramePr/>
          <p:nvPr/>
        </p:nvGraphicFramePr>
        <p:xfrm>
          <a:off x="861695" y="4669155"/>
          <a:ext cx="4288155" cy="2743200"/>
        </p:xfrm>
        <a:graphic>
          <a:graphicData uri="http://schemas.openxmlformats.org/drawingml/2006/table">
            <a:tbl>
              <a:tblPr firstRow="1" bandRow="1">
                <a:tableStyleId>{5C22544A-7EE6-4342-B048-85BDC9FD1C3A}</a:tableStyleId>
              </a:tblPr>
              <a:tblGrid>
                <a:gridCol w="570865"/>
                <a:gridCol w="3717290"/>
              </a:tblGrid>
              <a:tr h="304800">
                <a:tc>
                  <a:txBody>
                    <a:bodyPr/>
                    <a:p>
                      <a:pPr>
                        <a:buNone/>
                      </a:pPr>
                      <a:r>
                        <a:rPr lang="en-US"/>
                        <a:t>No</a:t>
                      </a:r>
                      <a:endParaRPr lang="en-US"/>
                    </a:p>
                  </a:txBody>
                  <a:tcPr/>
                </a:tc>
                <a:tc>
                  <a:txBody>
                    <a:bodyPr/>
                    <a:p>
                      <a:pPr>
                        <a:buNone/>
                      </a:pPr>
                      <a:r>
                        <a:rPr lang="en-US"/>
                        <a:t>Table</a:t>
                      </a:r>
                      <a:endParaRPr lang="en-US"/>
                    </a:p>
                  </a:txBody>
                  <a:tcPr/>
                </a:tc>
              </a:tr>
              <a:tr h="304800">
                <a:tc>
                  <a:txBody>
                    <a:bodyPr/>
                    <a:p>
                      <a:pPr>
                        <a:buNone/>
                      </a:pPr>
                      <a:r>
                        <a:rPr lang="en-US"/>
                        <a:t>1</a:t>
                      </a:r>
                      <a:endParaRPr lang="en-US"/>
                    </a:p>
                  </a:txBody>
                  <a:tcPr/>
                </a:tc>
                <a:tc>
                  <a:txBody>
                    <a:bodyPr/>
                    <a:p>
                      <a:pPr>
                        <a:buNone/>
                      </a:pPr>
                      <a:r>
                        <a:rPr lang="en-US"/>
                        <a:t>EMPLOYEES</a:t>
                      </a:r>
                      <a:endParaRPr lang="en-US"/>
                    </a:p>
                  </a:txBody>
                  <a:tcPr/>
                </a:tc>
              </a:tr>
              <a:tr h="304800">
                <a:tc>
                  <a:txBody>
                    <a:bodyPr/>
                    <a:p>
                      <a:pPr>
                        <a:buNone/>
                      </a:pPr>
                      <a:r>
                        <a:rPr lang="en-US"/>
                        <a:t>2</a:t>
                      </a:r>
                      <a:endParaRPr lang="en-US"/>
                    </a:p>
                  </a:txBody>
                  <a:tcPr/>
                </a:tc>
                <a:tc>
                  <a:txBody>
                    <a:bodyPr/>
                    <a:p>
                      <a:pPr>
                        <a:buNone/>
                      </a:pPr>
                      <a:r>
                        <a:rPr lang="en-US"/>
                        <a:t>EDUCATIONS</a:t>
                      </a:r>
                      <a:endParaRPr lang="en-US"/>
                    </a:p>
                  </a:txBody>
                  <a:tcPr/>
                </a:tc>
              </a:tr>
              <a:tr h="304800">
                <a:tc>
                  <a:txBody>
                    <a:bodyPr/>
                    <a:p>
                      <a:pPr>
                        <a:buNone/>
                      </a:pPr>
                      <a:r>
                        <a:rPr lang="en-US"/>
                        <a:t>3</a:t>
                      </a:r>
                      <a:endParaRPr lang="en-US"/>
                    </a:p>
                  </a:txBody>
                  <a:tcPr/>
                </a:tc>
                <a:tc>
                  <a:txBody>
                    <a:bodyPr/>
                    <a:p>
                      <a:pPr>
                        <a:buNone/>
                      </a:pPr>
                      <a:r>
                        <a:rPr lang="en-US"/>
                        <a:t>DEPARTMENTS</a:t>
                      </a:r>
                      <a:endParaRPr lang="en-US"/>
                    </a:p>
                  </a:txBody>
                  <a:tcPr/>
                </a:tc>
              </a:tr>
              <a:tr h="304800">
                <a:tc>
                  <a:txBody>
                    <a:bodyPr/>
                    <a:p>
                      <a:pPr>
                        <a:buNone/>
                      </a:pPr>
                      <a:r>
                        <a:rPr lang="en-US"/>
                        <a:t>4</a:t>
                      </a:r>
                      <a:endParaRPr lang="en-US"/>
                    </a:p>
                  </a:txBody>
                  <a:tcPr/>
                </a:tc>
                <a:tc>
                  <a:txBody>
                    <a:bodyPr/>
                    <a:p>
                      <a:pPr>
                        <a:buNone/>
                      </a:pPr>
                      <a:r>
                        <a:rPr lang="en-US"/>
                        <a:t>STATES</a:t>
                      </a:r>
                      <a:endParaRPr lang="en-US"/>
                    </a:p>
                  </a:txBody>
                  <a:tcPr/>
                </a:tc>
              </a:tr>
              <a:tr h="304800">
                <a:tc>
                  <a:txBody>
                    <a:bodyPr/>
                    <a:p>
                      <a:pPr>
                        <a:buNone/>
                      </a:pPr>
                      <a:r>
                        <a:rPr lang="en-US"/>
                        <a:t>5</a:t>
                      </a:r>
                      <a:endParaRPr lang="en-US"/>
                    </a:p>
                  </a:txBody>
                  <a:tcPr/>
                </a:tc>
                <a:tc>
                  <a:txBody>
                    <a:bodyPr/>
                    <a:p>
                      <a:pPr>
                        <a:buNone/>
                      </a:pPr>
                      <a:r>
                        <a:rPr lang="en-US"/>
                        <a:t>CITIES</a:t>
                      </a:r>
                      <a:endParaRPr lang="en-US"/>
                    </a:p>
                  </a:txBody>
                  <a:tcPr/>
                </a:tc>
              </a:tr>
              <a:tr h="304800">
                <a:tc>
                  <a:txBody>
                    <a:bodyPr/>
                    <a:p>
                      <a:pPr>
                        <a:buNone/>
                      </a:pPr>
                      <a:r>
                        <a:rPr lang="en-US"/>
                        <a:t>6</a:t>
                      </a:r>
                      <a:endParaRPr lang="en-US"/>
                    </a:p>
                  </a:txBody>
                  <a:tcPr/>
                </a:tc>
                <a:tc>
                  <a:txBody>
                    <a:bodyPr/>
                    <a:p>
                      <a:pPr>
                        <a:buNone/>
                      </a:pPr>
                      <a:r>
                        <a:rPr lang="en-US"/>
                        <a:t>LOCATIONS</a:t>
                      </a:r>
                      <a:endParaRPr lang="en-US"/>
                    </a:p>
                  </a:txBody>
                  <a:tcPr/>
                </a:tc>
              </a:tr>
              <a:tr h="295910">
                <a:tc>
                  <a:txBody>
                    <a:bodyPr/>
                    <a:p>
                      <a:pPr>
                        <a:buNone/>
                      </a:pPr>
                      <a:r>
                        <a:rPr lang="en-US"/>
                        <a:t>7</a:t>
                      </a:r>
                      <a:endParaRPr lang="en-US"/>
                    </a:p>
                  </a:txBody>
                  <a:tcPr/>
                </a:tc>
                <a:tc>
                  <a:txBody>
                    <a:bodyPr/>
                    <a:p>
                      <a:pPr>
                        <a:buNone/>
                      </a:pPr>
                      <a:r>
                        <a:rPr lang="en-US"/>
                        <a:t>JOBS</a:t>
                      </a:r>
                      <a:endParaRPr lang="en-US"/>
                    </a:p>
                  </a:txBody>
                  <a:tcPr/>
                </a:tc>
              </a:tr>
              <a:tr h="304800">
                <a:tc>
                  <a:txBody>
                    <a:bodyPr/>
                    <a:p>
                      <a:pPr>
                        <a:buNone/>
                      </a:pPr>
                      <a:r>
                        <a:rPr lang="en-US"/>
                        <a:t>8</a:t>
                      </a:r>
                      <a:endParaRPr lang="en-US"/>
                    </a:p>
                  </a:txBody>
                  <a:tcPr/>
                </a:tc>
                <a:tc>
                  <a:txBody>
                    <a:bodyPr/>
                    <a:p>
                      <a:pPr>
                        <a:buNone/>
                      </a:pPr>
                      <a:r>
                        <a:rPr lang="en-US"/>
                        <a:t>EMP_ASSIGNENTS</a:t>
                      </a:r>
                      <a:endParaRPr lang="en-US"/>
                    </a:p>
                  </a:txBody>
                  <a:tcPr/>
                </a:tc>
              </a:tr>
            </a:tbl>
          </a:graphicData>
        </a:graphic>
      </p:graphicFrame>
      <p:graphicFrame>
        <p:nvGraphicFramePr>
          <p:cNvPr id="2" name="Table 1"/>
          <p:cNvGraphicFramePr/>
          <p:nvPr/>
        </p:nvGraphicFramePr>
        <p:xfrm>
          <a:off x="861695" y="7549515"/>
          <a:ext cx="4262755" cy="2133600"/>
        </p:xfrm>
        <a:graphic>
          <a:graphicData uri="http://schemas.openxmlformats.org/drawingml/2006/table">
            <a:tbl>
              <a:tblPr firstRow="1" bandRow="1">
                <a:tableStyleId>{5C22544A-7EE6-4342-B048-85BDC9FD1C3A}</a:tableStyleId>
              </a:tblPr>
              <a:tblGrid>
                <a:gridCol w="567690"/>
                <a:gridCol w="3695065"/>
              </a:tblGrid>
              <a:tr h="304800">
                <a:tc>
                  <a:txBody>
                    <a:bodyPr/>
                    <a:p>
                      <a:pPr>
                        <a:buNone/>
                      </a:pPr>
                      <a:r>
                        <a:rPr lang="en-US"/>
                        <a:t>No</a:t>
                      </a:r>
                      <a:endParaRPr lang="en-US"/>
                    </a:p>
                  </a:txBody>
                  <a:tcPr/>
                </a:tc>
                <a:tc>
                  <a:txBody>
                    <a:bodyPr/>
                    <a:p>
                      <a:pPr>
                        <a:buNone/>
                      </a:pPr>
                      <a:r>
                        <a:rPr lang="en-US"/>
                        <a:t>View</a:t>
                      </a:r>
                      <a:endParaRPr lang="en-US"/>
                    </a:p>
                  </a:txBody>
                  <a:tcPr/>
                </a:tc>
              </a:tr>
              <a:tr h="304800">
                <a:tc>
                  <a:txBody>
                    <a:bodyPr/>
                    <a:p>
                      <a:pPr>
                        <a:buNone/>
                      </a:pPr>
                      <a:r>
                        <a:rPr lang="en-US"/>
                        <a:t>1</a:t>
                      </a:r>
                      <a:endParaRPr lang="en-US"/>
                    </a:p>
                  </a:txBody>
                  <a:tcPr/>
                </a:tc>
                <a:tc>
                  <a:txBody>
                    <a:bodyPr/>
                    <a:p>
                      <a:pPr>
                        <a:buNone/>
                      </a:pPr>
                      <a:r>
                        <a:rPr lang="en-US"/>
                        <a:t>EMP_ASSIGNMENTS_W</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a:t>
            </a:r>
            <a:r>
              <a:rPr lang="en-GB"/>
              <a:t>Technical </a:t>
            </a:r>
            <a:r>
              <a:rPr lang="en-GB"/>
              <a:t>Requirement</a:t>
            </a:r>
            <a:endParaRPr lang="en-GB"/>
          </a:p>
        </p:txBody>
      </p:sp>
      <p:sp>
        <p:nvSpPr>
          <p:cNvPr id="231" name="Google Shape;231;p5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governance (Ownership and User access)</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Ownership: </a:t>
            </a:r>
            <a:r>
              <a:rPr lang="en-US" altLang="en-GB" sz="1700" b="1">
                <a:latin typeface="Open Sans" panose="020B0306030504020204"/>
                <a:ea typeface="Open Sans" panose="020B0306030504020204"/>
                <a:cs typeface="Open Sans" panose="020B0306030504020204"/>
                <a:sym typeface="Open Sans" panose="020B0306030504020204"/>
              </a:rPr>
              <a:t>HR</a:t>
            </a:r>
            <a:endParaRPr lang="en-US" alt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User Access: </a:t>
            </a: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Scalability</a:t>
            </a:r>
            <a:endParaRPr lang="en-GB" sz="1900" b="1">
              <a:latin typeface="Open Sans" panose="020B0306030504020204"/>
              <a:ea typeface="Open Sans" panose="020B0306030504020204"/>
              <a:cs typeface="Open Sans" panose="020B0306030504020204"/>
              <a:sym typeface="Open Sans" panose="020B0306030504020204"/>
            </a:endParaRPr>
          </a:p>
          <a:p>
            <a:pPr marL="107950" lvl="0" algn="l" rtl="0">
              <a:spcBef>
                <a:spcPts val="1600"/>
              </a:spcBef>
              <a:spcAft>
                <a:spcPts val="0"/>
              </a:spcAft>
              <a:buSzPts val="1900"/>
              <a:buFont typeface="Open Sans" panose="020B0306030504020204"/>
              <a:buNone/>
            </a:pPr>
            <a:r>
              <a:rPr lang="en-US" sz="1700">
                <a:sym typeface="Open Sans" panose="020B0306030504020204"/>
              </a:rPr>
              <a:t>  - Once the compay have a fast growth. The increasing number of employee lead to be overload on reading when a huge of request to server. To keep the performance not degrade we should have replication deployment with read on slave and write on master.  </a:t>
            </a:r>
            <a:endParaRPr lang="en-US" sz="17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Flexibility</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sz="1700"/>
              <a:t>- The integraion to payroll’s system could be solve by direct feed through dblink connetion.</a:t>
            </a:r>
            <a:endParaRPr sz="1700"/>
          </a:p>
          <a:p>
            <a:pPr marL="0" lvl="0" indent="0" algn="l" rtl="0">
              <a:lnSpc>
                <a:spcPct val="100000"/>
              </a:lnSpc>
              <a:spcBef>
                <a:spcPts val="0"/>
              </a:spcBef>
              <a:spcAft>
                <a:spcPts val="0"/>
              </a:spcAft>
              <a:buClr>
                <a:schemeClr val="dk1"/>
              </a:buClr>
              <a:buSzPts val="1100"/>
              <a:buFont typeface="Arial" panose="020B0604020202020204"/>
              <a:buNone/>
            </a:pPr>
            <a:endParaRPr sz="1700"/>
          </a:p>
        </p:txBody>
      </p:sp>
      <p:graphicFrame>
        <p:nvGraphicFramePr>
          <p:cNvPr id="2" name="Table 1"/>
          <p:cNvGraphicFramePr/>
          <p:nvPr/>
        </p:nvGraphicFramePr>
        <p:xfrm>
          <a:off x="789940" y="3661410"/>
          <a:ext cx="5991860" cy="1442085"/>
        </p:xfrm>
        <a:graphic>
          <a:graphicData uri="http://schemas.openxmlformats.org/drawingml/2006/table">
            <a:tbl>
              <a:tblPr firstRow="1" bandRow="1">
                <a:tableStyleId>{5C22544A-7EE6-4342-B048-85BDC9FD1C3A}</a:tableStyleId>
              </a:tblPr>
              <a:tblGrid>
                <a:gridCol w="2995930"/>
                <a:gridCol w="2995930"/>
              </a:tblGrid>
              <a:tr h="387350">
                <a:tc>
                  <a:txBody>
                    <a:bodyPr/>
                    <a:p>
                      <a:pPr>
                        <a:buNone/>
                      </a:pPr>
                      <a:r>
                        <a:rPr lang="en-US"/>
                        <a:t>User</a:t>
                      </a:r>
                      <a:endParaRPr lang="en-US"/>
                    </a:p>
                  </a:txBody>
                  <a:tcPr/>
                </a:tc>
                <a:tc>
                  <a:txBody>
                    <a:bodyPr/>
                    <a:p>
                      <a:pPr>
                        <a:buNone/>
                      </a:pPr>
                      <a:r>
                        <a:rPr lang="en-US"/>
                        <a:t>Database Access Right</a:t>
                      </a:r>
                      <a:endParaRPr lang="en-US"/>
                    </a:p>
                  </a:txBody>
                  <a:tcPr/>
                </a:tc>
              </a:tr>
              <a:tr h="527685">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52705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13692</Words>
  <Application>WPS Presentation</Application>
  <PresentationFormat/>
  <Paragraphs>457</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34</vt:i4>
      </vt:variant>
    </vt:vector>
  </HeadingPairs>
  <TitlesOfParts>
    <vt:vector size="48" baseType="lpstr">
      <vt:lpstr>Arial</vt:lpstr>
      <vt:lpstr>SimSun</vt:lpstr>
      <vt:lpstr>Wingdings</vt:lpstr>
      <vt:lpstr>Arial</vt:lpstr>
      <vt:lpstr>Open Sans</vt:lpstr>
      <vt:lpstr>Helvetica Neue</vt:lpstr>
      <vt:lpstr>Open Sans Light</vt:lpstr>
      <vt:lpstr>Microsoft YaHei</vt:lpstr>
      <vt:lpstr>Arial Unicode MS</vt:lpstr>
      <vt:lpstr>Source Code Pro</vt:lpstr>
      <vt:lpstr>Simple Light</vt:lpstr>
      <vt:lpstr>Simple Light</vt:lpstr>
      <vt:lpstr>Simple Light</vt:lpstr>
      <vt:lpstr>White</vt:lpstr>
      <vt:lpstr>[Student Name &amp; Date]</vt:lpstr>
      <vt:lpstr>Business Scenario</vt:lpstr>
      <vt:lpstr>PowerPoint 演示文稿</vt:lpstr>
      <vt:lpstr>Step 1: Data Architecture Foundations</vt:lpstr>
      <vt:lpstr>Data Architect Business Requirement</vt:lpstr>
      <vt:lpstr>PowerPoint 演示文稿</vt:lpstr>
      <vt:lpstr>Data Architect Business Requirement</vt:lpstr>
      <vt:lpstr>Data Architect Technical Requirement</vt:lpstr>
      <vt:lpstr>Data Architect Technical Requirement</vt:lpstr>
      <vt:lpstr>PowerPoint 演示文稿</vt:lpstr>
      <vt:lpstr>PowerPoint 演示文稿</vt:lpstr>
      <vt:lpstr>Step 2: Relational Database Design</vt:lpstr>
      <vt:lpstr>ERD</vt:lpstr>
      <vt:lpstr>ERD</vt:lpstr>
      <vt:lpstr>ERD</vt:lpstr>
      <vt:lpstr>PowerPoint 演示文稿</vt:lpstr>
      <vt:lpstr>Step 3: Create A Physical Database</vt:lpstr>
      <vt:lpstr>DDL</vt:lpstr>
      <vt:lpstr>PowerPoint 演示文稿</vt:lpstr>
      <vt:lpstr>PowerPoint 演示文稿</vt:lpstr>
      <vt:lpstr>CRUD</vt:lpstr>
      <vt:lpstr>CRUD</vt:lpstr>
      <vt:lpstr>CRUD</vt:lpstr>
      <vt:lpstr>CRUD</vt:lpstr>
      <vt:lpstr>CRUD</vt:lpstr>
      <vt:lpstr>CRUD</vt:lpstr>
      <vt:lpstr>CRUD</vt:lpstr>
      <vt:lpstr>PowerPoint 演示文稿</vt:lpstr>
      <vt:lpstr>Step 4: Above and Beyond</vt:lpstr>
      <vt:lpstr>Standout Suggestion 1</vt:lpstr>
      <vt:lpstr>Standout Suggestion 2</vt:lpstr>
      <vt:lpstr>Standout Suggestion 3</vt:lpstr>
      <vt:lpstr>PowerPoint 演示文稿</vt:lpstr>
      <vt:lpstr>Additional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
  <cp:lastModifiedBy>fuongcao</cp:lastModifiedBy>
  <cp:revision>41</cp:revision>
  <dcterms:created xsi:type="dcterms:W3CDTF">2024-07-27T04:13:00Z</dcterms:created>
  <dcterms:modified xsi:type="dcterms:W3CDTF">2024-08-02T19:31:41Z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128B3BAA400A47F89676DF50C56689EC_12</vt:lpwstr>
  </property>
  <property fmtid="{D5CDD505-2E9C-101B-9397-08002B2CF9AE}" pid="3" name="KSOProductBuildVer">
    <vt:lpwstr>1033-12.2.0.13472</vt:lpwstr>
  </property>
</Properties>
</file>