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8" r:id="rId8"/>
    <p:sldId id="259" r:id="rId9"/>
    <p:sldId id="260" r:id="rId10"/>
    <p:sldId id="261" r:id="rId11"/>
    <p:sldId id="287"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7772400" cy="10058400"/>
  <p:notesSz cx="6858000" cy="9144000"/>
  <p:embeddedFontLst>
    <p:embeddedFont>
      <p:font typeface="Open Sans" panose="020B0306030504020204"/>
      <p:regular r:id="rId41"/>
    </p:embeddedFont>
    <p:embeddedFont>
      <p:font typeface="Helvetica Neue" panose="020B0604020202020204"/>
      <p:regular r:id="rId42"/>
    </p:embeddedFont>
    <p:embeddedFont>
      <p:font typeface="Open Sans Light" panose="020B0306030504020204"/>
      <p:regular r:id="rId43"/>
    </p:embeddedFont>
    <p:embeddedFont>
      <p:font typeface="Source Code Pro" panose="020B0509030403020204"/>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g8c28c705c4_0_7: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g64b864f3db_0_6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306030504020204"/>
              <a:buNone/>
              <a:defRPr sz="2800">
                <a:solidFill>
                  <a:schemeClr val="dk1"/>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rtl="0">
              <a:lnSpc>
                <a:spcPct val="115000"/>
              </a:lnSpc>
              <a:spcBef>
                <a:spcPts val="1600"/>
              </a:spcBef>
              <a:spcAft>
                <a:spcPts val="160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306030504020204"/>
              <a:buNone/>
              <a:defRPr sz="4000">
                <a:solidFill>
                  <a:srgbClr val="2E3D49"/>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hyperlink" Target="https://drive.google.com/file/d/1YdBZPpaIQvnD9NbgkeLMb5PeFtnhGGRP/view?usp=sharing" TargetMode="External"/><Relationship Id="rId1" Type="http://schemas.openxmlformats.org/officeDocument/2006/relationships/hyperlink" Target="https://drive.google.com/file/d/14SgnE_0wNpuPdF5ss94GGqIBfcxLnpIF/view"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hyperlink" Target="https://drive.google.com/file/d/1YdBZPpaIQvnD9NbgkeLMb5PeFtnhGGRP/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2"/>
          <a:stretch>
            <a:fillRect/>
          </a:stretch>
        </p:blipFill>
        <p:spPr>
          <a:xfrm>
            <a:off x="1146225" y="2111300"/>
            <a:ext cx="5479925" cy="5479925"/>
          </a:xfrm>
          <a:prstGeom prst="rect">
            <a:avLst/>
          </a:prstGeom>
          <a:noFill/>
          <a:ln>
            <a:noFill/>
          </a:ln>
        </p:spPr>
      </p:pic>
      <p:sp>
        <p:nvSpPr>
          <p:cNvPr id="179" name="Google Shape;179;p51"/>
          <p:cNvSpPr txBox="1"/>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p>
        </p:txBody>
      </p:sp>
      <p:sp>
        <p:nvSpPr>
          <p:cNvPr id="180" name="Google Shape;180;p51"/>
          <p:cNvSpPr txBox="1"/>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2</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Relational Database Design</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endParaRPr lang="en-GB"/>
          </a:p>
        </p:txBody>
      </p:sp>
      <p:sp>
        <p:nvSpPr>
          <p:cNvPr id="243" name="Google Shape;243;p61"/>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dataset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submit a </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screenshot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each of the 3 ERDs you create. You will find detailed instructions for developing each of the ERDs over the next several pages.</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49" name="Google Shape;249;p62"/>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Conceptual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250" name="Google Shape;250;p62"/>
          <p:cNvPicPr preferRelativeResize="0"/>
          <p:nvPr/>
        </p:nvPicPr>
        <p:blipFill>
          <a:blip r:embed="rId1"/>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56" name="Google Shape;256;p63"/>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Logical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1"/>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63" name="Google Shape;263;p64"/>
          <p:cNvSpPr txBox="1"/>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Physical</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None/>
            </a:pP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p:txBody>
      </p:sp>
      <p:pic>
        <p:nvPicPr>
          <p:cNvPr id="264" name="Google Shape;264;p64"/>
          <p:cNvPicPr preferRelativeResize="0"/>
          <p:nvPr/>
        </p:nvPicPr>
        <p:blipFill>
          <a:blip r:embed="rId1"/>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3</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Create A Physical Database</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a:t>
            </a:r>
            <a:r>
              <a:rPr lang="en-GB"/>
              <a:t>Create A Physical Database</a:t>
            </a:r>
            <a:endParaRPr lang="en-GB"/>
          </a:p>
        </p:txBody>
      </p:sp>
      <p:sp>
        <p:nvSpPr>
          <p:cNvPr id="276" name="Google Shape;276;p66"/>
          <p:cNvSpPr txBox="1"/>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In this step, you will be turning your database model into a physical database</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110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Create the database using SQL DDL commands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Load the data into your database, utilizing flat file ETL</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Submission</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 this step, you will need to submit SQL files containing all DDL SQL scripts used to create the database.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Your DDL script will be graded by running the code you submit. Please ensure your SQL code runs properly!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command on the affected table, so the reviewer can see the results of the command.</a:t>
            </a:r>
            <a:endParaRPr sz="10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endParaRPr lang="en-GB"/>
          </a:p>
        </p:txBody>
      </p:sp>
      <p:sp>
        <p:nvSpPr>
          <p:cNvPr id="282" name="Google Shape;282;p6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DDL script will be graded by running the code you submit. Please ensure your SQL code runs properly.</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Remember to submit the related SQL file as well, not just a screenshot (replace the below screenshot).</a:t>
            </a:r>
            <a:endParaRPr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1"/>
          <a:srcRect l="2818" t="2391"/>
          <a:stretch>
            <a:fillRect/>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89" name="Google Shape;289;p68"/>
          <p:cNvSpPr txBox="1"/>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1: Return a list of employees with Job Titles and Department Names</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96" name="Google Shape;296;p69"/>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2: Insert Web Programmer as a new job title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endParaRPr lang="en-GB"/>
          </a:p>
        </p:txBody>
      </p:sp>
      <p:sp>
        <p:nvSpPr>
          <p:cNvPr id="194" name="Google Shape;194;p53"/>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Business requirement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Dataset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3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HR dataset</a:t>
            </a: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rPr>
              <a:t>IT Department Best Practices</a:t>
            </a:r>
            <a:endParaRPr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306030504020204"/>
                <a:ea typeface="Open Sans" panose="020B0306030504020204"/>
                <a:cs typeface="Open Sans" panose="020B0306030504020204"/>
                <a:sym typeface="Open Sans" panose="020B0306030504020204"/>
                <a:hlinkClick r:id="rId2"/>
              </a:rPr>
              <a:t>Best Practices document</a:t>
            </a: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03" name="Google Shape;303;p70"/>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3: Correct the job title from web programmer to web developer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0" name="Google Shape;310;p71"/>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4: Delete the job title Web Developer from the database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7" name="Google Shape;317;p72"/>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5: How many employees are in each department?</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24" name="Google Shape;324;p73"/>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6: Write a query that returns current and past jobs (include employee name, job title, department, manager name, start and end date for position) for employee Toni Lembeck.</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31" name="Google Shape;331;p74"/>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7: </a:t>
            </a:r>
            <a:r>
              <a:rPr lang="en-GB" sz="1900" b="1">
                <a:latin typeface="Open Sans" panose="020B0306030504020204"/>
                <a:ea typeface="Open Sans" panose="020B0306030504020204"/>
                <a:cs typeface="Open Sans" panose="020B0306030504020204"/>
                <a:sym typeface="Open Sans" panose="020B0306030504020204"/>
              </a:rPr>
              <a:t>Describe how you would apply table security to restrict access to employee salaries using an SQL server.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b="1">
                <a:solidFill>
                  <a:srgbClr val="FF0000"/>
                </a:solidFill>
                <a:latin typeface="Open Sans" panose="020B0306030504020204"/>
                <a:ea typeface="Open Sans" panose="020B0306030504020204"/>
                <a:cs typeface="Open Sans" panose="020B0306030504020204"/>
                <a:sym typeface="Open Sans" panose="020B0306030504020204"/>
              </a:rPr>
              <a:t>** answer in a short paragraph, how you would apply table security to restrict access to employee salaries</a:t>
            </a:r>
            <a:endParaRPr sz="1900" b="1">
              <a:solidFill>
                <a:srgbClr val="FF0000"/>
              </a:solidFill>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4</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Above and Beyond (optional)</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endParaRPr lang="en-GB"/>
          </a:p>
        </p:txBody>
      </p:sp>
      <p:sp>
        <p:nvSpPr>
          <p:cNvPr id="343" name="Google Shape;343;p76"/>
          <p:cNvSpPr txBox="1"/>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endParaRPr lang="en-GB"/>
          </a:p>
        </p:txBody>
      </p:sp>
      <p:sp>
        <p:nvSpPr>
          <p:cNvPr id="349" name="Google Shape;349;p7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view that returns all employee attributes; results should resemble initial Excel file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endParaRPr lang="en-GB"/>
          </a:p>
        </p:txBody>
      </p:sp>
      <p:sp>
        <p:nvSpPr>
          <p:cNvPr id="355" name="Google Shape;355;p7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stored procedure with parameters that returns current and past jobs (include employee name, job title, department, manager name, start and end date for position) when given an employee name.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endParaRPr lang="en-GB"/>
          </a:p>
        </p:txBody>
      </p:sp>
      <p:sp>
        <p:nvSpPr>
          <p:cNvPr id="361" name="Google Shape;361;p7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Implement user security on the restricted salary attribute.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Create a non-management user named </a:t>
            </a:r>
            <a:r>
              <a:rPr lang="en-GB" sz="1900">
                <a:solidFill>
                  <a:srgbClr val="FF0000"/>
                </a:solidFill>
                <a:latin typeface="Source Code Pro" panose="020B0509030403020204"/>
                <a:ea typeface="Source Code Pro" panose="020B0509030403020204"/>
                <a:cs typeface="Source Code Pro" panose="020B0509030403020204"/>
                <a:sym typeface="Source Code Pro" panose="020B0509030403020204"/>
              </a:rPr>
              <a:t>NoMgr</a:t>
            </a:r>
            <a:r>
              <a:rPr lang="en-GB" sz="1900">
                <a:solidFill>
                  <a:srgbClr val="FF0000"/>
                </a:solidFill>
                <a:latin typeface="Open Sans" panose="020B0306030504020204"/>
                <a:ea typeface="Open Sans" panose="020B0306030504020204"/>
                <a:cs typeface="Open Sans" panose="020B0306030504020204"/>
                <a:sym typeface="Open Sans" panose="020B0306030504020204"/>
              </a:rPr>
              <a:t>.</a:t>
            </a:r>
            <a:r>
              <a:rPr lang="en-GB"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GB"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1</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Data Architecture Foundations</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Appendix</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lvl="0" indent="0" algn="l" rtl="0">
              <a:lnSpc>
                <a:spcPct val="150000"/>
              </a:lnSpc>
              <a:spcBef>
                <a:spcPts val="0"/>
              </a:spcBef>
              <a:spcAft>
                <a:spcPts val="0"/>
              </a:spcAft>
              <a:buClr>
                <a:schemeClr val="lt1"/>
              </a:buClr>
              <a:buFont typeface="Open Sans" panose="020B0306030504020204"/>
              <a:buNone/>
            </a:pP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endParaRPr lang="en-GB"/>
          </a:p>
        </p:txBody>
      </p:sp>
      <p:sp>
        <p:nvSpPr>
          <p:cNvPr id="373" name="Google Shape;373;p81"/>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endParaRPr lang="en-GB"/>
          </a:p>
        </p:txBody>
      </p:sp>
      <p:sp>
        <p:nvSpPr>
          <p:cNvPr id="207" name="Google Shape;207;p55"/>
          <p:cNvSpPr txBox="1"/>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am looking forward to working with you and seeing what kind of database you design for us.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Thanks,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Sarah Collins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Head of HR</a:t>
            </a:r>
            <a:endParaRPr sz="11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3" name="Google Shape;213;p56"/>
          <p:cNvSpPr txBox="1"/>
          <p:nvPr>
            <p:ph type="body" idx="1"/>
          </p:nvPr>
        </p:nvSpPr>
        <p:spPr>
          <a:xfrm>
            <a:off x="264795" y="2253615"/>
            <a:ext cx="7242810" cy="780542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Purpose of the new database:</a:t>
            </a:r>
            <a:endParaRPr sz="1900" b="1">
              <a:latin typeface="Open Sans" panose="020B0306030504020204"/>
              <a:ea typeface="Open Sans" panose="020B0306030504020204"/>
              <a:cs typeface="Open Sans" panose="020B0306030504020204"/>
              <a:sym typeface="Open Sans" panose="020B0306030504020204"/>
            </a:endParaRPr>
          </a:p>
          <a:p>
            <a:pPr marL="0" lvl="0" algn="l" rtl="0">
              <a:lnSpc>
                <a:spcPct val="115000"/>
              </a:lnSpc>
              <a:spcBef>
                <a:spcPts val="1600"/>
              </a:spcBef>
              <a:spcAft>
                <a:spcPts val="0"/>
              </a:spcAft>
              <a:buNone/>
            </a:pPr>
            <a:r>
              <a:rPr lang="en-US" sz="1900"/>
              <a:t>Tech ABC Corp Partner has recently experienced subdenly growth. After has been hugely successfull with the IA powered video game console WORD. Their employees has grown suddenly from only 10 staff to 200 in only 6 months. Beside that from an office location at Dalas Texas has increased to 4 other locations nationwide. At Present, HR department is going in significant trouble to keep their bussiness up to firm expands by a shared Excell Sheet dataset.</a:t>
            </a:r>
            <a:endParaRPr lang="en-US" sz="1900"/>
          </a:p>
          <a:p>
            <a:pPr marL="0" lvl="0" algn="l" rtl="0">
              <a:lnSpc>
                <a:spcPct val="115000"/>
              </a:lnSpc>
              <a:spcBef>
                <a:spcPts val="1600"/>
              </a:spcBef>
              <a:spcAft>
                <a:spcPts val="0"/>
              </a:spcAft>
              <a:buNone/>
            </a:pPr>
            <a:r>
              <a:rPr lang="en-US" sz="1900"/>
              <a:t>To keep up to the current sistuation. They have the request to design and build up a HR database system to manage their employee  information with the seamless integrity and security. </a:t>
            </a:r>
            <a:endParaRPr lang="en-US" sz="1900"/>
          </a:p>
          <a:p>
            <a:pPr marL="457200" lvl="0" indent="0" algn="l" rtl="0">
              <a:lnSpc>
                <a:spcPct val="100000"/>
              </a:lnSpc>
              <a:spcBef>
                <a:spcPts val="0"/>
              </a:spcBef>
              <a:spcAft>
                <a:spcPts val="0"/>
              </a:spcAft>
              <a:buClr>
                <a:schemeClr val="dk1"/>
              </a:buClr>
              <a:buSzPts val="1100"/>
              <a:buFont typeface="Arial" panose="020B0604020202020204"/>
              <a:buNone/>
            </a:pPr>
            <a:endParaRPr sz="1700"/>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 current data management solution:</a:t>
            </a:r>
            <a:endParaRPr sz="1900" b="1">
              <a:solidFill>
                <a:srgbClr val="000000"/>
              </a:solidFill>
              <a:latin typeface="Arial" panose="020B0604020202020204"/>
              <a:ea typeface="Arial" panose="020B0604020202020204"/>
              <a:cs typeface="Arial" panose="020B0604020202020204"/>
              <a:sym typeface="Arial" panose="020B0604020202020204"/>
            </a:endParaRPr>
          </a:p>
          <a:p>
            <a:pPr marL="0" lvl="0" algn="l" rtl="0">
              <a:spcBef>
                <a:spcPts val="1600"/>
              </a:spcBef>
              <a:spcAft>
                <a:spcPts val="0"/>
              </a:spcAft>
              <a:buNone/>
            </a:pPr>
            <a:r>
              <a:rPr lang="en-US" sz="1900">
                <a:sym typeface="Arial" panose="020B0604020202020204"/>
              </a:rPr>
              <a:t>The dataset currently storaged on a shared Excel Sheet that could be updated with any HR-employees.</a:t>
            </a:r>
            <a:endParaRPr lang="en-US" sz="1900">
              <a:sym typeface="Arial" panose="020B0604020202020204"/>
            </a:endParaRPr>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a:t>
            </a:r>
            <a:r>
              <a:rPr lang="en-GB" sz="1900" b="1">
                <a:latin typeface="Open Sans" panose="020B0306030504020204"/>
                <a:ea typeface="Open Sans" panose="020B0306030504020204"/>
                <a:cs typeface="Open Sans" panose="020B0306030504020204"/>
                <a:sym typeface="Open Sans" panose="020B0306030504020204"/>
              </a:rPr>
              <a:t> current data </a:t>
            </a:r>
            <a:r>
              <a:rPr lang="en-GB" sz="1900" b="1">
                <a:latin typeface="Open Sans" panose="020B0306030504020204"/>
                <a:ea typeface="Open Sans" panose="020B0306030504020204"/>
                <a:cs typeface="Open Sans" panose="020B0306030504020204"/>
                <a:sym typeface="Open Sans" panose="020B0306030504020204"/>
              </a:rPr>
              <a:t>available:</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200"/>
              </a:spcBef>
              <a:spcAft>
                <a:spcPts val="0"/>
              </a:spcAft>
              <a:buSzPts val="1900"/>
              <a:buFont typeface="Open Sans" panose="020B0306030504020204"/>
              <a:buNone/>
            </a:pPr>
            <a:r>
              <a:rPr lang="en-US" sz="1900"/>
              <a:t>Excell dataset include 205 records with 15 columns that keep the employee information such as: Employee personal Information, Hire|Start|End date, working location and salary ... </a:t>
            </a:r>
            <a:endParaRPr sz="1900"/>
          </a:p>
          <a:p>
            <a:pPr marL="457200" lvl="0" indent="0" algn="l" rtl="0">
              <a:spcBef>
                <a:spcPts val="1600"/>
              </a:spcBef>
              <a:spcAft>
                <a:spcPts val="16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72720"/>
            <a:ext cx="7242810" cy="6238875"/>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Additional data requests:</a:t>
            </a:r>
            <a:r>
              <a:rPr lang="en-US" altLang="en-GB" sz="1900" b="1">
                <a:latin typeface="Open Sans" panose="020B0306030504020204"/>
                <a:ea typeface="Open Sans" panose="020B0306030504020204"/>
                <a:cs typeface="Open Sans" panose="020B0306030504020204"/>
                <a:sym typeface="Open Sans" panose="020B0306030504020204"/>
              </a:rPr>
              <a:t>-</a:t>
            </a:r>
            <a:endParaRPr lang="en-US" alt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altLang="en-GB" sz="1900">
                <a:sym typeface="+mn-ea"/>
              </a:rPr>
              <a:t>1. Be able to connect ro payroll department’s system in the future for intergration.</a:t>
            </a:r>
            <a:endParaRPr lang="en-US" altLang="en-GB" sz="1900">
              <a:sym typeface="+mn-ea"/>
            </a:endParaRPr>
          </a:p>
          <a:p>
            <a:pPr marL="107950" lvl="0" indent="0" algn="l" rtl="0">
              <a:spcBef>
                <a:spcPts val="1600"/>
              </a:spcBef>
              <a:spcAft>
                <a:spcPts val="0"/>
              </a:spcAft>
              <a:buSzPts val="1900"/>
              <a:buFont typeface="Open Sans" panose="020B0306030504020204"/>
              <a:buNone/>
            </a:pPr>
            <a:r>
              <a:rPr lang="en-US" altLang="en-GB" sz="1900">
                <a:sym typeface="+mn-ea"/>
              </a:rPr>
              <a:t>2. Maintain the employee attendance and paid time off information. </a:t>
            </a:r>
            <a:endParaRPr lang="en-GB" sz="1900">
              <a:sym typeface="+mn-ea"/>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own/manage data</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900"/>
              <a:t> - HR employees.</a:t>
            </a:r>
            <a:endParaRPr lang="en-US" altLang="en-GB" sz="19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have access to database</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900"/>
              <a:t>- All of </a:t>
            </a:r>
            <a:r>
              <a:rPr lang="en-US" altLang="en-GB" sz="1900">
                <a:sym typeface="Open Sans" panose="020B0306030504020204"/>
              </a:rPr>
              <a:t>Tech ABC Corp employess with domain could login with read only to access to database and restricted to the salary information HR and management level employees only.</a:t>
            </a:r>
            <a:endParaRPr lang="en-US" altLang="en-GB" sz="1900">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900"/>
              <a:t>- Only </a:t>
            </a:r>
            <a:r>
              <a:rPr lang="en-US" altLang="en-GB" sz="1900">
                <a:sym typeface="Open Sans" panose="020B0306030504020204"/>
              </a:rPr>
              <a:t>HR and management level employees should have write permission.</a:t>
            </a:r>
            <a:endParaRPr lang="en-US" altLang="en-GB" sz="1900">
              <a:sym typeface="Open Sans" panose="020B03060305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9" name="Google Shape;219;p5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size of database</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a:t>List the size of the database in terms of numbers of rows. Business users often understand row or column size instead of GBs or MBs</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annual growth</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a:t>List any expected growth to the data</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Is any of the data sensitive/restricted</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a:t>List any data that may be sensitive or restricted from particular users</a:t>
            </a:r>
            <a:endParaRPr sz="1900"/>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endParaRPr lang="en-GB"/>
          </a:p>
        </p:txBody>
      </p:sp>
      <p:sp>
        <p:nvSpPr>
          <p:cNvPr id="225" name="Google Shape;225;p5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Justification for</a:t>
            </a:r>
            <a:r>
              <a:rPr lang="en-GB" sz="1900" b="1">
                <a:latin typeface="Open Sans" panose="020B0306030504020204"/>
                <a:ea typeface="Open Sans" panose="020B0306030504020204"/>
                <a:cs typeface="Open Sans" panose="020B0306030504020204"/>
                <a:sym typeface="Open Sans" panose="020B0306030504020204"/>
              </a:rPr>
              <a:t> the new database</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a:t>Provide at least two justifications for building a database</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Database objects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a:t>List the database objects (tables, views, special procedures)  that will be created for the database. </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a:t>Hint - you may want to circle back to this answer after completing the logical ERD in step 2.</a:t>
            </a:r>
            <a:endParaRPr sz="1700"/>
          </a:p>
          <a:p>
            <a:pPr marL="45720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ingestion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GB" sz="1700"/>
              <a:t>Select a data ingestion method (ETL, Direct feed, API) based on the information provided.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a:t>
            </a:r>
            <a:r>
              <a:rPr lang="en-GB"/>
              <a:t>Technical </a:t>
            </a:r>
            <a:r>
              <a:rPr lang="en-GB"/>
              <a:t>Requirement</a:t>
            </a:r>
            <a:endParaRPr lang="en-GB"/>
          </a:p>
        </p:txBody>
      </p:sp>
      <p:sp>
        <p:nvSpPr>
          <p:cNvPr id="231" name="Google Shape;231;p5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governance (Ownership and User access)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Ownership: </a:t>
            </a:r>
            <a:r>
              <a:rPr lang="en-GB"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User Access: </a:t>
            </a:r>
            <a:r>
              <a:rPr lang="en-GB"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Scalability </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r>
              <a:rPr lang="en-GB" sz="1900"/>
              <a:t>Should replication or sharding be used to ensure scalability based on user needs</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Flexibility</a:t>
            </a:r>
            <a:endParaRPr sz="1900"/>
          </a:p>
          <a:p>
            <a:pPr marL="457200" lvl="0" indent="0" algn="l" rtl="0">
              <a:spcBef>
                <a:spcPts val="1600"/>
              </a:spcBef>
              <a:spcAft>
                <a:spcPts val="0"/>
              </a:spcAft>
              <a:buNone/>
            </a:pPr>
            <a:r>
              <a:rPr lang="en-GB" sz="1900"/>
              <a:t>Describe measures taken to ensure future data integration if needed</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Storage &amp; retention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Storage (disk or in-memory): </a:t>
            </a:r>
            <a:r>
              <a:rPr lang="en-GB" sz="1700"/>
              <a:t>check </a:t>
            </a:r>
            <a:r>
              <a:rPr lang="en-GB" sz="1700" u="sng">
                <a:solidFill>
                  <a:schemeClr val="hlink"/>
                </a:solidFill>
                <a:hlinkClick r:id="rId1"/>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Retention: </a:t>
            </a:r>
            <a:r>
              <a:rPr lang="en-GB"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Backup</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r>
              <a:rPr lang="en-GB" sz="1700"/>
              <a:t> </a:t>
            </a:r>
            <a:r>
              <a:rPr lang="en-GB" sz="1700" u="sng">
                <a:solidFill>
                  <a:schemeClr val="hlink"/>
                </a:solidFill>
                <a:hlinkClick r:id="rId1"/>
              </a:rPr>
              <a:t>IT Best Practices document</a:t>
            </a:r>
            <a:r>
              <a:rPr lang="en-GB"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13883</Words>
  <Application>WPS Presentation</Application>
  <PresentationFormat/>
  <Paragraphs>346</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31</vt:i4>
      </vt:variant>
    </vt:vector>
  </HeadingPairs>
  <TitlesOfParts>
    <vt:vector size="45" baseType="lpstr">
      <vt:lpstr>Arial</vt:lpstr>
      <vt:lpstr>SimSun</vt:lpstr>
      <vt:lpstr>Wingdings</vt:lpstr>
      <vt:lpstr>Arial</vt:lpstr>
      <vt:lpstr>Open Sans</vt:lpstr>
      <vt:lpstr>Helvetica Neue</vt:lpstr>
      <vt:lpstr>Open Sans Light</vt:lpstr>
      <vt:lpstr>Microsoft YaHei</vt:lpstr>
      <vt:lpstr>Arial Unicode MS</vt:lpstr>
      <vt:lpstr>Source Code Pro</vt:lpstr>
      <vt:lpstr>Simple Light</vt:lpstr>
      <vt:lpstr>Simple Light</vt:lpstr>
      <vt:lpstr>Simple Light</vt:lpstr>
      <vt:lpstr>White</vt:lpstr>
      <vt:lpstr>[Student Name &amp; Date]</vt:lpstr>
      <vt:lpstr>Business Scenario</vt:lpstr>
      <vt:lpstr>PowerPoint 演示文稿</vt:lpstr>
      <vt:lpstr>Step 1: Data Architecture Foundations</vt:lpstr>
      <vt:lpstr>Data Architect Business Requirement</vt:lpstr>
      <vt:lpstr>PowerPoint 演示文稿</vt:lpstr>
      <vt:lpstr>Data Architect Business Requirement</vt:lpstr>
      <vt:lpstr>Data Architect Technical Requirement</vt:lpstr>
      <vt:lpstr>Data Architect Technical Requirement</vt:lpstr>
      <vt:lpstr>PowerPoint 演示文稿</vt:lpstr>
      <vt:lpstr>Step 2: Relational Database Design</vt:lpstr>
      <vt:lpstr>ERD</vt:lpstr>
      <vt:lpstr>ERD</vt:lpstr>
      <vt:lpstr>ERD</vt:lpstr>
      <vt:lpstr>PowerPoint 演示文稿</vt:lpstr>
      <vt:lpstr>Step 3: Create A Physical Database</vt:lpstr>
      <vt:lpstr>DDL</vt:lpstr>
      <vt:lpstr>CRUD</vt:lpstr>
      <vt:lpstr>CRUD</vt:lpstr>
      <vt:lpstr>CRUD</vt:lpstr>
      <vt:lpstr>CRUD</vt:lpstr>
      <vt:lpstr>CRUD</vt:lpstr>
      <vt:lpstr>CRUD</vt:lpstr>
      <vt:lpstr>CRUD</vt:lpstr>
      <vt:lpstr>PowerPoint 演示文稿</vt:lpstr>
      <vt:lpstr>Step 4: Above and Beyond</vt:lpstr>
      <vt:lpstr>Standout Suggestion 1</vt:lpstr>
      <vt:lpstr>Standout Suggestion 2</vt:lpstr>
      <vt:lpstr>Standout Suggestion 3</vt:lpstr>
      <vt:lpstr>PowerPoint 演示文稿</vt:lpstr>
      <vt:lpstr>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
  <cp:lastModifiedBy>fuongcao</cp:lastModifiedBy>
  <cp:revision>4</cp:revision>
  <dcterms:created xsi:type="dcterms:W3CDTF">2024-07-27T04:13:00Z</dcterms:created>
  <dcterms:modified xsi:type="dcterms:W3CDTF">2024-07-27T08:11:08Z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128B3BAA400A47F89676DF50C56689EC_12</vt:lpwstr>
  </property>
  <property fmtid="{D5CDD505-2E9C-101B-9397-08002B2CF9AE}" pid="3" name="KSOProductBuildVer">
    <vt:lpwstr>1033-12.2.0.13472</vt:lpwstr>
  </property>
</Properties>
</file>