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82" r:id="rId4"/>
    <p:sldId id="259" r:id="rId5"/>
    <p:sldId id="280" r:id="rId6"/>
    <p:sldId id="281" r:id="rId7"/>
    <p:sldId id="284" r:id="rId8"/>
    <p:sldId id="283" r:id="rId9"/>
    <p:sldId id="287" r:id="rId10"/>
    <p:sldId id="286" r:id="rId11"/>
    <p:sldId id="288" r:id="rId12"/>
    <p:sldId id="289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0"/>
    <a:srgbClr val="F4F4F4"/>
    <a:srgbClr val="EFEFEF"/>
    <a:srgbClr val="5A6C6A"/>
    <a:srgbClr val="3B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-610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4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29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2018/12/19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3655" y="-25400"/>
            <a:ext cx="12235815" cy="697420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0" b="51583"/>
          <a:stretch>
            <a:fillRect/>
          </a:stretch>
        </p:blipFill>
        <p:spPr>
          <a:xfrm flipH="1">
            <a:off x="-33655" y="-25400"/>
            <a:ext cx="1530350" cy="2597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748" y="0"/>
            <a:ext cx="12233275" cy="68814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20565" y="488315"/>
            <a:ext cx="3512820" cy="5244465"/>
            <a:chOff x="6854" y="818"/>
            <a:chExt cx="5532" cy="8259"/>
          </a:xfrm>
        </p:grpSpPr>
        <p:grpSp>
          <p:nvGrpSpPr>
            <p:cNvPr id="28" name="组合 27"/>
            <p:cNvGrpSpPr/>
            <p:nvPr/>
          </p:nvGrpSpPr>
          <p:grpSpPr>
            <a:xfrm>
              <a:off x="6854" y="971"/>
              <a:ext cx="5533" cy="7998"/>
              <a:chOff x="4562351" y="826142"/>
              <a:chExt cx="3192664" cy="507871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4615281" y="1152660"/>
                <a:ext cx="1293255" cy="186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500" dirty="0">
                    <a:solidFill>
                      <a:srgbClr val="161317"/>
                    </a:solidFill>
                    <a:latin typeface="仿宋" panose="02010609060101010101" charset="-122"/>
                    <a:ea typeface="仿宋" panose="02010609060101010101" charset="-122"/>
                  </a:rPr>
                  <a:t>三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461760" y="2270848"/>
                <a:ext cx="1293255" cy="144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800" dirty="0">
                    <a:solidFill>
                      <a:srgbClr val="161317"/>
                    </a:solidFill>
                    <a:latin typeface="仿宋" panose="02010609060101010101" charset="-122"/>
                    <a:ea typeface="仿宋" panose="02010609060101010101" charset="-122"/>
                  </a:rPr>
                  <a:t>组</a:t>
                </a: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5908467" y="826142"/>
                <a:ext cx="665307" cy="6169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4562351" y="1483328"/>
                <a:ext cx="3012706" cy="28938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流程图: 接点 33"/>
              <p:cNvSpPr/>
              <p:nvPr/>
            </p:nvSpPr>
            <p:spPr>
              <a:xfrm>
                <a:off x="5622966" y="3501729"/>
                <a:ext cx="901020" cy="901020"/>
              </a:xfrm>
              <a:prstGeom prst="flowChartConnector">
                <a:avLst/>
              </a:prstGeom>
              <a:solidFill>
                <a:srgbClr val="3B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1317"/>
                  </a:solidFill>
                </a:endParaRPr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5622966" y="4572444"/>
                <a:ext cx="901020" cy="901020"/>
              </a:xfrm>
              <a:prstGeom prst="flowChartConnector">
                <a:avLst/>
              </a:prstGeom>
              <a:solidFill>
                <a:srgbClr val="3B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1317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698146" y="3446586"/>
                <a:ext cx="866821" cy="92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 smtClean="0">
                    <a:solidFill>
                      <a:schemeClr val="bg1"/>
                    </a:solidFill>
                    <a:latin typeface="仿宋" panose="02010609060101010101" charset="-122"/>
                    <a:ea typeface="仿宋" panose="02010609060101010101" charset="-122"/>
                  </a:rPr>
                  <a:t>项</a:t>
                </a:r>
                <a:endParaRPr lang="zh-CN" altLang="en-US" sz="5400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675112" y="4524823"/>
                <a:ext cx="866821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 smtClean="0">
                    <a:solidFill>
                      <a:schemeClr val="bg1"/>
                    </a:solidFill>
                    <a:latin typeface="仿宋" panose="02010609060101010101" charset="-122"/>
                    <a:ea typeface="仿宋" panose="02010609060101010101" charset="-122"/>
                  </a:rPr>
                  <a:t>目</a:t>
                </a:r>
                <a:endParaRPr lang="zh-CN" altLang="en-US" sz="5400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6191333" y="5287896"/>
                <a:ext cx="665307" cy="6169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10249" y="818"/>
              <a:ext cx="188" cy="214"/>
            </a:xfrm>
            <a:prstGeom prst="ellipse">
              <a:avLst/>
            </a:prstGeom>
            <a:solidFill>
              <a:srgbClr val="3B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79" y="1943"/>
              <a:ext cx="188" cy="214"/>
            </a:xfrm>
            <a:prstGeom prst="ellipse">
              <a:avLst/>
            </a:prstGeom>
            <a:solidFill>
              <a:srgbClr val="3B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539" y="8863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909780" y="3771265"/>
            <a:ext cx="923330" cy="414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</a:rPr>
              <a:t>汇报人</a:t>
            </a:r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：全体成员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211955" y="2108200"/>
            <a:ext cx="2199005" cy="1911985"/>
          </a:xfrm>
          <a:prstGeom prst="line">
            <a:avLst/>
          </a:prstGeom>
          <a:ln w="12700">
            <a:solidFill>
              <a:srgbClr val="3B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124325" y="3952875"/>
            <a:ext cx="119380" cy="1358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" y="3608656"/>
            <a:ext cx="3392805" cy="31065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冉爱鱼\Documents\Tencent Files\1157312227\Image\C2C\@K_T{47QDM2IY}{8(AU22~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86" y="838986"/>
            <a:ext cx="9156137" cy="49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256670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冉爱鱼\Documents\Tencent Files\1157312227\Image\C2C\%%[RO481`BBW0[K4C(NU(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21" y="2498756"/>
            <a:ext cx="11410557" cy="28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23911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C:\Users\冉爱鱼\Documents\Tencent Files\1157312227\Image\C2C\PVJ96V9JN[X47B8X7$8{9$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22219"/>
            <a:ext cx="84582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087448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352290" y="519430"/>
            <a:ext cx="3513455" cy="5244465"/>
            <a:chOff x="6854" y="818"/>
            <a:chExt cx="5533" cy="8259"/>
          </a:xfrm>
        </p:grpSpPr>
        <p:grpSp>
          <p:nvGrpSpPr>
            <p:cNvPr id="28" name="组合 27"/>
            <p:cNvGrpSpPr/>
            <p:nvPr/>
          </p:nvGrpSpPr>
          <p:grpSpPr>
            <a:xfrm>
              <a:off x="6854" y="971"/>
              <a:ext cx="5533" cy="7998"/>
              <a:chOff x="4562351" y="826142"/>
              <a:chExt cx="3192664" cy="507871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4615281" y="1152660"/>
                <a:ext cx="1293255" cy="186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500" dirty="0">
                    <a:solidFill>
                      <a:srgbClr val="161317"/>
                    </a:solidFill>
                    <a:latin typeface="仿宋" panose="02010609060101010101" charset="-122"/>
                    <a:ea typeface="仿宋" panose="02010609060101010101" charset="-122"/>
                  </a:rPr>
                  <a:t>感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461760" y="2270848"/>
                <a:ext cx="1293255" cy="144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800" dirty="0">
                    <a:solidFill>
                      <a:srgbClr val="161317"/>
                    </a:solidFill>
                    <a:latin typeface="仿宋" panose="02010609060101010101" charset="-122"/>
                    <a:ea typeface="仿宋" panose="02010609060101010101" charset="-122"/>
                  </a:rPr>
                  <a:t>谢</a:t>
                </a: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5908467" y="826142"/>
                <a:ext cx="665307" cy="6169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4562351" y="1483328"/>
                <a:ext cx="3012706" cy="28938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流程图: 接点 33"/>
              <p:cNvSpPr/>
              <p:nvPr/>
            </p:nvSpPr>
            <p:spPr>
              <a:xfrm>
                <a:off x="5622966" y="3501729"/>
                <a:ext cx="901020" cy="901020"/>
              </a:xfrm>
              <a:prstGeom prst="flowChartConnector">
                <a:avLst/>
              </a:prstGeom>
              <a:solidFill>
                <a:srgbClr val="3B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1317"/>
                  </a:solidFill>
                </a:endParaRPr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5622966" y="4572444"/>
                <a:ext cx="901020" cy="901020"/>
              </a:xfrm>
              <a:prstGeom prst="flowChartConnector">
                <a:avLst/>
              </a:prstGeom>
              <a:solidFill>
                <a:srgbClr val="3B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1317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706769" y="3502114"/>
                <a:ext cx="866821" cy="92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 smtClean="0">
                    <a:solidFill>
                      <a:schemeClr val="bg1"/>
                    </a:solidFill>
                    <a:latin typeface="仿宋" panose="02010609060101010101" charset="-122"/>
                    <a:ea typeface="仿宋" panose="02010609060101010101" charset="-122"/>
                  </a:rPr>
                  <a:t>聆</a:t>
                </a:r>
                <a:endParaRPr lang="zh-CN" altLang="en-US" sz="5400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721195" y="4638233"/>
                <a:ext cx="866821" cy="92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solidFill>
                      <a:schemeClr val="bg1"/>
                    </a:solidFill>
                    <a:latin typeface="仿宋" panose="02010609060101010101" charset="-122"/>
                    <a:ea typeface="仿宋" panose="02010609060101010101" charset="-122"/>
                  </a:rPr>
                  <a:t>听</a:t>
                </a: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6191333" y="5287896"/>
                <a:ext cx="665307" cy="6169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10249" y="818"/>
              <a:ext cx="188" cy="214"/>
            </a:xfrm>
            <a:prstGeom prst="ellipse">
              <a:avLst/>
            </a:prstGeom>
            <a:solidFill>
              <a:srgbClr val="3B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79" y="1943"/>
              <a:ext cx="188" cy="214"/>
            </a:xfrm>
            <a:prstGeom prst="ellipse">
              <a:avLst/>
            </a:prstGeom>
            <a:solidFill>
              <a:srgbClr val="3B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539" y="8863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909780" y="3771265"/>
            <a:ext cx="923330" cy="414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</a:rPr>
              <a:t>汇报人</a:t>
            </a:r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</a:rPr>
              <a:t>惠</a:t>
            </a:r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软一班三组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043680" y="2139315"/>
            <a:ext cx="2199005" cy="1911985"/>
          </a:xfrm>
          <a:prstGeom prst="line">
            <a:avLst/>
          </a:prstGeom>
          <a:ln w="12700">
            <a:solidFill>
              <a:srgbClr val="3B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956050" y="3983990"/>
            <a:ext cx="119380" cy="1358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" y="3608656"/>
            <a:ext cx="3392805" cy="31065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239260" y="523240"/>
            <a:ext cx="3974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项目参与人员名单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46" y="1533525"/>
            <a:ext cx="3954156" cy="5143500"/>
          </a:xfrm>
          <a:prstGeom prst="rect">
            <a:avLst/>
          </a:prstGeom>
        </p:spPr>
      </p:pic>
      <p:sp>
        <p:nvSpPr>
          <p:cNvPr id="2" name="心形 1"/>
          <p:cNvSpPr/>
          <p:nvPr/>
        </p:nvSpPr>
        <p:spPr>
          <a:xfrm>
            <a:off x="5564408" y="1271654"/>
            <a:ext cx="6568086" cy="5117690"/>
          </a:xfrm>
          <a:prstGeom prst="heart">
            <a:avLst/>
          </a:prstGeom>
          <a:solidFill>
            <a:srgbClr val="E1E1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33565" y="2663795"/>
            <a:ext cx="560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需求分析：     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王磊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前端开发：     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扶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鹏、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侯朝奎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王先舜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后端开发：     梁露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李燕琴、高娱、陈梦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项目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测试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：     李燕琴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冉爱鱼\Documents\Tencent Files\1157312227\Image\C2C\BE9`ANF~(DY$T`N]2R]3IQ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07" y="1484768"/>
            <a:ext cx="9518914" cy="46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947065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冉爱鱼\Documents\Tencent Files\1157312227\Image\C2C\G9`506M1Z_]$EU`S$8GLAZ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10" y="1726932"/>
            <a:ext cx="9918430" cy="386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冉爱鱼\Documents\Tencent Files\1157312227\Image\C2C\[}Q$@Y5}L411Z5D2R96()M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91" y="1955549"/>
            <a:ext cx="10223586" cy="404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846939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冉爱鱼\Documents\Tencent Files\1157312227\Image\C2C\TOGY[KJ]JO7N5T0R2581()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58" y="1140658"/>
            <a:ext cx="10037554" cy="493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07018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冉爱鱼\Documents\Tencent Files\1157312227\Image\C2C\LO`G}Z4YU`$P10IFKSRI59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36" y="1496602"/>
            <a:ext cx="8863454" cy="446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917520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冉爱鱼\Documents\Tencent Files\1157312227\Image\C2C\T6GNX0MM7XTF9NU`X[2YK)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96" y="1300898"/>
            <a:ext cx="9777150" cy="48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17375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冉爱鱼\Documents\Tencent Files\1157312227\Image\C2C\F{O(9G58IZI9~B$BGOSXJ$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0" y="1489509"/>
            <a:ext cx="9690264" cy="41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91211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千图网海量PPT模板www.58pic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自定义</PresentationFormat>
  <Paragraphs>20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http://www.ypppt.com/</dc:description>
  <cp:lastModifiedBy/>
  <cp:revision>7</cp:revision>
  <dcterms:created xsi:type="dcterms:W3CDTF">2018-03-01T02:03:00Z</dcterms:created>
  <dcterms:modified xsi:type="dcterms:W3CDTF">2018-12-19T12:03:38Z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