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60" r:id="rId2"/>
  </p:sldMasterIdLst>
  <p:sldIdLst>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77B592-1390-4F3D-B997-7DC395539A2D}" v="209" dt="2023-11-05T14:42:21.5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3E408D-86DD-48E0-B736-B63ECF663151}"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6270A54-DAC7-4E24-A778-3AE91DB989EB}">
      <dgm:prSet/>
      <dgm:spPr/>
      <dgm:t>
        <a:bodyPr/>
        <a:lstStyle/>
        <a:p>
          <a:r>
            <a:rPr lang="en-GB"/>
            <a:t>Additivity: Log returns exhibit the property of additivity, meaning that when you sum up the log returns over a specific period, it corresponds to the overall return for that duration. This characteristic is fundamental for representing the compounding of returns in financial simulations.</a:t>
          </a:r>
          <a:endParaRPr lang="en-US"/>
        </a:p>
      </dgm:t>
    </dgm:pt>
    <dgm:pt modelId="{68CCBFB0-1DA7-459E-870A-103A5B67D306}" type="parTrans" cxnId="{557CFDB7-E196-4CF9-A866-B20789D76894}">
      <dgm:prSet/>
      <dgm:spPr/>
      <dgm:t>
        <a:bodyPr/>
        <a:lstStyle/>
        <a:p>
          <a:endParaRPr lang="en-US"/>
        </a:p>
      </dgm:t>
    </dgm:pt>
    <dgm:pt modelId="{3D1EB48A-38DE-4CD7-8D09-3A0B90AE11FA}" type="sibTrans" cxnId="{557CFDB7-E196-4CF9-A866-B20789D76894}">
      <dgm:prSet/>
      <dgm:spPr/>
      <dgm:t>
        <a:bodyPr/>
        <a:lstStyle/>
        <a:p>
          <a:endParaRPr lang="en-US"/>
        </a:p>
      </dgm:t>
    </dgm:pt>
    <dgm:pt modelId="{79F46A58-3FD5-47AF-961B-6BF68FD55818}">
      <dgm:prSet/>
      <dgm:spPr/>
      <dgm:t>
        <a:bodyPr/>
        <a:lstStyle/>
        <a:p>
          <a:r>
            <a:rPr lang="en-GB"/>
            <a:t>Normal Distribution: Log returns tend to approximate a normal distribution, or at least a distribution that is closer to normal compared to arithmetic returns.</a:t>
          </a:r>
          <a:endParaRPr lang="en-US"/>
        </a:p>
      </dgm:t>
    </dgm:pt>
    <dgm:pt modelId="{D6D69FB7-3047-4888-A287-D3A7BE87A22C}" type="parTrans" cxnId="{D017384A-75B6-4A27-9A8B-2DC1B52727A2}">
      <dgm:prSet/>
      <dgm:spPr/>
      <dgm:t>
        <a:bodyPr/>
        <a:lstStyle/>
        <a:p>
          <a:endParaRPr lang="en-US"/>
        </a:p>
      </dgm:t>
    </dgm:pt>
    <dgm:pt modelId="{EEA170BE-63AE-4CBF-AD0B-745997181194}" type="sibTrans" cxnId="{D017384A-75B6-4A27-9A8B-2DC1B52727A2}">
      <dgm:prSet/>
      <dgm:spPr/>
      <dgm:t>
        <a:bodyPr/>
        <a:lstStyle/>
        <a:p>
          <a:endParaRPr lang="en-US"/>
        </a:p>
      </dgm:t>
    </dgm:pt>
    <dgm:pt modelId="{DC4A2265-6604-4112-A385-23ADC75D8776}">
      <dgm:prSet/>
      <dgm:spPr/>
      <dgm:t>
        <a:bodyPr/>
        <a:lstStyle/>
        <a:p>
          <a:r>
            <a:rPr lang="en-GB"/>
            <a:t>Stationarity: It is reasonable to assume that log returns remain stationary over time, which serves as a critical assumption in various financial models. Stationarity implies that the statistical characteristics of log returns remain consistent over time, rendering them more predictable and suitable for modeling.</a:t>
          </a:r>
          <a:endParaRPr lang="en-US"/>
        </a:p>
      </dgm:t>
    </dgm:pt>
    <dgm:pt modelId="{41922522-DAD1-4371-8ADD-A47B188E7ABA}" type="parTrans" cxnId="{7495C756-9577-4710-81E1-1E4162A3A612}">
      <dgm:prSet/>
      <dgm:spPr/>
      <dgm:t>
        <a:bodyPr/>
        <a:lstStyle/>
        <a:p>
          <a:endParaRPr lang="en-US"/>
        </a:p>
      </dgm:t>
    </dgm:pt>
    <dgm:pt modelId="{742C92E9-8E90-4082-8BC6-23C3E54C89EE}" type="sibTrans" cxnId="{7495C756-9577-4710-81E1-1E4162A3A612}">
      <dgm:prSet/>
      <dgm:spPr/>
      <dgm:t>
        <a:bodyPr/>
        <a:lstStyle/>
        <a:p>
          <a:endParaRPr lang="en-US"/>
        </a:p>
      </dgm:t>
    </dgm:pt>
    <dgm:pt modelId="{168839FD-0024-4846-BD70-CD7D9F35676A}">
      <dgm:prSet/>
      <dgm:spPr/>
      <dgm:t>
        <a:bodyPr/>
        <a:lstStyle/>
        <a:p>
          <a:r>
            <a:rPr lang="en-GB"/>
            <a:t>Symmetry: Log returns display symmetry around zero, making them well-suited for capturing both positive and negative price movements. In the realm of financial modeling, it is vital to account for downside risk (negative returns) in addition to the potential for positive returns.</a:t>
          </a:r>
          <a:endParaRPr lang="en-US"/>
        </a:p>
      </dgm:t>
    </dgm:pt>
    <dgm:pt modelId="{54AFFFB9-B175-482B-8965-7E1ABE7FB771}" type="parTrans" cxnId="{9749BADF-0BFB-4D27-A00F-4A0F471DD419}">
      <dgm:prSet/>
      <dgm:spPr/>
      <dgm:t>
        <a:bodyPr/>
        <a:lstStyle/>
        <a:p>
          <a:endParaRPr lang="en-US"/>
        </a:p>
      </dgm:t>
    </dgm:pt>
    <dgm:pt modelId="{C0F58789-9A88-4794-B792-819528758F04}" type="sibTrans" cxnId="{9749BADF-0BFB-4D27-A00F-4A0F471DD419}">
      <dgm:prSet/>
      <dgm:spPr/>
      <dgm:t>
        <a:bodyPr/>
        <a:lstStyle/>
        <a:p>
          <a:endParaRPr lang="en-US"/>
        </a:p>
      </dgm:t>
    </dgm:pt>
    <dgm:pt modelId="{6E7CB779-A5F9-460D-8527-7FED14331A77}" type="pres">
      <dgm:prSet presAssocID="{533E408D-86DD-48E0-B736-B63ECF663151}" presName="root" presStyleCnt="0">
        <dgm:presLayoutVars>
          <dgm:dir/>
          <dgm:resizeHandles val="exact"/>
        </dgm:presLayoutVars>
      </dgm:prSet>
      <dgm:spPr/>
    </dgm:pt>
    <dgm:pt modelId="{A7CD65EC-9F18-4DB9-B224-C21C48FC7E63}" type="pres">
      <dgm:prSet presAssocID="{533E408D-86DD-48E0-B736-B63ECF663151}" presName="container" presStyleCnt="0">
        <dgm:presLayoutVars>
          <dgm:dir/>
          <dgm:resizeHandles val="exact"/>
        </dgm:presLayoutVars>
      </dgm:prSet>
      <dgm:spPr/>
    </dgm:pt>
    <dgm:pt modelId="{5BC2F0C3-3186-45E1-B1AE-0C6F3CAD5278}" type="pres">
      <dgm:prSet presAssocID="{D6270A54-DAC7-4E24-A778-3AE91DB989EB}" presName="compNode" presStyleCnt="0"/>
      <dgm:spPr/>
    </dgm:pt>
    <dgm:pt modelId="{1257BA33-7146-47F8-B54B-DE65D77F21AA}" type="pres">
      <dgm:prSet presAssocID="{D6270A54-DAC7-4E24-A778-3AE91DB989EB}" presName="iconBgRect" presStyleLbl="bgShp" presStyleIdx="0" presStyleCnt="4"/>
      <dgm:spPr/>
    </dgm:pt>
    <dgm:pt modelId="{F535ED57-3D42-435D-9D5F-BF01EDEFBBAE}" type="pres">
      <dgm:prSet presAssocID="{D6270A54-DAC7-4E24-A778-3AE91DB989E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A2D1F977-1A9E-417E-B2FC-CA04229D8F01}" type="pres">
      <dgm:prSet presAssocID="{D6270A54-DAC7-4E24-A778-3AE91DB989EB}" presName="spaceRect" presStyleCnt="0"/>
      <dgm:spPr/>
    </dgm:pt>
    <dgm:pt modelId="{50A29884-CD1A-41E4-9B77-AE8872EAC3E1}" type="pres">
      <dgm:prSet presAssocID="{D6270A54-DAC7-4E24-A778-3AE91DB989EB}" presName="textRect" presStyleLbl="revTx" presStyleIdx="0" presStyleCnt="4">
        <dgm:presLayoutVars>
          <dgm:chMax val="1"/>
          <dgm:chPref val="1"/>
        </dgm:presLayoutVars>
      </dgm:prSet>
      <dgm:spPr/>
    </dgm:pt>
    <dgm:pt modelId="{0AEDC4D7-8638-4F1E-8063-BBA42EF0DF1E}" type="pres">
      <dgm:prSet presAssocID="{3D1EB48A-38DE-4CD7-8D09-3A0B90AE11FA}" presName="sibTrans" presStyleLbl="sibTrans2D1" presStyleIdx="0" presStyleCnt="0"/>
      <dgm:spPr/>
    </dgm:pt>
    <dgm:pt modelId="{EA828BB6-CAB4-4027-A6AE-ADFF778561FB}" type="pres">
      <dgm:prSet presAssocID="{79F46A58-3FD5-47AF-961B-6BF68FD55818}" presName="compNode" presStyleCnt="0"/>
      <dgm:spPr/>
    </dgm:pt>
    <dgm:pt modelId="{55CC1858-56E7-45B5-AE85-4519DCE98FDC}" type="pres">
      <dgm:prSet presAssocID="{79F46A58-3FD5-47AF-961B-6BF68FD55818}" presName="iconBgRect" presStyleLbl="bgShp" presStyleIdx="1" presStyleCnt="4"/>
      <dgm:spPr/>
    </dgm:pt>
    <dgm:pt modelId="{71882BB3-809D-4DD5-9A52-9DEF69ADE89C}" type="pres">
      <dgm:prSet presAssocID="{79F46A58-3FD5-47AF-961B-6BF68FD5581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thematics"/>
        </a:ext>
      </dgm:extLst>
    </dgm:pt>
    <dgm:pt modelId="{3FC4B067-EA1E-44C1-86AB-029600134729}" type="pres">
      <dgm:prSet presAssocID="{79F46A58-3FD5-47AF-961B-6BF68FD55818}" presName="spaceRect" presStyleCnt="0"/>
      <dgm:spPr/>
    </dgm:pt>
    <dgm:pt modelId="{4AB69210-A2D0-4492-AC5F-818211C3E808}" type="pres">
      <dgm:prSet presAssocID="{79F46A58-3FD5-47AF-961B-6BF68FD55818}" presName="textRect" presStyleLbl="revTx" presStyleIdx="1" presStyleCnt="4">
        <dgm:presLayoutVars>
          <dgm:chMax val="1"/>
          <dgm:chPref val="1"/>
        </dgm:presLayoutVars>
      </dgm:prSet>
      <dgm:spPr/>
    </dgm:pt>
    <dgm:pt modelId="{0085293C-187B-499C-A31B-38B2FC819A14}" type="pres">
      <dgm:prSet presAssocID="{EEA170BE-63AE-4CBF-AD0B-745997181194}" presName="sibTrans" presStyleLbl="sibTrans2D1" presStyleIdx="0" presStyleCnt="0"/>
      <dgm:spPr/>
    </dgm:pt>
    <dgm:pt modelId="{ABBEFCCD-67B8-4826-B18E-43A436C378FD}" type="pres">
      <dgm:prSet presAssocID="{DC4A2265-6604-4112-A385-23ADC75D8776}" presName="compNode" presStyleCnt="0"/>
      <dgm:spPr/>
    </dgm:pt>
    <dgm:pt modelId="{90CE1B2B-5A6A-4917-AD05-CC64DC2B66AA}" type="pres">
      <dgm:prSet presAssocID="{DC4A2265-6604-4112-A385-23ADC75D8776}" presName="iconBgRect" presStyleLbl="bgShp" presStyleIdx="2" presStyleCnt="4"/>
      <dgm:spPr/>
    </dgm:pt>
    <dgm:pt modelId="{0FCCF8FE-C2AA-4388-81EE-AFD3DE90CD9D}" type="pres">
      <dgm:prSet presAssocID="{DC4A2265-6604-4112-A385-23ADC75D877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D65D6E11-8319-4B1A-8469-F576089CA779}" type="pres">
      <dgm:prSet presAssocID="{DC4A2265-6604-4112-A385-23ADC75D8776}" presName="spaceRect" presStyleCnt="0"/>
      <dgm:spPr/>
    </dgm:pt>
    <dgm:pt modelId="{3BEE2C03-262B-4FBA-8765-41D8A4F162B0}" type="pres">
      <dgm:prSet presAssocID="{DC4A2265-6604-4112-A385-23ADC75D8776}" presName="textRect" presStyleLbl="revTx" presStyleIdx="2" presStyleCnt="4">
        <dgm:presLayoutVars>
          <dgm:chMax val="1"/>
          <dgm:chPref val="1"/>
        </dgm:presLayoutVars>
      </dgm:prSet>
      <dgm:spPr/>
    </dgm:pt>
    <dgm:pt modelId="{BDEFA570-C91C-4252-8FE6-43AAB0D5A60B}" type="pres">
      <dgm:prSet presAssocID="{742C92E9-8E90-4082-8BC6-23C3E54C89EE}" presName="sibTrans" presStyleLbl="sibTrans2D1" presStyleIdx="0" presStyleCnt="0"/>
      <dgm:spPr/>
    </dgm:pt>
    <dgm:pt modelId="{3811A9F9-8FCD-4AE2-9DE4-75A1BFE6D7E6}" type="pres">
      <dgm:prSet presAssocID="{168839FD-0024-4846-BD70-CD7D9F35676A}" presName="compNode" presStyleCnt="0"/>
      <dgm:spPr/>
    </dgm:pt>
    <dgm:pt modelId="{A50AD688-1619-4BED-8DC9-90727F9E7373}" type="pres">
      <dgm:prSet presAssocID="{168839FD-0024-4846-BD70-CD7D9F35676A}" presName="iconBgRect" presStyleLbl="bgShp" presStyleIdx="3" presStyleCnt="4"/>
      <dgm:spPr/>
    </dgm:pt>
    <dgm:pt modelId="{61F2A786-3603-40D6-B0EF-D0E2BF6EFF9A}" type="pres">
      <dgm:prSet presAssocID="{168839FD-0024-4846-BD70-CD7D9F35676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rawing Compass"/>
        </a:ext>
      </dgm:extLst>
    </dgm:pt>
    <dgm:pt modelId="{00C91624-CD8A-4C75-9F19-BFF33E4781CE}" type="pres">
      <dgm:prSet presAssocID="{168839FD-0024-4846-BD70-CD7D9F35676A}" presName="spaceRect" presStyleCnt="0"/>
      <dgm:spPr/>
    </dgm:pt>
    <dgm:pt modelId="{96B120DC-98DD-4222-BFFF-7053A8FDE6B1}" type="pres">
      <dgm:prSet presAssocID="{168839FD-0024-4846-BD70-CD7D9F35676A}" presName="textRect" presStyleLbl="revTx" presStyleIdx="3" presStyleCnt="4">
        <dgm:presLayoutVars>
          <dgm:chMax val="1"/>
          <dgm:chPref val="1"/>
        </dgm:presLayoutVars>
      </dgm:prSet>
      <dgm:spPr/>
    </dgm:pt>
  </dgm:ptLst>
  <dgm:cxnLst>
    <dgm:cxn modelId="{7F3E2008-AD47-42C7-B8AF-84F65A4C582D}" type="presOf" srcId="{533E408D-86DD-48E0-B736-B63ECF663151}" destId="{6E7CB779-A5F9-460D-8527-7FED14331A77}" srcOrd="0" destOrd="0" presId="urn:microsoft.com/office/officeart/2018/2/layout/IconCircleList"/>
    <dgm:cxn modelId="{3FFD7931-A152-4894-89E5-15521A29B67D}" type="presOf" srcId="{3D1EB48A-38DE-4CD7-8D09-3A0B90AE11FA}" destId="{0AEDC4D7-8638-4F1E-8063-BBA42EF0DF1E}" srcOrd="0" destOrd="0" presId="urn:microsoft.com/office/officeart/2018/2/layout/IconCircleList"/>
    <dgm:cxn modelId="{A2922A4A-678D-4415-9BB2-B7AC02DEE1EA}" type="presOf" srcId="{EEA170BE-63AE-4CBF-AD0B-745997181194}" destId="{0085293C-187B-499C-A31B-38B2FC819A14}" srcOrd="0" destOrd="0" presId="urn:microsoft.com/office/officeart/2018/2/layout/IconCircleList"/>
    <dgm:cxn modelId="{D017384A-75B6-4A27-9A8B-2DC1B52727A2}" srcId="{533E408D-86DD-48E0-B736-B63ECF663151}" destId="{79F46A58-3FD5-47AF-961B-6BF68FD55818}" srcOrd="1" destOrd="0" parTransId="{D6D69FB7-3047-4888-A287-D3A7BE87A22C}" sibTransId="{EEA170BE-63AE-4CBF-AD0B-745997181194}"/>
    <dgm:cxn modelId="{7495C756-9577-4710-81E1-1E4162A3A612}" srcId="{533E408D-86DD-48E0-B736-B63ECF663151}" destId="{DC4A2265-6604-4112-A385-23ADC75D8776}" srcOrd="2" destOrd="0" parTransId="{41922522-DAD1-4371-8ADD-A47B188E7ABA}" sibTransId="{742C92E9-8E90-4082-8BC6-23C3E54C89EE}"/>
    <dgm:cxn modelId="{3F893977-739B-44E8-8714-133E6C7B9BED}" type="presOf" srcId="{79F46A58-3FD5-47AF-961B-6BF68FD55818}" destId="{4AB69210-A2D0-4492-AC5F-818211C3E808}" srcOrd="0" destOrd="0" presId="urn:microsoft.com/office/officeart/2018/2/layout/IconCircleList"/>
    <dgm:cxn modelId="{2AC58888-7635-4232-9E9D-C7ACCD9B4B22}" type="presOf" srcId="{742C92E9-8E90-4082-8BC6-23C3E54C89EE}" destId="{BDEFA570-C91C-4252-8FE6-43AAB0D5A60B}" srcOrd="0" destOrd="0" presId="urn:microsoft.com/office/officeart/2018/2/layout/IconCircleList"/>
    <dgm:cxn modelId="{557CFDB7-E196-4CF9-A866-B20789D76894}" srcId="{533E408D-86DD-48E0-B736-B63ECF663151}" destId="{D6270A54-DAC7-4E24-A778-3AE91DB989EB}" srcOrd="0" destOrd="0" parTransId="{68CCBFB0-1DA7-459E-870A-103A5B67D306}" sibTransId="{3D1EB48A-38DE-4CD7-8D09-3A0B90AE11FA}"/>
    <dgm:cxn modelId="{5412D4BF-77D9-47AD-984C-0E92661610ED}" type="presOf" srcId="{DC4A2265-6604-4112-A385-23ADC75D8776}" destId="{3BEE2C03-262B-4FBA-8765-41D8A4F162B0}" srcOrd="0" destOrd="0" presId="urn:microsoft.com/office/officeart/2018/2/layout/IconCircleList"/>
    <dgm:cxn modelId="{2A9F17C8-A376-4A8A-8D65-B5052A3269D2}" type="presOf" srcId="{168839FD-0024-4846-BD70-CD7D9F35676A}" destId="{96B120DC-98DD-4222-BFFF-7053A8FDE6B1}" srcOrd="0" destOrd="0" presId="urn:microsoft.com/office/officeart/2018/2/layout/IconCircleList"/>
    <dgm:cxn modelId="{987D6BD2-2349-4846-91F7-AAB7BB1A76EF}" type="presOf" srcId="{D6270A54-DAC7-4E24-A778-3AE91DB989EB}" destId="{50A29884-CD1A-41E4-9B77-AE8872EAC3E1}" srcOrd="0" destOrd="0" presId="urn:microsoft.com/office/officeart/2018/2/layout/IconCircleList"/>
    <dgm:cxn modelId="{9749BADF-0BFB-4D27-A00F-4A0F471DD419}" srcId="{533E408D-86DD-48E0-B736-B63ECF663151}" destId="{168839FD-0024-4846-BD70-CD7D9F35676A}" srcOrd="3" destOrd="0" parTransId="{54AFFFB9-B175-482B-8965-7E1ABE7FB771}" sibTransId="{C0F58789-9A88-4794-B792-819528758F04}"/>
    <dgm:cxn modelId="{0674AEA5-A0C8-4081-B378-FC534685F453}" type="presParOf" srcId="{6E7CB779-A5F9-460D-8527-7FED14331A77}" destId="{A7CD65EC-9F18-4DB9-B224-C21C48FC7E63}" srcOrd="0" destOrd="0" presId="urn:microsoft.com/office/officeart/2018/2/layout/IconCircleList"/>
    <dgm:cxn modelId="{6FC49823-6BAF-4B8C-A572-6488252059ED}" type="presParOf" srcId="{A7CD65EC-9F18-4DB9-B224-C21C48FC7E63}" destId="{5BC2F0C3-3186-45E1-B1AE-0C6F3CAD5278}" srcOrd="0" destOrd="0" presId="urn:microsoft.com/office/officeart/2018/2/layout/IconCircleList"/>
    <dgm:cxn modelId="{A144E4ED-F83A-4396-95A5-A97274A1EC35}" type="presParOf" srcId="{5BC2F0C3-3186-45E1-B1AE-0C6F3CAD5278}" destId="{1257BA33-7146-47F8-B54B-DE65D77F21AA}" srcOrd="0" destOrd="0" presId="urn:microsoft.com/office/officeart/2018/2/layout/IconCircleList"/>
    <dgm:cxn modelId="{ECF27BF9-E18F-4543-B4EF-CFF1DAB508C5}" type="presParOf" srcId="{5BC2F0C3-3186-45E1-B1AE-0C6F3CAD5278}" destId="{F535ED57-3D42-435D-9D5F-BF01EDEFBBAE}" srcOrd="1" destOrd="0" presId="urn:microsoft.com/office/officeart/2018/2/layout/IconCircleList"/>
    <dgm:cxn modelId="{DE1B32FB-0C6F-4466-94F6-FC504893E094}" type="presParOf" srcId="{5BC2F0C3-3186-45E1-B1AE-0C6F3CAD5278}" destId="{A2D1F977-1A9E-417E-B2FC-CA04229D8F01}" srcOrd="2" destOrd="0" presId="urn:microsoft.com/office/officeart/2018/2/layout/IconCircleList"/>
    <dgm:cxn modelId="{522B3D56-169A-4517-B651-37BC202C1ACC}" type="presParOf" srcId="{5BC2F0C3-3186-45E1-B1AE-0C6F3CAD5278}" destId="{50A29884-CD1A-41E4-9B77-AE8872EAC3E1}" srcOrd="3" destOrd="0" presId="urn:microsoft.com/office/officeart/2018/2/layout/IconCircleList"/>
    <dgm:cxn modelId="{550AD666-1624-4ABA-BAAF-9E1507063368}" type="presParOf" srcId="{A7CD65EC-9F18-4DB9-B224-C21C48FC7E63}" destId="{0AEDC4D7-8638-4F1E-8063-BBA42EF0DF1E}" srcOrd="1" destOrd="0" presId="urn:microsoft.com/office/officeart/2018/2/layout/IconCircleList"/>
    <dgm:cxn modelId="{E9B19F5E-4ED0-4156-90F9-1B46BF44D3EC}" type="presParOf" srcId="{A7CD65EC-9F18-4DB9-B224-C21C48FC7E63}" destId="{EA828BB6-CAB4-4027-A6AE-ADFF778561FB}" srcOrd="2" destOrd="0" presId="urn:microsoft.com/office/officeart/2018/2/layout/IconCircleList"/>
    <dgm:cxn modelId="{535B70EE-1C0A-4552-8999-B81DDC131A84}" type="presParOf" srcId="{EA828BB6-CAB4-4027-A6AE-ADFF778561FB}" destId="{55CC1858-56E7-45B5-AE85-4519DCE98FDC}" srcOrd="0" destOrd="0" presId="urn:microsoft.com/office/officeart/2018/2/layout/IconCircleList"/>
    <dgm:cxn modelId="{A7502B94-0575-4068-88D7-2B581017F5B2}" type="presParOf" srcId="{EA828BB6-CAB4-4027-A6AE-ADFF778561FB}" destId="{71882BB3-809D-4DD5-9A52-9DEF69ADE89C}" srcOrd="1" destOrd="0" presId="urn:microsoft.com/office/officeart/2018/2/layout/IconCircleList"/>
    <dgm:cxn modelId="{95791883-9DCE-466F-95FE-C755CCD459A2}" type="presParOf" srcId="{EA828BB6-CAB4-4027-A6AE-ADFF778561FB}" destId="{3FC4B067-EA1E-44C1-86AB-029600134729}" srcOrd="2" destOrd="0" presId="urn:microsoft.com/office/officeart/2018/2/layout/IconCircleList"/>
    <dgm:cxn modelId="{449EB522-7793-4981-B924-2161FC6EA791}" type="presParOf" srcId="{EA828BB6-CAB4-4027-A6AE-ADFF778561FB}" destId="{4AB69210-A2D0-4492-AC5F-818211C3E808}" srcOrd="3" destOrd="0" presId="urn:microsoft.com/office/officeart/2018/2/layout/IconCircleList"/>
    <dgm:cxn modelId="{04C135CF-E083-4885-99AA-C663CF9FED5E}" type="presParOf" srcId="{A7CD65EC-9F18-4DB9-B224-C21C48FC7E63}" destId="{0085293C-187B-499C-A31B-38B2FC819A14}" srcOrd="3" destOrd="0" presId="urn:microsoft.com/office/officeart/2018/2/layout/IconCircleList"/>
    <dgm:cxn modelId="{DFB535C7-C07B-41DA-A8C1-1E2EE621E9F1}" type="presParOf" srcId="{A7CD65EC-9F18-4DB9-B224-C21C48FC7E63}" destId="{ABBEFCCD-67B8-4826-B18E-43A436C378FD}" srcOrd="4" destOrd="0" presId="urn:microsoft.com/office/officeart/2018/2/layout/IconCircleList"/>
    <dgm:cxn modelId="{04E762CF-B3E8-4DA7-9D23-FB2511861C97}" type="presParOf" srcId="{ABBEFCCD-67B8-4826-B18E-43A436C378FD}" destId="{90CE1B2B-5A6A-4917-AD05-CC64DC2B66AA}" srcOrd="0" destOrd="0" presId="urn:microsoft.com/office/officeart/2018/2/layout/IconCircleList"/>
    <dgm:cxn modelId="{527266B8-8D5B-4233-A68D-EC24730F02B3}" type="presParOf" srcId="{ABBEFCCD-67B8-4826-B18E-43A436C378FD}" destId="{0FCCF8FE-C2AA-4388-81EE-AFD3DE90CD9D}" srcOrd="1" destOrd="0" presId="urn:microsoft.com/office/officeart/2018/2/layout/IconCircleList"/>
    <dgm:cxn modelId="{5C9FBA3C-0EFD-4E60-9857-1F6B5CC746D6}" type="presParOf" srcId="{ABBEFCCD-67B8-4826-B18E-43A436C378FD}" destId="{D65D6E11-8319-4B1A-8469-F576089CA779}" srcOrd="2" destOrd="0" presId="urn:microsoft.com/office/officeart/2018/2/layout/IconCircleList"/>
    <dgm:cxn modelId="{B1C70468-364C-40AE-BE7C-EC8425A83A93}" type="presParOf" srcId="{ABBEFCCD-67B8-4826-B18E-43A436C378FD}" destId="{3BEE2C03-262B-4FBA-8765-41D8A4F162B0}" srcOrd="3" destOrd="0" presId="urn:microsoft.com/office/officeart/2018/2/layout/IconCircleList"/>
    <dgm:cxn modelId="{E1E8DD25-D1FE-473A-8119-94B8B12644E7}" type="presParOf" srcId="{A7CD65EC-9F18-4DB9-B224-C21C48FC7E63}" destId="{BDEFA570-C91C-4252-8FE6-43AAB0D5A60B}" srcOrd="5" destOrd="0" presId="urn:microsoft.com/office/officeart/2018/2/layout/IconCircleList"/>
    <dgm:cxn modelId="{7DF5C6EE-C9A1-488C-A0AC-7FD82ACD7CDC}" type="presParOf" srcId="{A7CD65EC-9F18-4DB9-B224-C21C48FC7E63}" destId="{3811A9F9-8FCD-4AE2-9DE4-75A1BFE6D7E6}" srcOrd="6" destOrd="0" presId="urn:microsoft.com/office/officeart/2018/2/layout/IconCircleList"/>
    <dgm:cxn modelId="{26A9F132-32DF-4E80-89BE-9517F5302F78}" type="presParOf" srcId="{3811A9F9-8FCD-4AE2-9DE4-75A1BFE6D7E6}" destId="{A50AD688-1619-4BED-8DC9-90727F9E7373}" srcOrd="0" destOrd="0" presId="urn:microsoft.com/office/officeart/2018/2/layout/IconCircleList"/>
    <dgm:cxn modelId="{F6ADA0CF-BD7B-4C1D-95C3-C4AB86D43F5F}" type="presParOf" srcId="{3811A9F9-8FCD-4AE2-9DE4-75A1BFE6D7E6}" destId="{61F2A786-3603-40D6-B0EF-D0E2BF6EFF9A}" srcOrd="1" destOrd="0" presId="urn:microsoft.com/office/officeart/2018/2/layout/IconCircleList"/>
    <dgm:cxn modelId="{D16F3EEF-1638-4C5A-B8B6-CC59CBDD924E}" type="presParOf" srcId="{3811A9F9-8FCD-4AE2-9DE4-75A1BFE6D7E6}" destId="{00C91624-CD8A-4C75-9F19-BFF33E4781CE}" srcOrd="2" destOrd="0" presId="urn:microsoft.com/office/officeart/2018/2/layout/IconCircleList"/>
    <dgm:cxn modelId="{A1E2EF78-87A6-48A1-9BDA-51930D59CC54}" type="presParOf" srcId="{3811A9F9-8FCD-4AE2-9DE4-75A1BFE6D7E6}" destId="{96B120DC-98DD-4222-BFFF-7053A8FDE6B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57BA33-7146-47F8-B54B-DE65D77F21AA}">
      <dsp:nvSpPr>
        <dsp:cNvPr id="0" name=""/>
        <dsp:cNvSpPr/>
      </dsp:nvSpPr>
      <dsp:spPr>
        <a:xfrm>
          <a:off x="68058" y="1625632"/>
          <a:ext cx="982765" cy="98276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35ED57-3D42-435D-9D5F-BF01EDEFBBAE}">
      <dsp:nvSpPr>
        <dsp:cNvPr id="0" name=""/>
        <dsp:cNvSpPr/>
      </dsp:nvSpPr>
      <dsp:spPr>
        <a:xfrm>
          <a:off x="274438" y="1832013"/>
          <a:ext cx="570003" cy="5700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A29884-CD1A-41E4-9B77-AE8872EAC3E1}">
      <dsp:nvSpPr>
        <dsp:cNvPr id="0" name=""/>
        <dsp:cNvSpPr/>
      </dsp:nvSpPr>
      <dsp:spPr>
        <a:xfrm>
          <a:off x="1261415" y="1625632"/>
          <a:ext cx="2316518" cy="982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GB" sz="1100" kern="1200"/>
            <a:t>Additivity: Log returns exhibit the property of additivity, meaning that when you sum up the log returns over a specific period, it corresponds to the overall return for that duration. This characteristic is fundamental for representing the compounding of returns in financial simulations.</a:t>
          </a:r>
          <a:endParaRPr lang="en-US" sz="1100" kern="1200"/>
        </a:p>
      </dsp:txBody>
      <dsp:txXfrm>
        <a:off x="1261415" y="1625632"/>
        <a:ext cx="2316518" cy="982765"/>
      </dsp:txXfrm>
    </dsp:sp>
    <dsp:sp modelId="{55CC1858-56E7-45B5-AE85-4519DCE98FDC}">
      <dsp:nvSpPr>
        <dsp:cNvPr id="0" name=""/>
        <dsp:cNvSpPr/>
      </dsp:nvSpPr>
      <dsp:spPr>
        <a:xfrm>
          <a:off x="3981569" y="1625632"/>
          <a:ext cx="982765" cy="98276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882BB3-809D-4DD5-9A52-9DEF69ADE89C}">
      <dsp:nvSpPr>
        <dsp:cNvPr id="0" name=""/>
        <dsp:cNvSpPr/>
      </dsp:nvSpPr>
      <dsp:spPr>
        <a:xfrm>
          <a:off x="4187950" y="1832013"/>
          <a:ext cx="570003" cy="5700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B69210-A2D0-4492-AC5F-818211C3E808}">
      <dsp:nvSpPr>
        <dsp:cNvPr id="0" name=""/>
        <dsp:cNvSpPr/>
      </dsp:nvSpPr>
      <dsp:spPr>
        <a:xfrm>
          <a:off x="5174927" y="1625632"/>
          <a:ext cx="2316518" cy="982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GB" sz="1100" kern="1200"/>
            <a:t>Normal Distribution: Log returns tend to approximate a normal distribution, or at least a distribution that is closer to normal compared to arithmetic returns.</a:t>
          </a:r>
          <a:endParaRPr lang="en-US" sz="1100" kern="1200"/>
        </a:p>
      </dsp:txBody>
      <dsp:txXfrm>
        <a:off x="5174927" y="1625632"/>
        <a:ext cx="2316518" cy="982765"/>
      </dsp:txXfrm>
    </dsp:sp>
    <dsp:sp modelId="{90CE1B2B-5A6A-4917-AD05-CC64DC2B66AA}">
      <dsp:nvSpPr>
        <dsp:cNvPr id="0" name=""/>
        <dsp:cNvSpPr/>
      </dsp:nvSpPr>
      <dsp:spPr>
        <a:xfrm>
          <a:off x="68058" y="3676898"/>
          <a:ext cx="982765" cy="98276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CCF8FE-C2AA-4388-81EE-AFD3DE90CD9D}">
      <dsp:nvSpPr>
        <dsp:cNvPr id="0" name=""/>
        <dsp:cNvSpPr/>
      </dsp:nvSpPr>
      <dsp:spPr>
        <a:xfrm>
          <a:off x="274438" y="3883279"/>
          <a:ext cx="570003" cy="5700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EE2C03-262B-4FBA-8765-41D8A4F162B0}">
      <dsp:nvSpPr>
        <dsp:cNvPr id="0" name=""/>
        <dsp:cNvSpPr/>
      </dsp:nvSpPr>
      <dsp:spPr>
        <a:xfrm>
          <a:off x="1261415" y="3676898"/>
          <a:ext cx="2316518" cy="982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GB" sz="1100" kern="1200"/>
            <a:t>Stationarity: It is reasonable to assume that log returns remain stationary over time, which serves as a critical assumption in various financial models. Stationarity implies that the statistical characteristics of log returns remain consistent over time, rendering them more predictable and suitable for modeling.</a:t>
          </a:r>
          <a:endParaRPr lang="en-US" sz="1100" kern="1200"/>
        </a:p>
      </dsp:txBody>
      <dsp:txXfrm>
        <a:off x="1261415" y="3676898"/>
        <a:ext cx="2316518" cy="982765"/>
      </dsp:txXfrm>
    </dsp:sp>
    <dsp:sp modelId="{A50AD688-1619-4BED-8DC9-90727F9E7373}">
      <dsp:nvSpPr>
        <dsp:cNvPr id="0" name=""/>
        <dsp:cNvSpPr/>
      </dsp:nvSpPr>
      <dsp:spPr>
        <a:xfrm>
          <a:off x="3981569" y="3676898"/>
          <a:ext cx="982765" cy="98276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F2A786-3603-40D6-B0EF-D0E2BF6EFF9A}">
      <dsp:nvSpPr>
        <dsp:cNvPr id="0" name=""/>
        <dsp:cNvSpPr/>
      </dsp:nvSpPr>
      <dsp:spPr>
        <a:xfrm>
          <a:off x="4187950" y="3883279"/>
          <a:ext cx="570003" cy="57000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B120DC-98DD-4222-BFFF-7053A8FDE6B1}">
      <dsp:nvSpPr>
        <dsp:cNvPr id="0" name=""/>
        <dsp:cNvSpPr/>
      </dsp:nvSpPr>
      <dsp:spPr>
        <a:xfrm>
          <a:off x="5174927" y="3676898"/>
          <a:ext cx="2316518" cy="982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GB" sz="1100" kern="1200"/>
            <a:t>Symmetry: Log returns display symmetry around zero, making them well-suited for capturing both positive and negative price movements. In the realm of financial modeling, it is vital to account for downside risk (negative returns) in addition to the potential for positive returns.</a:t>
          </a:r>
          <a:endParaRPr lang="en-US" sz="1100" kern="1200"/>
        </a:p>
      </dsp:txBody>
      <dsp:txXfrm>
        <a:off x="5174927" y="3676898"/>
        <a:ext cx="2316518" cy="98276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05/11/2023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05/11/2023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05/11/2023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06020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644288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58145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117770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854854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243606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766940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5977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05/11/2023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061726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463166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5924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05/11/2023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05/11/2023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05/11/2023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05/11/2023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05/11/2023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05/11/2023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05/11/2023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05/11/2023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7999816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unal_b@cs.iitr.ac.in" TargetMode="Externa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hyperlink" Target="https://finance.yahoo.com/"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FBD50D-F65B-9F27-F2A6-AA62DCC43C14}"/>
              </a:ext>
            </a:extLst>
          </p:cNvPr>
          <p:cNvSpPr>
            <a:spLocks noGrp="1"/>
          </p:cNvSpPr>
          <p:nvPr>
            <p:ph type="title"/>
          </p:nvPr>
        </p:nvSpPr>
        <p:spPr>
          <a:xfrm>
            <a:off x="1075767" y="1188637"/>
            <a:ext cx="2988234" cy="4480726"/>
          </a:xfrm>
        </p:spPr>
        <p:txBody>
          <a:bodyPr>
            <a:normAutofit/>
          </a:bodyPr>
          <a:lstStyle/>
          <a:p>
            <a:pPr algn="r"/>
            <a:r>
              <a:rPr lang="en-GB" sz="6600">
                <a:ea typeface="Calibri Light"/>
                <a:cs typeface="Calibri Light"/>
              </a:rPr>
              <a:t>MCS Finance Club</a:t>
            </a:r>
            <a:br>
              <a:rPr lang="en-GB" sz="6600">
                <a:ea typeface="Calibri Light"/>
                <a:cs typeface="Calibri Light"/>
              </a:rPr>
            </a:br>
            <a:r>
              <a:rPr lang="en-GB" sz="6600">
                <a:ea typeface="Calibri Light"/>
                <a:cs typeface="Calibri Light"/>
              </a:rPr>
              <a:t>Report</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7B52590-FB72-CD35-4058-DFDAEF3D248C}"/>
              </a:ext>
            </a:extLst>
          </p:cNvPr>
          <p:cNvSpPr>
            <a:spLocks noGrp="1"/>
          </p:cNvSpPr>
          <p:nvPr>
            <p:ph idx="1"/>
          </p:nvPr>
        </p:nvSpPr>
        <p:spPr>
          <a:xfrm>
            <a:off x="5255260" y="1648870"/>
            <a:ext cx="4702848" cy="3560260"/>
          </a:xfrm>
        </p:spPr>
        <p:txBody>
          <a:bodyPr vert="horz" lIns="91440" tIns="45720" rIns="91440" bIns="45720" rtlCol="0" anchor="ctr">
            <a:normAutofit/>
          </a:bodyPr>
          <a:lstStyle/>
          <a:p>
            <a:pPr marL="0" indent="0">
              <a:spcBef>
                <a:spcPts val="0"/>
              </a:spcBef>
              <a:spcAft>
                <a:spcPts val="600"/>
              </a:spcAft>
              <a:buNone/>
            </a:pPr>
            <a:r>
              <a:rPr lang="en-US" sz="2400" u="sng" dirty="0">
                <a:latin typeface="Arial"/>
                <a:cs typeface="Arial"/>
              </a:rPr>
              <a:t>Made by</a:t>
            </a:r>
            <a:r>
              <a:rPr lang="en-US" sz="2400" dirty="0">
                <a:latin typeface="Arial"/>
                <a:cs typeface="Arial"/>
              </a:rPr>
              <a:t> :– </a:t>
            </a:r>
            <a:endParaRPr lang="en-US" sz="2400" dirty="0"/>
          </a:p>
          <a:p>
            <a:pPr marL="0" indent="0">
              <a:spcBef>
                <a:spcPts val="0"/>
              </a:spcBef>
              <a:spcAft>
                <a:spcPts val="600"/>
              </a:spcAft>
              <a:buNone/>
            </a:pPr>
            <a:r>
              <a:rPr lang="en-US" sz="2400" dirty="0">
                <a:latin typeface="Arial"/>
                <a:cs typeface="Arial"/>
              </a:rPr>
              <a:t>Name – Kunal Bansal</a:t>
            </a:r>
          </a:p>
          <a:p>
            <a:pPr marL="0" indent="0">
              <a:spcBef>
                <a:spcPts val="0"/>
              </a:spcBef>
              <a:spcAft>
                <a:spcPts val="600"/>
              </a:spcAft>
              <a:buNone/>
            </a:pPr>
            <a:r>
              <a:rPr lang="en-US" sz="2400" dirty="0">
                <a:latin typeface="Arial"/>
                <a:cs typeface="Arial"/>
              </a:rPr>
              <a:t>Course – B.Tech. C.S.E.(2nd year)</a:t>
            </a:r>
          </a:p>
          <a:p>
            <a:pPr marL="0" indent="0">
              <a:spcBef>
                <a:spcPts val="0"/>
              </a:spcBef>
              <a:spcAft>
                <a:spcPts val="600"/>
              </a:spcAft>
              <a:buNone/>
            </a:pPr>
            <a:r>
              <a:rPr lang="en-US" sz="2400" dirty="0">
                <a:latin typeface="Arial"/>
                <a:cs typeface="Arial"/>
              </a:rPr>
              <a:t>Enrollment No. - 22115083</a:t>
            </a:r>
          </a:p>
          <a:p>
            <a:pPr marL="0" indent="0">
              <a:spcBef>
                <a:spcPts val="0"/>
              </a:spcBef>
              <a:spcAft>
                <a:spcPts val="600"/>
              </a:spcAft>
              <a:buNone/>
            </a:pPr>
            <a:r>
              <a:rPr lang="en-US" sz="2400" dirty="0">
                <a:latin typeface="Arial"/>
                <a:cs typeface="Arial"/>
              </a:rPr>
              <a:t>Contact – +91 8608609030</a:t>
            </a:r>
          </a:p>
          <a:p>
            <a:pPr marL="0" indent="0">
              <a:spcBef>
                <a:spcPts val="0"/>
              </a:spcBef>
              <a:spcAft>
                <a:spcPts val="600"/>
              </a:spcAft>
              <a:buNone/>
            </a:pPr>
            <a:r>
              <a:rPr lang="en-US" sz="2400" dirty="0">
                <a:latin typeface="Arial"/>
                <a:cs typeface="Arial"/>
              </a:rPr>
              <a:t>Email-id – </a:t>
            </a:r>
            <a:r>
              <a:rPr lang="en-US" sz="2400" dirty="0">
                <a:latin typeface="Arial"/>
                <a:cs typeface="Arial"/>
                <a:hlinkClick r:id="rId2"/>
              </a:rPr>
              <a:t>kunal_b@cs.iitr.ac.in</a:t>
            </a:r>
            <a:endParaRPr lang="en-GB" sz="2400" dirty="0">
              <a:ea typeface="Calibri" panose="020F0502020204030204"/>
              <a:cs typeface="Calibri" panose="020F0502020204030204"/>
            </a:endParaRPr>
          </a:p>
        </p:txBody>
      </p:sp>
    </p:spTree>
    <p:extLst>
      <p:ext uri="{BB962C8B-B14F-4D97-AF65-F5344CB8AC3E}">
        <p14:creationId xmlns:p14="http://schemas.microsoft.com/office/powerpoint/2010/main" val="2672478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18276" y="729523"/>
            <a:ext cx="6858000" cy="5398953"/>
          </a:xfrm>
          <a:prstGeom prst="rect">
            <a:avLst/>
          </a:prstGeom>
          <a:ln>
            <a:noFill/>
          </a:ln>
          <a:effectLst>
            <a:outerShdw blurRad="419100" dist="152400" sx="94000" sy="94000" algn="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87D27D-00D5-6737-E239-B9187DA9A049}"/>
              </a:ext>
            </a:extLst>
          </p:cNvPr>
          <p:cNvSpPr>
            <a:spLocks noGrp="1"/>
          </p:cNvSpPr>
          <p:nvPr>
            <p:ph type="title"/>
          </p:nvPr>
        </p:nvSpPr>
        <p:spPr>
          <a:xfrm>
            <a:off x="758952" y="785366"/>
            <a:ext cx="4069055" cy="2072853"/>
          </a:xfrm>
        </p:spPr>
        <p:txBody>
          <a:bodyPr anchor="t">
            <a:normAutofit/>
          </a:bodyPr>
          <a:lstStyle/>
          <a:p>
            <a:r>
              <a:rPr lang="en-US" sz="4000">
                <a:ea typeface="+mj-lt"/>
                <a:cs typeface="+mj-lt"/>
              </a:rPr>
              <a:t>Results</a:t>
            </a:r>
            <a:endParaRPr lang="en-GB" sz="4000">
              <a:ea typeface="+mj-lt"/>
              <a:cs typeface="+mj-lt"/>
            </a:endParaRPr>
          </a:p>
        </p:txBody>
      </p:sp>
      <p:pic>
        <p:nvPicPr>
          <p:cNvPr id="7" name="Graphic 6" descr="Statistics">
            <a:extLst>
              <a:ext uri="{FF2B5EF4-FFF2-40B4-BE49-F238E27FC236}">
                <a16:creationId xmlns:a16="http://schemas.microsoft.com/office/drawing/2014/main" id="{02159BB5-EB71-87F5-5C44-63EAFCDA1E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66764" y="3429000"/>
            <a:ext cx="2666998" cy="2666998"/>
          </a:xfrm>
          <a:prstGeom prst="rect">
            <a:avLst/>
          </a:prstGeom>
        </p:spPr>
      </p:pic>
      <p:sp>
        <p:nvSpPr>
          <p:cNvPr id="3" name="Content Placeholder 2">
            <a:extLst>
              <a:ext uri="{FF2B5EF4-FFF2-40B4-BE49-F238E27FC236}">
                <a16:creationId xmlns:a16="http://schemas.microsoft.com/office/drawing/2014/main" id="{076BEC1E-3EFA-8EC2-5F49-0B6F39515068}"/>
              </a:ext>
            </a:extLst>
          </p:cNvPr>
          <p:cNvSpPr>
            <a:spLocks noGrp="1"/>
          </p:cNvSpPr>
          <p:nvPr>
            <p:ph idx="1"/>
          </p:nvPr>
        </p:nvSpPr>
        <p:spPr>
          <a:xfrm>
            <a:off x="6096000" y="785366"/>
            <a:ext cx="5257797" cy="5310632"/>
          </a:xfrm>
        </p:spPr>
        <p:txBody>
          <a:bodyPr vert="horz" lIns="91440" tIns="45720" rIns="91440" bIns="45720" rtlCol="0" anchor="ctr">
            <a:normAutofit/>
          </a:bodyPr>
          <a:lstStyle/>
          <a:p>
            <a:r>
              <a:rPr lang="en-GB" sz="2000">
                <a:ea typeface="Calibri"/>
                <a:cs typeface="Calibri"/>
              </a:rPr>
              <a:t>Using Monte Carlo Simulations, we have mitigated our risk and maximized out returns taking risk appetite of various types of investors in consideration during the most optimum way to invest can be adopted</a:t>
            </a:r>
            <a:endParaRPr lang="en-GB" sz="2000"/>
          </a:p>
        </p:txBody>
      </p:sp>
    </p:spTree>
    <p:extLst>
      <p:ext uri="{BB962C8B-B14F-4D97-AF65-F5344CB8AC3E}">
        <p14:creationId xmlns:p14="http://schemas.microsoft.com/office/powerpoint/2010/main" val="1978106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DF218-791B-26C8-10C7-8552EA776B2F}"/>
              </a:ext>
            </a:extLst>
          </p:cNvPr>
          <p:cNvSpPr>
            <a:spLocks noGrp="1"/>
          </p:cNvSpPr>
          <p:nvPr>
            <p:ph type="title"/>
          </p:nvPr>
        </p:nvSpPr>
        <p:spPr>
          <a:xfrm>
            <a:off x="896112" y="572569"/>
            <a:ext cx="7781257" cy="1172888"/>
          </a:xfrm>
        </p:spPr>
        <p:txBody>
          <a:bodyPr anchor="b">
            <a:normAutofit/>
          </a:bodyPr>
          <a:lstStyle/>
          <a:p>
            <a:r>
              <a:rPr lang="en-GB" sz="3600">
                <a:ea typeface="Calibri Light"/>
                <a:cs typeface="Calibri Light"/>
              </a:rPr>
              <a:t>Workflow</a:t>
            </a:r>
            <a:endParaRPr lang="en-GB" sz="3600"/>
          </a:p>
        </p:txBody>
      </p:sp>
      <p:sp>
        <p:nvSpPr>
          <p:cNvPr id="8" name="Freeform: Shape 7">
            <a:extLst>
              <a:ext uri="{FF2B5EF4-FFF2-40B4-BE49-F238E27FC236}">
                <a16:creationId xmlns:a16="http://schemas.microsoft.com/office/drawing/2014/main" id="{25FFB43D-5CEC-9CC9-B64D-9C4637ADA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121023" flipH="1">
            <a:off x="10449078" y="1664928"/>
            <a:ext cx="383909" cy="400252"/>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849475"/>
              <a:gd name="connsiteY0" fmla="*/ -4 h 4963943"/>
              <a:gd name="connsiteX1" fmla="*/ 4735908 w 4849475"/>
              <a:gd name="connsiteY1" fmla="*/ 1905902 h 4963943"/>
              <a:gd name="connsiteX2" fmla="*/ 4451030 w 4849475"/>
              <a:gd name="connsiteY2" fmla="*/ 3809083 h 4963943"/>
              <a:gd name="connsiteX3" fmla="*/ 3419865 w 4849475"/>
              <a:gd name="connsiteY3" fmla="*/ 4844851 h 4963943"/>
              <a:gd name="connsiteX4" fmla="*/ 1074535 w 4849475"/>
              <a:gd name="connsiteY4" fmla="*/ 4657232 h 4963943"/>
              <a:gd name="connsiteX5" fmla="*/ 33359 w 4849475"/>
              <a:gd name="connsiteY5" fmla="*/ 2995661 h 4963943"/>
              <a:gd name="connsiteX6" fmla="*/ 592137 w 4849475"/>
              <a:gd name="connsiteY6" fmla="*/ 805852 h 4963943"/>
              <a:gd name="connsiteX7" fmla="*/ 2649000 w 4849475"/>
              <a:gd name="connsiteY7" fmla="*/ -4 h 4963943"/>
              <a:gd name="connsiteX0" fmla="*/ 2649000 w 4750338"/>
              <a:gd name="connsiteY0" fmla="*/ -4 h 4963943"/>
              <a:gd name="connsiteX1" fmla="*/ 4615020 w 4750338"/>
              <a:gd name="connsiteY1" fmla="*/ 1658609 h 4963943"/>
              <a:gd name="connsiteX2" fmla="*/ 4451030 w 4750338"/>
              <a:gd name="connsiteY2" fmla="*/ 3809083 h 4963943"/>
              <a:gd name="connsiteX3" fmla="*/ 3419865 w 4750338"/>
              <a:gd name="connsiteY3" fmla="*/ 4844851 h 4963943"/>
              <a:gd name="connsiteX4" fmla="*/ 1074535 w 4750338"/>
              <a:gd name="connsiteY4" fmla="*/ 4657232 h 4963943"/>
              <a:gd name="connsiteX5" fmla="*/ 33359 w 4750338"/>
              <a:gd name="connsiteY5" fmla="*/ 2995661 h 4963943"/>
              <a:gd name="connsiteX6" fmla="*/ 592137 w 4750338"/>
              <a:gd name="connsiteY6" fmla="*/ 805852 h 4963943"/>
              <a:gd name="connsiteX7" fmla="*/ 2649000 w 4750338"/>
              <a:gd name="connsiteY7" fmla="*/ -4 h 4963943"/>
              <a:gd name="connsiteX0" fmla="*/ 2158871 w 4260209"/>
              <a:gd name="connsiteY0" fmla="*/ -4 h 5086984"/>
              <a:gd name="connsiteX1" fmla="*/ 4124891 w 4260209"/>
              <a:gd name="connsiteY1" fmla="*/ 1658609 h 5086984"/>
              <a:gd name="connsiteX2" fmla="*/ 3960901 w 4260209"/>
              <a:gd name="connsiteY2" fmla="*/ 3809083 h 5086984"/>
              <a:gd name="connsiteX3" fmla="*/ 2929736 w 4260209"/>
              <a:gd name="connsiteY3" fmla="*/ 4844851 h 5086984"/>
              <a:gd name="connsiteX4" fmla="*/ 584406 w 4260209"/>
              <a:gd name="connsiteY4" fmla="*/ 4657232 h 5086984"/>
              <a:gd name="connsiteX5" fmla="*/ 102008 w 4260209"/>
              <a:gd name="connsiteY5" fmla="*/ 805852 h 5086984"/>
              <a:gd name="connsiteX6" fmla="*/ 2158871 w 4260209"/>
              <a:gd name="connsiteY6" fmla="*/ -4 h 5086984"/>
              <a:gd name="connsiteX0" fmla="*/ 2341715 w 4443053"/>
              <a:gd name="connsiteY0" fmla="*/ -4 h 4937580"/>
              <a:gd name="connsiteX1" fmla="*/ 4307735 w 4443053"/>
              <a:gd name="connsiteY1" fmla="*/ 1658609 h 4937580"/>
              <a:gd name="connsiteX2" fmla="*/ 4143745 w 4443053"/>
              <a:gd name="connsiteY2" fmla="*/ 3809083 h 4937580"/>
              <a:gd name="connsiteX3" fmla="*/ 3112580 w 4443053"/>
              <a:gd name="connsiteY3" fmla="*/ 4844851 h 4937580"/>
              <a:gd name="connsiteX4" fmla="*/ 321924 w 4443053"/>
              <a:gd name="connsiteY4" fmla="*/ 4230304 h 4937580"/>
              <a:gd name="connsiteX5" fmla="*/ 284852 w 4443053"/>
              <a:gd name="connsiteY5" fmla="*/ 805852 h 4937580"/>
              <a:gd name="connsiteX6" fmla="*/ 2341715 w 4443053"/>
              <a:gd name="connsiteY6" fmla="*/ -4 h 4937580"/>
              <a:gd name="connsiteX0" fmla="*/ 2567003 w 4668341"/>
              <a:gd name="connsiteY0" fmla="*/ -4 h 4924017"/>
              <a:gd name="connsiteX1" fmla="*/ 4533023 w 4668341"/>
              <a:gd name="connsiteY1" fmla="*/ 1658609 h 4924017"/>
              <a:gd name="connsiteX2" fmla="*/ 4369033 w 4668341"/>
              <a:gd name="connsiteY2" fmla="*/ 3809083 h 4924017"/>
              <a:gd name="connsiteX3" fmla="*/ 3337868 w 4668341"/>
              <a:gd name="connsiteY3" fmla="*/ 4844851 h 4924017"/>
              <a:gd name="connsiteX4" fmla="*/ 547212 w 4668341"/>
              <a:gd name="connsiteY4" fmla="*/ 4230304 h 4924017"/>
              <a:gd name="connsiteX5" fmla="*/ 169043 w 4668341"/>
              <a:gd name="connsiteY5" fmla="*/ 1352706 h 4924017"/>
              <a:gd name="connsiteX6" fmla="*/ 2567003 w 4668341"/>
              <a:gd name="connsiteY6" fmla="*/ -4 h 492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8341" h="4924017">
                <a:moveTo>
                  <a:pt x="2567003" y="-4"/>
                </a:moveTo>
                <a:cubicBezTo>
                  <a:pt x="3257631" y="183338"/>
                  <a:pt x="4232685" y="1023761"/>
                  <a:pt x="4533023" y="1658609"/>
                </a:cubicBezTo>
                <a:cubicBezTo>
                  <a:pt x="4833361" y="2293457"/>
                  <a:pt x="4568226" y="3278043"/>
                  <a:pt x="4369033" y="3809083"/>
                </a:cubicBezTo>
                <a:cubicBezTo>
                  <a:pt x="4169841" y="4340123"/>
                  <a:pt x="3650694" y="4729882"/>
                  <a:pt x="3337868" y="4844851"/>
                </a:cubicBezTo>
                <a:cubicBezTo>
                  <a:pt x="2627022" y="5065916"/>
                  <a:pt x="1075350" y="4812328"/>
                  <a:pt x="547212" y="4230304"/>
                </a:cubicBezTo>
                <a:cubicBezTo>
                  <a:pt x="19074" y="3648280"/>
                  <a:pt x="-167589" y="2057757"/>
                  <a:pt x="169043" y="1352706"/>
                </a:cubicBezTo>
                <a:cubicBezTo>
                  <a:pt x="505675" y="647655"/>
                  <a:pt x="1914330" y="30744"/>
                  <a:pt x="2567003" y="-4"/>
                </a:cubicBez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85E44533-DC25-01EC-5CEB-2D6F553D4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328123" flipV="1">
            <a:off x="11524251" y="1095629"/>
            <a:ext cx="822858" cy="967222"/>
          </a:xfrm>
          <a:custGeom>
            <a:avLst/>
            <a:gdLst>
              <a:gd name="connsiteX0" fmla="*/ 1050050 w 1261419"/>
              <a:gd name="connsiteY0" fmla="*/ 9961 h 1482723"/>
              <a:gd name="connsiteX1" fmla="*/ 1212798 w 1261419"/>
              <a:gd name="connsiteY1" fmla="*/ 538211 h 1482723"/>
              <a:gd name="connsiteX2" fmla="*/ 1261407 w 1261419"/>
              <a:gd name="connsiteY2" fmla="*/ 944649 h 1482723"/>
              <a:gd name="connsiteX3" fmla="*/ 1118807 w 1261419"/>
              <a:gd name="connsiteY3" fmla="*/ 1313896 h 1482723"/>
              <a:gd name="connsiteX4" fmla="*/ 823297 w 1261419"/>
              <a:gd name="connsiteY4" fmla="*/ 1461054 h 1482723"/>
              <a:gd name="connsiteX5" fmla="*/ 231907 w 1261419"/>
              <a:gd name="connsiteY5" fmla="*/ 1425756 h 1482723"/>
              <a:gd name="connsiteX6" fmla="*/ 24967 w 1261419"/>
              <a:gd name="connsiteY6" fmla="*/ 943962 h 1482723"/>
              <a:gd name="connsiteX7" fmla="*/ 7594 w 1261419"/>
              <a:gd name="connsiteY7" fmla="*/ 869300 h 1482723"/>
              <a:gd name="connsiteX8" fmla="*/ 0 w 1261419"/>
              <a:gd name="connsiteY8" fmla="*/ 827693 h 1482723"/>
              <a:gd name="connsiteX9" fmla="*/ 318235 w 1261419"/>
              <a:gd name="connsiteY9" fmla="*/ 475932 h 1482723"/>
              <a:gd name="connsiteX10" fmla="*/ 354930 w 1261419"/>
              <a:gd name="connsiteY10" fmla="*/ 504665 h 1482723"/>
              <a:gd name="connsiteX11" fmla="*/ 621011 w 1261419"/>
              <a:gd name="connsiteY11" fmla="*/ 775625 h 1482723"/>
              <a:gd name="connsiteX12" fmla="*/ 1038210 w 1261419"/>
              <a:gd name="connsiteY12" fmla="*/ 1106 h 1482723"/>
              <a:gd name="connsiteX13" fmla="*/ 1050050 w 1261419"/>
              <a:gd name="connsiteY13" fmla="*/ 9961 h 1482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61419" h="1482723">
                <a:moveTo>
                  <a:pt x="1050050" y="9961"/>
                </a:moveTo>
                <a:cubicBezTo>
                  <a:pt x="1088030" y="69811"/>
                  <a:pt x="1191453" y="384226"/>
                  <a:pt x="1212798" y="538211"/>
                </a:cubicBezTo>
                <a:cubicBezTo>
                  <a:pt x="1228961" y="689136"/>
                  <a:pt x="1249867" y="837384"/>
                  <a:pt x="1261407" y="944649"/>
                </a:cubicBezTo>
                <a:cubicBezTo>
                  <a:pt x="1262430" y="1174612"/>
                  <a:pt x="1202865" y="1229072"/>
                  <a:pt x="1118807" y="1313896"/>
                </a:cubicBezTo>
                <a:cubicBezTo>
                  <a:pt x="1035707" y="1387870"/>
                  <a:pt x="971113" y="1442411"/>
                  <a:pt x="823297" y="1461054"/>
                </a:cubicBezTo>
                <a:cubicBezTo>
                  <a:pt x="675480" y="1479698"/>
                  <a:pt x="364962" y="1511939"/>
                  <a:pt x="231907" y="1425756"/>
                </a:cubicBezTo>
                <a:cubicBezTo>
                  <a:pt x="98853" y="1339575"/>
                  <a:pt x="74356" y="1128047"/>
                  <a:pt x="24967" y="943962"/>
                </a:cubicBezTo>
                <a:cubicBezTo>
                  <a:pt x="18793" y="920951"/>
                  <a:pt x="13013" y="895848"/>
                  <a:pt x="7594" y="869300"/>
                </a:cubicBezTo>
                <a:lnTo>
                  <a:pt x="0" y="827693"/>
                </a:lnTo>
                <a:lnTo>
                  <a:pt x="318235" y="475932"/>
                </a:lnTo>
                <a:lnTo>
                  <a:pt x="354930" y="504665"/>
                </a:lnTo>
                <a:cubicBezTo>
                  <a:pt x="439494" y="574780"/>
                  <a:pt x="530561" y="663000"/>
                  <a:pt x="621011" y="775625"/>
                </a:cubicBezTo>
                <a:cubicBezTo>
                  <a:pt x="730886" y="627808"/>
                  <a:pt x="774053" y="386902"/>
                  <a:pt x="1038210" y="1106"/>
                </a:cubicBezTo>
                <a:cubicBezTo>
                  <a:pt x="1040534" y="-1944"/>
                  <a:pt x="1044624" y="1411"/>
                  <a:pt x="1050050" y="9961"/>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725F7866-9FAA-E545-86CF-324E77AD7D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676043">
            <a:off x="9971666" y="-7058"/>
            <a:ext cx="1514200" cy="1033447"/>
          </a:xfrm>
          <a:custGeom>
            <a:avLst/>
            <a:gdLst>
              <a:gd name="connsiteX0" fmla="*/ 394986 w 1783940"/>
              <a:gd name="connsiteY0" fmla="*/ 1075747 h 1217545"/>
              <a:gd name="connsiteX1" fmla="*/ 0 w 1783940"/>
              <a:gd name="connsiteY1" fmla="*/ 941801 h 1217545"/>
              <a:gd name="connsiteX2" fmla="*/ 2787 w 1783940"/>
              <a:gd name="connsiteY2" fmla="*/ 918903 h 1217545"/>
              <a:gd name="connsiteX3" fmla="*/ 23491 w 1783940"/>
              <a:gd name="connsiteY3" fmla="*/ 774677 h 1217545"/>
              <a:gd name="connsiteX4" fmla="*/ 243772 w 1783940"/>
              <a:gd name="connsiteY4" fmla="*/ 195906 h 1217545"/>
              <a:gd name="connsiteX5" fmla="*/ 935707 w 1783940"/>
              <a:gd name="connsiteY5" fmla="*/ 545 h 1217545"/>
              <a:gd name="connsiteX6" fmla="*/ 1428358 w 1783940"/>
              <a:gd name="connsiteY6" fmla="*/ 108663 h 1217545"/>
              <a:gd name="connsiteX7" fmla="*/ 1717737 w 1783940"/>
              <a:gd name="connsiteY7" fmla="*/ 481846 h 1217545"/>
              <a:gd name="connsiteX8" fmla="*/ 1781094 w 1783940"/>
              <a:gd name="connsiteY8" fmla="*/ 1211272 h 1217545"/>
              <a:gd name="connsiteX9" fmla="*/ 1404281 w 1783940"/>
              <a:gd name="connsiteY9" fmla="*/ 1217545 h 1217545"/>
              <a:gd name="connsiteX10" fmla="*/ 1298353 w 1783940"/>
              <a:gd name="connsiteY10" fmla="*/ 578820 h 1217545"/>
              <a:gd name="connsiteX11" fmla="*/ 1062309 w 1783940"/>
              <a:gd name="connsiteY11" fmla="*/ 395243 h 1217545"/>
              <a:gd name="connsiteX12" fmla="*/ 566320 w 1783940"/>
              <a:gd name="connsiteY12" fmla="*/ 444520 h 1217545"/>
              <a:gd name="connsiteX13" fmla="*/ 406970 w 1783940"/>
              <a:gd name="connsiteY13" fmla="*/ 936885 h 1217545"/>
              <a:gd name="connsiteX14" fmla="*/ 394864 w 1783940"/>
              <a:gd name="connsiteY14" fmla="*/ 1038701 h 121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83940" h="1217545">
                <a:moveTo>
                  <a:pt x="394986" y="1075747"/>
                </a:moveTo>
                <a:lnTo>
                  <a:pt x="0" y="941801"/>
                </a:lnTo>
                <a:lnTo>
                  <a:pt x="2787" y="918903"/>
                </a:lnTo>
                <a:cubicBezTo>
                  <a:pt x="6980" y="886647"/>
                  <a:pt x="13387" y="842716"/>
                  <a:pt x="23491" y="774677"/>
                </a:cubicBezTo>
                <a:cubicBezTo>
                  <a:pt x="59417" y="532762"/>
                  <a:pt x="84808" y="357465"/>
                  <a:pt x="243772" y="195906"/>
                </a:cubicBezTo>
                <a:cubicBezTo>
                  <a:pt x="420875" y="37700"/>
                  <a:pt x="505990" y="-5523"/>
                  <a:pt x="935707" y="545"/>
                </a:cubicBezTo>
                <a:cubicBezTo>
                  <a:pt x="1086342" y="4063"/>
                  <a:pt x="1298018" y="28446"/>
                  <a:pt x="1428358" y="108663"/>
                </a:cubicBezTo>
                <a:cubicBezTo>
                  <a:pt x="1558696" y="188880"/>
                  <a:pt x="1658948" y="298079"/>
                  <a:pt x="1717737" y="481846"/>
                </a:cubicBezTo>
                <a:cubicBezTo>
                  <a:pt x="1776526" y="665614"/>
                  <a:pt x="1790938" y="982272"/>
                  <a:pt x="1781094" y="1211272"/>
                </a:cubicBezTo>
                <a:cubicBezTo>
                  <a:pt x="1703793" y="1208310"/>
                  <a:pt x="1444069" y="1210642"/>
                  <a:pt x="1404281" y="1217545"/>
                </a:cubicBezTo>
                <a:cubicBezTo>
                  <a:pt x="1390638" y="931254"/>
                  <a:pt x="1355347" y="715870"/>
                  <a:pt x="1298353" y="578820"/>
                </a:cubicBezTo>
                <a:cubicBezTo>
                  <a:pt x="1241358" y="441770"/>
                  <a:pt x="1184315" y="417626"/>
                  <a:pt x="1062309" y="395243"/>
                </a:cubicBezTo>
                <a:cubicBezTo>
                  <a:pt x="940304" y="372860"/>
                  <a:pt x="675544" y="354247"/>
                  <a:pt x="566320" y="444520"/>
                </a:cubicBezTo>
                <a:cubicBezTo>
                  <a:pt x="457096" y="534794"/>
                  <a:pt x="435761" y="789810"/>
                  <a:pt x="406970" y="936885"/>
                </a:cubicBezTo>
                <a:cubicBezTo>
                  <a:pt x="399773" y="973654"/>
                  <a:pt x="396284" y="1007004"/>
                  <a:pt x="394864" y="1038701"/>
                </a:cubicBezTo>
                <a:close/>
              </a:path>
            </a:pathLst>
          </a:cu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64155E8E-9398-DA45-A74E-8343E37B6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676043">
            <a:off x="9977874" y="-7059"/>
            <a:ext cx="1514200" cy="1033447"/>
          </a:xfrm>
          <a:custGeom>
            <a:avLst/>
            <a:gdLst>
              <a:gd name="connsiteX0" fmla="*/ 394986 w 1783940"/>
              <a:gd name="connsiteY0" fmla="*/ 1075747 h 1217545"/>
              <a:gd name="connsiteX1" fmla="*/ 0 w 1783940"/>
              <a:gd name="connsiteY1" fmla="*/ 941801 h 1217545"/>
              <a:gd name="connsiteX2" fmla="*/ 2787 w 1783940"/>
              <a:gd name="connsiteY2" fmla="*/ 918903 h 1217545"/>
              <a:gd name="connsiteX3" fmla="*/ 23491 w 1783940"/>
              <a:gd name="connsiteY3" fmla="*/ 774677 h 1217545"/>
              <a:gd name="connsiteX4" fmla="*/ 243772 w 1783940"/>
              <a:gd name="connsiteY4" fmla="*/ 195906 h 1217545"/>
              <a:gd name="connsiteX5" fmla="*/ 935707 w 1783940"/>
              <a:gd name="connsiteY5" fmla="*/ 545 h 1217545"/>
              <a:gd name="connsiteX6" fmla="*/ 1428358 w 1783940"/>
              <a:gd name="connsiteY6" fmla="*/ 108663 h 1217545"/>
              <a:gd name="connsiteX7" fmla="*/ 1717737 w 1783940"/>
              <a:gd name="connsiteY7" fmla="*/ 481846 h 1217545"/>
              <a:gd name="connsiteX8" fmla="*/ 1781094 w 1783940"/>
              <a:gd name="connsiteY8" fmla="*/ 1211272 h 1217545"/>
              <a:gd name="connsiteX9" fmla="*/ 1404281 w 1783940"/>
              <a:gd name="connsiteY9" fmla="*/ 1217545 h 1217545"/>
              <a:gd name="connsiteX10" fmla="*/ 1298353 w 1783940"/>
              <a:gd name="connsiteY10" fmla="*/ 578820 h 1217545"/>
              <a:gd name="connsiteX11" fmla="*/ 1062309 w 1783940"/>
              <a:gd name="connsiteY11" fmla="*/ 395243 h 1217545"/>
              <a:gd name="connsiteX12" fmla="*/ 566320 w 1783940"/>
              <a:gd name="connsiteY12" fmla="*/ 444520 h 1217545"/>
              <a:gd name="connsiteX13" fmla="*/ 406970 w 1783940"/>
              <a:gd name="connsiteY13" fmla="*/ 936885 h 1217545"/>
              <a:gd name="connsiteX14" fmla="*/ 394864 w 1783940"/>
              <a:gd name="connsiteY14" fmla="*/ 1038701 h 121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83940" h="1217545">
                <a:moveTo>
                  <a:pt x="394986" y="1075747"/>
                </a:moveTo>
                <a:lnTo>
                  <a:pt x="0" y="941801"/>
                </a:lnTo>
                <a:lnTo>
                  <a:pt x="2787" y="918903"/>
                </a:lnTo>
                <a:cubicBezTo>
                  <a:pt x="6980" y="886647"/>
                  <a:pt x="13387" y="842716"/>
                  <a:pt x="23491" y="774677"/>
                </a:cubicBezTo>
                <a:cubicBezTo>
                  <a:pt x="59417" y="532762"/>
                  <a:pt x="84808" y="357465"/>
                  <a:pt x="243772" y="195906"/>
                </a:cubicBezTo>
                <a:cubicBezTo>
                  <a:pt x="420875" y="37700"/>
                  <a:pt x="505990" y="-5523"/>
                  <a:pt x="935707" y="545"/>
                </a:cubicBezTo>
                <a:cubicBezTo>
                  <a:pt x="1086342" y="4063"/>
                  <a:pt x="1298018" y="28446"/>
                  <a:pt x="1428358" y="108663"/>
                </a:cubicBezTo>
                <a:cubicBezTo>
                  <a:pt x="1558696" y="188880"/>
                  <a:pt x="1658948" y="298079"/>
                  <a:pt x="1717737" y="481846"/>
                </a:cubicBezTo>
                <a:cubicBezTo>
                  <a:pt x="1776526" y="665614"/>
                  <a:pt x="1790938" y="982272"/>
                  <a:pt x="1781094" y="1211272"/>
                </a:cubicBezTo>
                <a:cubicBezTo>
                  <a:pt x="1703793" y="1208310"/>
                  <a:pt x="1444069" y="1210642"/>
                  <a:pt x="1404281" y="1217545"/>
                </a:cubicBezTo>
                <a:cubicBezTo>
                  <a:pt x="1390638" y="931254"/>
                  <a:pt x="1355347" y="715870"/>
                  <a:pt x="1298353" y="578820"/>
                </a:cubicBezTo>
                <a:cubicBezTo>
                  <a:pt x="1241358" y="441770"/>
                  <a:pt x="1184315" y="417626"/>
                  <a:pt x="1062309" y="395243"/>
                </a:cubicBezTo>
                <a:cubicBezTo>
                  <a:pt x="940304" y="372860"/>
                  <a:pt x="675544" y="354247"/>
                  <a:pt x="566320" y="444520"/>
                </a:cubicBezTo>
                <a:cubicBezTo>
                  <a:pt x="457096" y="534794"/>
                  <a:pt x="435761" y="789810"/>
                  <a:pt x="406970" y="936885"/>
                </a:cubicBezTo>
                <a:cubicBezTo>
                  <a:pt x="399773" y="973654"/>
                  <a:pt x="396284" y="1007004"/>
                  <a:pt x="394864" y="1038701"/>
                </a:cubicBezTo>
                <a:close/>
              </a:path>
            </a:pathLst>
          </a:custGeom>
          <a:solidFill>
            <a:schemeClr val="accent4">
              <a:lumMod val="40000"/>
              <a:lumOff val="6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320F5252-7079-9CC4-2834-9C31E00C7650}"/>
              </a:ext>
            </a:extLst>
          </p:cNvPr>
          <p:cNvSpPr>
            <a:spLocks noGrp="1"/>
          </p:cNvSpPr>
          <p:nvPr>
            <p:ph idx="1"/>
          </p:nvPr>
        </p:nvSpPr>
        <p:spPr>
          <a:xfrm>
            <a:off x="896112" y="2084276"/>
            <a:ext cx="7781259" cy="4085461"/>
          </a:xfrm>
        </p:spPr>
        <p:txBody>
          <a:bodyPr vert="horz" lIns="91440" tIns="45720" rIns="91440" bIns="45720" rtlCol="0" anchor="t">
            <a:noAutofit/>
          </a:bodyPr>
          <a:lstStyle/>
          <a:p>
            <a:pPr marL="342900" indent="-342900">
              <a:buAutoNum type="arabicPeriod"/>
            </a:pPr>
            <a:r>
              <a:rPr lang="en-US" sz="1400" dirty="0">
                <a:latin typeface="Arial"/>
                <a:ea typeface="+mn-lt"/>
                <a:cs typeface="+mn-lt"/>
              </a:rPr>
              <a:t>To start, ensure that all the necessary Python libraries have been successfully installed.</a:t>
            </a:r>
          </a:p>
          <a:p>
            <a:pPr marL="342900" indent="-342900">
              <a:buAutoNum type="arabicPeriod"/>
            </a:pPr>
            <a:r>
              <a:rPr lang="en-US" sz="1400" dirty="0">
                <a:latin typeface="Arial"/>
                <a:ea typeface="+mn-lt"/>
                <a:cs typeface="+mn-lt"/>
              </a:rPr>
              <a:t>Compile a list of assets that encompass different asset classes and include multiple assets from each class to form a diversified portfolio.</a:t>
            </a:r>
          </a:p>
          <a:p>
            <a:pPr marL="342900" indent="-342900">
              <a:buAutoNum type="arabicPeriod"/>
            </a:pPr>
            <a:r>
              <a:rPr lang="en-US" sz="1400" dirty="0">
                <a:latin typeface="Arial"/>
                <a:ea typeface="+mn-lt"/>
                <a:cs typeface="+mn-lt"/>
              </a:rPr>
              <a:t>Gather data from </a:t>
            </a:r>
            <a:r>
              <a:rPr lang="en-US" sz="1400" dirty="0">
                <a:latin typeface="Arial"/>
                <a:ea typeface="+mn-lt"/>
                <a:cs typeface="+mn-lt"/>
                <a:hlinkClick r:id="rId2"/>
              </a:rPr>
              <a:t>https://finance.yahoo.com</a:t>
            </a:r>
            <a:r>
              <a:rPr lang="en-US" sz="1400" dirty="0">
                <a:latin typeface="Arial"/>
                <a:ea typeface="+mn-lt"/>
                <a:cs typeface="+mn-lt"/>
              </a:rPr>
              <a:t> and organize it into a structured format for ease of use.</a:t>
            </a:r>
          </a:p>
          <a:p>
            <a:pPr marL="342900" indent="-342900">
              <a:buAutoNum type="arabicPeriod"/>
            </a:pPr>
            <a:r>
              <a:rPr lang="en-US" sz="1400" dirty="0">
                <a:latin typeface="Arial"/>
                <a:ea typeface="+mn-lt"/>
                <a:cs typeface="+mn-lt"/>
              </a:rPr>
              <a:t>Compute various parameters, such as Log Returns, Mean Returns, and the Covariance Matrix for log returns, and store them.</a:t>
            </a:r>
          </a:p>
          <a:p>
            <a:pPr marL="342900" indent="-342900">
              <a:buAutoNum type="arabicPeriod"/>
            </a:pPr>
            <a:r>
              <a:rPr lang="en-US" sz="1400" dirty="0">
                <a:latin typeface="Arial"/>
                <a:ea typeface="+mn-lt"/>
                <a:cs typeface="+mn-lt"/>
              </a:rPr>
              <a:t>Define standard deviations for different portfolio profiles.</a:t>
            </a:r>
          </a:p>
          <a:p>
            <a:pPr marL="342900" indent="-342900">
              <a:buAutoNum type="arabicPeriod"/>
            </a:pPr>
            <a:r>
              <a:rPr lang="en-US" sz="1400" dirty="0">
                <a:latin typeface="Arial"/>
                <a:ea typeface="+mn-lt"/>
                <a:cs typeface="+mn-lt"/>
              </a:rPr>
              <a:t>Create functions for executing Monte Carlo simulations and determining the optimal weights for different portfolio profiles.</a:t>
            </a:r>
          </a:p>
          <a:p>
            <a:pPr marL="342900" indent="-342900">
              <a:buAutoNum type="arabicPeriod"/>
            </a:pPr>
            <a:r>
              <a:rPr lang="en-US" sz="1400" dirty="0">
                <a:latin typeface="Arial"/>
                <a:ea typeface="+mn-lt"/>
                <a:cs typeface="+mn-lt"/>
              </a:rPr>
              <a:t>Calculate the optimal weights for various portfolio profiles based on the predefined standard deviations.</a:t>
            </a:r>
          </a:p>
          <a:p>
            <a:pPr marL="342900" indent="-342900">
              <a:buAutoNum type="arabicPeriod"/>
            </a:pPr>
            <a:r>
              <a:rPr lang="en-US" sz="1400" dirty="0">
                <a:latin typeface="Arial"/>
                <a:ea typeface="+mn-lt"/>
                <a:cs typeface="+mn-lt"/>
              </a:rPr>
              <a:t>Run Monte Carlo simulations for the different portfolio profiles using their respective optimal weights.</a:t>
            </a:r>
          </a:p>
          <a:p>
            <a:pPr marL="342900" indent="-342900">
              <a:buAutoNum type="arabicPeriod"/>
            </a:pPr>
            <a:r>
              <a:rPr lang="en-US" sz="1400" dirty="0">
                <a:latin typeface="Arial"/>
                <a:ea typeface="+mn-lt"/>
                <a:cs typeface="+mn-lt"/>
              </a:rPr>
              <a:t>Generate various types of graphs and conduct an analysis based on the results.</a:t>
            </a:r>
          </a:p>
          <a:p>
            <a:pPr marL="342900" indent="-342900">
              <a:buAutoNum type="arabicPeriod"/>
            </a:pPr>
            <a:r>
              <a:rPr lang="en-US" sz="1400" dirty="0">
                <a:latin typeface="Arial"/>
                <a:ea typeface="+mn-lt"/>
                <a:cs typeface="+mn-lt"/>
              </a:rPr>
              <a:t>Summarize all the findings and analysis in the report.</a:t>
            </a:r>
          </a:p>
          <a:p>
            <a:pPr marL="514350" indent="-514350">
              <a:buAutoNum type="arabicPeriod"/>
            </a:pPr>
            <a:endParaRPr lang="en-US" sz="1400" dirty="0">
              <a:latin typeface="Arial"/>
              <a:ea typeface="Calibri"/>
              <a:cs typeface="Arial"/>
            </a:endParaRPr>
          </a:p>
        </p:txBody>
      </p:sp>
      <p:sp>
        <p:nvSpPr>
          <p:cNvPr id="16" name="Freeform: Shape 15">
            <a:extLst>
              <a:ext uri="{FF2B5EF4-FFF2-40B4-BE49-F238E27FC236}">
                <a16:creationId xmlns:a16="http://schemas.microsoft.com/office/drawing/2014/main" id="{91519499-65B5-1C6E-5EC8-2592449DE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7980103" flipH="1">
            <a:off x="10523191" y="6197219"/>
            <a:ext cx="1318173" cy="477941"/>
          </a:xfrm>
          <a:custGeom>
            <a:avLst/>
            <a:gdLst>
              <a:gd name="connsiteX0" fmla="*/ 1646010 w 1695261"/>
              <a:gd name="connsiteY0" fmla="*/ 608126 h 614666"/>
              <a:gd name="connsiteX1" fmla="*/ 1637959 w 1695261"/>
              <a:gd name="connsiteY1" fmla="*/ 614424 h 614666"/>
              <a:gd name="connsiteX2" fmla="*/ 290196 w 1695261"/>
              <a:gd name="connsiteY2" fmla="*/ 430799 h 614666"/>
              <a:gd name="connsiteX3" fmla="*/ 55921 w 1695261"/>
              <a:gd name="connsiteY3" fmla="*/ 393637 h 614666"/>
              <a:gd name="connsiteX4" fmla="*/ 0 w 1695261"/>
              <a:gd name="connsiteY4" fmla="*/ 385475 h 614666"/>
              <a:gd name="connsiteX5" fmla="*/ 359482 w 1695261"/>
              <a:gd name="connsiteY5" fmla="*/ 0 h 614666"/>
              <a:gd name="connsiteX6" fmla="*/ 430814 w 1695261"/>
              <a:gd name="connsiteY6" fmla="*/ 18518 h 614666"/>
              <a:gd name="connsiteX7" fmla="*/ 1695261 w 1695261"/>
              <a:gd name="connsiteY7" fmla="*/ 359251 h 614666"/>
              <a:gd name="connsiteX8" fmla="*/ 1646010 w 1695261"/>
              <a:gd name="connsiteY8" fmla="*/ 608126 h 61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5261" h="614666">
                <a:moveTo>
                  <a:pt x="1646010" y="608126"/>
                </a:moveTo>
                <a:cubicBezTo>
                  <a:pt x="1643204" y="613124"/>
                  <a:pt x="1640497" y="615463"/>
                  <a:pt x="1637959" y="614424"/>
                </a:cubicBezTo>
                <a:cubicBezTo>
                  <a:pt x="1590081" y="616941"/>
                  <a:pt x="574150" y="524678"/>
                  <a:pt x="290196" y="430799"/>
                </a:cubicBezTo>
                <a:cubicBezTo>
                  <a:pt x="209014" y="416846"/>
                  <a:pt x="130650" y="404729"/>
                  <a:pt x="55921" y="393637"/>
                </a:cubicBezTo>
                <a:lnTo>
                  <a:pt x="0" y="385475"/>
                </a:lnTo>
                <a:lnTo>
                  <a:pt x="359482" y="0"/>
                </a:lnTo>
                <a:lnTo>
                  <a:pt x="430814" y="18518"/>
                </a:lnTo>
                <a:cubicBezTo>
                  <a:pt x="1003765" y="166657"/>
                  <a:pt x="1652449" y="332077"/>
                  <a:pt x="1695261" y="359251"/>
                </a:cubicBezTo>
                <a:cubicBezTo>
                  <a:pt x="1690153" y="407885"/>
                  <a:pt x="1665655" y="573141"/>
                  <a:pt x="1646010" y="608126"/>
                </a:cubicBez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20D3652F-475D-0381-EC5A-8C30E2B24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205915" flipH="1">
            <a:off x="9654825" y="4520243"/>
            <a:ext cx="1693972" cy="886562"/>
          </a:xfrm>
          <a:custGeom>
            <a:avLst/>
            <a:gdLst>
              <a:gd name="connsiteX0" fmla="*/ 9881 w 1739875"/>
              <a:gd name="connsiteY0" fmla="*/ 509263 h 754659"/>
              <a:gd name="connsiteX1" fmla="*/ 497935 w 1739875"/>
              <a:gd name="connsiteY1" fmla="*/ 71697 h 754659"/>
              <a:gd name="connsiteX2" fmla="*/ 1120625 w 1739875"/>
              <a:gd name="connsiteY2" fmla="*/ 43648 h 754659"/>
              <a:gd name="connsiteX3" fmla="*/ 1608679 w 1739875"/>
              <a:gd name="connsiteY3" fmla="*/ 503653 h 754659"/>
              <a:gd name="connsiteX4" fmla="*/ 1737705 w 1739875"/>
              <a:gd name="connsiteY4" fmla="*/ 744875 h 754659"/>
              <a:gd name="connsiteX5" fmla="*/ 1535751 w 1739875"/>
              <a:gd name="connsiteY5" fmla="*/ 711216 h 754659"/>
              <a:gd name="connsiteX6" fmla="*/ 284762 w 1739875"/>
              <a:gd name="connsiteY6" fmla="*/ 559751 h 754659"/>
              <a:gd name="connsiteX7" fmla="*/ 9881 w 1739875"/>
              <a:gd name="connsiteY7" fmla="*/ 509263 h 754659"/>
              <a:gd name="connsiteX0" fmla="*/ 9881 w 1745871"/>
              <a:gd name="connsiteY0" fmla="*/ 509263 h 755689"/>
              <a:gd name="connsiteX1" fmla="*/ 497935 w 1745871"/>
              <a:gd name="connsiteY1" fmla="*/ 71697 h 755689"/>
              <a:gd name="connsiteX2" fmla="*/ 1120625 w 1745871"/>
              <a:gd name="connsiteY2" fmla="*/ 43648 h 755689"/>
              <a:gd name="connsiteX3" fmla="*/ 1608679 w 1745871"/>
              <a:gd name="connsiteY3" fmla="*/ 503653 h 755689"/>
              <a:gd name="connsiteX4" fmla="*/ 1737705 w 1745871"/>
              <a:gd name="connsiteY4" fmla="*/ 744875 h 755689"/>
              <a:gd name="connsiteX5" fmla="*/ 1426819 w 1745871"/>
              <a:gd name="connsiteY5" fmla="*/ 716950 h 755689"/>
              <a:gd name="connsiteX6" fmla="*/ 284762 w 1745871"/>
              <a:gd name="connsiteY6" fmla="*/ 559751 h 755689"/>
              <a:gd name="connsiteX7" fmla="*/ 9881 w 1745871"/>
              <a:gd name="connsiteY7" fmla="*/ 509263 h 755689"/>
              <a:gd name="connsiteX0" fmla="*/ 9881 w 1864671"/>
              <a:gd name="connsiteY0" fmla="*/ 509263 h 855937"/>
              <a:gd name="connsiteX1" fmla="*/ 497935 w 1864671"/>
              <a:gd name="connsiteY1" fmla="*/ 71697 h 855937"/>
              <a:gd name="connsiteX2" fmla="*/ 1120625 w 1864671"/>
              <a:gd name="connsiteY2" fmla="*/ 43648 h 855937"/>
              <a:gd name="connsiteX3" fmla="*/ 1608679 w 1864671"/>
              <a:gd name="connsiteY3" fmla="*/ 503653 h 855937"/>
              <a:gd name="connsiteX4" fmla="*/ 1860911 w 1864671"/>
              <a:gd name="connsiteY4" fmla="*/ 851040 h 855937"/>
              <a:gd name="connsiteX5" fmla="*/ 1426819 w 1864671"/>
              <a:gd name="connsiteY5" fmla="*/ 716950 h 855937"/>
              <a:gd name="connsiteX6" fmla="*/ 284762 w 1864671"/>
              <a:gd name="connsiteY6" fmla="*/ 559751 h 855937"/>
              <a:gd name="connsiteX7" fmla="*/ 9881 w 1864671"/>
              <a:gd name="connsiteY7" fmla="*/ 509263 h 855937"/>
              <a:gd name="connsiteX0" fmla="*/ 9881 w 1876754"/>
              <a:gd name="connsiteY0" fmla="*/ 501512 h 853026"/>
              <a:gd name="connsiteX1" fmla="*/ 497935 w 1876754"/>
              <a:gd name="connsiteY1" fmla="*/ 63946 h 853026"/>
              <a:gd name="connsiteX2" fmla="*/ 1120625 w 1876754"/>
              <a:gd name="connsiteY2" fmla="*/ 35897 h 853026"/>
              <a:gd name="connsiteX3" fmla="*/ 1718468 w 1876754"/>
              <a:gd name="connsiteY3" fmla="*/ 385272 h 853026"/>
              <a:gd name="connsiteX4" fmla="*/ 1860911 w 1876754"/>
              <a:gd name="connsiteY4" fmla="*/ 843289 h 853026"/>
              <a:gd name="connsiteX5" fmla="*/ 1426819 w 1876754"/>
              <a:gd name="connsiteY5" fmla="*/ 709199 h 853026"/>
              <a:gd name="connsiteX6" fmla="*/ 284762 w 1876754"/>
              <a:gd name="connsiteY6" fmla="*/ 552000 h 853026"/>
              <a:gd name="connsiteX7" fmla="*/ 9881 w 1876754"/>
              <a:gd name="connsiteY7" fmla="*/ 501512 h 853026"/>
              <a:gd name="connsiteX0" fmla="*/ 9881 w 1874221"/>
              <a:gd name="connsiteY0" fmla="*/ 623010 h 974525"/>
              <a:gd name="connsiteX1" fmla="*/ 497935 w 1874221"/>
              <a:gd name="connsiteY1" fmla="*/ 185444 h 974525"/>
              <a:gd name="connsiteX2" fmla="*/ 1272410 w 1874221"/>
              <a:gd name="connsiteY2" fmla="*/ 12874 h 974525"/>
              <a:gd name="connsiteX3" fmla="*/ 1718468 w 1874221"/>
              <a:gd name="connsiteY3" fmla="*/ 506770 h 974525"/>
              <a:gd name="connsiteX4" fmla="*/ 1860911 w 1874221"/>
              <a:gd name="connsiteY4" fmla="*/ 964787 h 974525"/>
              <a:gd name="connsiteX5" fmla="*/ 1426819 w 1874221"/>
              <a:gd name="connsiteY5" fmla="*/ 830697 h 974525"/>
              <a:gd name="connsiteX6" fmla="*/ 284762 w 1874221"/>
              <a:gd name="connsiteY6" fmla="*/ 673498 h 974525"/>
              <a:gd name="connsiteX7" fmla="*/ 9881 w 1874221"/>
              <a:gd name="connsiteY7" fmla="*/ 623010 h 974525"/>
              <a:gd name="connsiteX0" fmla="*/ 4712 w 1869052"/>
              <a:gd name="connsiteY0" fmla="*/ 633304 h 984819"/>
              <a:gd name="connsiteX1" fmla="*/ 402385 w 1869052"/>
              <a:gd name="connsiteY1" fmla="*/ 137323 h 984819"/>
              <a:gd name="connsiteX2" fmla="*/ 1267241 w 1869052"/>
              <a:gd name="connsiteY2" fmla="*/ 23168 h 984819"/>
              <a:gd name="connsiteX3" fmla="*/ 1713299 w 1869052"/>
              <a:gd name="connsiteY3" fmla="*/ 517064 h 984819"/>
              <a:gd name="connsiteX4" fmla="*/ 1855742 w 1869052"/>
              <a:gd name="connsiteY4" fmla="*/ 975081 h 984819"/>
              <a:gd name="connsiteX5" fmla="*/ 1421650 w 1869052"/>
              <a:gd name="connsiteY5" fmla="*/ 840991 h 984819"/>
              <a:gd name="connsiteX6" fmla="*/ 279593 w 1869052"/>
              <a:gd name="connsiteY6" fmla="*/ 683792 h 984819"/>
              <a:gd name="connsiteX7" fmla="*/ 4712 w 1869052"/>
              <a:gd name="connsiteY7" fmla="*/ 633304 h 984819"/>
              <a:gd name="connsiteX0" fmla="*/ 4712 w 1870440"/>
              <a:gd name="connsiteY0" fmla="*/ 633304 h 991310"/>
              <a:gd name="connsiteX1" fmla="*/ 402385 w 1870440"/>
              <a:gd name="connsiteY1" fmla="*/ 137323 h 991310"/>
              <a:gd name="connsiteX2" fmla="*/ 1267241 w 1870440"/>
              <a:gd name="connsiteY2" fmla="*/ 23168 h 991310"/>
              <a:gd name="connsiteX3" fmla="*/ 1713299 w 1870440"/>
              <a:gd name="connsiteY3" fmla="*/ 517064 h 991310"/>
              <a:gd name="connsiteX4" fmla="*/ 1855742 w 1870440"/>
              <a:gd name="connsiteY4" fmla="*/ 975081 h 991310"/>
              <a:gd name="connsiteX5" fmla="*/ 1399477 w 1870440"/>
              <a:gd name="connsiteY5" fmla="*/ 896414 h 991310"/>
              <a:gd name="connsiteX6" fmla="*/ 279593 w 1870440"/>
              <a:gd name="connsiteY6" fmla="*/ 683792 h 991310"/>
              <a:gd name="connsiteX7" fmla="*/ 4712 w 1870440"/>
              <a:gd name="connsiteY7" fmla="*/ 633304 h 991310"/>
              <a:gd name="connsiteX0" fmla="*/ 44 w 1865772"/>
              <a:gd name="connsiteY0" fmla="*/ 633304 h 991310"/>
              <a:gd name="connsiteX1" fmla="*/ 397717 w 1865772"/>
              <a:gd name="connsiteY1" fmla="*/ 137323 h 991310"/>
              <a:gd name="connsiteX2" fmla="*/ 1262573 w 1865772"/>
              <a:gd name="connsiteY2" fmla="*/ 23168 h 991310"/>
              <a:gd name="connsiteX3" fmla="*/ 1708631 w 1865772"/>
              <a:gd name="connsiteY3" fmla="*/ 517064 h 991310"/>
              <a:gd name="connsiteX4" fmla="*/ 1851074 w 1865772"/>
              <a:gd name="connsiteY4" fmla="*/ 975081 h 991310"/>
              <a:gd name="connsiteX5" fmla="*/ 1394809 w 1865772"/>
              <a:gd name="connsiteY5" fmla="*/ 896414 h 991310"/>
              <a:gd name="connsiteX6" fmla="*/ 417748 w 1865772"/>
              <a:gd name="connsiteY6" fmla="*/ 716201 h 991310"/>
              <a:gd name="connsiteX7" fmla="*/ 44 w 1865772"/>
              <a:gd name="connsiteY7" fmla="*/ 633304 h 991310"/>
              <a:gd name="connsiteX0" fmla="*/ 44 w 1865772"/>
              <a:gd name="connsiteY0" fmla="*/ 633304 h 991310"/>
              <a:gd name="connsiteX1" fmla="*/ 397717 w 1865772"/>
              <a:gd name="connsiteY1" fmla="*/ 137323 h 991310"/>
              <a:gd name="connsiteX2" fmla="*/ 1262573 w 1865772"/>
              <a:gd name="connsiteY2" fmla="*/ 23168 h 991310"/>
              <a:gd name="connsiteX3" fmla="*/ 1708631 w 1865772"/>
              <a:gd name="connsiteY3" fmla="*/ 517064 h 991310"/>
              <a:gd name="connsiteX4" fmla="*/ 1851074 w 1865772"/>
              <a:gd name="connsiteY4" fmla="*/ 975081 h 991310"/>
              <a:gd name="connsiteX5" fmla="*/ 1394809 w 1865772"/>
              <a:gd name="connsiteY5" fmla="*/ 896414 h 991310"/>
              <a:gd name="connsiteX6" fmla="*/ 417748 w 1865772"/>
              <a:gd name="connsiteY6" fmla="*/ 716201 h 991310"/>
              <a:gd name="connsiteX7" fmla="*/ 44 w 1865772"/>
              <a:gd name="connsiteY7" fmla="*/ 633304 h 991310"/>
              <a:gd name="connsiteX0" fmla="*/ 46 w 1853519"/>
              <a:gd name="connsiteY0" fmla="*/ 578483 h 990076"/>
              <a:gd name="connsiteX1" fmla="*/ 385464 w 1853519"/>
              <a:gd name="connsiteY1" fmla="*/ 136089 h 990076"/>
              <a:gd name="connsiteX2" fmla="*/ 1250320 w 1853519"/>
              <a:gd name="connsiteY2" fmla="*/ 21934 h 990076"/>
              <a:gd name="connsiteX3" fmla="*/ 1696378 w 1853519"/>
              <a:gd name="connsiteY3" fmla="*/ 515830 h 990076"/>
              <a:gd name="connsiteX4" fmla="*/ 1838821 w 1853519"/>
              <a:gd name="connsiteY4" fmla="*/ 973847 h 990076"/>
              <a:gd name="connsiteX5" fmla="*/ 1382556 w 1853519"/>
              <a:gd name="connsiteY5" fmla="*/ 895180 h 990076"/>
              <a:gd name="connsiteX6" fmla="*/ 405495 w 1853519"/>
              <a:gd name="connsiteY6" fmla="*/ 714967 h 990076"/>
              <a:gd name="connsiteX7" fmla="*/ 46 w 1853519"/>
              <a:gd name="connsiteY7" fmla="*/ 578483 h 990076"/>
              <a:gd name="connsiteX0" fmla="*/ 34142 w 1887615"/>
              <a:gd name="connsiteY0" fmla="*/ 578483 h 990076"/>
              <a:gd name="connsiteX1" fmla="*/ 419560 w 1887615"/>
              <a:gd name="connsiteY1" fmla="*/ 136089 h 990076"/>
              <a:gd name="connsiteX2" fmla="*/ 1284416 w 1887615"/>
              <a:gd name="connsiteY2" fmla="*/ 21934 h 990076"/>
              <a:gd name="connsiteX3" fmla="*/ 1730474 w 1887615"/>
              <a:gd name="connsiteY3" fmla="*/ 515830 h 990076"/>
              <a:gd name="connsiteX4" fmla="*/ 1872917 w 1887615"/>
              <a:gd name="connsiteY4" fmla="*/ 973847 h 990076"/>
              <a:gd name="connsiteX5" fmla="*/ 1416652 w 1887615"/>
              <a:gd name="connsiteY5" fmla="*/ 895180 h 990076"/>
              <a:gd name="connsiteX6" fmla="*/ 439591 w 1887615"/>
              <a:gd name="connsiteY6" fmla="*/ 714967 h 990076"/>
              <a:gd name="connsiteX7" fmla="*/ 64968 w 1887615"/>
              <a:gd name="connsiteY7" fmla="*/ 666714 h 990076"/>
              <a:gd name="connsiteX8" fmla="*/ 34142 w 1887615"/>
              <a:gd name="connsiteY8" fmla="*/ 578483 h 990076"/>
              <a:gd name="connsiteX0" fmla="*/ 34142 w 1887615"/>
              <a:gd name="connsiteY0" fmla="*/ 578483 h 990076"/>
              <a:gd name="connsiteX1" fmla="*/ 419560 w 1887615"/>
              <a:gd name="connsiteY1" fmla="*/ 136089 h 990076"/>
              <a:gd name="connsiteX2" fmla="*/ 1284416 w 1887615"/>
              <a:gd name="connsiteY2" fmla="*/ 21934 h 990076"/>
              <a:gd name="connsiteX3" fmla="*/ 1730474 w 1887615"/>
              <a:gd name="connsiteY3" fmla="*/ 515830 h 990076"/>
              <a:gd name="connsiteX4" fmla="*/ 1872917 w 1887615"/>
              <a:gd name="connsiteY4" fmla="*/ 973847 h 990076"/>
              <a:gd name="connsiteX5" fmla="*/ 1416652 w 1887615"/>
              <a:gd name="connsiteY5" fmla="*/ 895180 h 990076"/>
              <a:gd name="connsiteX6" fmla="*/ 439756 w 1887615"/>
              <a:gd name="connsiteY6" fmla="*/ 726636 h 990076"/>
              <a:gd name="connsiteX7" fmla="*/ 64968 w 1887615"/>
              <a:gd name="connsiteY7" fmla="*/ 666714 h 990076"/>
              <a:gd name="connsiteX8" fmla="*/ 34142 w 1887615"/>
              <a:gd name="connsiteY8" fmla="*/ 578483 h 990076"/>
              <a:gd name="connsiteX0" fmla="*/ 34142 w 1887615"/>
              <a:gd name="connsiteY0" fmla="*/ 578483 h 990076"/>
              <a:gd name="connsiteX1" fmla="*/ 419560 w 1887615"/>
              <a:gd name="connsiteY1" fmla="*/ 136089 h 990076"/>
              <a:gd name="connsiteX2" fmla="*/ 1284416 w 1887615"/>
              <a:gd name="connsiteY2" fmla="*/ 21934 h 990076"/>
              <a:gd name="connsiteX3" fmla="*/ 1730474 w 1887615"/>
              <a:gd name="connsiteY3" fmla="*/ 515830 h 990076"/>
              <a:gd name="connsiteX4" fmla="*/ 1872917 w 1887615"/>
              <a:gd name="connsiteY4" fmla="*/ 973847 h 990076"/>
              <a:gd name="connsiteX5" fmla="*/ 1416652 w 1887615"/>
              <a:gd name="connsiteY5" fmla="*/ 895180 h 990076"/>
              <a:gd name="connsiteX6" fmla="*/ 439756 w 1887615"/>
              <a:gd name="connsiteY6" fmla="*/ 726636 h 990076"/>
              <a:gd name="connsiteX7" fmla="*/ 64968 w 1887615"/>
              <a:gd name="connsiteY7" fmla="*/ 666714 h 990076"/>
              <a:gd name="connsiteX8" fmla="*/ 34142 w 1887615"/>
              <a:gd name="connsiteY8" fmla="*/ 578483 h 990076"/>
              <a:gd name="connsiteX0" fmla="*/ 34142 w 1893656"/>
              <a:gd name="connsiteY0" fmla="*/ 578887 h 990125"/>
              <a:gd name="connsiteX1" fmla="*/ 419560 w 1893656"/>
              <a:gd name="connsiteY1" fmla="*/ 136493 h 990125"/>
              <a:gd name="connsiteX2" fmla="*/ 1284416 w 1893656"/>
              <a:gd name="connsiteY2" fmla="*/ 22338 h 990125"/>
              <a:gd name="connsiteX3" fmla="*/ 1761977 w 1893656"/>
              <a:gd name="connsiteY3" fmla="*/ 522071 h 990125"/>
              <a:gd name="connsiteX4" fmla="*/ 1872917 w 1893656"/>
              <a:gd name="connsiteY4" fmla="*/ 974251 h 990125"/>
              <a:gd name="connsiteX5" fmla="*/ 1416652 w 1893656"/>
              <a:gd name="connsiteY5" fmla="*/ 895584 h 990125"/>
              <a:gd name="connsiteX6" fmla="*/ 439756 w 1893656"/>
              <a:gd name="connsiteY6" fmla="*/ 727040 h 990125"/>
              <a:gd name="connsiteX7" fmla="*/ 64968 w 1893656"/>
              <a:gd name="connsiteY7" fmla="*/ 667118 h 990125"/>
              <a:gd name="connsiteX8" fmla="*/ 34142 w 1893656"/>
              <a:gd name="connsiteY8" fmla="*/ 578887 h 990125"/>
              <a:gd name="connsiteX0" fmla="*/ 34142 w 1890318"/>
              <a:gd name="connsiteY0" fmla="*/ 578887 h 990125"/>
              <a:gd name="connsiteX1" fmla="*/ 419560 w 1890318"/>
              <a:gd name="connsiteY1" fmla="*/ 136493 h 990125"/>
              <a:gd name="connsiteX2" fmla="*/ 1284416 w 1890318"/>
              <a:gd name="connsiteY2" fmla="*/ 22338 h 990125"/>
              <a:gd name="connsiteX3" fmla="*/ 1761977 w 1890318"/>
              <a:gd name="connsiteY3" fmla="*/ 522071 h 990125"/>
              <a:gd name="connsiteX4" fmla="*/ 1872917 w 1890318"/>
              <a:gd name="connsiteY4" fmla="*/ 974251 h 990125"/>
              <a:gd name="connsiteX5" fmla="*/ 1416652 w 1890318"/>
              <a:gd name="connsiteY5" fmla="*/ 895584 h 990125"/>
              <a:gd name="connsiteX6" fmla="*/ 439756 w 1890318"/>
              <a:gd name="connsiteY6" fmla="*/ 727040 h 990125"/>
              <a:gd name="connsiteX7" fmla="*/ 64968 w 1890318"/>
              <a:gd name="connsiteY7" fmla="*/ 667118 h 990125"/>
              <a:gd name="connsiteX8" fmla="*/ 34142 w 1890318"/>
              <a:gd name="connsiteY8" fmla="*/ 578887 h 990125"/>
              <a:gd name="connsiteX0" fmla="*/ 34142 w 1874108"/>
              <a:gd name="connsiteY0" fmla="*/ 578887 h 987469"/>
              <a:gd name="connsiteX1" fmla="*/ 419560 w 1874108"/>
              <a:gd name="connsiteY1" fmla="*/ 136493 h 987469"/>
              <a:gd name="connsiteX2" fmla="*/ 1284416 w 1874108"/>
              <a:gd name="connsiteY2" fmla="*/ 22338 h 987469"/>
              <a:gd name="connsiteX3" fmla="*/ 1761977 w 1874108"/>
              <a:gd name="connsiteY3" fmla="*/ 522071 h 987469"/>
              <a:gd name="connsiteX4" fmla="*/ 1872917 w 1874108"/>
              <a:gd name="connsiteY4" fmla="*/ 974251 h 987469"/>
              <a:gd name="connsiteX5" fmla="*/ 1416652 w 1874108"/>
              <a:gd name="connsiteY5" fmla="*/ 895584 h 987469"/>
              <a:gd name="connsiteX6" fmla="*/ 439756 w 1874108"/>
              <a:gd name="connsiteY6" fmla="*/ 727040 h 987469"/>
              <a:gd name="connsiteX7" fmla="*/ 64968 w 1874108"/>
              <a:gd name="connsiteY7" fmla="*/ 667118 h 987469"/>
              <a:gd name="connsiteX8" fmla="*/ 34142 w 1874108"/>
              <a:gd name="connsiteY8" fmla="*/ 578887 h 987469"/>
              <a:gd name="connsiteX0" fmla="*/ 34142 w 1874269"/>
              <a:gd name="connsiteY0" fmla="*/ 578887 h 980571"/>
              <a:gd name="connsiteX1" fmla="*/ 419560 w 1874269"/>
              <a:gd name="connsiteY1" fmla="*/ 136493 h 980571"/>
              <a:gd name="connsiteX2" fmla="*/ 1284416 w 1874269"/>
              <a:gd name="connsiteY2" fmla="*/ 22338 h 980571"/>
              <a:gd name="connsiteX3" fmla="*/ 1761977 w 1874269"/>
              <a:gd name="connsiteY3" fmla="*/ 522071 h 980571"/>
              <a:gd name="connsiteX4" fmla="*/ 1872917 w 1874269"/>
              <a:gd name="connsiteY4" fmla="*/ 974251 h 980571"/>
              <a:gd name="connsiteX5" fmla="*/ 1416652 w 1874269"/>
              <a:gd name="connsiteY5" fmla="*/ 895584 h 980571"/>
              <a:gd name="connsiteX6" fmla="*/ 439756 w 1874269"/>
              <a:gd name="connsiteY6" fmla="*/ 727040 h 980571"/>
              <a:gd name="connsiteX7" fmla="*/ 64968 w 1874269"/>
              <a:gd name="connsiteY7" fmla="*/ 667118 h 980571"/>
              <a:gd name="connsiteX8" fmla="*/ 34142 w 1874269"/>
              <a:gd name="connsiteY8" fmla="*/ 578887 h 980571"/>
              <a:gd name="connsiteX0" fmla="*/ 34142 w 1888716"/>
              <a:gd name="connsiteY0" fmla="*/ 578887 h 993099"/>
              <a:gd name="connsiteX1" fmla="*/ 419560 w 1888716"/>
              <a:gd name="connsiteY1" fmla="*/ 136493 h 993099"/>
              <a:gd name="connsiteX2" fmla="*/ 1284416 w 1888716"/>
              <a:gd name="connsiteY2" fmla="*/ 22338 h 993099"/>
              <a:gd name="connsiteX3" fmla="*/ 1761977 w 1888716"/>
              <a:gd name="connsiteY3" fmla="*/ 522071 h 993099"/>
              <a:gd name="connsiteX4" fmla="*/ 1872917 w 1888716"/>
              <a:gd name="connsiteY4" fmla="*/ 974251 h 993099"/>
              <a:gd name="connsiteX5" fmla="*/ 1441154 w 1888716"/>
              <a:gd name="connsiteY5" fmla="*/ 914086 h 993099"/>
              <a:gd name="connsiteX6" fmla="*/ 439756 w 1888716"/>
              <a:gd name="connsiteY6" fmla="*/ 727040 h 993099"/>
              <a:gd name="connsiteX7" fmla="*/ 64968 w 1888716"/>
              <a:gd name="connsiteY7" fmla="*/ 667118 h 993099"/>
              <a:gd name="connsiteX8" fmla="*/ 34142 w 1888716"/>
              <a:gd name="connsiteY8" fmla="*/ 578887 h 993099"/>
              <a:gd name="connsiteX0" fmla="*/ 34142 w 1910942"/>
              <a:gd name="connsiteY0" fmla="*/ 578887 h 974312"/>
              <a:gd name="connsiteX1" fmla="*/ 419560 w 1910942"/>
              <a:gd name="connsiteY1" fmla="*/ 136493 h 974312"/>
              <a:gd name="connsiteX2" fmla="*/ 1284416 w 1910942"/>
              <a:gd name="connsiteY2" fmla="*/ 22338 h 974312"/>
              <a:gd name="connsiteX3" fmla="*/ 1761977 w 1910942"/>
              <a:gd name="connsiteY3" fmla="*/ 522071 h 974312"/>
              <a:gd name="connsiteX4" fmla="*/ 1876694 w 1910942"/>
              <a:gd name="connsiteY4" fmla="*/ 900322 h 974312"/>
              <a:gd name="connsiteX5" fmla="*/ 1872917 w 1910942"/>
              <a:gd name="connsiteY5" fmla="*/ 974251 h 974312"/>
              <a:gd name="connsiteX6" fmla="*/ 1441154 w 1910942"/>
              <a:gd name="connsiteY6" fmla="*/ 914086 h 974312"/>
              <a:gd name="connsiteX7" fmla="*/ 439756 w 1910942"/>
              <a:gd name="connsiteY7" fmla="*/ 727040 h 974312"/>
              <a:gd name="connsiteX8" fmla="*/ 64968 w 1910942"/>
              <a:gd name="connsiteY8" fmla="*/ 667118 h 974312"/>
              <a:gd name="connsiteX9" fmla="*/ 34142 w 1910942"/>
              <a:gd name="connsiteY9" fmla="*/ 578887 h 974312"/>
              <a:gd name="connsiteX0" fmla="*/ 34142 w 1899488"/>
              <a:gd name="connsiteY0" fmla="*/ 578887 h 989383"/>
              <a:gd name="connsiteX1" fmla="*/ 419560 w 1899488"/>
              <a:gd name="connsiteY1" fmla="*/ 136493 h 989383"/>
              <a:gd name="connsiteX2" fmla="*/ 1284416 w 1899488"/>
              <a:gd name="connsiteY2" fmla="*/ 22338 h 989383"/>
              <a:gd name="connsiteX3" fmla="*/ 1761977 w 1899488"/>
              <a:gd name="connsiteY3" fmla="*/ 522071 h 989383"/>
              <a:gd name="connsiteX4" fmla="*/ 1876694 w 1899488"/>
              <a:gd name="connsiteY4" fmla="*/ 900322 h 989383"/>
              <a:gd name="connsiteX5" fmla="*/ 1853831 w 1899488"/>
              <a:gd name="connsiteY5" fmla="*/ 989334 h 989383"/>
              <a:gd name="connsiteX6" fmla="*/ 1441154 w 1899488"/>
              <a:gd name="connsiteY6" fmla="*/ 914086 h 989383"/>
              <a:gd name="connsiteX7" fmla="*/ 439756 w 1899488"/>
              <a:gd name="connsiteY7" fmla="*/ 727040 h 989383"/>
              <a:gd name="connsiteX8" fmla="*/ 64968 w 1899488"/>
              <a:gd name="connsiteY8" fmla="*/ 667118 h 989383"/>
              <a:gd name="connsiteX9" fmla="*/ 34142 w 1899488"/>
              <a:gd name="connsiteY9" fmla="*/ 578887 h 989383"/>
              <a:gd name="connsiteX0" fmla="*/ 34142 w 1890632"/>
              <a:gd name="connsiteY0" fmla="*/ 578887 h 993703"/>
              <a:gd name="connsiteX1" fmla="*/ 419560 w 1890632"/>
              <a:gd name="connsiteY1" fmla="*/ 136493 h 993703"/>
              <a:gd name="connsiteX2" fmla="*/ 1284416 w 1890632"/>
              <a:gd name="connsiteY2" fmla="*/ 22338 h 993703"/>
              <a:gd name="connsiteX3" fmla="*/ 1761977 w 1890632"/>
              <a:gd name="connsiteY3" fmla="*/ 522071 h 993703"/>
              <a:gd name="connsiteX4" fmla="*/ 1876694 w 1890632"/>
              <a:gd name="connsiteY4" fmla="*/ 900322 h 993703"/>
              <a:gd name="connsiteX5" fmla="*/ 1853831 w 1890632"/>
              <a:gd name="connsiteY5" fmla="*/ 989334 h 993703"/>
              <a:gd name="connsiteX6" fmla="*/ 1441154 w 1890632"/>
              <a:gd name="connsiteY6" fmla="*/ 914086 h 993703"/>
              <a:gd name="connsiteX7" fmla="*/ 439756 w 1890632"/>
              <a:gd name="connsiteY7" fmla="*/ 727040 h 993703"/>
              <a:gd name="connsiteX8" fmla="*/ 64968 w 1890632"/>
              <a:gd name="connsiteY8" fmla="*/ 667118 h 993703"/>
              <a:gd name="connsiteX9" fmla="*/ 34142 w 1890632"/>
              <a:gd name="connsiteY9" fmla="*/ 578887 h 993703"/>
              <a:gd name="connsiteX0" fmla="*/ 34142 w 1890632"/>
              <a:gd name="connsiteY0" fmla="*/ 578887 h 993703"/>
              <a:gd name="connsiteX1" fmla="*/ 419560 w 1890632"/>
              <a:gd name="connsiteY1" fmla="*/ 136493 h 993703"/>
              <a:gd name="connsiteX2" fmla="*/ 1284416 w 1890632"/>
              <a:gd name="connsiteY2" fmla="*/ 22338 h 993703"/>
              <a:gd name="connsiteX3" fmla="*/ 1761977 w 1890632"/>
              <a:gd name="connsiteY3" fmla="*/ 522071 h 993703"/>
              <a:gd name="connsiteX4" fmla="*/ 1876694 w 1890632"/>
              <a:gd name="connsiteY4" fmla="*/ 900322 h 993703"/>
              <a:gd name="connsiteX5" fmla="*/ 1853831 w 1890632"/>
              <a:gd name="connsiteY5" fmla="*/ 989334 h 993703"/>
              <a:gd name="connsiteX6" fmla="*/ 1441154 w 1890632"/>
              <a:gd name="connsiteY6" fmla="*/ 914086 h 993703"/>
              <a:gd name="connsiteX7" fmla="*/ 439756 w 1890632"/>
              <a:gd name="connsiteY7" fmla="*/ 727040 h 993703"/>
              <a:gd name="connsiteX8" fmla="*/ 64968 w 1890632"/>
              <a:gd name="connsiteY8" fmla="*/ 667118 h 993703"/>
              <a:gd name="connsiteX9" fmla="*/ 34142 w 1890632"/>
              <a:gd name="connsiteY9" fmla="*/ 578887 h 993703"/>
              <a:gd name="connsiteX0" fmla="*/ 15545 w 1872035"/>
              <a:gd name="connsiteY0" fmla="*/ 578887 h 993703"/>
              <a:gd name="connsiteX1" fmla="*/ 400963 w 1872035"/>
              <a:gd name="connsiteY1" fmla="*/ 136493 h 993703"/>
              <a:gd name="connsiteX2" fmla="*/ 1265819 w 1872035"/>
              <a:gd name="connsiteY2" fmla="*/ 22338 h 993703"/>
              <a:gd name="connsiteX3" fmla="*/ 1743380 w 1872035"/>
              <a:gd name="connsiteY3" fmla="*/ 522071 h 993703"/>
              <a:gd name="connsiteX4" fmla="*/ 1858097 w 1872035"/>
              <a:gd name="connsiteY4" fmla="*/ 900322 h 993703"/>
              <a:gd name="connsiteX5" fmla="*/ 1835234 w 1872035"/>
              <a:gd name="connsiteY5" fmla="*/ 989334 h 993703"/>
              <a:gd name="connsiteX6" fmla="*/ 1422557 w 1872035"/>
              <a:gd name="connsiteY6" fmla="*/ 914086 h 993703"/>
              <a:gd name="connsiteX7" fmla="*/ 421159 w 1872035"/>
              <a:gd name="connsiteY7" fmla="*/ 727040 h 993703"/>
              <a:gd name="connsiteX8" fmla="*/ 109376 w 1872035"/>
              <a:gd name="connsiteY8" fmla="*/ 678789 h 993703"/>
              <a:gd name="connsiteX9" fmla="*/ 15545 w 1872035"/>
              <a:gd name="connsiteY9" fmla="*/ 578887 h 993703"/>
              <a:gd name="connsiteX0" fmla="*/ 21358 w 1843514"/>
              <a:gd name="connsiteY0" fmla="*/ 594911 h 994056"/>
              <a:gd name="connsiteX1" fmla="*/ 372442 w 1843514"/>
              <a:gd name="connsiteY1" fmla="*/ 136846 h 994056"/>
              <a:gd name="connsiteX2" fmla="*/ 1237298 w 1843514"/>
              <a:gd name="connsiteY2" fmla="*/ 22691 h 994056"/>
              <a:gd name="connsiteX3" fmla="*/ 1714859 w 1843514"/>
              <a:gd name="connsiteY3" fmla="*/ 522424 h 994056"/>
              <a:gd name="connsiteX4" fmla="*/ 1829576 w 1843514"/>
              <a:gd name="connsiteY4" fmla="*/ 900675 h 994056"/>
              <a:gd name="connsiteX5" fmla="*/ 1806713 w 1843514"/>
              <a:gd name="connsiteY5" fmla="*/ 989687 h 994056"/>
              <a:gd name="connsiteX6" fmla="*/ 1394036 w 1843514"/>
              <a:gd name="connsiteY6" fmla="*/ 914439 h 994056"/>
              <a:gd name="connsiteX7" fmla="*/ 392638 w 1843514"/>
              <a:gd name="connsiteY7" fmla="*/ 727393 h 994056"/>
              <a:gd name="connsiteX8" fmla="*/ 80855 w 1843514"/>
              <a:gd name="connsiteY8" fmla="*/ 679142 h 994056"/>
              <a:gd name="connsiteX9" fmla="*/ 21358 w 1843514"/>
              <a:gd name="connsiteY9" fmla="*/ 594911 h 994056"/>
              <a:gd name="connsiteX0" fmla="*/ 21358 w 1843514"/>
              <a:gd name="connsiteY0" fmla="*/ 597202 h 996347"/>
              <a:gd name="connsiteX1" fmla="*/ 372442 w 1843514"/>
              <a:gd name="connsiteY1" fmla="*/ 139137 h 996347"/>
              <a:gd name="connsiteX2" fmla="*/ 1237298 w 1843514"/>
              <a:gd name="connsiteY2" fmla="*/ 24982 h 996347"/>
              <a:gd name="connsiteX3" fmla="*/ 1714859 w 1843514"/>
              <a:gd name="connsiteY3" fmla="*/ 524715 h 996347"/>
              <a:gd name="connsiteX4" fmla="*/ 1829576 w 1843514"/>
              <a:gd name="connsiteY4" fmla="*/ 902966 h 996347"/>
              <a:gd name="connsiteX5" fmla="*/ 1806713 w 1843514"/>
              <a:gd name="connsiteY5" fmla="*/ 991978 h 996347"/>
              <a:gd name="connsiteX6" fmla="*/ 1394036 w 1843514"/>
              <a:gd name="connsiteY6" fmla="*/ 916730 h 996347"/>
              <a:gd name="connsiteX7" fmla="*/ 392638 w 1843514"/>
              <a:gd name="connsiteY7" fmla="*/ 729684 h 996347"/>
              <a:gd name="connsiteX8" fmla="*/ 80855 w 1843514"/>
              <a:gd name="connsiteY8" fmla="*/ 681433 h 996347"/>
              <a:gd name="connsiteX9" fmla="*/ 21358 w 1843514"/>
              <a:gd name="connsiteY9" fmla="*/ 597202 h 996347"/>
              <a:gd name="connsiteX0" fmla="*/ 21358 w 1843514"/>
              <a:gd name="connsiteY0" fmla="*/ 597202 h 996347"/>
              <a:gd name="connsiteX1" fmla="*/ 372442 w 1843514"/>
              <a:gd name="connsiteY1" fmla="*/ 139137 h 996347"/>
              <a:gd name="connsiteX2" fmla="*/ 1237298 w 1843514"/>
              <a:gd name="connsiteY2" fmla="*/ 24982 h 996347"/>
              <a:gd name="connsiteX3" fmla="*/ 1714859 w 1843514"/>
              <a:gd name="connsiteY3" fmla="*/ 524715 h 996347"/>
              <a:gd name="connsiteX4" fmla="*/ 1829576 w 1843514"/>
              <a:gd name="connsiteY4" fmla="*/ 902966 h 996347"/>
              <a:gd name="connsiteX5" fmla="*/ 1806713 w 1843514"/>
              <a:gd name="connsiteY5" fmla="*/ 991978 h 996347"/>
              <a:gd name="connsiteX6" fmla="*/ 1394036 w 1843514"/>
              <a:gd name="connsiteY6" fmla="*/ 916730 h 996347"/>
              <a:gd name="connsiteX7" fmla="*/ 392638 w 1843514"/>
              <a:gd name="connsiteY7" fmla="*/ 729684 h 996347"/>
              <a:gd name="connsiteX8" fmla="*/ 80855 w 1843514"/>
              <a:gd name="connsiteY8" fmla="*/ 681433 h 996347"/>
              <a:gd name="connsiteX9" fmla="*/ 21358 w 1843514"/>
              <a:gd name="connsiteY9" fmla="*/ 597202 h 996347"/>
              <a:gd name="connsiteX0" fmla="*/ 9840 w 1948135"/>
              <a:gd name="connsiteY0" fmla="*/ 573511 h 993588"/>
              <a:gd name="connsiteX1" fmla="*/ 477063 w 1948135"/>
              <a:gd name="connsiteY1" fmla="*/ 136378 h 993588"/>
              <a:gd name="connsiteX2" fmla="*/ 1341919 w 1948135"/>
              <a:gd name="connsiteY2" fmla="*/ 22223 h 993588"/>
              <a:gd name="connsiteX3" fmla="*/ 1819480 w 1948135"/>
              <a:gd name="connsiteY3" fmla="*/ 521956 h 993588"/>
              <a:gd name="connsiteX4" fmla="*/ 1934197 w 1948135"/>
              <a:gd name="connsiteY4" fmla="*/ 900207 h 993588"/>
              <a:gd name="connsiteX5" fmla="*/ 1911334 w 1948135"/>
              <a:gd name="connsiteY5" fmla="*/ 989219 h 993588"/>
              <a:gd name="connsiteX6" fmla="*/ 1498657 w 1948135"/>
              <a:gd name="connsiteY6" fmla="*/ 913971 h 993588"/>
              <a:gd name="connsiteX7" fmla="*/ 497259 w 1948135"/>
              <a:gd name="connsiteY7" fmla="*/ 726925 h 993588"/>
              <a:gd name="connsiteX8" fmla="*/ 185476 w 1948135"/>
              <a:gd name="connsiteY8" fmla="*/ 678674 h 993588"/>
              <a:gd name="connsiteX9" fmla="*/ 9840 w 1948135"/>
              <a:gd name="connsiteY9" fmla="*/ 573511 h 993588"/>
              <a:gd name="connsiteX0" fmla="*/ 45764 w 1984059"/>
              <a:gd name="connsiteY0" fmla="*/ 573511 h 993588"/>
              <a:gd name="connsiteX1" fmla="*/ 512987 w 1984059"/>
              <a:gd name="connsiteY1" fmla="*/ 136378 h 993588"/>
              <a:gd name="connsiteX2" fmla="*/ 1377843 w 1984059"/>
              <a:gd name="connsiteY2" fmla="*/ 22223 h 993588"/>
              <a:gd name="connsiteX3" fmla="*/ 1855404 w 1984059"/>
              <a:gd name="connsiteY3" fmla="*/ 521956 h 993588"/>
              <a:gd name="connsiteX4" fmla="*/ 1970121 w 1984059"/>
              <a:gd name="connsiteY4" fmla="*/ 900207 h 993588"/>
              <a:gd name="connsiteX5" fmla="*/ 1947258 w 1984059"/>
              <a:gd name="connsiteY5" fmla="*/ 989219 h 993588"/>
              <a:gd name="connsiteX6" fmla="*/ 1534581 w 1984059"/>
              <a:gd name="connsiteY6" fmla="*/ 913971 h 993588"/>
              <a:gd name="connsiteX7" fmla="*/ 533183 w 1984059"/>
              <a:gd name="connsiteY7" fmla="*/ 726925 h 993588"/>
              <a:gd name="connsiteX8" fmla="*/ 72744 w 1984059"/>
              <a:gd name="connsiteY8" fmla="*/ 645571 h 993588"/>
              <a:gd name="connsiteX9" fmla="*/ 45764 w 1984059"/>
              <a:gd name="connsiteY9" fmla="*/ 573511 h 993588"/>
              <a:gd name="connsiteX0" fmla="*/ 45764 w 1984059"/>
              <a:gd name="connsiteY0" fmla="*/ 534317 h 954394"/>
              <a:gd name="connsiteX1" fmla="*/ 512987 w 1984059"/>
              <a:gd name="connsiteY1" fmla="*/ 97184 h 954394"/>
              <a:gd name="connsiteX2" fmla="*/ 1338355 w 1984059"/>
              <a:gd name="connsiteY2" fmla="*/ 29812 h 954394"/>
              <a:gd name="connsiteX3" fmla="*/ 1855404 w 1984059"/>
              <a:gd name="connsiteY3" fmla="*/ 482762 h 954394"/>
              <a:gd name="connsiteX4" fmla="*/ 1970121 w 1984059"/>
              <a:gd name="connsiteY4" fmla="*/ 861013 h 954394"/>
              <a:gd name="connsiteX5" fmla="*/ 1947258 w 1984059"/>
              <a:gd name="connsiteY5" fmla="*/ 950025 h 954394"/>
              <a:gd name="connsiteX6" fmla="*/ 1534581 w 1984059"/>
              <a:gd name="connsiteY6" fmla="*/ 874777 h 954394"/>
              <a:gd name="connsiteX7" fmla="*/ 533183 w 1984059"/>
              <a:gd name="connsiteY7" fmla="*/ 687731 h 954394"/>
              <a:gd name="connsiteX8" fmla="*/ 72744 w 1984059"/>
              <a:gd name="connsiteY8" fmla="*/ 606377 h 954394"/>
              <a:gd name="connsiteX9" fmla="*/ 45764 w 1984059"/>
              <a:gd name="connsiteY9" fmla="*/ 534317 h 954394"/>
              <a:gd name="connsiteX0" fmla="*/ 45764 w 1984059"/>
              <a:gd name="connsiteY0" fmla="*/ 534317 h 954394"/>
              <a:gd name="connsiteX1" fmla="*/ 512987 w 1984059"/>
              <a:gd name="connsiteY1" fmla="*/ 97184 h 954394"/>
              <a:gd name="connsiteX2" fmla="*/ 1338355 w 1984059"/>
              <a:gd name="connsiteY2" fmla="*/ 29812 h 954394"/>
              <a:gd name="connsiteX3" fmla="*/ 1855404 w 1984059"/>
              <a:gd name="connsiteY3" fmla="*/ 482762 h 954394"/>
              <a:gd name="connsiteX4" fmla="*/ 1970121 w 1984059"/>
              <a:gd name="connsiteY4" fmla="*/ 861013 h 954394"/>
              <a:gd name="connsiteX5" fmla="*/ 1947258 w 1984059"/>
              <a:gd name="connsiteY5" fmla="*/ 950025 h 954394"/>
              <a:gd name="connsiteX6" fmla="*/ 1534581 w 1984059"/>
              <a:gd name="connsiteY6" fmla="*/ 874777 h 954394"/>
              <a:gd name="connsiteX7" fmla="*/ 533183 w 1984059"/>
              <a:gd name="connsiteY7" fmla="*/ 687731 h 954394"/>
              <a:gd name="connsiteX8" fmla="*/ 72744 w 1984059"/>
              <a:gd name="connsiteY8" fmla="*/ 606377 h 954394"/>
              <a:gd name="connsiteX9" fmla="*/ 45764 w 1984059"/>
              <a:gd name="connsiteY9" fmla="*/ 534317 h 954394"/>
              <a:gd name="connsiteX0" fmla="*/ 45764 w 2006048"/>
              <a:gd name="connsiteY0" fmla="*/ 534317 h 965213"/>
              <a:gd name="connsiteX1" fmla="*/ 512987 w 2006048"/>
              <a:gd name="connsiteY1" fmla="*/ 97184 h 965213"/>
              <a:gd name="connsiteX2" fmla="*/ 1338355 w 2006048"/>
              <a:gd name="connsiteY2" fmla="*/ 29812 h 965213"/>
              <a:gd name="connsiteX3" fmla="*/ 1855404 w 2006048"/>
              <a:gd name="connsiteY3" fmla="*/ 482762 h 965213"/>
              <a:gd name="connsiteX4" fmla="*/ 1991773 w 2006048"/>
              <a:gd name="connsiteY4" fmla="*/ 918378 h 965213"/>
              <a:gd name="connsiteX5" fmla="*/ 1947258 w 2006048"/>
              <a:gd name="connsiteY5" fmla="*/ 950025 h 965213"/>
              <a:gd name="connsiteX6" fmla="*/ 1534581 w 2006048"/>
              <a:gd name="connsiteY6" fmla="*/ 874777 h 965213"/>
              <a:gd name="connsiteX7" fmla="*/ 533183 w 2006048"/>
              <a:gd name="connsiteY7" fmla="*/ 687731 h 965213"/>
              <a:gd name="connsiteX8" fmla="*/ 72744 w 2006048"/>
              <a:gd name="connsiteY8" fmla="*/ 606377 h 965213"/>
              <a:gd name="connsiteX9" fmla="*/ 45764 w 2006048"/>
              <a:gd name="connsiteY9" fmla="*/ 534317 h 965213"/>
              <a:gd name="connsiteX0" fmla="*/ 45764 w 2000586"/>
              <a:gd name="connsiteY0" fmla="*/ 534317 h 953030"/>
              <a:gd name="connsiteX1" fmla="*/ 512987 w 2000586"/>
              <a:gd name="connsiteY1" fmla="*/ 97184 h 953030"/>
              <a:gd name="connsiteX2" fmla="*/ 1338355 w 2000586"/>
              <a:gd name="connsiteY2" fmla="*/ 29812 h 953030"/>
              <a:gd name="connsiteX3" fmla="*/ 1855404 w 2000586"/>
              <a:gd name="connsiteY3" fmla="*/ 482762 h 953030"/>
              <a:gd name="connsiteX4" fmla="*/ 1991773 w 2000586"/>
              <a:gd name="connsiteY4" fmla="*/ 918378 h 953030"/>
              <a:gd name="connsiteX5" fmla="*/ 1947258 w 2000586"/>
              <a:gd name="connsiteY5" fmla="*/ 950025 h 953030"/>
              <a:gd name="connsiteX6" fmla="*/ 1534581 w 2000586"/>
              <a:gd name="connsiteY6" fmla="*/ 874777 h 953030"/>
              <a:gd name="connsiteX7" fmla="*/ 533183 w 2000586"/>
              <a:gd name="connsiteY7" fmla="*/ 687731 h 953030"/>
              <a:gd name="connsiteX8" fmla="*/ 72744 w 2000586"/>
              <a:gd name="connsiteY8" fmla="*/ 606377 h 953030"/>
              <a:gd name="connsiteX9" fmla="*/ 45764 w 2000586"/>
              <a:gd name="connsiteY9" fmla="*/ 534317 h 953030"/>
              <a:gd name="connsiteX0" fmla="*/ 45764 w 2000586"/>
              <a:gd name="connsiteY0" fmla="*/ 539083 h 957796"/>
              <a:gd name="connsiteX1" fmla="*/ 512987 w 2000586"/>
              <a:gd name="connsiteY1" fmla="*/ 101950 h 957796"/>
              <a:gd name="connsiteX2" fmla="*/ 1302659 w 2000586"/>
              <a:gd name="connsiteY2" fmla="*/ 28602 h 957796"/>
              <a:gd name="connsiteX3" fmla="*/ 1855404 w 2000586"/>
              <a:gd name="connsiteY3" fmla="*/ 487528 h 957796"/>
              <a:gd name="connsiteX4" fmla="*/ 1991773 w 2000586"/>
              <a:gd name="connsiteY4" fmla="*/ 923144 h 957796"/>
              <a:gd name="connsiteX5" fmla="*/ 1947258 w 2000586"/>
              <a:gd name="connsiteY5" fmla="*/ 954791 h 957796"/>
              <a:gd name="connsiteX6" fmla="*/ 1534581 w 2000586"/>
              <a:gd name="connsiteY6" fmla="*/ 879543 h 957796"/>
              <a:gd name="connsiteX7" fmla="*/ 533183 w 2000586"/>
              <a:gd name="connsiteY7" fmla="*/ 692497 h 957796"/>
              <a:gd name="connsiteX8" fmla="*/ 72744 w 2000586"/>
              <a:gd name="connsiteY8" fmla="*/ 611143 h 957796"/>
              <a:gd name="connsiteX9" fmla="*/ 45764 w 2000586"/>
              <a:gd name="connsiteY9" fmla="*/ 539083 h 957796"/>
              <a:gd name="connsiteX0" fmla="*/ 45764 w 2006017"/>
              <a:gd name="connsiteY0" fmla="*/ 538435 h 970879"/>
              <a:gd name="connsiteX1" fmla="*/ 512987 w 2006017"/>
              <a:gd name="connsiteY1" fmla="*/ 101302 h 970879"/>
              <a:gd name="connsiteX2" fmla="*/ 1302659 w 2006017"/>
              <a:gd name="connsiteY2" fmla="*/ 27954 h 970879"/>
              <a:gd name="connsiteX3" fmla="*/ 1836757 w 2006017"/>
              <a:gd name="connsiteY3" fmla="*/ 478081 h 970879"/>
              <a:gd name="connsiteX4" fmla="*/ 1991773 w 2006017"/>
              <a:gd name="connsiteY4" fmla="*/ 922496 h 970879"/>
              <a:gd name="connsiteX5" fmla="*/ 1947258 w 2006017"/>
              <a:gd name="connsiteY5" fmla="*/ 954143 h 970879"/>
              <a:gd name="connsiteX6" fmla="*/ 1534581 w 2006017"/>
              <a:gd name="connsiteY6" fmla="*/ 878895 h 970879"/>
              <a:gd name="connsiteX7" fmla="*/ 533183 w 2006017"/>
              <a:gd name="connsiteY7" fmla="*/ 691849 h 970879"/>
              <a:gd name="connsiteX8" fmla="*/ 72744 w 2006017"/>
              <a:gd name="connsiteY8" fmla="*/ 610495 h 970879"/>
              <a:gd name="connsiteX9" fmla="*/ 45764 w 2006017"/>
              <a:gd name="connsiteY9" fmla="*/ 538435 h 970879"/>
              <a:gd name="connsiteX0" fmla="*/ 45764 w 2001312"/>
              <a:gd name="connsiteY0" fmla="*/ 538435 h 968966"/>
              <a:gd name="connsiteX1" fmla="*/ 512987 w 2001312"/>
              <a:gd name="connsiteY1" fmla="*/ 101302 h 968966"/>
              <a:gd name="connsiteX2" fmla="*/ 1302659 w 2001312"/>
              <a:gd name="connsiteY2" fmla="*/ 27954 h 968966"/>
              <a:gd name="connsiteX3" fmla="*/ 1836757 w 2001312"/>
              <a:gd name="connsiteY3" fmla="*/ 478081 h 968966"/>
              <a:gd name="connsiteX4" fmla="*/ 1991773 w 2001312"/>
              <a:gd name="connsiteY4" fmla="*/ 922496 h 968966"/>
              <a:gd name="connsiteX5" fmla="*/ 1947258 w 2001312"/>
              <a:gd name="connsiteY5" fmla="*/ 954143 h 968966"/>
              <a:gd name="connsiteX6" fmla="*/ 1534581 w 2001312"/>
              <a:gd name="connsiteY6" fmla="*/ 878895 h 968966"/>
              <a:gd name="connsiteX7" fmla="*/ 533183 w 2001312"/>
              <a:gd name="connsiteY7" fmla="*/ 691849 h 968966"/>
              <a:gd name="connsiteX8" fmla="*/ 72744 w 2001312"/>
              <a:gd name="connsiteY8" fmla="*/ 610495 h 968966"/>
              <a:gd name="connsiteX9" fmla="*/ 45764 w 2001312"/>
              <a:gd name="connsiteY9" fmla="*/ 538435 h 968966"/>
              <a:gd name="connsiteX0" fmla="*/ 45764 w 1997670"/>
              <a:gd name="connsiteY0" fmla="*/ 538435 h 954720"/>
              <a:gd name="connsiteX1" fmla="*/ 512987 w 1997670"/>
              <a:gd name="connsiteY1" fmla="*/ 101302 h 954720"/>
              <a:gd name="connsiteX2" fmla="*/ 1302659 w 1997670"/>
              <a:gd name="connsiteY2" fmla="*/ 27954 h 954720"/>
              <a:gd name="connsiteX3" fmla="*/ 1836757 w 1997670"/>
              <a:gd name="connsiteY3" fmla="*/ 478081 h 954720"/>
              <a:gd name="connsiteX4" fmla="*/ 1991773 w 1997670"/>
              <a:gd name="connsiteY4" fmla="*/ 922496 h 954720"/>
              <a:gd name="connsiteX5" fmla="*/ 1947258 w 1997670"/>
              <a:gd name="connsiteY5" fmla="*/ 954143 h 954720"/>
              <a:gd name="connsiteX6" fmla="*/ 1534581 w 1997670"/>
              <a:gd name="connsiteY6" fmla="*/ 878895 h 954720"/>
              <a:gd name="connsiteX7" fmla="*/ 533183 w 1997670"/>
              <a:gd name="connsiteY7" fmla="*/ 691849 h 954720"/>
              <a:gd name="connsiteX8" fmla="*/ 72744 w 1997670"/>
              <a:gd name="connsiteY8" fmla="*/ 610495 h 954720"/>
              <a:gd name="connsiteX9" fmla="*/ 45764 w 1997670"/>
              <a:gd name="connsiteY9" fmla="*/ 538435 h 954720"/>
              <a:gd name="connsiteX0" fmla="*/ 44343 w 1996249"/>
              <a:gd name="connsiteY0" fmla="*/ 538435 h 954720"/>
              <a:gd name="connsiteX1" fmla="*/ 511566 w 1996249"/>
              <a:gd name="connsiteY1" fmla="*/ 101302 h 954720"/>
              <a:gd name="connsiteX2" fmla="*/ 1301238 w 1996249"/>
              <a:gd name="connsiteY2" fmla="*/ 27954 h 954720"/>
              <a:gd name="connsiteX3" fmla="*/ 1835336 w 1996249"/>
              <a:gd name="connsiteY3" fmla="*/ 478081 h 954720"/>
              <a:gd name="connsiteX4" fmla="*/ 1990352 w 1996249"/>
              <a:gd name="connsiteY4" fmla="*/ 922496 h 954720"/>
              <a:gd name="connsiteX5" fmla="*/ 1945837 w 1996249"/>
              <a:gd name="connsiteY5" fmla="*/ 954143 h 954720"/>
              <a:gd name="connsiteX6" fmla="*/ 1533160 w 1996249"/>
              <a:gd name="connsiteY6" fmla="*/ 878895 h 954720"/>
              <a:gd name="connsiteX7" fmla="*/ 531762 w 1996249"/>
              <a:gd name="connsiteY7" fmla="*/ 691849 h 954720"/>
              <a:gd name="connsiteX8" fmla="*/ 71323 w 1996249"/>
              <a:gd name="connsiteY8" fmla="*/ 610495 h 954720"/>
              <a:gd name="connsiteX9" fmla="*/ 44343 w 1996249"/>
              <a:gd name="connsiteY9" fmla="*/ 538435 h 954720"/>
              <a:gd name="connsiteX0" fmla="*/ 38388 w 1990294"/>
              <a:gd name="connsiteY0" fmla="*/ 538435 h 954720"/>
              <a:gd name="connsiteX1" fmla="*/ 505611 w 1990294"/>
              <a:gd name="connsiteY1" fmla="*/ 101302 h 954720"/>
              <a:gd name="connsiteX2" fmla="*/ 1295283 w 1990294"/>
              <a:gd name="connsiteY2" fmla="*/ 27954 h 954720"/>
              <a:gd name="connsiteX3" fmla="*/ 1829381 w 1990294"/>
              <a:gd name="connsiteY3" fmla="*/ 478081 h 954720"/>
              <a:gd name="connsiteX4" fmla="*/ 1984397 w 1990294"/>
              <a:gd name="connsiteY4" fmla="*/ 922496 h 954720"/>
              <a:gd name="connsiteX5" fmla="*/ 1939882 w 1990294"/>
              <a:gd name="connsiteY5" fmla="*/ 954143 h 954720"/>
              <a:gd name="connsiteX6" fmla="*/ 1527205 w 1990294"/>
              <a:gd name="connsiteY6" fmla="*/ 878895 h 954720"/>
              <a:gd name="connsiteX7" fmla="*/ 525807 w 1990294"/>
              <a:gd name="connsiteY7" fmla="*/ 691849 h 954720"/>
              <a:gd name="connsiteX8" fmla="*/ 65368 w 1990294"/>
              <a:gd name="connsiteY8" fmla="*/ 610495 h 954720"/>
              <a:gd name="connsiteX9" fmla="*/ 38388 w 1990294"/>
              <a:gd name="connsiteY9" fmla="*/ 538435 h 954720"/>
              <a:gd name="connsiteX0" fmla="*/ 33188 w 1985094"/>
              <a:gd name="connsiteY0" fmla="*/ 538435 h 954720"/>
              <a:gd name="connsiteX1" fmla="*/ 500411 w 1985094"/>
              <a:gd name="connsiteY1" fmla="*/ 101302 h 954720"/>
              <a:gd name="connsiteX2" fmla="*/ 1290083 w 1985094"/>
              <a:gd name="connsiteY2" fmla="*/ 27954 h 954720"/>
              <a:gd name="connsiteX3" fmla="*/ 1824181 w 1985094"/>
              <a:gd name="connsiteY3" fmla="*/ 478081 h 954720"/>
              <a:gd name="connsiteX4" fmla="*/ 1979197 w 1985094"/>
              <a:gd name="connsiteY4" fmla="*/ 922496 h 954720"/>
              <a:gd name="connsiteX5" fmla="*/ 1934682 w 1985094"/>
              <a:gd name="connsiteY5" fmla="*/ 954143 h 954720"/>
              <a:gd name="connsiteX6" fmla="*/ 1522005 w 1985094"/>
              <a:gd name="connsiteY6" fmla="*/ 878895 h 954720"/>
              <a:gd name="connsiteX7" fmla="*/ 520607 w 1985094"/>
              <a:gd name="connsiteY7" fmla="*/ 691849 h 954720"/>
              <a:gd name="connsiteX8" fmla="*/ 60168 w 1985094"/>
              <a:gd name="connsiteY8" fmla="*/ 610495 h 954720"/>
              <a:gd name="connsiteX9" fmla="*/ 33188 w 1985094"/>
              <a:gd name="connsiteY9" fmla="*/ 538435 h 9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85094" h="954720">
                <a:moveTo>
                  <a:pt x="33188" y="538435"/>
                </a:moveTo>
                <a:cubicBezTo>
                  <a:pt x="88814" y="464808"/>
                  <a:pt x="290929" y="186382"/>
                  <a:pt x="500411" y="101302"/>
                </a:cubicBezTo>
                <a:cubicBezTo>
                  <a:pt x="709894" y="16222"/>
                  <a:pt x="1069455" y="-34842"/>
                  <a:pt x="1290083" y="27954"/>
                </a:cubicBezTo>
                <a:cubicBezTo>
                  <a:pt x="1510711" y="90750"/>
                  <a:pt x="1709329" y="328991"/>
                  <a:pt x="1824181" y="478081"/>
                </a:cubicBezTo>
                <a:cubicBezTo>
                  <a:pt x="1939033" y="627171"/>
                  <a:pt x="1968978" y="889429"/>
                  <a:pt x="1979197" y="922496"/>
                </a:cubicBezTo>
                <a:cubicBezTo>
                  <a:pt x="1989416" y="955563"/>
                  <a:pt x="1992690" y="955931"/>
                  <a:pt x="1934682" y="954143"/>
                </a:cubicBezTo>
                <a:cubicBezTo>
                  <a:pt x="1876674" y="952355"/>
                  <a:pt x="1522005" y="878895"/>
                  <a:pt x="1522005" y="878895"/>
                </a:cubicBezTo>
                <a:lnTo>
                  <a:pt x="520607" y="691849"/>
                </a:lnTo>
                <a:cubicBezTo>
                  <a:pt x="296090" y="649646"/>
                  <a:pt x="124891" y="627844"/>
                  <a:pt x="60168" y="610495"/>
                </a:cubicBezTo>
                <a:cubicBezTo>
                  <a:pt x="-4555" y="593146"/>
                  <a:pt x="-22438" y="612062"/>
                  <a:pt x="33188" y="538435"/>
                </a:cubicBezTo>
                <a:close/>
              </a:path>
            </a:pathLst>
          </a:cu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88199B69-BD9B-B271-43F9-EEA697BB2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121023" flipH="1">
            <a:off x="11516400" y="4398536"/>
            <a:ext cx="409502" cy="412308"/>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468508"/>
              <a:gd name="connsiteY0" fmla="*/ 326 h 4964273"/>
              <a:gd name="connsiteX1" fmla="*/ 3964140 w 4468508"/>
              <a:gd name="connsiteY1" fmla="*/ 591130 h 4964273"/>
              <a:gd name="connsiteX2" fmla="*/ 4451030 w 4468508"/>
              <a:gd name="connsiteY2" fmla="*/ 3809413 h 4964273"/>
              <a:gd name="connsiteX3" fmla="*/ 3419865 w 4468508"/>
              <a:gd name="connsiteY3" fmla="*/ 4845181 h 4964273"/>
              <a:gd name="connsiteX4" fmla="*/ 1074535 w 4468508"/>
              <a:gd name="connsiteY4" fmla="*/ 4657562 h 4964273"/>
              <a:gd name="connsiteX5" fmla="*/ 33359 w 4468508"/>
              <a:gd name="connsiteY5" fmla="*/ 2995991 h 4964273"/>
              <a:gd name="connsiteX6" fmla="*/ 592137 w 4468508"/>
              <a:gd name="connsiteY6" fmla="*/ 806182 h 4964273"/>
              <a:gd name="connsiteX7" fmla="*/ 2649000 w 4468508"/>
              <a:gd name="connsiteY7" fmla="*/ 326 h 4964273"/>
              <a:gd name="connsiteX0" fmla="*/ 2788684 w 4608192"/>
              <a:gd name="connsiteY0" fmla="*/ 326 h 4845177"/>
              <a:gd name="connsiteX1" fmla="*/ 4103824 w 4608192"/>
              <a:gd name="connsiteY1" fmla="*/ 591130 h 4845177"/>
              <a:gd name="connsiteX2" fmla="*/ 4590714 w 4608192"/>
              <a:gd name="connsiteY2" fmla="*/ 3809413 h 4845177"/>
              <a:gd name="connsiteX3" fmla="*/ 3559549 w 4608192"/>
              <a:gd name="connsiteY3" fmla="*/ 4845181 h 4845177"/>
              <a:gd name="connsiteX4" fmla="*/ 173043 w 4608192"/>
              <a:gd name="connsiteY4" fmla="*/ 2995991 h 4845177"/>
              <a:gd name="connsiteX5" fmla="*/ 731821 w 4608192"/>
              <a:gd name="connsiteY5" fmla="*/ 806182 h 4845177"/>
              <a:gd name="connsiteX6" fmla="*/ 2788684 w 4608192"/>
              <a:gd name="connsiteY6" fmla="*/ 326 h 4845177"/>
              <a:gd name="connsiteX0" fmla="*/ 2788684 w 4656382"/>
              <a:gd name="connsiteY0" fmla="*/ 326 h 4593408"/>
              <a:gd name="connsiteX1" fmla="*/ 4103824 w 4656382"/>
              <a:gd name="connsiteY1" fmla="*/ 591130 h 4593408"/>
              <a:gd name="connsiteX2" fmla="*/ 4590714 w 4656382"/>
              <a:gd name="connsiteY2" fmla="*/ 3809413 h 4593408"/>
              <a:gd name="connsiteX3" fmla="*/ 2737164 w 4656382"/>
              <a:gd name="connsiteY3" fmla="*/ 4593410 h 4593408"/>
              <a:gd name="connsiteX4" fmla="*/ 173043 w 4656382"/>
              <a:gd name="connsiteY4" fmla="*/ 2995991 h 4593408"/>
              <a:gd name="connsiteX5" fmla="*/ 731821 w 4656382"/>
              <a:gd name="connsiteY5" fmla="*/ 806182 h 4593408"/>
              <a:gd name="connsiteX6" fmla="*/ 2788684 w 4656382"/>
              <a:gd name="connsiteY6" fmla="*/ 326 h 4593408"/>
              <a:gd name="connsiteX0" fmla="*/ 2788684 w 4720632"/>
              <a:gd name="connsiteY0" fmla="*/ 326 h 4593408"/>
              <a:gd name="connsiteX1" fmla="*/ 4103824 w 4720632"/>
              <a:gd name="connsiteY1" fmla="*/ 591130 h 4593408"/>
              <a:gd name="connsiteX2" fmla="*/ 4661706 w 4720632"/>
              <a:gd name="connsiteY2" fmla="*/ 3597011 h 4593408"/>
              <a:gd name="connsiteX3" fmla="*/ 2737164 w 4720632"/>
              <a:gd name="connsiteY3" fmla="*/ 4593410 h 4593408"/>
              <a:gd name="connsiteX4" fmla="*/ 173043 w 4720632"/>
              <a:gd name="connsiteY4" fmla="*/ 2995991 h 4593408"/>
              <a:gd name="connsiteX5" fmla="*/ 731821 w 4720632"/>
              <a:gd name="connsiteY5" fmla="*/ 806182 h 4593408"/>
              <a:gd name="connsiteX6" fmla="*/ 2788684 w 4720632"/>
              <a:gd name="connsiteY6" fmla="*/ 326 h 4593408"/>
              <a:gd name="connsiteX0" fmla="*/ 2615637 w 4547585"/>
              <a:gd name="connsiteY0" fmla="*/ 326 h 4593408"/>
              <a:gd name="connsiteX1" fmla="*/ 3930777 w 4547585"/>
              <a:gd name="connsiteY1" fmla="*/ 591130 h 4593408"/>
              <a:gd name="connsiteX2" fmla="*/ 4488659 w 4547585"/>
              <a:gd name="connsiteY2" fmla="*/ 3597011 h 4593408"/>
              <a:gd name="connsiteX3" fmla="*/ 2564117 w 4547585"/>
              <a:gd name="connsiteY3" fmla="*/ 4593410 h 4593408"/>
              <a:gd name="connsiteX4" fmla="*/ -4 w 4547585"/>
              <a:gd name="connsiteY4" fmla="*/ 2995991 h 4593408"/>
              <a:gd name="connsiteX5" fmla="*/ 2615637 w 4547585"/>
              <a:gd name="connsiteY5" fmla="*/ 326 h 4593408"/>
              <a:gd name="connsiteX0" fmla="*/ 1599114 w 4547585"/>
              <a:gd name="connsiteY0" fmla="*/ 673 h 4392722"/>
              <a:gd name="connsiteX1" fmla="*/ 3930777 w 4547585"/>
              <a:gd name="connsiteY1" fmla="*/ 390444 h 4392722"/>
              <a:gd name="connsiteX2" fmla="*/ 4488659 w 4547585"/>
              <a:gd name="connsiteY2" fmla="*/ 3396325 h 4392722"/>
              <a:gd name="connsiteX3" fmla="*/ 2564117 w 4547585"/>
              <a:gd name="connsiteY3" fmla="*/ 4392724 h 4392722"/>
              <a:gd name="connsiteX4" fmla="*/ -4 w 4547585"/>
              <a:gd name="connsiteY4" fmla="*/ 2795305 h 4392722"/>
              <a:gd name="connsiteX5" fmla="*/ 1599114 w 4547585"/>
              <a:gd name="connsiteY5" fmla="*/ 673 h 4392722"/>
              <a:gd name="connsiteX0" fmla="*/ 1599114 w 4556102"/>
              <a:gd name="connsiteY0" fmla="*/ 673 h 4345138"/>
              <a:gd name="connsiteX1" fmla="*/ 3930777 w 4556102"/>
              <a:gd name="connsiteY1" fmla="*/ 390444 h 4345138"/>
              <a:gd name="connsiteX2" fmla="*/ 4488659 w 4556102"/>
              <a:gd name="connsiteY2" fmla="*/ 3396325 h 4345138"/>
              <a:gd name="connsiteX3" fmla="*/ 2425030 w 4556102"/>
              <a:gd name="connsiteY3" fmla="*/ 4345136 h 4345138"/>
              <a:gd name="connsiteX4" fmla="*/ -4 w 4556102"/>
              <a:gd name="connsiteY4" fmla="*/ 2795305 h 4345138"/>
              <a:gd name="connsiteX5" fmla="*/ 1599114 w 4556102"/>
              <a:gd name="connsiteY5" fmla="*/ 673 h 4345138"/>
              <a:gd name="connsiteX0" fmla="*/ 1308676 w 4265664"/>
              <a:gd name="connsiteY0" fmla="*/ 673 h 4345138"/>
              <a:gd name="connsiteX1" fmla="*/ 3640339 w 4265664"/>
              <a:gd name="connsiteY1" fmla="*/ 390444 h 4345138"/>
              <a:gd name="connsiteX2" fmla="*/ 4198221 w 4265664"/>
              <a:gd name="connsiteY2" fmla="*/ 3396325 h 4345138"/>
              <a:gd name="connsiteX3" fmla="*/ 2134592 w 4265664"/>
              <a:gd name="connsiteY3" fmla="*/ 4345136 h 4345138"/>
              <a:gd name="connsiteX4" fmla="*/ 2 w 4265664"/>
              <a:gd name="connsiteY4" fmla="*/ 2737868 h 4345138"/>
              <a:gd name="connsiteX5" fmla="*/ 1308676 w 4265664"/>
              <a:gd name="connsiteY5" fmla="*/ 673 h 434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5664" h="4345138">
                <a:moveTo>
                  <a:pt x="1308676" y="673"/>
                </a:moveTo>
                <a:cubicBezTo>
                  <a:pt x="1850442" y="-12337"/>
                  <a:pt x="3307336" y="165670"/>
                  <a:pt x="3640339" y="390444"/>
                </a:cubicBezTo>
                <a:cubicBezTo>
                  <a:pt x="3940677" y="1025292"/>
                  <a:pt x="4449179" y="2737210"/>
                  <a:pt x="4198221" y="3396325"/>
                </a:cubicBezTo>
                <a:cubicBezTo>
                  <a:pt x="3947263" y="4055440"/>
                  <a:pt x="2447418" y="4230167"/>
                  <a:pt x="2134592" y="4345136"/>
                </a:cubicBezTo>
                <a:cubicBezTo>
                  <a:pt x="1398314" y="4209566"/>
                  <a:pt x="471290" y="3411035"/>
                  <a:pt x="2" y="2737868"/>
                </a:cubicBezTo>
                <a:cubicBezTo>
                  <a:pt x="8589" y="1972354"/>
                  <a:pt x="653546" y="401483"/>
                  <a:pt x="1308676" y="673"/>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oup 21">
            <a:extLst>
              <a:ext uri="{FF2B5EF4-FFF2-40B4-BE49-F238E27FC236}">
                <a16:creationId xmlns:a16="http://schemas.microsoft.com/office/drawing/2014/main" id="{2187B9EB-B3A9-FADF-CB67-FC51A46B50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873807">
            <a:off x="10051719" y="2381135"/>
            <a:ext cx="1284318" cy="1937410"/>
            <a:chOff x="11748101" y="3114058"/>
            <a:chExt cx="1284318" cy="1937410"/>
          </a:xfrm>
        </p:grpSpPr>
        <p:sp>
          <p:nvSpPr>
            <p:cNvPr id="23" name="Freeform: Shape 22">
              <a:extLst>
                <a:ext uri="{FF2B5EF4-FFF2-40B4-BE49-F238E27FC236}">
                  <a16:creationId xmlns:a16="http://schemas.microsoft.com/office/drawing/2014/main" id="{69DDB857-580C-41F3-6AD4-6CDDF38225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516067" flipH="1">
              <a:off x="11748101" y="3114058"/>
              <a:ext cx="1284318" cy="1937410"/>
            </a:xfrm>
            <a:custGeom>
              <a:avLst/>
              <a:gdLst>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99666 w 1914334"/>
                <a:gd name="connsiteY28" fmla="*/ 437421 h 2986466"/>
                <a:gd name="connsiteX29" fmla="*/ 685894 w 1914334"/>
                <a:gd name="connsiteY29" fmla="*/ 678417 h 2986466"/>
                <a:gd name="connsiteX30" fmla="*/ 508792 w 1914334"/>
                <a:gd name="connsiteY30" fmla="*/ 1006120 h 2986466"/>
                <a:gd name="connsiteX31" fmla="*/ 511266 w 1914334"/>
                <a:gd name="connsiteY31" fmla="*/ 1050185 h 2986466"/>
                <a:gd name="connsiteX32" fmla="*/ 930004 w 1914334"/>
                <a:gd name="connsiteY32" fmla="*/ 813729 h 2986466"/>
                <a:gd name="connsiteX33" fmla="*/ 1422398 w 1914334"/>
                <a:gd name="connsiteY33" fmla="*/ 701643 h 2986466"/>
                <a:gd name="connsiteX34" fmla="*/ 1435000 w 1914334"/>
                <a:gd name="connsiteY34"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528062 w 1914334"/>
                <a:gd name="connsiteY4" fmla="*/ 1632245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528062 w 1914334"/>
                <a:gd name="connsiteY4" fmla="*/ 1632245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73669 w 1953003"/>
                <a:gd name="connsiteY0" fmla="*/ 708401 h 2986134"/>
                <a:gd name="connsiteX1" fmla="*/ 1411076 w 1953003"/>
                <a:gd name="connsiteY1" fmla="*/ 919813 h 2986134"/>
                <a:gd name="connsiteX2" fmla="*/ 1189873 w 1953003"/>
                <a:gd name="connsiteY2" fmla="*/ 1213129 h 2986134"/>
                <a:gd name="connsiteX3" fmla="*/ 908992 w 1953003"/>
                <a:gd name="connsiteY3" fmla="*/ 1450576 h 2986134"/>
                <a:gd name="connsiteX4" fmla="*/ 566731 w 1953003"/>
                <a:gd name="connsiteY4" fmla="*/ 1632245 h 2986134"/>
                <a:gd name="connsiteX5" fmla="*/ 737079 w 1953003"/>
                <a:gd name="connsiteY5" fmla="*/ 1653421 h 2986134"/>
                <a:gd name="connsiteX6" fmla="*/ 1274693 w 1953003"/>
                <a:gd name="connsiteY6" fmla="*/ 1655250 h 2986134"/>
                <a:gd name="connsiteX7" fmla="*/ 1674785 w 1953003"/>
                <a:gd name="connsiteY7" fmla="*/ 1749816 h 2986134"/>
                <a:gd name="connsiteX8" fmla="*/ 1932074 w 1953003"/>
                <a:gd name="connsiteY8" fmla="*/ 1866208 h 2986134"/>
                <a:gd name="connsiteX9" fmla="*/ 1905948 w 1953003"/>
                <a:gd name="connsiteY9" fmla="*/ 1943962 h 2986134"/>
                <a:gd name="connsiteX10" fmla="*/ 1652961 w 1953003"/>
                <a:gd name="connsiteY10" fmla="*/ 2106263 h 2986134"/>
                <a:gd name="connsiteX11" fmla="*/ 1252869 w 1953003"/>
                <a:gd name="connsiteY11" fmla="*/ 2208104 h 2986134"/>
                <a:gd name="connsiteX12" fmla="*/ 935554 w 1953003"/>
                <a:gd name="connsiteY12" fmla="*/ 2195250 h 2986134"/>
                <a:gd name="connsiteX13" fmla="*/ 578462 w 1953003"/>
                <a:gd name="connsiteY13" fmla="*/ 2089164 h 2986134"/>
                <a:gd name="connsiteX14" fmla="*/ 321668 w 1953003"/>
                <a:gd name="connsiteY14" fmla="*/ 1949541 h 2986134"/>
                <a:gd name="connsiteX15" fmla="*/ 291941 w 1953003"/>
                <a:gd name="connsiteY15" fmla="*/ 2002232 h 2986134"/>
                <a:gd name="connsiteX16" fmla="*/ 340903 w 1953003"/>
                <a:gd name="connsiteY16" fmla="*/ 2395326 h 2986134"/>
                <a:gd name="connsiteX17" fmla="*/ 426218 w 1953003"/>
                <a:gd name="connsiteY17" fmla="*/ 2772335 h 2986134"/>
                <a:gd name="connsiteX18" fmla="*/ 465002 w 1953003"/>
                <a:gd name="connsiteY18" fmla="*/ 2891702 h 2986134"/>
                <a:gd name="connsiteX19" fmla="*/ 246582 w 1953003"/>
                <a:gd name="connsiteY19" fmla="*/ 2986134 h 2986134"/>
                <a:gd name="connsiteX20" fmla="*/ 76777 w 1953003"/>
                <a:gd name="connsiteY20" fmla="*/ 2352917 h 2986134"/>
                <a:gd name="connsiteX21" fmla="*/ 131 w 1953003"/>
                <a:gd name="connsiteY21" fmla="*/ 1730652 h 2986134"/>
                <a:gd name="connsiteX22" fmla="*/ 105626 w 1953003"/>
                <a:gd name="connsiteY22" fmla="*/ 904785 h 2986134"/>
                <a:gd name="connsiteX23" fmla="*/ 278097 w 1953003"/>
                <a:gd name="connsiteY23" fmla="*/ 433148 h 2986134"/>
                <a:gd name="connsiteX24" fmla="*/ 443604 w 1953003"/>
                <a:gd name="connsiteY24" fmla="*/ 172515 h 2986134"/>
                <a:gd name="connsiteX25" fmla="*/ 612455 w 1953003"/>
                <a:gd name="connsiteY25" fmla="*/ 0 h 2986134"/>
                <a:gd name="connsiteX26" fmla="*/ 731677 w 1953003"/>
                <a:gd name="connsiteY26" fmla="*/ 332056 h 2986134"/>
                <a:gd name="connsiteX27" fmla="*/ 724563 w 1953003"/>
                <a:gd name="connsiteY27" fmla="*/ 678085 h 2986134"/>
                <a:gd name="connsiteX28" fmla="*/ 547461 w 1953003"/>
                <a:gd name="connsiteY28" fmla="*/ 1005788 h 2986134"/>
                <a:gd name="connsiteX29" fmla="*/ 549935 w 1953003"/>
                <a:gd name="connsiteY29" fmla="*/ 1049853 h 2986134"/>
                <a:gd name="connsiteX30" fmla="*/ 968673 w 1953003"/>
                <a:gd name="connsiteY30" fmla="*/ 813397 h 2986134"/>
                <a:gd name="connsiteX31" fmla="*/ 1461067 w 1953003"/>
                <a:gd name="connsiteY31" fmla="*/ 701311 h 2986134"/>
                <a:gd name="connsiteX32" fmla="*/ 1473669 w 1953003"/>
                <a:gd name="connsiteY32" fmla="*/ 708401 h 2986134"/>
                <a:gd name="connsiteX0" fmla="*/ 1473951 w 1953285"/>
                <a:gd name="connsiteY0" fmla="*/ 708401 h 2986134"/>
                <a:gd name="connsiteX1" fmla="*/ 1411358 w 1953285"/>
                <a:gd name="connsiteY1" fmla="*/ 919813 h 2986134"/>
                <a:gd name="connsiteX2" fmla="*/ 1190155 w 1953285"/>
                <a:gd name="connsiteY2" fmla="*/ 1213129 h 2986134"/>
                <a:gd name="connsiteX3" fmla="*/ 909274 w 1953285"/>
                <a:gd name="connsiteY3" fmla="*/ 1450576 h 2986134"/>
                <a:gd name="connsiteX4" fmla="*/ 567013 w 1953285"/>
                <a:gd name="connsiteY4" fmla="*/ 1632245 h 2986134"/>
                <a:gd name="connsiteX5" fmla="*/ 737361 w 1953285"/>
                <a:gd name="connsiteY5" fmla="*/ 1653421 h 2986134"/>
                <a:gd name="connsiteX6" fmla="*/ 1274975 w 1953285"/>
                <a:gd name="connsiteY6" fmla="*/ 1655250 h 2986134"/>
                <a:gd name="connsiteX7" fmla="*/ 1675067 w 1953285"/>
                <a:gd name="connsiteY7" fmla="*/ 1749816 h 2986134"/>
                <a:gd name="connsiteX8" fmla="*/ 1932356 w 1953285"/>
                <a:gd name="connsiteY8" fmla="*/ 1866208 h 2986134"/>
                <a:gd name="connsiteX9" fmla="*/ 1906230 w 1953285"/>
                <a:gd name="connsiteY9" fmla="*/ 1943962 h 2986134"/>
                <a:gd name="connsiteX10" fmla="*/ 1653243 w 1953285"/>
                <a:gd name="connsiteY10" fmla="*/ 2106263 h 2986134"/>
                <a:gd name="connsiteX11" fmla="*/ 1253151 w 1953285"/>
                <a:gd name="connsiteY11" fmla="*/ 2208104 h 2986134"/>
                <a:gd name="connsiteX12" fmla="*/ 935836 w 1953285"/>
                <a:gd name="connsiteY12" fmla="*/ 2195250 h 2986134"/>
                <a:gd name="connsiteX13" fmla="*/ 578744 w 1953285"/>
                <a:gd name="connsiteY13" fmla="*/ 2089164 h 2986134"/>
                <a:gd name="connsiteX14" fmla="*/ 321950 w 1953285"/>
                <a:gd name="connsiteY14" fmla="*/ 1949541 h 2986134"/>
                <a:gd name="connsiteX15" fmla="*/ 292223 w 1953285"/>
                <a:gd name="connsiteY15" fmla="*/ 2002232 h 2986134"/>
                <a:gd name="connsiteX16" fmla="*/ 341185 w 1953285"/>
                <a:gd name="connsiteY16" fmla="*/ 2395326 h 2986134"/>
                <a:gd name="connsiteX17" fmla="*/ 426500 w 1953285"/>
                <a:gd name="connsiteY17" fmla="*/ 2772335 h 2986134"/>
                <a:gd name="connsiteX18" fmla="*/ 465284 w 1953285"/>
                <a:gd name="connsiteY18" fmla="*/ 2891702 h 2986134"/>
                <a:gd name="connsiteX19" fmla="*/ 246864 w 1953285"/>
                <a:gd name="connsiteY19" fmla="*/ 2986134 h 2986134"/>
                <a:gd name="connsiteX20" fmla="*/ 48349 w 1953285"/>
                <a:gd name="connsiteY20" fmla="*/ 2358824 h 2986134"/>
                <a:gd name="connsiteX21" fmla="*/ 413 w 1953285"/>
                <a:gd name="connsiteY21" fmla="*/ 1730652 h 2986134"/>
                <a:gd name="connsiteX22" fmla="*/ 105908 w 1953285"/>
                <a:gd name="connsiteY22" fmla="*/ 904785 h 2986134"/>
                <a:gd name="connsiteX23" fmla="*/ 278379 w 1953285"/>
                <a:gd name="connsiteY23" fmla="*/ 433148 h 2986134"/>
                <a:gd name="connsiteX24" fmla="*/ 443886 w 1953285"/>
                <a:gd name="connsiteY24" fmla="*/ 172515 h 2986134"/>
                <a:gd name="connsiteX25" fmla="*/ 612737 w 1953285"/>
                <a:gd name="connsiteY25" fmla="*/ 0 h 2986134"/>
                <a:gd name="connsiteX26" fmla="*/ 731959 w 1953285"/>
                <a:gd name="connsiteY26" fmla="*/ 332056 h 2986134"/>
                <a:gd name="connsiteX27" fmla="*/ 724845 w 1953285"/>
                <a:gd name="connsiteY27" fmla="*/ 678085 h 2986134"/>
                <a:gd name="connsiteX28" fmla="*/ 547743 w 1953285"/>
                <a:gd name="connsiteY28" fmla="*/ 1005788 h 2986134"/>
                <a:gd name="connsiteX29" fmla="*/ 550217 w 1953285"/>
                <a:gd name="connsiteY29" fmla="*/ 1049853 h 2986134"/>
                <a:gd name="connsiteX30" fmla="*/ 968955 w 1953285"/>
                <a:gd name="connsiteY30" fmla="*/ 813397 h 2986134"/>
                <a:gd name="connsiteX31" fmla="*/ 1461349 w 1953285"/>
                <a:gd name="connsiteY31" fmla="*/ 701311 h 2986134"/>
                <a:gd name="connsiteX32" fmla="*/ 1473951 w 1953285"/>
                <a:gd name="connsiteY32" fmla="*/ 708401 h 2986134"/>
                <a:gd name="connsiteX0" fmla="*/ 1473856 w 1953190"/>
                <a:gd name="connsiteY0" fmla="*/ 708401 h 2991508"/>
                <a:gd name="connsiteX1" fmla="*/ 1411263 w 1953190"/>
                <a:gd name="connsiteY1" fmla="*/ 919813 h 2991508"/>
                <a:gd name="connsiteX2" fmla="*/ 1190060 w 1953190"/>
                <a:gd name="connsiteY2" fmla="*/ 1213129 h 2991508"/>
                <a:gd name="connsiteX3" fmla="*/ 909179 w 1953190"/>
                <a:gd name="connsiteY3" fmla="*/ 1450576 h 2991508"/>
                <a:gd name="connsiteX4" fmla="*/ 566918 w 1953190"/>
                <a:gd name="connsiteY4" fmla="*/ 1632245 h 2991508"/>
                <a:gd name="connsiteX5" fmla="*/ 737266 w 1953190"/>
                <a:gd name="connsiteY5" fmla="*/ 1653421 h 2991508"/>
                <a:gd name="connsiteX6" fmla="*/ 1274880 w 1953190"/>
                <a:gd name="connsiteY6" fmla="*/ 1655250 h 2991508"/>
                <a:gd name="connsiteX7" fmla="*/ 1674972 w 1953190"/>
                <a:gd name="connsiteY7" fmla="*/ 1749816 h 2991508"/>
                <a:gd name="connsiteX8" fmla="*/ 1932261 w 1953190"/>
                <a:gd name="connsiteY8" fmla="*/ 1866208 h 2991508"/>
                <a:gd name="connsiteX9" fmla="*/ 1906135 w 1953190"/>
                <a:gd name="connsiteY9" fmla="*/ 1943962 h 2991508"/>
                <a:gd name="connsiteX10" fmla="*/ 1653148 w 1953190"/>
                <a:gd name="connsiteY10" fmla="*/ 2106263 h 2991508"/>
                <a:gd name="connsiteX11" fmla="*/ 1253056 w 1953190"/>
                <a:gd name="connsiteY11" fmla="*/ 2208104 h 2991508"/>
                <a:gd name="connsiteX12" fmla="*/ 935741 w 1953190"/>
                <a:gd name="connsiteY12" fmla="*/ 2195250 h 2991508"/>
                <a:gd name="connsiteX13" fmla="*/ 578649 w 1953190"/>
                <a:gd name="connsiteY13" fmla="*/ 2089164 h 2991508"/>
                <a:gd name="connsiteX14" fmla="*/ 321855 w 1953190"/>
                <a:gd name="connsiteY14" fmla="*/ 1949541 h 2991508"/>
                <a:gd name="connsiteX15" fmla="*/ 292128 w 1953190"/>
                <a:gd name="connsiteY15" fmla="*/ 2002232 h 2991508"/>
                <a:gd name="connsiteX16" fmla="*/ 341090 w 1953190"/>
                <a:gd name="connsiteY16" fmla="*/ 2395326 h 2991508"/>
                <a:gd name="connsiteX17" fmla="*/ 426405 w 1953190"/>
                <a:gd name="connsiteY17" fmla="*/ 2772335 h 2991508"/>
                <a:gd name="connsiteX18" fmla="*/ 465189 w 1953190"/>
                <a:gd name="connsiteY18" fmla="*/ 2891702 h 2991508"/>
                <a:gd name="connsiteX19" fmla="*/ 220668 w 1953190"/>
                <a:gd name="connsiteY19" fmla="*/ 2991507 h 2991508"/>
                <a:gd name="connsiteX20" fmla="*/ 48254 w 1953190"/>
                <a:gd name="connsiteY20" fmla="*/ 2358824 h 2991508"/>
                <a:gd name="connsiteX21" fmla="*/ 318 w 1953190"/>
                <a:gd name="connsiteY21" fmla="*/ 1730652 h 2991508"/>
                <a:gd name="connsiteX22" fmla="*/ 105813 w 1953190"/>
                <a:gd name="connsiteY22" fmla="*/ 904785 h 2991508"/>
                <a:gd name="connsiteX23" fmla="*/ 278284 w 1953190"/>
                <a:gd name="connsiteY23" fmla="*/ 433148 h 2991508"/>
                <a:gd name="connsiteX24" fmla="*/ 443791 w 1953190"/>
                <a:gd name="connsiteY24" fmla="*/ 172515 h 2991508"/>
                <a:gd name="connsiteX25" fmla="*/ 612642 w 1953190"/>
                <a:gd name="connsiteY25" fmla="*/ 0 h 2991508"/>
                <a:gd name="connsiteX26" fmla="*/ 731864 w 1953190"/>
                <a:gd name="connsiteY26" fmla="*/ 332056 h 2991508"/>
                <a:gd name="connsiteX27" fmla="*/ 724750 w 1953190"/>
                <a:gd name="connsiteY27" fmla="*/ 678085 h 2991508"/>
                <a:gd name="connsiteX28" fmla="*/ 547648 w 1953190"/>
                <a:gd name="connsiteY28" fmla="*/ 1005788 h 2991508"/>
                <a:gd name="connsiteX29" fmla="*/ 550122 w 1953190"/>
                <a:gd name="connsiteY29" fmla="*/ 1049853 h 2991508"/>
                <a:gd name="connsiteX30" fmla="*/ 968860 w 1953190"/>
                <a:gd name="connsiteY30" fmla="*/ 813397 h 2991508"/>
                <a:gd name="connsiteX31" fmla="*/ 1461254 w 1953190"/>
                <a:gd name="connsiteY31" fmla="*/ 701311 h 2991508"/>
                <a:gd name="connsiteX32" fmla="*/ 1473856 w 1953190"/>
                <a:gd name="connsiteY32" fmla="*/ 708401 h 2991508"/>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56229 w 1983014"/>
                <a:gd name="connsiteY17" fmla="*/ 2772335 h 2991507"/>
                <a:gd name="connsiteX18" fmla="*/ 495013 w 1983014"/>
                <a:gd name="connsiteY18" fmla="*/ 2891702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35637 w 1983014"/>
                <a:gd name="connsiteY22" fmla="*/ 904785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56229 w 1983014"/>
                <a:gd name="connsiteY17" fmla="*/ 2772335 h 2991507"/>
                <a:gd name="connsiteX18" fmla="*/ 495013 w 1983014"/>
                <a:gd name="connsiteY18" fmla="*/ 2891702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56229 w 1983014"/>
                <a:gd name="connsiteY17" fmla="*/ 2772335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96789 w 1983014"/>
                <a:gd name="connsiteY16" fmla="*/ 2349194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42833 w 1983014"/>
                <a:gd name="connsiteY15" fmla="*/ 1997936 h 2991507"/>
                <a:gd name="connsiteX16" fmla="*/ 396789 w 1983014"/>
                <a:gd name="connsiteY16" fmla="*/ 2349194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42833 w 1983014"/>
                <a:gd name="connsiteY15" fmla="*/ 1997936 h 2991507"/>
                <a:gd name="connsiteX16" fmla="*/ 396789 w 1983014"/>
                <a:gd name="connsiteY16" fmla="*/ 2349194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750 w 1983084"/>
                <a:gd name="connsiteY0" fmla="*/ 708401 h 2991507"/>
                <a:gd name="connsiteX1" fmla="*/ 1441157 w 1983084"/>
                <a:gd name="connsiteY1" fmla="*/ 919813 h 2991507"/>
                <a:gd name="connsiteX2" fmla="*/ 1219954 w 1983084"/>
                <a:gd name="connsiteY2" fmla="*/ 1213129 h 2991507"/>
                <a:gd name="connsiteX3" fmla="*/ 939073 w 1983084"/>
                <a:gd name="connsiteY3" fmla="*/ 1450576 h 2991507"/>
                <a:gd name="connsiteX4" fmla="*/ 596812 w 1983084"/>
                <a:gd name="connsiteY4" fmla="*/ 1632245 h 2991507"/>
                <a:gd name="connsiteX5" fmla="*/ 767160 w 1983084"/>
                <a:gd name="connsiteY5" fmla="*/ 1653421 h 2991507"/>
                <a:gd name="connsiteX6" fmla="*/ 1304774 w 1983084"/>
                <a:gd name="connsiteY6" fmla="*/ 1655250 h 2991507"/>
                <a:gd name="connsiteX7" fmla="*/ 1704866 w 1983084"/>
                <a:gd name="connsiteY7" fmla="*/ 1749816 h 2991507"/>
                <a:gd name="connsiteX8" fmla="*/ 1962155 w 1983084"/>
                <a:gd name="connsiteY8" fmla="*/ 1866208 h 2991507"/>
                <a:gd name="connsiteX9" fmla="*/ 1936029 w 1983084"/>
                <a:gd name="connsiteY9" fmla="*/ 1943962 h 2991507"/>
                <a:gd name="connsiteX10" fmla="*/ 1683042 w 1983084"/>
                <a:gd name="connsiteY10" fmla="*/ 2106263 h 2991507"/>
                <a:gd name="connsiteX11" fmla="*/ 1282950 w 1983084"/>
                <a:gd name="connsiteY11" fmla="*/ 2208104 h 2991507"/>
                <a:gd name="connsiteX12" fmla="*/ 965635 w 1983084"/>
                <a:gd name="connsiteY12" fmla="*/ 2195250 h 2991507"/>
                <a:gd name="connsiteX13" fmla="*/ 608543 w 1983084"/>
                <a:gd name="connsiteY13" fmla="*/ 2089164 h 2991507"/>
                <a:gd name="connsiteX14" fmla="*/ 351749 w 1983084"/>
                <a:gd name="connsiteY14" fmla="*/ 1949541 h 2991507"/>
                <a:gd name="connsiteX15" fmla="*/ 342903 w 1983084"/>
                <a:gd name="connsiteY15" fmla="*/ 1997936 h 2991507"/>
                <a:gd name="connsiteX16" fmla="*/ 396859 w 1983084"/>
                <a:gd name="connsiteY16" fmla="*/ 2349194 h 2991507"/>
                <a:gd name="connsiteX17" fmla="*/ 489005 w 1983084"/>
                <a:gd name="connsiteY17" fmla="*/ 2732957 h 2991507"/>
                <a:gd name="connsiteX18" fmla="*/ 553043 w 1983084"/>
                <a:gd name="connsiteY18" fmla="*/ 2882494 h 2991507"/>
                <a:gd name="connsiteX19" fmla="*/ 250562 w 1983084"/>
                <a:gd name="connsiteY19" fmla="*/ 2991507 h 2991507"/>
                <a:gd name="connsiteX20" fmla="*/ 63305 w 1983084"/>
                <a:gd name="connsiteY20" fmla="*/ 2363639 h 2991507"/>
                <a:gd name="connsiteX21" fmla="*/ 199 w 1983084"/>
                <a:gd name="connsiteY21" fmla="*/ 1690577 h 2991507"/>
                <a:gd name="connsiteX22" fmla="*/ 120046 w 1983084"/>
                <a:gd name="connsiteY22" fmla="*/ 908009 h 2991507"/>
                <a:gd name="connsiteX23" fmla="*/ 308178 w 1983084"/>
                <a:gd name="connsiteY23" fmla="*/ 433148 h 2991507"/>
                <a:gd name="connsiteX24" fmla="*/ 473685 w 1983084"/>
                <a:gd name="connsiteY24" fmla="*/ 172515 h 2991507"/>
                <a:gd name="connsiteX25" fmla="*/ 642536 w 1983084"/>
                <a:gd name="connsiteY25" fmla="*/ 0 h 2991507"/>
                <a:gd name="connsiteX26" fmla="*/ 761758 w 1983084"/>
                <a:gd name="connsiteY26" fmla="*/ 332056 h 2991507"/>
                <a:gd name="connsiteX27" fmla="*/ 754644 w 1983084"/>
                <a:gd name="connsiteY27" fmla="*/ 678085 h 2991507"/>
                <a:gd name="connsiteX28" fmla="*/ 577542 w 1983084"/>
                <a:gd name="connsiteY28" fmla="*/ 1005788 h 2991507"/>
                <a:gd name="connsiteX29" fmla="*/ 580016 w 1983084"/>
                <a:gd name="connsiteY29" fmla="*/ 1049853 h 2991507"/>
                <a:gd name="connsiteX30" fmla="*/ 998754 w 1983084"/>
                <a:gd name="connsiteY30" fmla="*/ 813397 h 2991507"/>
                <a:gd name="connsiteX31" fmla="*/ 1491148 w 1983084"/>
                <a:gd name="connsiteY31" fmla="*/ 701311 h 2991507"/>
                <a:gd name="connsiteX32" fmla="*/ 1503750 w 1983084"/>
                <a:gd name="connsiteY32" fmla="*/ 708401 h 2991507"/>
                <a:gd name="connsiteX0" fmla="*/ 1503751 w 1983085"/>
                <a:gd name="connsiteY0" fmla="*/ 708401 h 2991507"/>
                <a:gd name="connsiteX1" fmla="*/ 1441158 w 1983085"/>
                <a:gd name="connsiteY1" fmla="*/ 919813 h 2991507"/>
                <a:gd name="connsiteX2" fmla="*/ 1219955 w 1983085"/>
                <a:gd name="connsiteY2" fmla="*/ 1213129 h 2991507"/>
                <a:gd name="connsiteX3" fmla="*/ 939074 w 1983085"/>
                <a:gd name="connsiteY3" fmla="*/ 1450576 h 2991507"/>
                <a:gd name="connsiteX4" fmla="*/ 596813 w 1983085"/>
                <a:gd name="connsiteY4" fmla="*/ 1632245 h 2991507"/>
                <a:gd name="connsiteX5" fmla="*/ 767161 w 1983085"/>
                <a:gd name="connsiteY5" fmla="*/ 1653421 h 2991507"/>
                <a:gd name="connsiteX6" fmla="*/ 1304775 w 1983085"/>
                <a:gd name="connsiteY6" fmla="*/ 1655250 h 2991507"/>
                <a:gd name="connsiteX7" fmla="*/ 1704867 w 1983085"/>
                <a:gd name="connsiteY7" fmla="*/ 1749816 h 2991507"/>
                <a:gd name="connsiteX8" fmla="*/ 1962156 w 1983085"/>
                <a:gd name="connsiteY8" fmla="*/ 1866208 h 2991507"/>
                <a:gd name="connsiteX9" fmla="*/ 1936030 w 1983085"/>
                <a:gd name="connsiteY9" fmla="*/ 1943962 h 2991507"/>
                <a:gd name="connsiteX10" fmla="*/ 1683043 w 1983085"/>
                <a:gd name="connsiteY10" fmla="*/ 2106263 h 2991507"/>
                <a:gd name="connsiteX11" fmla="*/ 1282951 w 1983085"/>
                <a:gd name="connsiteY11" fmla="*/ 2208104 h 2991507"/>
                <a:gd name="connsiteX12" fmla="*/ 965636 w 1983085"/>
                <a:gd name="connsiteY12" fmla="*/ 2195250 h 2991507"/>
                <a:gd name="connsiteX13" fmla="*/ 608544 w 1983085"/>
                <a:gd name="connsiteY13" fmla="*/ 2089164 h 2991507"/>
                <a:gd name="connsiteX14" fmla="*/ 351750 w 1983085"/>
                <a:gd name="connsiteY14" fmla="*/ 1949541 h 2991507"/>
                <a:gd name="connsiteX15" fmla="*/ 342904 w 1983085"/>
                <a:gd name="connsiteY15" fmla="*/ 1997936 h 2991507"/>
                <a:gd name="connsiteX16" fmla="*/ 396860 w 1983085"/>
                <a:gd name="connsiteY16" fmla="*/ 2349194 h 2991507"/>
                <a:gd name="connsiteX17" fmla="*/ 509109 w 1983085"/>
                <a:gd name="connsiteY17" fmla="*/ 2762247 h 2991507"/>
                <a:gd name="connsiteX18" fmla="*/ 553044 w 1983085"/>
                <a:gd name="connsiteY18" fmla="*/ 2882494 h 2991507"/>
                <a:gd name="connsiteX19" fmla="*/ 250563 w 1983085"/>
                <a:gd name="connsiteY19" fmla="*/ 2991507 h 2991507"/>
                <a:gd name="connsiteX20" fmla="*/ 63306 w 1983085"/>
                <a:gd name="connsiteY20" fmla="*/ 2363639 h 2991507"/>
                <a:gd name="connsiteX21" fmla="*/ 200 w 1983085"/>
                <a:gd name="connsiteY21" fmla="*/ 1690577 h 2991507"/>
                <a:gd name="connsiteX22" fmla="*/ 120047 w 1983085"/>
                <a:gd name="connsiteY22" fmla="*/ 908009 h 2991507"/>
                <a:gd name="connsiteX23" fmla="*/ 308179 w 1983085"/>
                <a:gd name="connsiteY23" fmla="*/ 433148 h 2991507"/>
                <a:gd name="connsiteX24" fmla="*/ 473686 w 1983085"/>
                <a:gd name="connsiteY24" fmla="*/ 172515 h 2991507"/>
                <a:gd name="connsiteX25" fmla="*/ 642537 w 1983085"/>
                <a:gd name="connsiteY25" fmla="*/ 0 h 2991507"/>
                <a:gd name="connsiteX26" fmla="*/ 761759 w 1983085"/>
                <a:gd name="connsiteY26" fmla="*/ 332056 h 2991507"/>
                <a:gd name="connsiteX27" fmla="*/ 754645 w 1983085"/>
                <a:gd name="connsiteY27" fmla="*/ 678085 h 2991507"/>
                <a:gd name="connsiteX28" fmla="*/ 577543 w 1983085"/>
                <a:gd name="connsiteY28" fmla="*/ 1005788 h 2991507"/>
                <a:gd name="connsiteX29" fmla="*/ 580017 w 1983085"/>
                <a:gd name="connsiteY29" fmla="*/ 1049853 h 2991507"/>
                <a:gd name="connsiteX30" fmla="*/ 998755 w 1983085"/>
                <a:gd name="connsiteY30" fmla="*/ 813397 h 2991507"/>
                <a:gd name="connsiteX31" fmla="*/ 1491149 w 1983085"/>
                <a:gd name="connsiteY31" fmla="*/ 701311 h 2991507"/>
                <a:gd name="connsiteX32" fmla="*/ 1503751 w 1983085"/>
                <a:gd name="connsiteY32" fmla="*/ 708401 h 2991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983085" h="2991507">
                  <a:moveTo>
                    <a:pt x="1503751" y="708401"/>
                  </a:moveTo>
                  <a:cubicBezTo>
                    <a:pt x="1523712" y="737061"/>
                    <a:pt x="1480707" y="845173"/>
                    <a:pt x="1441158" y="919813"/>
                  </a:cubicBezTo>
                  <a:cubicBezTo>
                    <a:pt x="1395959" y="1005116"/>
                    <a:pt x="1303636" y="1124669"/>
                    <a:pt x="1219955" y="1213129"/>
                  </a:cubicBezTo>
                  <a:cubicBezTo>
                    <a:pt x="1136275" y="1301590"/>
                    <a:pt x="1042931" y="1380723"/>
                    <a:pt x="939074" y="1450576"/>
                  </a:cubicBezTo>
                  <a:cubicBezTo>
                    <a:pt x="835217" y="1520429"/>
                    <a:pt x="606345" y="1620692"/>
                    <a:pt x="596813" y="1632245"/>
                  </a:cubicBezTo>
                  <a:cubicBezTo>
                    <a:pt x="587281" y="1643798"/>
                    <a:pt x="649167" y="1649587"/>
                    <a:pt x="767161" y="1653421"/>
                  </a:cubicBezTo>
                  <a:cubicBezTo>
                    <a:pt x="885155" y="1657255"/>
                    <a:pt x="1148491" y="1639184"/>
                    <a:pt x="1304775" y="1655250"/>
                  </a:cubicBezTo>
                  <a:cubicBezTo>
                    <a:pt x="1461059" y="1671316"/>
                    <a:pt x="1595303" y="1714658"/>
                    <a:pt x="1704867" y="1749816"/>
                  </a:cubicBezTo>
                  <a:cubicBezTo>
                    <a:pt x="1814430" y="1784976"/>
                    <a:pt x="1923629" y="1833850"/>
                    <a:pt x="1962156" y="1866208"/>
                  </a:cubicBezTo>
                  <a:cubicBezTo>
                    <a:pt x="2000683" y="1898565"/>
                    <a:pt x="1982548" y="1903952"/>
                    <a:pt x="1936030" y="1943962"/>
                  </a:cubicBezTo>
                  <a:cubicBezTo>
                    <a:pt x="1889511" y="1983971"/>
                    <a:pt x="1791890" y="2062239"/>
                    <a:pt x="1683043" y="2106263"/>
                  </a:cubicBezTo>
                  <a:cubicBezTo>
                    <a:pt x="1574197" y="2150286"/>
                    <a:pt x="1402519" y="2193274"/>
                    <a:pt x="1282951" y="2208104"/>
                  </a:cubicBezTo>
                  <a:cubicBezTo>
                    <a:pt x="1163382" y="2222935"/>
                    <a:pt x="1078036" y="2215074"/>
                    <a:pt x="965636" y="2195250"/>
                  </a:cubicBezTo>
                  <a:cubicBezTo>
                    <a:pt x="853235" y="2175427"/>
                    <a:pt x="710858" y="2130115"/>
                    <a:pt x="608544" y="2089164"/>
                  </a:cubicBezTo>
                  <a:cubicBezTo>
                    <a:pt x="506230" y="2048213"/>
                    <a:pt x="368968" y="1961518"/>
                    <a:pt x="351750" y="1949541"/>
                  </a:cubicBezTo>
                  <a:cubicBezTo>
                    <a:pt x="334532" y="1937564"/>
                    <a:pt x="335386" y="1931327"/>
                    <a:pt x="342904" y="1997936"/>
                  </a:cubicBezTo>
                  <a:cubicBezTo>
                    <a:pt x="350422" y="2064545"/>
                    <a:pt x="369159" y="2221809"/>
                    <a:pt x="396860" y="2349194"/>
                  </a:cubicBezTo>
                  <a:cubicBezTo>
                    <a:pt x="424561" y="2476579"/>
                    <a:pt x="467735" y="2639985"/>
                    <a:pt x="509109" y="2762247"/>
                  </a:cubicBezTo>
                  <a:lnTo>
                    <a:pt x="553044" y="2882494"/>
                  </a:lnTo>
                  <a:cubicBezTo>
                    <a:pt x="473777" y="2939687"/>
                    <a:pt x="326860" y="2968014"/>
                    <a:pt x="250563" y="2991507"/>
                  </a:cubicBezTo>
                  <a:cubicBezTo>
                    <a:pt x="170949" y="2783480"/>
                    <a:pt x="105033" y="2580461"/>
                    <a:pt x="63306" y="2363639"/>
                  </a:cubicBezTo>
                  <a:cubicBezTo>
                    <a:pt x="21579" y="2146817"/>
                    <a:pt x="-2461" y="1929490"/>
                    <a:pt x="200" y="1690577"/>
                  </a:cubicBezTo>
                  <a:cubicBezTo>
                    <a:pt x="2859" y="1451663"/>
                    <a:pt x="68717" y="1117581"/>
                    <a:pt x="120047" y="908009"/>
                  </a:cubicBezTo>
                  <a:cubicBezTo>
                    <a:pt x="171377" y="698438"/>
                    <a:pt x="249239" y="555730"/>
                    <a:pt x="308179" y="433148"/>
                  </a:cubicBezTo>
                  <a:cubicBezTo>
                    <a:pt x="367119" y="310566"/>
                    <a:pt x="414822" y="245163"/>
                    <a:pt x="473686" y="172515"/>
                  </a:cubicBezTo>
                  <a:cubicBezTo>
                    <a:pt x="525192" y="108949"/>
                    <a:pt x="595112" y="17610"/>
                    <a:pt x="642537" y="0"/>
                  </a:cubicBezTo>
                  <a:cubicBezTo>
                    <a:pt x="709556" y="115352"/>
                    <a:pt x="737990" y="210065"/>
                    <a:pt x="761759" y="332056"/>
                  </a:cubicBezTo>
                  <a:cubicBezTo>
                    <a:pt x="780973" y="477891"/>
                    <a:pt x="781276" y="547748"/>
                    <a:pt x="754645" y="678085"/>
                  </a:cubicBezTo>
                  <a:cubicBezTo>
                    <a:pt x="727497" y="810951"/>
                    <a:pt x="606647" y="943826"/>
                    <a:pt x="577543" y="1005788"/>
                  </a:cubicBezTo>
                  <a:cubicBezTo>
                    <a:pt x="548438" y="1067749"/>
                    <a:pt x="509816" y="1081918"/>
                    <a:pt x="580017" y="1049853"/>
                  </a:cubicBezTo>
                  <a:cubicBezTo>
                    <a:pt x="650219" y="1017789"/>
                    <a:pt x="846899" y="871489"/>
                    <a:pt x="998755" y="813397"/>
                  </a:cubicBezTo>
                  <a:cubicBezTo>
                    <a:pt x="1150609" y="755308"/>
                    <a:pt x="1446228" y="697135"/>
                    <a:pt x="1491149" y="701311"/>
                  </a:cubicBezTo>
                  <a:cubicBezTo>
                    <a:pt x="1496764" y="701833"/>
                    <a:pt x="1500901" y="704307"/>
                    <a:pt x="1503751" y="708401"/>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4A5911D-E5D3-4C5F-6615-7AEC3EE3FF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516067" flipH="1">
              <a:off x="11748101" y="3114058"/>
              <a:ext cx="1284318" cy="1937410"/>
            </a:xfrm>
            <a:custGeom>
              <a:avLst/>
              <a:gdLst>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99666 w 1914334"/>
                <a:gd name="connsiteY28" fmla="*/ 437421 h 2986466"/>
                <a:gd name="connsiteX29" fmla="*/ 685894 w 1914334"/>
                <a:gd name="connsiteY29" fmla="*/ 678417 h 2986466"/>
                <a:gd name="connsiteX30" fmla="*/ 508792 w 1914334"/>
                <a:gd name="connsiteY30" fmla="*/ 1006120 h 2986466"/>
                <a:gd name="connsiteX31" fmla="*/ 511266 w 1914334"/>
                <a:gd name="connsiteY31" fmla="*/ 1050185 h 2986466"/>
                <a:gd name="connsiteX32" fmla="*/ 930004 w 1914334"/>
                <a:gd name="connsiteY32" fmla="*/ 813729 h 2986466"/>
                <a:gd name="connsiteX33" fmla="*/ 1422398 w 1914334"/>
                <a:gd name="connsiteY33" fmla="*/ 701643 h 2986466"/>
                <a:gd name="connsiteX34" fmla="*/ 1435000 w 1914334"/>
                <a:gd name="connsiteY34"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528062 w 1914334"/>
                <a:gd name="connsiteY4" fmla="*/ 1632245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528062 w 1914334"/>
                <a:gd name="connsiteY4" fmla="*/ 1632245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73669 w 1953003"/>
                <a:gd name="connsiteY0" fmla="*/ 708401 h 2986134"/>
                <a:gd name="connsiteX1" fmla="*/ 1411076 w 1953003"/>
                <a:gd name="connsiteY1" fmla="*/ 919813 h 2986134"/>
                <a:gd name="connsiteX2" fmla="*/ 1189873 w 1953003"/>
                <a:gd name="connsiteY2" fmla="*/ 1213129 h 2986134"/>
                <a:gd name="connsiteX3" fmla="*/ 908992 w 1953003"/>
                <a:gd name="connsiteY3" fmla="*/ 1450576 h 2986134"/>
                <a:gd name="connsiteX4" fmla="*/ 566731 w 1953003"/>
                <a:gd name="connsiteY4" fmla="*/ 1632245 h 2986134"/>
                <a:gd name="connsiteX5" fmla="*/ 737079 w 1953003"/>
                <a:gd name="connsiteY5" fmla="*/ 1653421 h 2986134"/>
                <a:gd name="connsiteX6" fmla="*/ 1274693 w 1953003"/>
                <a:gd name="connsiteY6" fmla="*/ 1655250 h 2986134"/>
                <a:gd name="connsiteX7" fmla="*/ 1674785 w 1953003"/>
                <a:gd name="connsiteY7" fmla="*/ 1749816 h 2986134"/>
                <a:gd name="connsiteX8" fmla="*/ 1932074 w 1953003"/>
                <a:gd name="connsiteY8" fmla="*/ 1866208 h 2986134"/>
                <a:gd name="connsiteX9" fmla="*/ 1905948 w 1953003"/>
                <a:gd name="connsiteY9" fmla="*/ 1943962 h 2986134"/>
                <a:gd name="connsiteX10" fmla="*/ 1652961 w 1953003"/>
                <a:gd name="connsiteY10" fmla="*/ 2106263 h 2986134"/>
                <a:gd name="connsiteX11" fmla="*/ 1252869 w 1953003"/>
                <a:gd name="connsiteY11" fmla="*/ 2208104 h 2986134"/>
                <a:gd name="connsiteX12" fmla="*/ 935554 w 1953003"/>
                <a:gd name="connsiteY12" fmla="*/ 2195250 h 2986134"/>
                <a:gd name="connsiteX13" fmla="*/ 578462 w 1953003"/>
                <a:gd name="connsiteY13" fmla="*/ 2089164 h 2986134"/>
                <a:gd name="connsiteX14" fmla="*/ 321668 w 1953003"/>
                <a:gd name="connsiteY14" fmla="*/ 1949541 h 2986134"/>
                <a:gd name="connsiteX15" fmla="*/ 291941 w 1953003"/>
                <a:gd name="connsiteY15" fmla="*/ 2002232 h 2986134"/>
                <a:gd name="connsiteX16" fmla="*/ 340903 w 1953003"/>
                <a:gd name="connsiteY16" fmla="*/ 2395326 h 2986134"/>
                <a:gd name="connsiteX17" fmla="*/ 426218 w 1953003"/>
                <a:gd name="connsiteY17" fmla="*/ 2772335 h 2986134"/>
                <a:gd name="connsiteX18" fmla="*/ 465002 w 1953003"/>
                <a:gd name="connsiteY18" fmla="*/ 2891702 h 2986134"/>
                <a:gd name="connsiteX19" fmla="*/ 246582 w 1953003"/>
                <a:gd name="connsiteY19" fmla="*/ 2986134 h 2986134"/>
                <a:gd name="connsiteX20" fmla="*/ 76777 w 1953003"/>
                <a:gd name="connsiteY20" fmla="*/ 2352917 h 2986134"/>
                <a:gd name="connsiteX21" fmla="*/ 131 w 1953003"/>
                <a:gd name="connsiteY21" fmla="*/ 1730652 h 2986134"/>
                <a:gd name="connsiteX22" fmla="*/ 105626 w 1953003"/>
                <a:gd name="connsiteY22" fmla="*/ 904785 h 2986134"/>
                <a:gd name="connsiteX23" fmla="*/ 278097 w 1953003"/>
                <a:gd name="connsiteY23" fmla="*/ 433148 h 2986134"/>
                <a:gd name="connsiteX24" fmla="*/ 443604 w 1953003"/>
                <a:gd name="connsiteY24" fmla="*/ 172515 h 2986134"/>
                <a:gd name="connsiteX25" fmla="*/ 612455 w 1953003"/>
                <a:gd name="connsiteY25" fmla="*/ 0 h 2986134"/>
                <a:gd name="connsiteX26" fmla="*/ 731677 w 1953003"/>
                <a:gd name="connsiteY26" fmla="*/ 332056 h 2986134"/>
                <a:gd name="connsiteX27" fmla="*/ 724563 w 1953003"/>
                <a:gd name="connsiteY27" fmla="*/ 678085 h 2986134"/>
                <a:gd name="connsiteX28" fmla="*/ 547461 w 1953003"/>
                <a:gd name="connsiteY28" fmla="*/ 1005788 h 2986134"/>
                <a:gd name="connsiteX29" fmla="*/ 549935 w 1953003"/>
                <a:gd name="connsiteY29" fmla="*/ 1049853 h 2986134"/>
                <a:gd name="connsiteX30" fmla="*/ 968673 w 1953003"/>
                <a:gd name="connsiteY30" fmla="*/ 813397 h 2986134"/>
                <a:gd name="connsiteX31" fmla="*/ 1461067 w 1953003"/>
                <a:gd name="connsiteY31" fmla="*/ 701311 h 2986134"/>
                <a:gd name="connsiteX32" fmla="*/ 1473669 w 1953003"/>
                <a:gd name="connsiteY32" fmla="*/ 708401 h 2986134"/>
                <a:gd name="connsiteX0" fmla="*/ 1473951 w 1953285"/>
                <a:gd name="connsiteY0" fmla="*/ 708401 h 2986134"/>
                <a:gd name="connsiteX1" fmla="*/ 1411358 w 1953285"/>
                <a:gd name="connsiteY1" fmla="*/ 919813 h 2986134"/>
                <a:gd name="connsiteX2" fmla="*/ 1190155 w 1953285"/>
                <a:gd name="connsiteY2" fmla="*/ 1213129 h 2986134"/>
                <a:gd name="connsiteX3" fmla="*/ 909274 w 1953285"/>
                <a:gd name="connsiteY3" fmla="*/ 1450576 h 2986134"/>
                <a:gd name="connsiteX4" fmla="*/ 567013 w 1953285"/>
                <a:gd name="connsiteY4" fmla="*/ 1632245 h 2986134"/>
                <a:gd name="connsiteX5" fmla="*/ 737361 w 1953285"/>
                <a:gd name="connsiteY5" fmla="*/ 1653421 h 2986134"/>
                <a:gd name="connsiteX6" fmla="*/ 1274975 w 1953285"/>
                <a:gd name="connsiteY6" fmla="*/ 1655250 h 2986134"/>
                <a:gd name="connsiteX7" fmla="*/ 1675067 w 1953285"/>
                <a:gd name="connsiteY7" fmla="*/ 1749816 h 2986134"/>
                <a:gd name="connsiteX8" fmla="*/ 1932356 w 1953285"/>
                <a:gd name="connsiteY8" fmla="*/ 1866208 h 2986134"/>
                <a:gd name="connsiteX9" fmla="*/ 1906230 w 1953285"/>
                <a:gd name="connsiteY9" fmla="*/ 1943962 h 2986134"/>
                <a:gd name="connsiteX10" fmla="*/ 1653243 w 1953285"/>
                <a:gd name="connsiteY10" fmla="*/ 2106263 h 2986134"/>
                <a:gd name="connsiteX11" fmla="*/ 1253151 w 1953285"/>
                <a:gd name="connsiteY11" fmla="*/ 2208104 h 2986134"/>
                <a:gd name="connsiteX12" fmla="*/ 935836 w 1953285"/>
                <a:gd name="connsiteY12" fmla="*/ 2195250 h 2986134"/>
                <a:gd name="connsiteX13" fmla="*/ 578744 w 1953285"/>
                <a:gd name="connsiteY13" fmla="*/ 2089164 h 2986134"/>
                <a:gd name="connsiteX14" fmla="*/ 321950 w 1953285"/>
                <a:gd name="connsiteY14" fmla="*/ 1949541 h 2986134"/>
                <a:gd name="connsiteX15" fmla="*/ 292223 w 1953285"/>
                <a:gd name="connsiteY15" fmla="*/ 2002232 h 2986134"/>
                <a:gd name="connsiteX16" fmla="*/ 341185 w 1953285"/>
                <a:gd name="connsiteY16" fmla="*/ 2395326 h 2986134"/>
                <a:gd name="connsiteX17" fmla="*/ 426500 w 1953285"/>
                <a:gd name="connsiteY17" fmla="*/ 2772335 h 2986134"/>
                <a:gd name="connsiteX18" fmla="*/ 465284 w 1953285"/>
                <a:gd name="connsiteY18" fmla="*/ 2891702 h 2986134"/>
                <a:gd name="connsiteX19" fmla="*/ 246864 w 1953285"/>
                <a:gd name="connsiteY19" fmla="*/ 2986134 h 2986134"/>
                <a:gd name="connsiteX20" fmla="*/ 48349 w 1953285"/>
                <a:gd name="connsiteY20" fmla="*/ 2358824 h 2986134"/>
                <a:gd name="connsiteX21" fmla="*/ 413 w 1953285"/>
                <a:gd name="connsiteY21" fmla="*/ 1730652 h 2986134"/>
                <a:gd name="connsiteX22" fmla="*/ 105908 w 1953285"/>
                <a:gd name="connsiteY22" fmla="*/ 904785 h 2986134"/>
                <a:gd name="connsiteX23" fmla="*/ 278379 w 1953285"/>
                <a:gd name="connsiteY23" fmla="*/ 433148 h 2986134"/>
                <a:gd name="connsiteX24" fmla="*/ 443886 w 1953285"/>
                <a:gd name="connsiteY24" fmla="*/ 172515 h 2986134"/>
                <a:gd name="connsiteX25" fmla="*/ 612737 w 1953285"/>
                <a:gd name="connsiteY25" fmla="*/ 0 h 2986134"/>
                <a:gd name="connsiteX26" fmla="*/ 731959 w 1953285"/>
                <a:gd name="connsiteY26" fmla="*/ 332056 h 2986134"/>
                <a:gd name="connsiteX27" fmla="*/ 724845 w 1953285"/>
                <a:gd name="connsiteY27" fmla="*/ 678085 h 2986134"/>
                <a:gd name="connsiteX28" fmla="*/ 547743 w 1953285"/>
                <a:gd name="connsiteY28" fmla="*/ 1005788 h 2986134"/>
                <a:gd name="connsiteX29" fmla="*/ 550217 w 1953285"/>
                <a:gd name="connsiteY29" fmla="*/ 1049853 h 2986134"/>
                <a:gd name="connsiteX30" fmla="*/ 968955 w 1953285"/>
                <a:gd name="connsiteY30" fmla="*/ 813397 h 2986134"/>
                <a:gd name="connsiteX31" fmla="*/ 1461349 w 1953285"/>
                <a:gd name="connsiteY31" fmla="*/ 701311 h 2986134"/>
                <a:gd name="connsiteX32" fmla="*/ 1473951 w 1953285"/>
                <a:gd name="connsiteY32" fmla="*/ 708401 h 2986134"/>
                <a:gd name="connsiteX0" fmla="*/ 1473856 w 1953190"/>
                <a:gd name="connsiteY0" fmla="*/ 708401 h 2991508"/>
                <a:gd name="connsiteX1" fmla="*/ 1411263 w 1953190"/>
                <a:gd name="connsiteY1" fmla="*/ 919813 h 2991508"/>
                <a:gd name="connsiteX2" fmla="*/ 1190060 w 1953190"/>
                <a:gd name="connsiteY2" fmla="*/ 1213129 h 2991508"/>
                <a:gd name="connsiteX3" fmla="*/ 909179 w 1953190"/>
                <a:gd name="connsiteY3" fmla="*/ 1450576 h 2991508"/>
                <a:gd name="connsiteX4" fmla="*/ 566918 w 1953190"/>
                <a:gd name="connsiteY4" fmla="*/ 1632245 h 2991508"/>
                <a:gd name="connsiteX5" fmla="*/ 737266 w 1953190"/>
                <a:gd name="connsiteY5" fmla="*/ 1653421 h 2991508"/>
                <a:gd name="connsiteX6" fmla="*/ 1274880 w 1953190"/>
                <a:gd name="connsiteY6" fmla="*/ 1655250 h 2991508"/>
                <a:gd name="connsiteX7" fmla="*/ 1674972 w 1953190"/>
                <a:gd name="connsiteY7" fmla="*/ 1749816 h 2991508"/>
                <a:gd name="connsiteX8" fmla="*/ 1932261 w 1953190"/>
                <a:gd name="connsiteY8" fmla="*/ 1866208 h 2991508"/>
                <a:gd name="connsiteX9" fmla="*/ 1906135 w 1953190"/>
                <a:gd name="connsiteY9" fmla="*/ 1943962 h 2991508"/>
                <a:gd name="connsiteX10" fmla="*/ 1653148 w 1953190"/>
                <a:gd name="connsiteY10" fmla="*/ 2106263 h 2991508"/>
                <a:gd name="connsiteX11" fmla="*/ 1253056 w 1953190"/>
                <a:gd name="connsiteY11" fmla="*/ 2208104 h 2991508"/>
                <a:gd name="connsiteX12" fmla="*/ 935741 w 1953190"/>
                <a:gd name="connsiteY12" fmla="*/ 2195250 h 2991508"/>
                <a:gd name="connsiteX13" fmla="*/ 578649 w 1953190"/>
                <a:gd name="connsiteY13" fmla="*/ 2089164 h 2991508"/>
                <a:gd name="connsiteX14" fmla="*/ 321855 w 1953190"/>
                <a:gd name="connsiteY14" fmla="*/ 1949541 h 2991508"/>
                <a:gd name="connsiteX15" fmla="*/ 292128 w 1953190"/>
                <a:gd name="connsiteY15" fmla="*/ 2002232 h 2991508"/>
                <a:gd name="connsiteX16" fmla="*/ 341090 w 1953190"/>
                <a:gd name="connsiteY16" fmla="*/ 2395326 h 2991508"/>
                <a:gd name="connsiteX17" fmla="*/ 426405 w 1953190"/>
                <a:gd name="connsiteY17" fmla="*/ 2772335 h 2991508"/>
                <a:gd name="connsiteX18" fmla="*/ 465189 w 1953190"/>
                <a:gd name="connsiteY18" fmla="*/ 2891702 h 2991508"/>
                <a:gd name="connsiteX19" fmla="*/ 220668 w 1953190"/>
                <a:gd name="connsiteY19" fmla="*/ 2991507 h 2991508"/>
                <a:gd name="connsiteX20" fmla="*/ 48254 w 1953190"/>
                <a:gd name="connsiteY20" fmla="*/ 2358824 h 2991508"/>
                <a:gd name="connsiteX21" fmla="*/ 318 w 1953190"/>
                <a:gd name="connsiteY21" fmla="*/ 1730652 h 2991508"/>
                <a:gd name="connsiteX22" fmla="*/ 105813 w 1953190"/>
                <a:gd name="connsiteY22" fmla="*/ 904785 h 2991508"/>
                <a:gd name="connsiteX23" fmla="*/ 278284 w 1953190"/>
                <a:gd name="connsiteY23" fmla="*/ 433148 h 2991508"/>
                <a:gd name="connsiteX24" fmla="*/ 443791 w 1953190"/>
                <a:gd name="connsiteY24" fmla="*/ 172515 h 2991508"/>
                <a:gd name="connsiteX25" fmla="*/ 612642 w 1953190"/>
                <a:gd name="connsiteY25" fmla="*/ 0 h 2991508"/>
                <a:gd name="connsiteX26" fmla="*/ 731864 w 1953190"/>
                <a:gd name="connsiteY26" fmla="*/ 332056 h 2991508"/>
                <a:gd name="connsiteX27" fmla="*/ 724750 w 1953190"/>
                <a:gd name="connsiteY27" fmla="*/ 678085 h 2991508"/>
                <a:gd name="connsiteX28" fmla="*/ 547648 w 1953190"/>
                <a:gd name="connsiteY28" fmla="*/ 1005788 h 2991508"/>
                <a:gd name="connsiteX29" fmla="*/ 550122 w 1953190"/>
                <a:gd name="connsiteY29" fmla="*/ 1049853 h 2991508"/>
                <a:gd name="connsiteX30" fmla="*/ 968860 w 1953190"/>
                <a:gd name="connsiteY30" fmla="*/ 813397 h 2991508"/>
                <a:gd name="connsiteX31" fmla="*/ 1461254 w 1953190"/>
                <a:gd name="connsiteY31" fmla="*/ 701311 h 2991508"/>
                <a:gd name="connsiteX32" fmla="*/ 1473856 w 1953190"/>
                <a:gd name="connsiteY32" fmla="*/ 708401 h 2991508"/>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56229 w 1983014"/>
                <a:gd name="connsiteY17" fmla="*/ 2772335 h 2991507"/>
                <a:gd name="connsiteX18" fmla="*/ 495013 w 1983014"/>
                <a:gd name="connsiteY18" fmla="*/ 2891702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35637 w 1983014"/>
                <a:gd name="connsiteY22" fmla="*/ 904785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56229 w 1983014"/>
                <a:gd name="connsiteY17" fmla="*/ 2772335 h 2991507"/>
                <a:gd name="connsiteX18" fmla="*/ 495013 w 1983014"/>
                <a:gd name="connsiteY18" fmla="*/ 2891702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56229 w 1983014"/>
                <a:gd name="connsiteY17" fmla="*/ 2772335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96789 w 1983014"/>
                <a:gd name="connsiteY16" fmla="*/ 2349194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42833 w 1983014"/>
                <a:gd name="connsiteY15" fmla="*/ 1997936 h 2991507"/>
                <a:gd name="connsiteX16" fmla="*/ 396789 w 1983014"/>
                <a:gd name="connsiteY16" fmla="*/ 2349194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42833 w 1983014"/>
                <a:gd name="connsiteY15" fmla="*/ 1997936 h 2991507"/>
                <a:gd name="connsiteX16" fmla="*/ 396789 w 1983014"/>
                <a:gd name="connsiteY16" fmla="*/ 2349194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750 w 1983084"/>
                <a:gd name="connsiteY0" fmla="*/ 708401 h 2991507"/>
                <a:gd name="connsiteX1" fmla="*/ 1441157 w 1983084"/>
                <a:gd name="connsiteY1" fmla="*/ 919813 h 2991507"/>
                <a:gd name="connsiteX2" fmla="*/ 1219954 w 1983084"/>
                <a:gd name="connsiteY2" fmla="*/ 1213129 h 2991507"/>
                <a:gd name="connsiteX3" fmla="*/ 939073 w 1983084"/>
                <a:gd name="connsiteY3" fmla="*/ 1450576 h 2991507"/>
                <a:gd name="connsiteX4" fmla="*/ 596812 w 1983084"/>
                <a:gd name="connsiteY4" fmla="*/ 1632245 h 2991507"/>
                <a:gd name="connsiteX5" fmla="*/ 767160 w 1983084"/>
                <a:gd name="connsiteY5" fmla="*/ 1653421 h 2991507"/>
                <a:gd name="connsiteX6" fmla="*/ 1304774 w 1983084"/>
                <a:gd name="connsiteY6" fmla="*/ 1655250 h 2991507"/>
                <a:gd name="connsiteX7" fmla="*/ 1704866 w 1983084"/>
                <a:gd name="connsiteY7" fmla="*/ 1749816 h 2991507"/>
                <a:gd name="connsiteX8" fmla="*/ 1962155 w 1983084"/>
                <a:gd name="connsiteY8" fmla="*/ 1866208 h 2991507"/>
                <a:gd name="connsiteX9" fmla="*/ 1936029 w 1983084"/>
                <a:gd name="connsiteY9" fmla="*/ 1943962 h 2991507"/>
                <a:gd name="connsiteX10" fmla="*/ 1683042 w 1983084"/>
                <a:gd name="connsiteY10" fmla="*/ 2106263 h 2991507"/>
                <a:gd name="connsiteX11" fmla="*/ 1282950 w 1983084"/>
                <a:gd name="connsiteY11" fmla="*/ 2208104 h 2991507"/>
                <a:gd name="connsiteX12" fmla="*/ 965635 w 1983084"/>
                <a:gd name="connsiteY12" fmla="*/ 2195250 h 2991507"/>
                <a:gd name="connsiteX13" fmla="*/ 608543 w 1983084"/>
                <a:gd name="connsiteY13" fmla="*/ 2089164 h 2991507"/>
                <a:gd name="connsiteX14" fmla="*/ 351749 w 1983084"/>
                <a:gd name="connsiteY14" fmla="*/ 1949541 h 2991507"/>
                <a:gd name="connsiteX15" fmla="*/ 342903 w 1983084"/>
                <a:gd name="connsiteY15" fmla="*/ 1997936 h 2991507"/>
                <a:gd name="connsiteX16" fmla="*/ 396859 w 1983084"/>
                <a:gd name="connsiteY16" fmla="*/ 2349194 h 2991507"/>
                <a:gd name="connsiteX17" fmla="*/ 489005 w 1983084"/>
                <a:gd name="connsiteY17" fmla="*/ 2732957 h 2991507"/>
                <a:gd name="connsiteX18" fmla="*/ 553043 w 1983084"/>
                <a:gd name="connsiteY18" fmla="*/ 2882494 h 2991507"/>
                <a:gd name="connsiteX19" fmla="*/ 250562 w 1983084"/>
                <a:gd name="connsiteY19" fmla="*/ 2991507 h 2991507"/>
                <a:gd name="connsiteX20" fmla="*/ 63305 w 1983084"/>
                <a:gd name="connsiteY20" fmla="*/ 2363639 h 2991507"/>
                <a:gd name="connsiteX21" fmla="*/ 199 w 1983084"/>
                <a:gd name="connsiteY21" fmla="*/ 1690577 h 2991507"/>
                <a:gd name="connsiteX22" fmla="*/ 120046 w 1983084"/>
                <a:gd name="connsiteY22" fmla="*/ 908009 h 2991507"/>
                <a:gd name="connsiteX23" fmla="*/ 308178 w 1983084"/>
                <a:gd name="connsiteY23" fmla="*/ 433148 h 2991507"/>
                <a:gd name="connsiteX24" fmla="*/ 473685 w 1983084"/>
                <a:gd name="connsiteY24" fmla="*/ 172515 h 2991507"/>
                <a:gd name="connsiteX25" fmla="*/ 642536 w 1983084"/>
                <a:gd name="connsiteY25" fmla="*/ 0 h 2991507"/>
                <a:gd name="connsiteX26" fmla="*/ 761758 w 1983084"/>
                <a:gd name="connsiteY26" fmla="*/ 332056 h 2991507"/>
                <a:gd name="connsiteX27" fmla="*/ 754644 w 1983084"/>
                <a:gd name="connsiteY27" fmla="*/ 678085 h 2991507"/>
                <a:gd name="connsiteX28" fmla="*/ 577542 w 1983084"/>
                <a:gd name="connsiteY28" fmla="*/ 1005788 h 2991507"/>
                <a:gd name="connsiteX29" fmla="*/ 580016 w 1983084"/>
                <a:gd name="connsiteY29" fmla="*/ 1049853 h 2991507"/>
                <a:gd name="connsiteX30" fmla="*/ 998754 w 1983084"/>
                <a:gd name="connsiteY30" fmla="*/ 813397 h 2991507"/>
                <a:gd name="connsiteX31" fmla="*/ 1491148 w 1983084"/>
                <a:gd name="connsiteY31" fmla="*/ 701311 h 2991507"/>
                <a:gd name="connsiteX32" fmla="*/ 1503750 w 1983084"/>
                <a:gd name="connsiteY32" fmla="*/ 708401 h 2991507"/>
                <a:gd name="connsiteX0" fmla="*/ 1503751 w 1983085"/>
                <a:gd name="connsiteY0" fmla="*/ 708401 h 2991507"/>
                <a:gd name="connsiteX1" fmla="*/ 1441158 w 1983085"/>
                <a:gd name="connsiteY1" fmla="*/ 919813 h 2991507"/>
                <a:gd name="connsiteX2" fmla="*/ 1219955 w 1983085"/>
                <a:gd name="connsiteY2" fmla="*/ 1213129 h 2991507"/>
                <a:gd name="connsiteX3" fmla="*/ 939074 w 1983085"/>
                <a:gd name="connsiteY3" fmla="*/ 1450576 h 2991507"/>
                <a:gd name="connsiteX4" fmla="*/ 596813 w 1983085"/>
                <a:gd name="connsiteY4" fmla="*/ 1632245 h 2991507"/>
                <a:gd name="connsiteX5" fmla="*/ 767161 w 1983085"/>
                <a:gd name="connsiteY5" fmla="*/ 1653421 h 2991507"/>
                <a:gd name="connsiteX6" fmla="*/ 1304775 w 1983085"/>
                <a:gd name="connsiteY6" fmla="*/ 1655250 h 2991507"/>
                <a:gd name="connsiteX7" fmla="*/ 1704867 w 1983085"/>
                <a:gd name="connsiteY7" fmla="*/ 1749816 h 2991507"/>
                <a:gd name="connsiteX8" fmla="*/ 1962156 w 1983085"/>
                <a:gd name="connsiteY8" fmla="*/ 1866208 h 2991507"/>
                <a:gd name="connsiteX9" fmla="*/ 1936030 w 1983085"/>
                <a:gd name="connsiteY9" fmla="*/ 1943962 h 2991507"/>
                <a:gd name="connsiteX10" fmla="*/ 1683043 w 1983085"/>
                <a:gd name="connsiteY10" fmla="*/ 2106263 h 2991507"/>
                <a:gd name="connsiteX11" fmla="*/ 1282951 w 1983085"/>
                <a:gd name="connsiteY11" fmla="*/ 2208104 h 2991507"/>
                <a:gd name="connsiteX12" fmla="*/ 965636 w 1983085"/>
                <a:gd name="connsiteY12" fmla="*/ 2195250 h 2991507"/>
                <a:gd name="connsiteX13" fmla="*/ 608544 w 1983085"/>
                <a:gd name="connsiteY13" fmla="*/ 2089164 h 2991507"/>
                <a:gd name="connsiteX14" fmla="*/ 351750 w 1983085"/>
                <a:gd name="connsiteY14" fmla="*/ 1949541 h 2991507"/>
                <a:gd name="connsiteX15" fmla="*/ 342904 w 1983085"/>
                <a:gd name="connsiteY15" fmla="*/ 1997936 h 2991507"/>
                <a:gd name="connsiteX16" fmla="*/ 396860 w 1983085"/>
                <a:gd name="connsiteY16" fmla="*/ 2349194 h 2991507"/>
                <a:gd name="connsiteX17" fmla="*/ 509109 w 1983085"/>
                <a:gd name="connsiteY17" fmla="*/ 2762247 h 2991507"/>
                <a:gd name="connsiteX18" fmla="*/ 553044 w 1983085"/>
                <a:gd name="connsiteY18" fmla="*/ 2882494 h 2991507"/>
                <a:gd name="connsiteX19" fmla="*/ 250563 w 1983085"/>
                <a:gd name="connsiteY19" fmla="*/ 2991507 h 2991507"/>
                <a:gd name="connsiteX20" fmla="*/ 63306 w 1983085"/>
                <a:gd name="connsiteY20" fmla="*/ 2363639 h 2991507"/>
                <a:gd name="connsiteX21" fmla="*/ 200 w 1983085"/>
                <a:gd name="connsiteY21" fmla="*/ 1690577 h 2991507"/>
                <a:gd name="connsiteX22" fmla="*/ 120047 w 1983085"/>
                <a:gd name="connsiteY22" fmla="*/ 908009 h 2991507"/>
                <a:gd name="connsiteX23" fmla="*/ 308179 w 1983085"/>
                <a:gd name="connsiteY23" fmla="*/ 433148 h 2991507"/>
                <a:gd name="connsiteX24" fmla="*/ 473686 w 1983085"/>
                <a:gd name="connsiteY24" fmla="*/ 172515 h 2991507"/>
                <a:gd name="connsiteX25" fmla="*/ 642537 w 1983085"/>
                <a:gd name="connsiteY25" fmla="*/ 0 h 2991507"/>
                <a:gd name="connsiteX26" fmla="*/ 761759 w 1983085"/>
                <a:gd name="connsiteY26" fmla="*/ 332056 h 2991507"/>
                <a:gd name="connsiteX27" fmla="*/ 754645 w 1983085"/>
                <a:gd name="connsiteY27" fmla="*/ 678085 h 2991507"/>
                <a:gd name="connsiteX28" fmla="*/ 577543 w 1983085"/>
                <a:gd name="connsiteY28" fmla="*/ 1005788 h 2991507"/>
                <a:gd name="connsiteX29" fmla="*/ 580017 w 1983085"/>
                <a:gd name="connsiteY29" fmla="*/ 1049853 h 2991507"/>
                <a:gd name="connsiteX30" fmla="*/ 998755 w 1983085"/>
                <a:gd name="connsiteY30" fmla="*/ 813397 h 2991507"/>
                <a:gd name="connsiteX31" fmla="*/ 1491149 w 1983085"/>
                <a:gd name="connsiteY31" fmla="*/ 701311 h 2991507"/>
                <a:gd name="connsiteX32" fmla="*/ 1503751 w 1983085"/>
                <a:gd name="connsiteY32" fmla="*/ 708401 h 2991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983085" h="2991507">
                  <a:moveTo>
                    <a:pt x="1503751" y="708401"/>
                  </a:moveTo>
                  <a:cubicBezTo>
                    <a:pt x="1523712" y="737061"/>
                    <a:pt x="1480707" y="845173"/>
                    <a:pt x="1441158" y="919813"/>
                  </a:cubicBezTo>
                  <a:cubicBezTo>
                    <a:pt x="1395959" y="1005116"/>
                    <a:pt x="1303636" y="1124669"/>
                    <a:pt x="1219955" y="1213129"/>
                  </a:cubicBezTo>
                  <a:cubicBezTo>
                    <a:pt x="1136275" y="1301590"/>
                    <a:pt x="1042931" y="1380723"/>
                    <a:pt x="939074" y="1450576"/>
                  </a:cubicBezTo>
                  <a:cubicBezTo>
                    <a:pt x="835217" y="1520429"/>
                    <a:pt x="606345" y="1620692"/>
                    <a:pt x="596813" y="1632245"/>
                  </a:cubicBezTo>
                  <a:cubicBezTo>
                    <a:pt x="587281" y="1643798"/>
                    <a:pt x="649167" y="1649587"/>
                    <a:pt x="767161" y="1653421"/>
                  </a:cubicBezTo>
                  <a:cubicBezTo>
                    <a:pt x="885155" y="1657255"/>
                    <a:pt x="1148491" y="1639184"/>
                    <a:pt x="1304775" y="1655250"/>
                  </a:cubicBezTo>
                  <a:cubicBezTo>
                    <a:pt x="1461059" y="1671316"/>
                    <a:pt x="1595303" y="1714658"/>
                    <a:pt x="1704867" y="1749816"/>
                  </a:cubicBezTo>
                  <a:cubicBezTo>
                    <a:pt x="1814430" y="1784976"/>
                    <a:pt x="1923629" y="1833850"/>
                    <a:pt x="1962156" y="1866208"/>
                  </a:cubicBezTo>
                  <a:cubicBezTo>
                    <a:pt x="2000683" y="1898565"/>
                    <a:pt x="1982548" y="1903952"/>
                    <a:pt x="1936030" y="1943962"/>
                  </a:cubicBezTo>
                  <a:cubicBezTo>
                    <a:pt x="1889511" y="1983971"/>
                    <a:pt x="1791890" y="2062239"/>
                    <a:pt x="1683043" y="2106263"/>
                  </a:cubicBezTo>
                  <a:cubicBezTo>
                    <a:pt x="1574197" y="2150286"/>
                    <a:pt x="1402519" y="2193274"/>
                    <a:pt x="1282951" y="2208104"/>
                  </a:cubicBezTo>
                  <a:cubicBezTo>
                    <a:pt x="1163382" y="2222935"/>
                    <a:pt x="1078036" y="2215074"/>
                    <a:pt x="965636" y="2195250"/>
                  </a:cubicBezTo>
                  <a:cubicBezTo>
                    <a:pt x="853235" y="2175427"/>
                    <a:pt x="710858" y="2130115"/>
                    <a:pt x="608544" y="2089164"/>
                  </a:cubicBezTo>
                  <a:cubicBezTo>
                    <a:pt x="506230" y="2048213"/>
                    <a:pt x="368968" y="1961518"/>
                    <a:pt x="351750" y="1949541"/>
                  </a:cubicBezTo>
                  <a:cubicBezTo>
                    <a:pt x="334532" y="1937564"/>
                    <a:pt x="335386" y="1931327"/>
                    <a:pt x="342904" y="1997936"/>
                  </a:cubicBezTo>
                  <a:cubicBezTo>
                    <a:pt x="350422" y="2064545"/>
                    <a:pt x="369159" y="2221809"/>
                    <a:pt x="396860" y="2349194"/>
                  </a:cubicBezTo>
                  <a:cubicBezTo>
                    <a:pt x="424561" y="2476579"/>
                    <a:pt x="467735" y="2639985"/>
                    <a:pt x="509109" y="2762247"/>
                  </a:cubicBezTo>
                  <a:lnTo>
                    <a:pt x="553044" y="2882494"/>
                  </a:lnTo>
                  <a:cubicBezTo>
                    <a:pt x="473777" y="2939687"/>
                    <a:pt x="326860" y="2968014"/>
                    <a:pt x="250563" y="2991507"/>
                  </a:cubicBezTo>
                  <a:cubicBezTo>
                    <a:pt x="170949" y="2783480"/>
                    <a:pt x="105033" y="2580461"/>
                    <a:pt x="63306" y="2363639"/>
                  </a:cubicBezTo>
                  <a:cubicBezTo>
                    <a:pt x="21579" y="2146817"/>
                    <a:pt x="-2461" y="1929490"/>
                    <a:pt x="200" y="1690577"/>
                  </a:cubicBezTo>
                  <a:cubicBezTo>
                    <a:pt x="2859" y="1451663"/>
                    <a:pt x="68717" y="1117581"/>
                    <a:pt x="120047" y="908009"/>
                  </a:cubicBezTo>
                  <a:cubicBezTo>
                    <a:pt x="171377" y="698438"/>
                    <a:pt x="249239" y="555730"/>
                    <a:pt x="308179" y="433148"/>
                  </a:cubicBezTo>
                  <a:cubicBezTo>
                    <a:pt x="367119" y="310566"/>
                    <a:pt x="414822" y="245163"/>
                    <a:pt x="473686" y="172515"/>
                  </a:cubicBezTo>
                  <a:cubicBezTo>
                    <a:pt x="525192" y="108949"/>
                    <a:pt x="595112" y="17610"/>
                    <a:pt x="642537" y="0"/>
                  </a:cubicBezTo>
                  <a:cubicBezTo>
                    <a:pt x="709556" y="115352"/>
                    <a:pt x="737990" y="210065"/>
                    <a:pt x="761759" y="332056"/>
                  </a:cubicBezTo>
                  <a:cubicBezTo>
                    <a:pt x="780973" y="477891"/>
                    <a:pt x="781276" y="547748"/>
                    <a:pt x="754645" y="678085"/>
                  </a:cubicBezTo>
                  <a:cubicBezTo>
                    <a:pt x="727497" y="810951"/>
                    <a:pt x="606647" y="943826"/>
                    <a:pt x="577543" y="1005788"/>
                  </a:cubicBezTo>
                  <a:cubicBezTo>
                    <a:pt x="548438" y="1067749"/>
                    <a:pt x="509816" y="1081918"/>
                    <a:pt x="580017" y="1049853"/>
                  </a:cubicBezTo>
                  <a:cubicBezTo>
                    <a:pt x="650219" y="1017789"/>
                    <a:pt x="846899" y="871489"/>
                    <a:pt x="998755" y="813397"/>
                  </a:cubicBezTo>
                  <a:cubicBezTo>
                    <a:pt x="1150609" y="755308"/>
                    <a:pt x="1446228" y="697135"/>
                    <a:pt x="1491149" y="701311"/>
                  </a:cubicBezTo>
                  <a:cubicBezTo>
                    <a:pt x="1496764" y="701833"/>
                    <a:pt x="1500901" y="704307"/>
                    <a:pt x="1503751" y="708401"/>
                  </a:cubicBezTo>
                  <a:close/>
                </a:path>
              </a:pathLst>
            </a:custGeom>
            <a:solidFill>
              <a:schemeClr val="accent3">
                <a:lumMod val="20000"/>
                <a:lumOff val="80000"/>
                <a:alpha val="47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6" name="Freeform: Shape 25">
            <a:extLst>
              <a:ext uri="{FF2B5EF4-FFF2-40B4-BE49-F238E27FC236}">
                <a16:creationId xmlns:a16="http://schemas.microsoft.com/office/drawing/2014/main" id="{D41C1BCA-CB83-11AD-4A24-A904F671C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205915" flipH="1">
            <a:off x="9661033" y="4520242"/>
            <a:ext cx="1693972" cy="886562"/>
          </a:xfrm>
          <a:custGeom>
            <a:avLst/>
            <a:gdLst>
              <a:gd name="connsiteX0" fmla="*/ 9881 w 1739875"/>
              <a:gd name="connsiteY0" fmla="*/ 509263 h 754659"/>
              <a:gd name="connsiteX1" fmla="*/ 497935 w 1739875"/>
              <a:gd name="connsiteY1" fmla="*/ 71697 h 754659"/>
              <a:gd name="connsiteX2" fmla="*/ 1120625 w 1739875"/>
              <a:gd name="connsiteY2" fmla="*/ 43648 h 754659"/>
              <a:gd name="connsiteX3" fmla="*/ 1608679 w 1739875"/>
              <a:gd name="connsiteY3" fmla="*/ 503653 h 754659"/>
              <a:gd name="connsiteX4" fmla="*/ 1737705 w 1739875"/>
              <a:gd name="connsiteY4" fmla="*/ 744875 h 754659"/>
              <a:gd name="connsiteX5" fmla="*/ 1535751 w 1739875"/>
              <a:gd name="connsiteY5" fmla="*/ 711216 h 754659"/>
              <a:gd name="connsiteX6" fmla="*/ 284762 w 1739875"/>
              <a:gd name="connsiteY6" fmla="*/ 559751 h 754659"/>
              <a:gd name="connsiteX7" fmla="*/ 9881 w 1739875"/>
              <a:gd name="connsiteY7" fmla="*/ 509263 h 754659"/>
              <a:gd name="connsiteX0" fmla="*/ 9881 w 1745871"/>
              <a:gd name="connsiteY0" fmla="*/ 509263 h 755689"/>
              <a:gd name="connsiteX1" fmla="*/ 497935 w 1745871"/>
              <a:gd name="connsiteY1" fmla="*/ 71697 h 755689"/>
              <a:gd name="connsiteX2" fmla="*/ 1120625 w 1745871"/>
              <a:gd name="connsiteY2" fmla="*/ 43648 h 755689"/>
              <a:gd name="connsiteX3" fmla="*/ 1608679 w 1745871"/>
              <a:gd name="connsiteY3" fmla="*/ 503653 h 755689"/>
              <a:gd name="connsiteX4" fmla="*/ 1737705 w 1745871"/>
              <a:gd name="connsiteY4" fmla="*/ 744875 h 755689"/>
              <a:gd name="connsiteX5" fmla="*/ 1426819 w 1745871"/>
              <a:gd name="connsiteY5" fmla="*/ 716950 h 755689"/>
              <a:gd name="connsiteX6" fmla="*/ 284762 w 1745871"/>
              <a:gd name="connsiteY6" fmla="*/ 559751 h 755689"/>
              <a:gd name="connsiteX7" fmla="*/ 9881 w 1745871"/>
              <a:gd name="connsiteY7" fmla="*/ 509263 h 755689"/>
              <a:gd name="connsiteX0" fmla="*/ 9881 w 1864671"/>
              <a:gd name="connsiteY0" fmla="*/ 509263 h 855937"/>
              <a:gd name="connsiteX1" fmla="*/ 497935 w 1864671"/>
              <a:gd name="connsiteY1" fmla="*/ 71697 h 855937"/>
              <a:gd name="connsiteX2" fmla="*/ 1120625 w 1864671"/>
              <a:gd name="connsiteY2" fmla="*/ 43648 h 855937"/>
              <a:gd name="connsiteX3" fmla="*/ 1608679 w 1864671"/>
              <a:gd name="connsiteY3" fmla="*/ 503653 h 855937"/>
              <a:gd name="connsiteX4" fmla="*/ 1860911 w 1864671"/>
              <a:gd name="connsiteY4" fmla="*/ 851040 h 855937"/>
              <a:gd name="connsiteX5" fmla="*/ 1426819 w 1864671"/>
              <a:gd name="connsiteY5" fmla="*/ 716950 h 855937"/>
              <a:gd name="connsiteX6" fmla="*/ 284762 w 1864671"/>
              <a:gd name="connsiteY6" fmla="*/ 559751 h 855937"/>
              <a:gd name="connsiteX7" fmla="*/ 9881 w 1864671"/>
              <a:gd name="connsiteY7" fmla="*/ 509263 h 855937"/>
              <a:gd name="connsiteX0" fmla="*/ 9881 w 1876754"/>
              <a:gd name="connsiteY0" fmla="*/ 501512 h 853026"/>
              <a:gd name="connsiteX1" fmla="*/ 497935 w 1876754"/>
              <a:gd name="connsiteY1" fmla="*/ 63946 h 853026"/>
              <a:gd name="connsiteX2" fmla="*/ 1120625 w 1876754"/>
              <a:gd name="connsiteY2" fmla="*/ 35897 h 853026"/>
              <a:gd name="connsiteX3" fmla="*/ 1718468 w 1876754"/>
              <a:gd name="connsiteY3" fmla="*/ 385272 h 853026"/>
              <a:gd name="connsiteX4" fmla="*/ 1860911 w 1876754"/>
              <a:gd name="connsiteY4" fmla="*/ 843289 h 853026"/>
              <a:gd name="connsiteX5" fmla="*/ 1426819 w 1876754"/>
              <a:gd name="connsiteY5" fmla="*/ 709199 h 853026"/>
              <a:gd name="connsiteX6" fmla="*/ 284762 w 1876754"/>
              <a:gd name="connsiteY6" fmla="*/ 552000 h 853026"/>
              <a:gd name="connsiteX7" fmla="*/ 9881 w 1876754"/>
              <a:gd name="connsiteY7" fmla="*/ 501512 h 853026"/>
              <a:gd name="connsiteX0" fmla="*/ 9881 w 1874221"/>
              <a:gd name="connsiteY0" fmla="*/ 623010 h 974525"/>
              <a:gd name="connsiteX1" fmla="*/ 497935 w 1874221"/>
              <a:gd name="connsiteY1" fmla="*/ 185444 h 974525"/>
              <a:gd name="connsiteX2" fmla="*/ 1272410 w 1874221"/>
              <a:gd name="connsiteY2" fmla="*/ 12874 h 974525"/>
              <a:gd name="connsiteX3" fmla="*/ 1718468 w 1874221"/>
              <a:gd name="connsiteY3" fmla="*/ 506770 h 974525"/>
              <a:gd name="connsiteX4" fmla="*/ 1860911 w 1874221"/>
              <a:gd name="connsiteY4" fmla="*/ 964787 h 974525"/>
              <a:gd name="connsiteX5" fmla="*/ 1426819 w 1874221"/>
              <a:gd name="connsiteY5" fmla="*/ 830697 h 974525"/>
              <a:gd name="connsiteX6" fmla="*/ 284762 w 1874221"/>
              <a:gd name="connsiteY6" fmla="*/ 673498 h 974525"/>
              <a:gd name="connsiteX7" fmla="*/ 9881 w 1874221"/>
              <a:gd name="connsiteY7" fmla="*/ 623010 h 974525"/>
              <a:gd name="connsiteX0" fmla="*/ 4712 w 1869052"/>
              <a:gd name="connsiteY0" fmla="*/ 633304 h 984819"/>
              <a:gd name="connsiteX1" fmla="*/ 402385 w 1869052"/>
              <a:gd name="connsiteY1" fmla="*/ 137323 h 984819"/>
              <a:gd name="connsiteX2" fmla="*/ 1267241 w 1869052"/>
              <a:gd name="connsiteY2" fmla="*/ 23168 h 984819"/>
              <a:gd name="connsiteX3" fmla="*/ 1713299 w 1869052"/>
              <a:gd name="connsiteY3" fmla="*/ 517064 h 984819"/>
              <a:gd name="connsiteX4" fmla="*/ 1855742 w 1869052"/>
              <a:gd name="connsiteY4" fmla="*/ 975081 h 984819"/>
              <a:gd name="connsiteX5" fmla="*/ 1421650 w 1869052"/>
              <a:gd name="connsiteY5" fmla="*/ 840991 h 984819"/>
              <a:gd name="connsiteX6" fmla="*/ 279593 w 1869052"/>
              <a:gd name="connsiteY6" fmla="*/ 683792 h 984819"/>
              <a:gd name="connsiteX7" fmla="*/ 4712 w 1869052"/>
              <a:gd name="connsiteY7" fmla="*/ 633304 h 984819"/>
              <a:gd name="connsiteX0" fmla="*/ 4712 w 1870440"/>
              <a:gd name="connsiteY0" fmla="*/ 633304 h 991310"/>
              <a:gd name="connsiteX1" fmla="*/ 402385 w 1870440"/>
              <a:gd name="connsiteY1" fmla="*/ 137323 h 991310"/>
              <a:gd name="connsiteX2" fmla="*/ 1267241 w 1870440"/>
              <a:gd name="connsiteY2" fmla="*/ 23168 h 991310"/>
              <a:gd name="connsiteX3" fmla="*/ 1713299 w 1870440"/>
              <a:gd name="connsiteY3" fmla="*/ 517064 h 991310"/>
              <a:gd name="connsiteX4" fmla="*/ 1855742 w 1870440"/>
              <a:gd name="connsiteY4" fmla="*/ 975081 h 991310"/>
              <a:gd name="connsiteX5" fmla="*/ 1399477 w 1870440"/>
              <a:gd name="connsiteY5" fmla="*/ 896414 h 991310"/>
              <a:gd name="connsiteX6" fmla="*/ 279593 w 1870440"/>
              <a:gd name="connsiteY6" fmla="*/ 683792 h 991310"/>
              <a:gd name="connsiteX7" fmla="*/ 4712 w 1870440"/>
              <a:gd name="connsiteY7" fmla="*/ 633304 h 991310"/>
              <a:gd name="connsiteX0" fmla="*/ 44 w 1865772"/>
              <a:gd name="connsiteY0" fmla="*/ 633304 h 991310"/>
              <a:gd name="connsiteX1" fmla="*/ 397717 w 1865772"/>
              <a:gd name="connsiteY1" fmla="*/ 137323 h 991310"/>
              <a:gd name="connsiteX2" fmla="*/ 1262573 w 1865772"/>
              <a:gd name="connsiteY2" fmla="*/ 23168 h 991310"/>
              <a:gd name="connsiteX3" fmla="*/ 1708631 w 1865772"/>
              <a:gd name="connsiteY3" fmla="*/ 517064 h 991310"/>
              <a:gd name="connsiteX4" fmla="*/ 1851074 w 1865772"/>
              <a:gd name="connsiteY4" fmla="*/ 975081 h 991310"/>
              <a:gd name="connsiteX5" fmla="*/ 1394809 w 1865772"/>
              <a:gd name="connsiteY5" fmla="*/ 896414 h 991310"/>
              <a:gd name="connsiteX6" fmla="*/ 417748 w 1865772"/>
              <a:gd name="connsiteY6" fmla="*/ 716201 h 991310"/>
              <a:gd name="connsiteX7" fmla="*/ 44 w 1865772"/>
              <a:gd name="connsiteY7" fmla="*/ 633304 h 991310"/>
              <a:gd name="connsiteX0" fmla="*/ 44 w 1865772"/>
              <a:gd name="connsiteY0" fmla="*/ 633304 h 991310"/>
              <a:gd name="connsiteX1" fmla="*/ 397717 w 1865772"/>
              <a:gd name="connsiteY1" fmla="*/ 137323 h 991310"/>
              <a:gd name="connsiteX2" fmla="*/ 1262573 w 1865772"/>
              <a:gd name="connsiteY2" fmla="*/ 23168 h 991310"/>
              <a:gd name="connsiteX3" fmla="*/ 1708631 w 1865772"/>
              <a:gd name="connsiteY3" fmla="*/ 517064 h 991310"/>
              <a:gd name="connsiteX4" fmla="*/ 1851074 w 1865772"/>
              <a:gd name="connsiteY4" fmla="*/ 975081 h 991310"/>
              <a:gd name="connsiteX5" fmla="*/ 1394809 w 1865772"/>
              <a:gd name="connsiteY5" fmla="*/ 896414 h 991310"/>
              <a:gd name="connsiteX6" fmla="*/ 417748 w 1865772"/>
              <a:gd name="connsiteY6" fmla="*/ 716201 h 991310"/>
              <a:gd name="connsiteX7" fmla="*/ 44 w 1865772"/>
              <a:gd name="connsiteY7" fmla="*/ 633304 h 991310"/>
              <a:gd name="connsiteX0" fmla="*/ 46 w 1853519"/>
              <a:gd name="connsiteY0" fmla="*/ 578483 h 990076"/>
              <a:gd name="connsiteX1" fmla="*/ 385464 w 1853519"/>
              <a:gd name="connsiteY1" fmla="*/ 136089 h 990076"/>
              <a:gd name="connsiteX2" fmla="*/ 1250320 w 1853519"/>
              <a:gd name="connsiteY2" fmla="*/ 21934 h 990076"/>
              <a:gd name="connsiteX3" fmla="*/ 1696378 w 1853519"/>
              <a:gd name="connsiteY3" fmla="*/ 515830 h 990076"/>
              <a:gd name="connsiteX4" fmla="*/ 1838821 w 1853519"/>
              <a:gd name="connsiteY4" fmla="*/ 973847 h 990076"/>
              <a:gd name="connsiteX5" fmla="*/ 1382556 w 1853519"/>
              <a:gd name="connsiteY5" fmla="*/ 895180 h 990076"/>
              <a:gd name="connsiteX6" fmla="*/ 405495 w 1853519"/>
              <a:gd name="connsiteY6" fmla="*/ 714967 h 990076"/>
              <a:gd name="connsiteX7" fmla="*/ 46 w 1853519"/>
              <a:gd name="connsiteY7" fmla="*/ 578483 h 990076"/>
              <a:gd name="connsiteX0" fmla="*/ 34142 w 1887615"/>
              <a:gd name="connsiteY0" fmla="*/ 578483 h 990076"/>
              <a:gd name="connsiteX1" fmla="*/ 419560 w 1887615"/>
              <a:gd name="connsiteY1" fmla="*/ 136089 h 990076"/>
              <a:gd name="connsiteX2" fmla="*/ 1284416 w 1887615"/>
              <a:gd name="connsiteY2" fmla="*/ 21934 h 990076"/>
              <a:gd name="connsiteX3" fmla="*/ 1730474 w 1887615"/>
              <a:gd name="connsiteY3" fmla="*/ 515830 h 990076"/>
              <a:gd name="connsiteX4" fmla="*/ 1872917 w 1887615"/>
              <a:gd name="connsiteY4" fmla="*/ 973847 h 990076"/>
              <a:gd name="connsiteX5" fmla="*/ 1416652 w 1887615"/>
              <a:gd name="connsiteY5" fmla="*/ 895180 h 990076"/>
              <a:gd name="connsiteX6" fmla="*/ 439591 w 1887615"/>
              <a:gd name="connsiteY6" fmla="*/ 714967 h 990076"/>
              <a:gd name="connsiteX7" fmla="*/ 64968 w 1887615"/>
              <a:gd name="connsiteY7" fmla="*/ 666714 h 990076"/>
              <a:gd name="connsiteX8" fmla="*/ 34142 w 1887615"/>
              <a:gd name="connsiteY8" fmla="*/ 578483 h 990076"/>
              <a:gd name="connsiteX0" fmla="*/ 34142 w 1887615"/>
              <a:gd name="connsiteY0" fmla="*/ 578483 h 990076"/>
              <a:gd name="connsiteX1" fmla="*/ 419560 w 1887615"/>
              <a:gd name="connsiteY1" fmla="*/ 136089 h 990076"/>
              <a:gd name="connsiteX2" fmla="*/ 1284416 w 1887615"/>
              <a:gd name="connsiteY2" fmla="*/ 21934 h 990076"/>
              <a:gd name="connsiteX3" fmla="*/ 1730474 w 1887615"/>
              <a:gd name="connsiteY3" fmla="*/ 515830 h 990076"/>
              <a:gd name="connsiteX4" fmla="*/ 1872917 w 1887615"/>
              <a:gd name="connsiteY4" fmla="*/ 973847 h 990076"/>
              <a:gd name="connsiteX5" fmla="*/ 1416652 w 1887615"/>
              <a:gd name="connsiteY5" fmla="*/ 895180 h 990076"/>
              <a:gd name="connsiteX6" fmla="*/ 439756 w 1887615"/>
              <a:gd name="connsiteY6" fmla="*/ 726636 h 990076"/>
              <a:gd name="connsiteX7" fmla="*/ 64968 w 1887615"/>
              <a:gd name="connsiteY7" fmla="*/ 666714 h 990076"/>
              <a:gd name="connsiteX8" fmla="*/ 34142 w 1887615"/>
              <a:gd name="connsiteY8" fmla="*/ 578483 h 990076"/>
              <a:gd name="connsiteX0" fmla="*/ 34142 w 1887615"/>
              <a:gd name="connsiteY0" fmla="*/ 578483 h 990076"/>
              <a:gd name="connsiteX1" fmla="*/ 419560 w 1887615"/>
              <a:gd name="connsiteY1" fmla="*/ 136089 h 990076"/>
              <a:gd name="connsiteX2" fmla="*/ 1284416 w 1887615"/>
              <a:gd name="connsiteY2" fmla="*/ 21934 h 990076"/>
              <a:gd name="connsiteX3" fmla="*/ 1730474 w 1887615"/>
              <a:gd name="connsiteY3" fmla="*/ 515830 h 990076"/>
              <a:gd name="connsiteX4" fmla="*/ 1872917 w 1887615"/>
              <a:gd name="connsiteY4" fmla="*/ 973847 h 990076"/>
              <a:gd name="connsiteX5" fmla="*/ 1416652 w 1887615"/>
              <a:gd name="connsiteY5" fmla="*/ 895180 h 990076"/>
              <a:gd name="connsiteX6" fmla="*/ 439756 w 1887615"/>
              <a:gd name="connsiteY6" fmla="*/ 726636 h 990076"/>
              <a:gd name="connsiteX7" fmla="*/ 64968 w 1887615"/>
              <a:gd name="connsiteY7" fmla="*/ 666714 h 990076"/>
              <a:gd name="connsiteX8" fmla="*/ 34142 w 1887615"/>
              <a:gd name="connsiteY8" fmla="*/ 578483 h 990076"/>
              <a:gd name="connsiteX0" fmla="*/ 34142 w 1893656"/>
              <a:gd name="connsiteY0" fmla="*/ 578887 h 990125"/>
              <a:gd name="connsiteX1" fmla="*/ 419560 w 1893656"/>
              <a:gd name="connsiteY1" fmla="*/ 136493 h 990125"/>
              <a:gd name="connsiteX2" fmla="*/ 1284416 w 1893656"/>
              <a:gd name="connsiteY2" fmla="*/ 22338 h 990125"/>
              <a:gd name="connsiteX3" fmla="*/ 1761977 w 1893656"/>
              <a:gd name="connsiteY3" fmla="*/ 522071 h 990125"/>
              <a:gd name="connsiteX4" fmla="*/ 1872917 w 1893656"/>
              <a:gd name="connsiteY4" fmla="*/ 974251 h 990125"/>
              <a:gd name="connsiteX5" fmla="*/ 1416652 w 1893656"/>
              <a:gd name="connsiteY5" fmla="*/ 895584 h 990125"/>
              <a:gd name="connsiteX6" fmla="*/ 439756 w 1893656"/>
              <a:gd name="connsiteY6" fmla="*/ 727040 h 990125"/>
              <a:gd name="connsiteX7" fmla="*/ 64968 w 1893656"/>
              <a:gd name="connsiteY7" fmla="*/ 667118 h 990125"/>
              <a:gd name="connsiteX8" fmla="*/ 34142 w 1893656"/>
              <a:gd name="connsiteY8" fmla="*/ 578887 h 990125"/>
              <a:gd name="connsiteX0" fmla="*/ 34142 w 1890318"/>
              <a:gd name="connsiteY0" fmla="*/ 578887 h 990125"/>
              <a:gd name="connsiteX1" fmla="*/ 419560 w 1890318"/>
              <a:gd name="connsiteY1" fmla="*/ 136493 h 990125"/>
              <a:gd name="connsiteX2" fmla="*/ 1284416 w 1890318"/>
              <a:gd name="connsiteY2" fmla="*/ 22338 h 990125"/>
              <a:gd name="connsiteX3" fmla="*/ 1761977 w 1890318"/>
              <a:gd name="connsiteY3" fmla="*/ 522071 h 990125"/>
              <a:gd name="connsiteX4" fmla="*/ 1872917 w 1890318"/>
              <a:gd name="connsiteY4" fmla="*/ 974251 h 990125"/>
              <a:gd name="connsiteX5" fmla="*/ 1416652 w 1890318"/>
              <a:gd name="connsiteY5" fmla="*/ 895584 h 990125"/>
              <a:gd name="connsiteX6" fmla="*/ 439756 w 1890318"/>
              <a:gd name="connsiteY6" fmla="*/ 727040 h 990125"/>
              <a:gd name="connsiteX7" fmla="*/ 64968 w 1890318"/>
              <a:gd name="connsiteY7" fmla="*/ 667118 h 990125"/>
              <a:gd name="connsiteX8" fmla="*/ 34142 w 1890318"/>
              <a:gd name="connsiteY8" fmla="*/ 578887 h 990125"/>
              <a:gd name="connsiteX0" fmla="*/ 34142 w 1874108"/>
              <a:gd name="connsiteY0" fmla="*/ 578887 h 987469"/>
              <a:gd name="connsiteX1" fmla="*/ 419560 w 1874108"/>
              <a:gd name="connsiteY1" fmla="*/ 136493 h 987469"/>
              <a:gd name="connsiteX2" fmla="*/ 1284416 w 1874108"/>
              <a:gd name="connsiteY2" fmla="*/ 22338 h 987469"/>
              <a:gd name="connsiteX3" fmla="*/ 1761977 w 1874108"/>
              <a:gd name="connsiteY3" fmla="*/ 522071 h 987469"/>
              <a:gd name="connsiteX4" fmla="*/ 1872917 w 1874108"/>
              <a:gd name="connsiteY4" fmla="*/ 974251 h 987469"/>
              <a:gd name="connsiteX5" fmla="*/ 1416652 w 1874108"/>
              <a:gd name="connsiteY5" fmla="*/ 895584 h 987469"/>
              <a:gd name="connsiteX6" fmla="*/ 439756 w 1874108"/>
              <a:gd name="connsiteY6" fmla="*/ 727040 h 987469"/>
              <a:gd name="connsiteX7" fmla="*/ 64968 w 1874108"/>
              <a:gd name="connsiteY7" fmla="*/ 667118 h 987469"/>
              <a:gd name="connsiteX8" fmla="*/ 34142 w 1874108"/>
              <a:gd name="connsiteY8" fmla="*/ 578887 h 987469"/>
              <a:gd name="connsiteX0" fmla="*/ 34142 w 1874269"/>
              <a:gd name="connsiteY0" fmla="*/ 578887 h 980571"/>
              <a:gd name="connsiteX1" fmla="*/ 419560 w 1874269"/>
              <a:gd name="connsiteY1" fmla="*/ 136493 h 980571"/>
              <a:gd name="connsiteX2" fmla="*/ 1284416 w 1874269"/>
              <a:gd name="connsiteY2" fmla="*/ 22338 h 980571"/>
              <a:gd name="connsiteX3" fmla="*/ 1761977 w 1874269"/>
              <a:gd name="connsiteY3" fmla="*/ 522071 h 980571"/>
              <a:gd name="connsiteX4" fmla="*/ 1872917 w 1874269"/>
              <a:gd name="connsiteY4" fmla="*/ 974251 h 980571"/>
              <a:gd name="connsiteX5" fmla="*/ 1416652 w 1874269"/>
              <a:gd name="connsiteY5" fmla="*/ 895584 h 980571"/>
              <a:gd name="connsiteX6" fmla="*/ 439756 w 1874269"/>
              <a:gd name="connsiteY6" fmla="*/ 727040 h 980571"/>
              <a:gd name="connsiteX7" fmla="*/ 64968 w 1874269"/>
              <a:gd name="connsiteY7" fmla="*/ 667118 h 980571"/>
              <a:gd name="connsiteX8" fmla="*/ 34142 w 1874269"/>
              <a:gd name="connsiteY8" fmla="*/ 578887 h 980571"/>
              <a:gd name="connsiteX0" fmla="*/ 34142 w 1888716"/>
              <a:gd name="connsiteY0" fmla="*/ 578887 h 993099"/>
              <a:gd name="connsiteX1" fmla="*/ 419560 w 1888716"/>
              <a:gd name="connsiteY1" fmla="*/ 136493 h 993099"/>
              <a:gd name="connsiteX2" fmla="*/ 1284416 w 1888716"/>
              <a:gd name="connsiteY2" fmla="*/ 22338 h 993099"/>
              <a:gd name="connsiteX3" fmla="*/ 1761977 w 1888716"/>
              <a:gd name="connsiteY3" fmla="*/ 522071 h 993099"/>
              <a:gd name="connsiteX4" fmla="*/ 1872917 w 1888716"/>
              <a:gd name="connsiteY4" fmla="*/ 974251 h 993099"/>
              <a:gd name="connsiteX5" fmla="*/ 1441154 w 1888716"/>
              <a:gd name="connsiteY5" fmla="*/ 914086 h 993099"/>
              <a:gd name="connsiteX6" fmla="*/ 439756 w 1888716"/>
              <a:gd name="connsiteY6" fmla="*/ 727040 h 993099"/>
              <a:gd name="connsiteX7" fmla="*/ 64968 w 1888716"/>
              <a:gd name="connsiteY7" fmla="*/ 667118 h 993099"/>
              <a:gd name="connsiteX8" fmla="*/ 34142 w 1888716"/>
              <a:gd name="connsiteY8" fmla="*/ 578887 h 993099"/>
              <a:gd name="connsiteX0" fmla="*/ 34142 w 1910942"/>
              <a:gd name="connsiteY0" fmla="*/ 578887 h 974312"/>
              <a:gd name="connsiteX1" fmla="*/ 419560 w 1910942"/>
              <a:gd name="connsiteY1" fmla="*/ 136493 h 974312"/>
              <a:gd name="connsiteX2" fmla="*/ 1284416 w 1910942"/>
              <a:gd name="connsiteY2" fmla="*/ 22338 h 974312"/>
              <a:gd name="connsiteX3" fmla="*/ 1761977 w 1910942"/>
              <a:gd name="connsiteY3" fmla="*/ 522071 h 974312"/>
              <a:gd name="connsiteX4" fmla="*/ 1876694 w 1910942"/>
              <a:gd name="connsiteY4" fmla="*/ 900322 h 974312"/>
              <a:gd name="connsiteX5" fmla="*/ 1872917 w 1910942"/>
              <a:gd name="connsiteY5" fmla="*/ 974251 h 974312"/>
              <a:gd name="connsiteX6" fmla="*/ 1441154 w 1910942"/>
              <a:gd name="connsiteY6" fmla="*/ 914086 h 974312"/>
              <a:gd name="connsiteX7" fmla="*/ 439756 w 1910942"/>
              <a:gd name="connsiteY7" fmla="*/ 727040 h 974312"/>
              <a:gd name="connsiteX8" fmla="*/ 64968 w 1910942"/>
              <a:gd name="connsiteY8" fmla="*/ 667118 h 974312"/>
              <a:gd name="connsiteX9" fmla="*/ 34142 w 1910942"/>
              <a:gd name="connsiteY9" fmla="*/ 578887 h 974312"/>
              <a:gd name="connsiteX0" fmla="*/ 34142 w 1899488"/>
              <a:gd name="connsiteY0" fmla="*/ 578887 h 989383"/>
              <a:gd name="connsiteX1" fmla="*/ 419560 w 1899488"/>
              <a:gd name="connsiteY1" fmla="*/ 136493 h 989383"/>
              <a:gd name="connsiteX2" fmla="*/ 1284416 w 1899488"/>
              <a:gd name="connsiteY2" fmla="*/ 22338 h 989383"/>
              <a:gd name="connsiteX3" fmla="*/ 1761977 w 1899488"/>
              <a:gd name="connsiteY3" fmla="*/ 522071 h 989383"/>
              <a:gd name="connsiteX4" fmla="*/ 1876694 w 1899488"/>
              <a:gd name="connsiteY4" fmla="*/ 900322 h 989383"/>
              <a:gd name="connsiteX5" fmla="*/ 1853831 w 1899488"/>
              <a:gd name="connsiteY5" fmla="*/ 989334 h 989383"/>
              <a:gd name="connsiteX6" fmla="*/ 1441154 w 1899488"/>
              <a:gd name="connsiteY6" fmla="*/ 914086 h 989383"/>
              <a:gd name="connsiteX7" fmla="*/ 439756 w 1899488"/>
              <a:gd name="connsiteY7" fmla="*/ 727040 h 989383"/>
              <a:gd name="connsiteX8" fmla="*/ 64968 w 1899488"/>
              <a:gd name="connsiteY8" fmla="*/ 667118 h 989383"/>
              <a:gd name="connsiteX9" fmla="*/ 34142 w 1899488"/>
              <a:gd name="connsiteY9" fmla="*/ 578887 h 989383"/>
              <a:gd name="connsiteX0" fmla="*/ 34142 w 1890632"/>
              <a:gd name="connsiteY0" fmla="*/ 578887 h 993703"/>
              <a:gd name="connsiteX1" fmla="*/ 419560 w 1890632"/>
              <a:gd name="connsiteY1" fmla="*/ 136493 h 993703"/>
              <a:gd name="connsiteX2" fmla="*/ 1284416 w 1890632"/>
              <a:gd name="connsiteY2" fmla="*/ 22338 h 993703"/>
              <a:gd name="connsiteX3" fmla="*/ 1761977 w 1890632"/>
              <a:gd name="connsiteY3" fmla="*/ 522071 h 993703"/>
              <a:gd name="connsiteX4" fmla="*/ 1876694 w 1890632"/>
              <a:gd name="connsiteY4" fmla="*/ 900322 h 993703"/>
              <a:gd name="connsiteX5" fmla="*/ 1853831 w 1890632"/>
              <a:gd name="connsiteY5" fmla="*/ 989334 h 993703"/>
              <a:gd name="connsiteX6" fmla="*/ 1441154 w 1890632"/>
              <a:gd name="connsiteY6" fmla="*/ 914086 h 993703"/>
              <a:gd name="connsiteX7" fmla="*/ 439756 w 1890632"/>
              <a:gd name="connsiteY7" fmla="*/ 727040 h 993703"/>
              <a:gd name="connsiteX8" fmla="*/ 64968 w 1890632"/>
              <a:gd name="connsiteY8" fmla="*/ 667118 h 993703"/>
              <a:gd name="connsiteX9" fmla="*/ 34142 w 1890632"/>
              <a:gd name="connsiteY9" fmla="*/ 578887 h 993703"/>
              <a:gd name="connsiteX0" fmla="*/ 34142 w 1890632"/>
              <a:gd name="connsiteY0" fmla="*/ 578887 h 993703"/>
              <a:gd name="connsiteX1" fmla="*/ 419560 w 1890632"/>
              <a:gd name="connsiteY1" fmla="*/ 136493 h 993703"/>
              <a:gd name="connsiteX2" fmla="*/ 1284416 w 1890632"/>
              <a:gd name="connsiteY2" fmla="*/ 22338 h 993703"/>
              <a:gd name="connsiteX3" fmla="*/ 1761977 w 1890632"/>
              <a:gd name="connsiteY3" fmla="*/ 522071 h 993703"/>
              <a:gd name="connsiteX4" fmla="*/ 1876694 w 1890632"/>
              <a:gd name="connsiteY4" fmla="*/ 900322 h 993703"/>
              <a:gd name="connsiteX5" fmla="*/ 1853831 w 1890632"/>
              <a:gd name="connsiteY5" fmla="*/ 989334 h 993703"/>
              <a:gd name="connsiteX6" fmla="*/ 1441154 w 1890632"/>
              <a:gd name="connsiteY6" fmla="*/ 914086 h 993703"/>
              <a:gd name="connsiteX7" fmla="*/ 439756 w 1890632"/>
              <a:gd name="connsiteY7" fmla="*/ 727040 h 993703"/>
              <a:gd name="connsiteX8" fmla="*/ 64968 w 1890632"/>
              <a:gd name="connsiteY8" fmla="*/ 667118 h 993703"/>
              <a:gd name="connsiteX9" fmla="*/ 34142 w 1890632"/>
              <a:gd name="connsiteY9" fmla="*/ 578887 h 993703"/>
              <a:gd name="connsiteX0" fmla="*/ 15545 w 1872035"/>
              <a:gd name="connsiteY0" fmla="*/ 578887 h 993703"/>
              <a:gd name="connsiteX1" fmla="*/ 400963 w 1872035"/>
              <a:gd name="connsiteY1" fmla="*/ 136493 h 993703"/>
              <a:gd name="connsiteX2" fmla="*/ 1265819 w 1872035"/>
              <a:gd name="connsiteY2" fmla="*/ 22338 h 993703"/>
              <a:gd name="connsiteX3" fmla="*/ 1743380 w 1872035"/>
              <a:gd name="connsiteY3" fmla="*/ 522071 h 993703"/>
              <a:gd name="connsiteX4" fmla="*/ 1858097 w 1872035"/>
              <a:gd name="connsiteY4" fmla="*/ 900322 h 993703"/>
              <a:gd name="connsiteX5" fmla="*/ 1835234 w 1872035"/>
              <a:gd name="connsiteY5" fmla="*/ 989334 h 993703"/>
              <a:gd name="connsiteX6" fmla="*/ 1422557 w 1872035"/>
              <a:gd name="connsiteY6" fmla="*/ 914086 h 993703"/>
              <a:gd name="connsiteX7" fmla="*/ 421159 w 1872035"/>
              <a:gd name="connsiteY7" fmla="*/ 727040 h 993703"/>
              <a:gd name="connsiteX8" fmla="*/ 109376 w 1872035"/>
              <a:gd name="connsiteY8" fmla="*/ 678789 h 993703"/>
              <a:gd name="connsiteX9" fmla="*/ 15545 w 1872035"/>
              <a:gd name="connsiteY9" fmla="*/ 578887 h 993703"/>
              <a:gd name="connsiteX0" fmla="*/ 21358 w 1843514"/>
              <a:gd name="connsiteY0" fmla="*/ 594911 h 994056"/>
              <a:gd name="connsiteX1" fmla="*/ 372442 w 1843514"/>
              <a:gd name="connsiteY1" fmla="*/ 136846 h 994056"/>
              <a:gd name="connsiteX2" fmla="*/ 1237298 w 1843514"/>
              <a:gd name="connsiteY2" fmla="*/ 22691 h 994056"/>
              <a:gd name="connsiteX3" fmla="*/ 1714859 w 1843514"/>
              <a:gd name="connsiteY3" fmla="*/ 522424 h 994056"/>
              <a:gd name="connsiteX4" fmla="*/ 1829576 w 1843514"/>
              <a:gd name="connsiteY4" fmla="*/ 900675 h 994056"/>
              <a:gd name="connsiteX5" fmla="*/ 1806713 w 1843514"/>
              <a:gd name="connsiteY5" fmla="*/ 989687 h 994056"/>
              <a:gd name="connsiteX6" fmla="*/ 1394036 w 1843514"/>
              <a:gd name="connsiteY6" fmla="*/ 914439 h 994056"/>
              <a:gd name="connsiteX7" fmla="*/ 392638 w 1843514"/>
              <a:gd name="connsiteY7" fmla="*/ 727393 h 994056"/>
              <a:gd name="connsiteX8" fmla="*/ 80855 w 1843514"/>
              <a:gd name="connsiteY8" fmla="*/ 679142 h 994056"/>
              <a:gd name="connsiteX9" fmla="*/ 21358 w 1843514"/>
              <a:gd name="connsiteY9" fmla="*/ 594911 h 994056"/>
              <a:gd name="connsiteX0" fmla="*/ 21358 w 1843514"/>
              <a:gd name="connsiteY0" fmla="*/ 597202 h 996347"/>
              <a:gd name="connsiteX1" fmla="*/ 372442 w 1843514"/>
              <a:gd name="connsiteY1" fmla="*/ 139137 h 996347"/>
              <a:gd name="connsiteX2" fmla="*/ 1237298 w 1843514"/>
              <a:gd name="connsiteY2" fmla="*/ 24982 h 996347"/>
              <a:gd name="connsiteX3" fmla="*/ 1714859 w 1843514"/>
              <a:gd name="connsiteY3" fmla="*/ 524715 h 996347"/>
              <a:gd name="connsiteX4" fmla="*/ 1829576 w 1843514"/>
              <a:gd name="connsiteY4" fmla="*/ 902966 h 996347"/>
              <a:gd name="connsiteX5" fmla="*/ 1806713 w 1843514"/>
              <a:gd name="connsiteY5" fmla="*/ 991978 h 996347"/>
              <a:gd name="connsiteX6" fmla="*/ 1394036 w 1843514"/>
              <a:gd name="connsiteY6" fmla="*/ 916730 h 996347"/>
              <a:gd name="connsiteX7" fmla="*/ 392638 w 1843514"/>
              <a:gd name="connsiteY7" fmla="*/ 729684 h 996347"/>
              <a:gd name="connsiteX8" fmla="*/ 80855 w 1843514"/>
              <a:gd name="connsiteY8" fmla="*/ 681433 h 996347"/>
              <a:gd name="connsiteX9" fmla="*/ 21358 w 1843514"/>
              <a:gd name="connsiteY9" fmla="*/ 597202 h 996347"/>
              <a:gd name="connsiteX0" fmla="*/ 21358 w 1843514"/>
              <a:gd name="connsiteY0" fmla="*/ 597202 h 996347"/>
              <a:gd name="connsiteX1" fmla="*/ 372442 w 1843514"/>
              <a:gd name="connsiteY1" fmla="*/ 139137 h 996347"/>
              <a:gd name="connsiteX2" fmla="*/ 1237298 w 1843514"/>
              <a:gd name="connsiteY2" fmla="*/ 24982 h 996347"/>
              <a:gd name="connsiteX3" fmla="*/ 1714859 w 1843514"/>
              <a:gd name="connsiteY3" fmla="*/ 524715 h 996347"/>
              <a:gd name="connsiteX4" fmla="*/ 1829576 w 1843514"/>
              <a:gd name="connsiteY4" fmla="*/ 902966 h 996347"/>
              <a:gd name="connsiteX5" fmla="*/ 1806713 w 1843514"/>
              <a:gd name="connsiteY5" fmla="*/ 991978 h 996347"/>
              <a:gd name="connsiteX6" fmla="*/ 1394036 w 1843514"/>
              <a:gd name="connsiteY6" fmla="*/ 916730 h 996347"/>
              <a:gd name="connsiteX7" fmla="*/ 392638 w 1843514"/>
              <a:gd name="connsiteY7" fmla="*/ 729684 h 996347"/>
              <a:gd name="connsiteX8" fmla="*/ 80855 w 1843514"/>
              <a:gd name="connsiteY8" fmla="*/ 681433 h 996347"/>
              <a:gd name="connsiteX9" fmla="*/ 21358 w 1843514"/>
              <a:gd name="connsiteY9" fmla="*/ 597202 h 996347"/>
              <a:gd name="connsiteX0" fmla="*/ 9840 w 1948135"/>
              <a:gd name="connsiteY0" fmla="*/ 573511 h 993588"/>
              <a:gd name="connsiteX1" fmla="*/ 477063 w 1948135"/>
              <a:gd name="connsiteY1" fmla="*/ 136378 h 993588"/>
              <a:gd name="connsiteX2" fmla="*/ 1341919 w 1948135"/>
              <a:gd name="connsiteY2" fmla="*/ 22223 h 993588"/>
              <a:gd name="connsiteX3" fmla="*/ 1819480 w 1948135"/>
              <a:gd name="connsiteY3" fmla="*/ 521956 h 993588"/>
              <a:gd name="connsiteX4" fmla="*/ 1934197 w 1948135"/>
              <a:gd name="connsiteY4" fmla="*/ 900207 h 993588"/>
              <a:gd name="connsiteX5" fmla="*/ 1911334 w 1948135"/>
              <a:gd name="connsiteY5" fmla="*/ 989219 h 993588"/>
              <a:gd name="connsiteX6" fmla="*/ 1498657 w 1948135"/>
              <a:gd name="connsiteY6" fmla="*/ 913971 h 993588"/>
              <a:gd name="connsiteX7" fmla="*/ 497259 w 1948135"/>
              <a:gd name="connsiteY7" fmla="*/ 726925 h 993588"/>
              <a:gd name="connsiteX8" fmla="*/ 185476 w 1948135"/>
              <a:gd name="connsiteY8" fmla="*/ 678674 h 993588"/>
              <a:gd name="connsiteX9" fmla="*/ 9840 w 1948135"/>
              <a:gd name="connsiteY9" fmla="*/ 573511 h 993588"/>
              <a:gd name="connsiteX0" fmla="*/ 45764 w 1984059"/>
              <a:gd name="connsiteY0" fmla="*/ 573511 h 993588"/>
              <a:gd name="connsiteX1" fmla="*/ 512987 w 1984059"/>
              <a:gd name="connsiteY1" fmla="*/ 136378 h 993588"/>
              <a:gd name="connsiteX2" fmla="*/ 1377843 w 1984059"/>
              <a:gd name="connsiteY2" fmla="*/ 22223 h 993588"/>
              <a:gd name="connsiteX3" fmla="*/ 1855404 w 1984059"/>
              <a:gd name="connsiteY3" fmla="*/ 521956 h 993588"/>
              <a:gd name="connsiteX4" fmla="*/ 1970121 w 1984059"/>
              <a:gd name="connsiteY4" fmla="*/ 900207 h 993588"/>
              <a:gd name="connsiteX5" fmla="*/ 1947258 w 1984059"/>
              <a:gd name="connsiteY5" fmla="*/ 989219 h 993588"/>
              <a:gd name="connsiteX6" fmla="*/ 1534581 w 1984059"/>
              <a:gd name="connsiteY6" fmla="*/ 913971 h 993588"/>
              <a:gd name="connsiteX7" fmla="*/ 533183 w 1984059"/>
              <a:gd name="connsiteY7" fmla="*/ 726925 h 993588"/>
              <a:gd name="connsiteX8" fmla="*/ 72744 w 1984059"/>
              <a:gd name="connsiteY8" fmla="*/ 645571 h 993588"/>
              <a:gd name="connsiteX9" fmla="*/ 45764 w 1984059"/>
              <a:gd name="connsiteY9" fmla="*/ 573511 h 993588"/>
              <a:gd name="connsiteX0" fmla="*/ 45764 w 1984059"/>
              <a:gd name="connsiteY0" fmla="*/ 534317 h 954394"/>
              <a:gd name="connsiteX1" fmla="*/ 512987 w 1984059"/>
              <a:gd name="connsiteY1" fmla="*/ 97184 h 954394"/>
              <a:gd name="connsiteX2" fmla="*/ 1338355 w 1984059"/>
              <a:gd name="connsiteY2" fmla="*/ 29812 h 954394"/>
              <a:gd name="connsiteX3" fmla="*/ 1855404 w 1984059"/>
              <a:gd name="connsiteY3" fmla="*/ 482762 h 954394"/>
              <a:gd name="connsiteX4" fmla="*/ 1970121 w 1984059"/>
              <a:gd name="connsiteY4" fmla="*/ 861013 h 954394"/>
              <a:gd name="connsiteX5" fmla="*/ 1947258 w 1984059"/>
              <a:gd name="connsiteY5" fmla="*/ 950025 h 954394"/>
              <a:gd name="connsiteX6" fmla="*/ 1534581 w 1984059"/>
              <a:gd name="connsiteY6" fmla="*/ 874777 h 954394"/>
              <a:gd name="connsiteX7" fmla="*/ 533183 w 1984059"/>
              <a:gd name="connsiteY7" fmla="*/ 687731 h 954394"/>
              <a:gd name="connsiteX8" fmla="*/ 72744 w 1984059"/>
              <a:gd name="connsiteY8" fmla="*/ 606377 h 954394"/>
              <a:gd name="connsiteX9" fmla="*/ 45764 w 1984059"/>
              <a:gd name="connsiteY9" fmla="*/ 534317 h 954394"/>
              <a:gd name="connsiteX0" fmla="*/ 45764 w 1984059"/>
              <a:gd name="connsiteY0" fmla="*/ 534317 h 954394"/>
              <a:gd name="connsiteX1" fmla="*/ 512987 w 1984059"/>
              <a:gd name="connsiteY1" fmla="*/ 97184 h 954394"/>
              <a:gd name="connsiteX2" fmla="*/ 1338355 w 1984059"/>
              <a:gd name="connsiteY2" fmla="*/ 29812 h 954394"/>
              <a:gd name="connsiteX3" fmla="*/ 1855404 w 1984059"/>
              <a:gd name="connsiteY3" fmla="*/ 482762 h 954394"/>
              <a:gd name="connsiteX4" fmla="*/ 1970121 w 1984059"/>
              <a:gd name="connsiteY4" fmla="*/ 861013 h 954394"/>
              <a:gd name="connsiteX5" fmla="*/ 1947258 w 1984059"/>
              <a:gd name="connsiteY5" fmla="*/ 950025 h 954394"/>
              <a:gd name="connsiteX6" fmla="*/ 1534581 w 1984059"/>
              <a:gd name="connsiteY6" fmla="*/ 874777 h 954394"/>
              <a:gd name="connsiteX7" fmla="*/ 533183 w 1984059"/>
              <a:gd name="connsiteY7" fmla="*/ 687731 h 954394"/>
              <a:gd name="connsiteX8" fmla="*/ 72744 w 1984059"/>
              <a:gd name="connsiteY8" fmla="*/ 606377 h 954394"/>
              <a:gd name="connsiteX9" fmla="*/ 45764 w 1984059"/>
              <a:gd name="connsiteY9" fmla="*/ 534317 h 954394"/>
              <a:gd name="connsiteX0" fmla="*/ 45764 w 2006048"/>
              <a:gd name="connsiteY0" fmla="*/ 534317 h 965213"/>
              <a:gd name="connsiteX1" fmla="*/ 512987 w 2006048"/>
              <a:gd name="connsiteY1" fmla="*/ 97184 h 965213"/>
              <a:gd name="connsiteX2" fmla="*/ 1338355 w 2006048"/>
              <a:gd name="connsiteY2" fmla="*/ 29812 h 965213"/>
              <a:gd name="connsiteX3" fmla="*/ 1855404 w 2006048"/>
              <a:gd name="connsiteY3" fmla="*/ 482762 h 965213"/>
              <a:gd name="connsiteX4" fmla="*/ 1991773 w 2006048"/>
              <a:gd name="connsiteY4" fmla="*/ 918378 h 965213"/>
              <a:gd name="connsiteX5" fmla="*/ 1947258 w 2006048"/>
              <a:gd name="connsiteY5" fmla="*/ 950025 h 965213"/>
              <a:gd name="connsiteX6" fmla="*/ 1534581 w 2006048"/>
              <a:gd name="connsiteY6" fmla="*/ 874777 h 965213"/>
              <a:gd name="connsiteX7" fmla="*/ 533183 w 2006048"/>
              <a:gd name="connsiteY7" fmla="*/ 687731 h 965213"/>
              <a:gd name="connsiteX8" fmla="*/ 72744 w 2006048"/>
              <a:gd name="connsiteY8" fmla="*/ 606377 h 965213"/>
              <a:gd name="connsiteX9" fmla="*/ 45764 w 2006048"/>
              <a:gd name="connsiteY9" fmla="*/ 534317 h 965213"/>
              <a:gd name="connsiteX0" fmla="*/ 45764 w 2000586"/>
              <a:gd name="connsiteY0" fmla="*/ 534317 h 953030"/>
              <a:gd name="connsiteX1" fmla="*/ 512987 w 2000586"/>
              <a:gd name="connsiteY1" fmla="*/ 97184 h 953030"/>
              <a:gd name="connsiteX2" fmla="*/ 1338355 w 2000586"/>
              <a:gd name="connsiteY2" fmla="*/ 29812 h 953030"/>
              <a:gd name="connsiteX3" fmla="*/ 1855404 w 2000586"/>
              <a:gd name="connsiteY3" fmla="*/ 482762 h 953030"/>
              <a:gd name="connsiteX4" fmla="*/ 1991773 w 2000586"/>
              <a:gd name="connsiteY4" fmla="*/ 918378 h 953030"/>
              <a:gd name="connsiteX5" fmla="*/ 1947258 w 2000586"/>
              <a:gd name="connsiteY5" fmla="*/ 950025 h 953030"/>
              <a:gd name="connsiteX6" fmla="*/ 1534581 w 2000586"/>
              <a:gd name="connsiteY6" fmla="*/ 874777 h 953030"/>
              <a:gd name="connsiteX7" fmla="*/ 533183 w 2000586"/>
              <a:gd name="connsiteY7" fmla="*/ 687731 h 953030"/>
              <a:gd name="connsiteX8" fmla="*/ 72744 w 2000586"/>
              <a:gd name="connsiteY8" fmla="*/ 606377 h 953030"/>
              <a:gd name="connsiteX9" fmla="*/ 45764 w 2000586"/>
              <a:gd name="connsiteY9" fmla="*/ 534317 h 953030"/>
              <a:gd name="connsiteX0" fmla="*/ 45764 w 2000586"/>
              <a:gd name="connsiteY0" fmla="*/ 539083 h 957796"/>
              <a:gd name="connsiteX1" fmla="*/ 512987 w 2000586"/>
              <a:gd name="connsiteY1" fmla="*/ 101950 h 957796"/>
              <a:gd name="connsiteX2" fmla="*/ 1302659 w 2000586"/>
              <a:gd name="connsiteY2" fmla="*/ 28602 h 957796"/>
              <a:gd name="connsiteX3" fmla="*/ 1855404 w 2000586"/>
              <a:gd name="connsiteY3" fmla="*/ 487528 h 957796"/>
              <a:gd name="connsiteX4" fmla="*/ 1991773 w 2000586"/>
              <a:gd name="connsiteY4" fmla="*/ 923144 h 957796"/>
              <a:gd name="connsiteX5" fmla="*/ 1947258 w 2000586"/>
              <a:gd name="connsiteY5" fmla="*/ 954791 h 957796"/>
              <a:gd name="connsiteX6" fmla="*/ 1534581 w 2000586"/>
              <a:gd name="connsiteY6" fmla="*/ 879543 h 957796"/>
              <a:gd name="connsiteX7" fmla="*/ 533183 w 2000586"/>
              <a:gd name="connsiteY7" fmla="*/ 692497 h 957796"/>
              <a:gd name="connsiteX8" fmla="*/ 72744 w 2000586"/>
              <a:gd name="connsiteY8" fmla="*/ 611143 h 957796"/>
              <a:gd name="connsiteX9" fmla="*/ 45764 w 2000586"/>
              <a:gd name="connsiteY9" fmla="*/ 539083 h 957796"/>
              <a:gd name="connsiteX0" fmla="*/ 45764 w 2006017"/>
              <a:gd name="connsiteY0" fmla="*/ 538435 h 970879"/>
              <a:gd name="connsiteX1" fmla="*/ 512987 w 2006017"/>
              <a:gd name="connsiteY1" fmla="*/ 101302 h 970879"/>
              <a:gd name="connsiteX2" fmla="*/ 1302659 w 2006017"/>
              <a:gd name="connsiteY2" fmla="*/ 27954 h 970879"/>
              <a:gd name="connsiteX3" fmla="*/ 1836757 w 2006017"/>
              <a:gd name="connsiteY3" fmla="*/ 478081 h 970879"/>
              <a:gd name="connsiteX4" fmla="*/ 1991773 w 2006017"/>
              <a:gd name="connsiteY4" fmla="*/ 922496 h 970879"/>
              <a:gd name="connsiteX5" fmla="*/ 1947258 w 2006017"/>
              <a:gd name="connsiteY5" fmla="*/ 954143 h 970879"/>
              <a:gd name="connsiteX6" fmla="*/ 1534581 w 2006017"/>
              <a:gd name="connsiteY6" fmla="*/ 878895 h 970879"/>
              <a:gd name="connsiteX7" fmla="*/ 533183 w 2006017"/>
              <a:gd name="connsiteY7" fmla="*/ 691849 h 970879"/>
              <a:gd name="connsiteX8" fmla="*/ 72744 w 2006017"/>
              <a:gd name="connsiteY8" fmla="*/ 610495 h 970879"/>
              <a:gd name="connsiteX9" fmla="*/ 45764 w 2006017"/>
              <a:gd name="connsiteY9" fmla="*/ 538435 h 970879"/>
              <a:gd name="connsiteX0" fmla="*/ 45764 w 2001312"/>
              <a:gd name="connsiteY0" fmla="*/ 538435 h 968966"/>
              <a:gd name="connsiteX1" fmla="*/ 512987 w 2001312"/>
              <a:gd name="connsiteY1" fmla="*/ 101302 h 968966"/>
              <a:gd name="connsiteX2" fmla="*/ 1302659 w 2001312"/>
              <a:gd name="connsiteY2" fmla="*/ 27954 h 968966"/>
              <a:gd name="connsiteX3" fmla="*/ 1836757 w 2001312"/>
              <a:gd name="connsiteY3" fmla="*/ 478081 h 968966"/>
              <a:gd name="connsiteX4" fmla="*/ 1991773 w 2001312"/>
              <a:gd name="connsiteY4" fmla="*/ 922496 h 968966"/>
              <a:gd name="connsiteX5" fmla="*/ 1947258 w 2001312"/>
              <a:gd name="connsiteY5" fmla="*/ 954143 h 968966"/>
              <a:gd name="connsiteX6" fmla="*/ 1534581 w 2001312"/>
              <a:gd name="connsiteY6" fmla="*/ 878895 h 968966"/>
              <a:gd name="connsiteX7" fmla="*/ 533183 w 2001312"/>
              <a:gd name="connsiteY7" fmla="*/ 691849 h 968966"/>
              <a:gd name="connsiteX8" fmla="*/ 72744 w 2001312"/>
              <a:gd name="connsiteY8" fmla="*/ 610495 h 968966"/>
              <a:gd name="connsiteX9" fmla="*/ 45764 w 2001312"/>
              <a:gd name="connsiteY9" fmla="*/ 538435 h 968966"/>
              <a:gd name="connsiteX0" fmla="*/ 45764 w 1997670"/>
              <a:gd name="connsiteY0" fmla="*/ 538435 h 954720"/>
              <a:gd name="connsiteX1" fmla="*/ 512987 w 1997670"/>
              <a:gd name="connsiteY1" fmla="*/ 101302 h 954720"/>
              <a:gd name="connsiteX2" fmla="*/ 1302659 w 1997670"/>
              <a:gd name="connsiteY2" fmla="*/ 27954 h 954720"/>
              <a:gd name="connsiteX3" fmla="*/ 1836757 w 1997670"/>
              <a:gd name="connsiteY3" fmla="*/ 478081 h 954720"/>
              <a:gd name="connsiteX4" fmla="*/ 1991773 w 1997670"/>
              <a:gd name="connsiteY4" fmla="*/ 922496 h 954720"/>
              <a:gd name="connsiteX5" fmla="*/ 1947258 w 1997670"/>
              <a:gd name="connsiteY5" fmla="*/ 954143 h 954720"/>
              <a:gd name="connsiteX6" fmla="*/ 1534581 w 1997670"/>
              <a:gd name="connsiteY6" fmla="*/ 878895 h 954720"/>
              <a:gd name="connsiteX7" fmla="*/ 533183 w 1997670"/>
              <a:gd name="connsiteY7" fmla="*/ 691849 h 954720"/>
              <a:gd name="connsiteX8" fmla="*/ 72744 w 1997670"/>
              <a:gd name="connsiteY8" fmla="*/ 610495 h 954720"/>
              <a:gd name="connsiteX9" fmla="*/ 45764 w 1997670"/>
              <a:gd name="connsiteY9" fmla="*/ 538435 h 954720"/>
              <a:gd name="connsiteX0" fmla="*/ 44343 w 1996249"/>
              <a:gd name="connsiteY0" fmla="*/ 538435 h 954720"/>
              <a:gd name="connsiteX1" fmla="*/ 511566 w 1996249"/>
              <a:gd name="connsiteY1" fmla="*/ 101302 h 954720"/>
              <a:gd name="connsiteX2" fmla="*/ 1301238 w 1996249"/>
              <a:gd name="connsiteY2" fmla="*/ 27954 h 954720"/>
              <a:gd name="connsiteX3" fmla="*/ 1835336 w 1996249"/>
              <a:gd name="connsiteY3" fmla="*/ 478081 h 954720"/>
              <a:gd name="connsiteX4" fmla="*/ 1990352 w 1996249"/>
              <a:gd name="connsiteY4" fmla="*/ 922496 h 954720"/>
              <a:gd name="connsiteX5" fmla="*/ 1945837 w 1996249"/>
              <a:gd name="connsiteY5" fmla="*/ 954143 h 954720"/>
              <a:gd name="connsiteX6" fmla="*/ 1533160 w 1996249"/>
              <a:gd name="connsiteY6" fmla="*/ 878895 h 954720"/>
              <a:gd name="connsiteX7" fmla="*/ 531762 w 1996249"/>
              <a:gd name="connsiteY7" fmla="*/ 691849 h 954720"/>
              <a:gd name="connsiteX8" fmla="*/ 71323 w 1996249"/>
              <a:gd name="connsiteY8" fmla="*/ 610495 h 954720"/>
              <a:gd name="connsiteX9" fmla="*/ 44343 w 1996249"/>
              <a:gd name="connsiteY9" fmla="*/ 538435 h 954720"/>
              <a:gd name="connsiteX0" fmla="*/ 38388 w 1990294"/>
              <a:gd name="connsiteY0" fmla="*/ 538435 h 954720"/>
              <a:gd name="connsiteX1" fmla="*/ 505611 w 1990294"/>
              <a:gd name="connsiteY1" fmla="*/ 101302 h 954720"/>
              <a:gd name="connsiteX2" fmla="*/ 1295283 w 1990294"/>
              <a:gd name="connsiteY2" fmla="*/ 27954 h 954720"/>
              <a:gd name="connsiteX3" fmla="*/ 1829381 w 1990294"/>
              <a:gd name="connsiteY3" fmla="*/ 478081 h 954720"/>
              <a:gd name="connsiteX4" fmla="*/ 1984397 w 1990294"/>
              <a:gd name="connsiteY4" fmla="*/ 922496 h 954720"/>
              <a:gd name="connsiteX5" fmla="*/ 1939882 w 1990294"/>
              <a:gd name="connsiteY5" fmla="*/ 954143 h 954720"/>
              <a:gd name="connsiteX6" fmla="*/ 1527205 w 1990294"/>
              <a:gd name="connsiteY6" fmla="*/ 878895 h 954720"/>
              <a:gd name="connsiteX7" fmla="*/ 525807 w 1990294"/>
              <a:gd name="connsiteY7" fmla="*/ 691849 h 954720"/>
              <a:gd name="connsiteX8" fmla="*/ 65368 w 1990294"/>
              <a:gd name="connsiteY8" fmla="*/ 610495 h 954720"/>
              <a:gd name="connsiteX9" fmla="*/ 38388 w 1990294"/>
              <a:gd name="connsiteY9" fmla="*/ 538435 h 954720"/>
              <a:gd name="connsiteX0" fmla="*/ 33188 w 1985094"/>
              <a:gd name="connsiteY0" fmla="*/ 538435 h 954720"/>
              <a:gd name="connsiteX1" fmla="*/ 500411 w 1985094"/>
              <a:gd name="connsiteY1" fmla="*/ 101302 h 954720"/>
              <a:gd name="connsiteX2" fmla="*/ 1290083 w 1985094"/>
              <a:gd name="connsiteY2" fmla="*/ 27954 h 954720"/>
              <a:gd name="connsiteX3" fmla="*/ 1824181 w 1985094"/>
              <a:gd name="connsiteY3" fmla="*/ 478081 h 954720"/>
              <a:gd name="connsiteX4" fmla="*/ 1979197 w 1985094"/>
              <a:gd name="connsiteY4" fmla="*/ 922496 h 954720"/>
              <a:gd name="connsiteX5" fmla="*/ 1934682 w 1985094"/>
              <a:gd name="connsiteY5" fmla="*/ 954143 h 954720"/>
              <a:gd name="connsiteX6" fmla="*/ 1522005 w 1985094"/>
              <a:gd name="connsiteY6" fmla="*/ 878895 h 954720"/>
              <a:gd name="connsiteX7" fmla="*/ 520607 w 1985094"/>
              <a:gd name="connsiteY7" fmla="*/ 691849 h 954720"/>
              <a:gd name="connsiteX8" fmla="*/ 60168 w 1985094"/>
              <a:gd name="connsiteY8" fmla="*/ 610495 h 954720"/>
              <a:gd name="connsiteX9" fmla="*/ 33188 w 1985094"/>
              <a:gd name="connsiteY9" fmla="*/ 538435 h 9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85094" h="954720">
                <a:moveTo>
                  <a:pt x="33188" y="538435"/>
                </a:moveTo>
                <a:cubicBezTo>
                  <a:pt x="88814" y="464808"/>
                  <a:pt x="290929" y="186382"/>
                  <a:pt x="500411" y="101302"/>
                </a:cubicBezTo>
                <a:cubicBezTo>
                  <a:pt x="709894" y="16222"/>
                  <a:pt x="1069455" y="-34842"/>
                  <a:pt x="1290083" y="27954"/>
                </a:cubicBezTo>
                <a:cubicBezTo>
                  <a:pt x="1510711" y="90750"/>
                  <a:pt x="1709329" y="328991"/>
                  <a:pt x="1824181" y="478081"/>
                </a:cubicBezTo>
                <a:cubicBezTo>
                  <a:pt x="1939033" y="627171"/>
                  <a:pt x="1968978" y="889429"/>
                  <a:pt x="1979197" y="922496"/>
                </a:cubicBezTo>
                <a:cubicBezTo>
                  <a:pt x="1989416" y="955563"/>
                  <a:pt x="1992690" y="955931"/>
                  <a:pt x="1934682" y="954143"/>
                </a:cubicBezTo>
                <a:cubicBezTo>
                  <a:pt x="1876674" y="952355"/>
                  <a:pt x="1522005" y="878895"/>
                  <a:pt x="1522005" y="878895"/>
                </a:cubicBezTo>
                <a:lnTo>
                  <a:pt x="520607" y="691849"/>
                </a:lnTo>
                <a:cubicBezTo>
                  <a:pt x="296090" y="649646"/>
                  <a:pt x="124891" y="627844"/>
                  <a:pt x="60168" y="610495"/>
                </a:cubicBezTo>
                <a:cubicBezTo>
                  <a:pt x="-4555" y="593146"/>
                  <a:pt x="-22438" y="612062"/>
                  <a:pt x="33188" y="538435"/>
                </a:cubicBezTo>
                <a:close/>
              </a:path>
            </a:pathLst>
          </a:custGeom>
          <a:solidFill>
            <a:schemeClr val="accent4">
              <a:lumMod val="40000"/>
              <a:lumOff val="6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567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552C50-9D22-BE97-EE60-C91AB09726F8}"/>
              </a:ext>
            </a:extLst>
          </p:cNvPr>
          <p:cNvSpPr>
            <a:spLocks noGrp="1"/>
          </p:cNvSpPr>
          <p:nvPr>
            <p:ph type="title"/>
          </p:nvPr>
        </p:nvSpPr>
        <p:spPr>
          <a:xfrm>
            <a:off x="761800" y="762001"/>
            <a:ext cx="5334197" cy="1708242"/>
          </a:xfrm>
        </p:spPr>
        <p:txBody>
          <a:bodyPr anchor="ctr">
            <a:normAutofit/>
          </a:bodyPr>
          <a:lstStyle/>
          <a:p>
            <a:r>
              <a:rPr lang="en-US" sz="4000">
                <a:ea typeface="+mj-lt"/>
                <a:cs typeface="+mj-lt"/>
              </a:rPr>
              <a:t>Monte Carlo Simulations:</a:t>
            </a:r>
            <a:endParaRPr lang="en-GB" sz="4000">
              <a:ea typeface="Calibri Light"/>
              <a:cs typeface="Calibri Light"/>
            </a:endParaRPr>
          </a:p>
        </p:txBody>
      </p:sp>
      <p:sp>
        <p:nvSpPr>
          <p:cNvPr id="3" name="Content Placeholder 2">
            <a:extLst>
              <a:ext uri="{FF2B5EF4-FFF2-40B4-BE49-F238E27FC236}">
                <a16:creationId xmlns:a16="http://schemas.microsoft.com/office/drawing/2014/main" id="{CC03C9D8-DD66-3501-6FD9-2D8808F24EE7}"/>
              </a:ext>
            </a:extLst>
          </p:cNvPr>
          <p:cNvSpPr>
            <a:spLocks noGrp="1"/>
          </p:cNvSpPr>
          <p:nvPr>
            <p:ph idx="1"/>
          </p:nvPr>
        </p:nvSpPr>
        <p:spPr>
          <a:xfrm>
            <a:off x="761800" y="2470244"/>
            <a:ext cx="5334197" cy="3769835"/>
          </a:xfrm>
        </p:spPr>
        <p:txBody>
          <a:bodyPr vert="horz" lIns="91440" tIns="45720" rIns="91440" bIns="45720" rtlCol="0" anchor="ctr">
            <a:normAutofit/>
          </a:bodyPr>
          <a:lstStyle/>
          <a:p>
            <a:r>
              <a:rPr lang="en-GB" sz="1700">
                <a:ea typeface="+mn-lt"/>
                <a:cs typeface="+mn-lt"/>
              </a:rPr>
              <a:t>Monte Carlo simulations are like a powerful guessing game that helps us understand things when there's a lot of uncertainty. Imagine you want to know the chances of winning a game, but the rules keep changing, or you're not sure how lucky you are. Instead of guessing once, you guess many, many times.</a:t>
            </a:r>
            <a:endParaRPr lang="en-GB" sz="1700">
              <a:ea typeface="Calibri" panose="020F0502020204030204"/>
              <a:cs typeface="Calibri" panose="020F0502020204030204"/>
            </a:endParaRPr>
          </a:p>
          <a:p>
            <a:r>
              <a:rPr lang="en-GB" sz="1700" dirty="0">
                <a:ea typeface="+mn-lt"/>
                <a:cs typeface="+mn-lt"/>
              </a:rPr>
              <a:t>In each guess (simulation), you make random choices based on the possibilities, kind of like rolling dice or drawing straws. After lots of guesses, you look at all the results and see what tends to happen the most. This helps you figure out the most likely outcomes and make better decisions, even when things are uncertain or random. It's like making an educated guess by trying lots of possibilities.</a:t>
            </a:r>
            <a:endParaRPr lang="en-GB" sz="1700" dirty="0"/>
          </a:p>
          <a:p>
            <a:endParaRPr lang="en-GB" sz="1700">
              <a:ea typeface="Calibri"/>
              <a:cs typeface="Calibri"/>
            </a:endParaRPr>
          </a:p>
        </p:txBody>
      </p:sp>
      <p:pic>
        <p:nvPicPr>
          <p:cNvPr id="5" name="Picture 4" descr="A stack of dice on a boardgame">
            <a:extLst>
              <a:ext uri="{FF2B5EF4-FFF2-40B4-BE49-F238E27FC236}">
                <a16:creationId xmlns:a16="http://schemas.microsoft.com/office/drawing/2014/main" id="{E1550520-36FE-B5B4-1CE3-B57AB07D3981}"/>
              </a:ext>
            </a:extLst>
          </p:cNvPr>
          <p:cNvPicPr>
            <a:picLocks noChangeAspect="1"/>
          </p:cNvPicPr>
          <p:nvPr/>
        </p:nvPicPr>
        <p:blipFill rotWithShape="1">
          <a:blip r:embed="rId2"/>
          <a:srcRect l="4769" r="17575" b="2"/>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858504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CB49665F-0298-4449-8D2D-209989CB9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A71EEC14-174A-46FA-B046-474750457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EEB6CB95-E653-4C6C-AE51-62FD848E8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89" y="-2"/>
            <a:ext cx="3468234" cy="6858000"/>
            <a:chOff x="651279" y="598259"/>
            <a:chExt cx="10889442" cy="5680742"/>
          </a:xfrm>
        </p:grpSpPr>
        <p:sp>
          <p:nvSpPr>
            <p:cNvPr id="14" name="Color">
              <a:extLst>
                <a:ext uri="{FF2B5EF4-FFF2-40B4-BE49-F238E27FC236}">
                  <a16:creationId xmlns:a16="http://schemas.microsoft.com/office/drawing/2014/main" id="{BDD3CB8E-ABA7-4F37-BB2C-64FFD19813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CA788A-B2FD-494C-BED0-83E31F6DF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57E02AFF-539E-2707-B06E-284E5DCA0417}"/>
              </a:ext>
            </a:extLst>
          </p:cNvPr>
          <p:cNvSpPr>
            <a:spLocks noGrp="1"/>
          </p:cNvSpPr>
          <p:nvPr>
            <p:ph type="title"/>
          </p:nvPr>
        </p:nvSpPr>
        <p:spPr>
          <a:xfrm rot="16200000">
            <a:off x="-1325880" y="1947672"/>
            <a:ext cx="5961888" cy="2788920"/>
          </a:xfrm>
        </p:spPr>
        <p:txBody>
          <a:bodyPr anchor="ctr">
            <a:normAutofit/>
          </a:bodyPr>
          <a:lstStyle/>
          <a:p>
            <a:r>
              <a:rPr lang="en-GB" sz="4800">
                <a:solidFill>
                  <a:schemeClr val="bg1"/>
                </a:solidFill>
                <a:ea typeface="Calibri Light"/>
                <a:cs typeface="Calibri Light"/>
              </a:rPr>
              <a:t>Advantages of log returns</a:t>
            </a:r>
            <a:endParaRPr lang="en-GB" sz="4800">
              <a:solidFill>
                <a:schemeClr val="bg1"/>
              </a:solidFill>
            </a:endParaRPr>
          </a:p>
        </p:txBody>
      </p:sp>
      <p:graphicFrame>
        <p:nvGraphicFramePr>
          <p:cNvPr id="5" name="Content Placeholder 2">
            <a:extLst>
              <a:ext uri="{FF2B5EF4-FFF2-40B4-BE49-F238E27FC236}">
                <a16:creationId xmlns:a16="http://schemas.microsoft.com/office/drawing/2014/main" id="{00ABF1B1-5292-F58A-FB64-69762D97BA6C}"/>
              </a:ext>
            </a:extLst>
          </p:cNvPr>
          <p:cNvGraphicFramePr>
            <a:graphicFrameLocks noGrp="1"/>
          </p:cNvGraphicFramePr>
          <p:nvPr>
            <p:ph idx="1"/>
            <p:extLst>
              <p:ext uri="{D42A27DB-BD31-4B8C-83A1-F6EECF244321}">
                <p14:modId xmlns:p14="http://schemas.microsoft.com/office/powerpoint/2010/main" val="3178510228"/>
              </p:ext>
            </p:extLst>
          </p:nvPr>
        </p:nvGraphicFramePr>
        <p:xfrm>
          <a:off x="3794296" y="288758"/>
          <a:ext cx="7559504" cy="62852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3269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AADA80-266D-EB93-3161-F8CF061FBBBD}"/>
              </a:ext>
            </a:extLst>
          </p:cNvPr>
          <p:cNvSpPr>
            <a:spLocks noGrp="1"/>
          </p:cNvSpPr>
          <p:nvPr>
            <p:ph type="title"/>
          </p:nvPr>
        </p:nvSpPr>
        <p:spPr>
          <a:xfrm>
            <a:off x="630936" y="639520"/>
            <a:ext cx="3429000" cy="1719072"/>
          </a:xfrm>
        </p:spPr>
        <p:txBody>
          <a:bodyPr anchor="b">
            <a:normAutofit/>
          </a:bodyPr>
          <a:lstStyle/>
          <a:p>
            <a:r>
              <a:rPr lang="en-GB" sz="5400">
                <a:ea typeface="Calibri Light"/>
                <a:cs typeface="Calibri Light"/>
              </a:rPr>
              <a:t>Optimal Weights</a:t>
            </a:r>
            <a:endParaRPr lang="en-GB" sz="5400"/>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1FAE811-6EB6-B1F9-E9B2-1201330F1399}"/>
              </a:ext>
            </a:extLst>
          </p:cNvPr>
          <p:cNvSpPr>
            <a:spLocks noGrp="1"/>
          </p:cNvSpPr>
          <p:nvPr>
            <p:ph idx="1"/>
          </p:nvPr>
        </p:nvSpPr>
        <p:spPr>
          <a:xfrm>
            <a:off x="630936" y="2807208"/>
            <a:ext cx="3429000" cy="3410712"/>
          </a:xfrm>
        </p:spPr>
        <p:txBody>
          <a:bodyPr vert="horz" lIns="91440" tIns="45720" rIns="91440" bIns="45720" rtlCol="0" anchor="t">
            <a:normAutofit/>
          </a:bodyPr>
          <a:lstStyle/>
          <a:p>
            <a:br>
              <a:rPr lang="en-US" sz="1500"/>
            </a:br>
            <a:r>
              <a:rPr lang="en-GB" sz="1500">
                <a:ea typeface="+mn-lt"/>
                <a:cs typeface="+mn-lt"/>
              </a:rPr>
              <a:t>The method provided is often called Monte Carlo Portfolio Optimization. It aims to identify the optimal distribution of assets (weights) for a portfolio that maximizes the expected return while meeting a specific target level of portfolio risk (target standard deviation). Monte Carlo simulations are utilized to explore a range of potential portfolios by randomly generating various weight combinations and assessing their risk-return characteristics.</a:t>
            </a:r>
            <a:endParaRPr lang="en-GB" sz="1500"/>
          </a:p>
        </p:txBody>
      </p:sp>
      <p:pic>
        <p:nvPicPr>
          <p:cNvPr id="4" name="Picture 3" descr="A screenshot of a computer program&#10;&#10;Description automatically generated">
            <a:extLst>
              <a:ext uri="{FF2B5EF4-FFF2-40B4-BE49-F238E27FC236}">
                <a16:creationId xmlns:a16="http://schemas.microsoft.com/office/drawing/2014/main" id="{B8CF0992-1190-A827-6C9F-7618D2B11DE9}"/>
              </a:ext>
            </a:extLst>
          </p:cNvPr>
          <p:cNvPicPr>
            <a:picLocks noChangeAspect="1"/>
          </p:cNvPicPr>
          <p:nvPr/>
        </p:nvPicPr>
        <p:blipFill>
          <a:blip r:embed="rId2"/>
          <a:stretch>
            <a:fillRect/>
          </a:stretch>
        </p:blipFill>
        <p:spPr>
          <a:xfrm>
            <a:off x="5223551" y="640080"/>
            <a:ext cx="5765210" cy="5577840"/>
          </a:xfrm>
          <a:prstGeom prst="rect">
            <a:avLst/>
          </a:prstGeom>
        </p:spPr>
      </p:pic>
    </p:spTree>
    <p:extLst>
      <p:ext uri="{BB962C8B-B14F-4D97-AF65-F5344CB8AC3E}">
        <p14:creationId xmlns:p14="http://schemas.microsoft.com/office/powerpoint/2010/main" val="3187634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Fill">
            <a:extLst>
              <a:ext uri="{FF2B5EF4-FFF2-40B4-BE49-F238E27FC236}">
                <a16:creationId xmlns:a16="http://schemas.microsoft.com/office/drawing/2014/main" id="{7D07B7BC-3270-4CF3-A7AA-0937908AD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3248F5E6-4377-481A-9615-8B26AF96A0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13" name="Color">
              <a:extLst>
                <a:ext uri="{FF2B5EF4-FFF2-40B4-BE49-F238E27FC236}">
                  <a16:creationId xmlns:a16="http://schemas.microsoft.com/office/drawing/2014/main" id="{D8552057-9E04-4499-916A-649BB6B51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lor">
              <a:extLst>
                <a:ext uri="{FF2B5EF4-FFF2-40B4-BE49-F238E27FC236}">
                  <a16:creationId xmlns:a16="http://schemas.microsoft.com/office/drawing/2014/main" id="{D1194A2F-4E63-4228-A833-4D86528EAD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Content Placeholder 3" descr="A black and white text on a grey background&#10;&#10;Description automatically generated">
            <a:extLst>
              <a:ext uri="{FF2B5EF4-FFF2-40B4-BE49-F238E27FC236}">
                <a16:creationId xmlns:a16="http://schemas.microsoft.com/office/drawing/2014/main" id="{95E3E0E4-6E3E-B3AB-F166-4088E982AC43}"/>
              </a:ext>
            </a:extLst>
          </p:cNvPr>
          <p:cNvPicPr>
            <a:picLocks noGrp="1" noChangeAspect="1"/>
          </p:cNvPicPr>
          <p:nvPr>
            <p:ph idx="1"/>
          </p:nvPr>
        </p:nvPicPr>
        <p:blipFill>
          <a:blip r:embed="rId2"/>
          <a:stretch>
            <a:fillRect/>
          </a:stretch>
        </p:blipFill>
        <p:spPr>
          <a:xfrm>
            <a:off x="786385" y="3062025"/>
            <a:ext cx="5270026" cy="2173885"/>
          </a:xfrm>
          <a:prstGeom prst="rect">
            <a:avLst/>
          </a:prstGeom>
        </p:spPr>
      </p:pic>
      <p:grpSp>
        <p:nvGrpSpPr>
          <p:cNvPr id="16" name="Group 15">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32278C6A-A9EE-8619-DB4C-79F9C3072154}"/>
              </a:ext>
            </a:extLst>
          </p:cNvPr>
          <p:cNvSpPr>
            <a:spLocks noGrp="1"/>
          </p:cNvSpPr>
          <p:nvPr>
            <p:ph type="title"/>
          </p:nvPr>
        </p:nvSpPr>
        <p:spPr>
          <a:xfrm>
            <a:off x="786384" y="576072"/>
            <a:ext cx="10377484" cy="1546533"/>
          </a:xfrm>
        </p:spPr>
        <p:txBody>
          <a:bodyPr vert="horz" lIns="91440" tIns="45720" rIns="91440" bIns="45720" rtlCol="0" anchor="t">
            <a:normAutofit/>
          </a:bodyPr>
          <a:lstStyle/>
          <a:p>
            <a:r>
              <a:rPr lang="en-US" sz="4800" kern="1200" dirty="0">
                <a:solidFill>
                  <a:schemeClr val="bg1"/>
                </a:solidFill>
                <a:latin typeface="+mj-lt"/>
                <a:ea typeface="+mj-ea"/>
                <a:cs typeface="+mj-cs"/>
              </a:rPr>
              <a:t>Cholesky Decomposition for predicting future prices</a:t>
            </a:r>
          </a:p>
        </p:txBody>
      </p:sp>
      <p:sp>
        <p:nvSpPr>
          <p:cNvPr id="5" name="TextBox 4">
            <a:extLst>
              <a:ext uri="{FF2B5EF4-FFF2-40B4-BE49-F238E27FC236}">
                <a16:creationId xmlns:a16="http://schemas.microsoft.com/office/drawing/2014/main" id="{041F87FD-ADB1-FC5B-DD11-2692D233D5CD}"/>
              </a:ext>
            </a:extLst>
          </p:cNvPr>
          <p:cNvSpPr txBox="1"/>
          <p:nvPr/>
        </p:nvSpPr>
        <p:spPr>
          <a:xfrm>
            <a:off x="6464409" y="2197386"/>
            <a:ext cx="4699459" cy="39031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700">
                <a:solidFill>
                  <a:schemeClr val="bg1"/>
                </a:solidFill>
              </a:rPr>
              <a:t>Cholesky decomposition is a method for breaking down a Hermitian, positive-definite matrix into the product of a lower triangular matrix and its conjugate transpose, which is equivalent to the original matrix. This decomposition is frequently utilized for the efficient generation of multivariate normal random variables and for solving systems of linear equations.</a:t>
            </a:r>
          </a:p>
          <a:p>
            <a:pPr indent="-228600">
              <a:lnSpc>
                <a:spcPct val="90000"/>
              </a:lnSpc>
              <a:spcAft>
                <a:spcPts val="600"/>
              </a:spcAft>
              <a:buFont typeface="Arial" panose="020B0604020202020204" pitchFamily="34" charset="0"/>
              <a:buChar char="•"/>
            </a:pPr>
            <a:r>
              <a:rPr lang="en-US" sz="1700">
                <a:solidFill>
                  <a:schemeClr val="bg1"/>
                </a:solidFill>
              </a:rPr>
              <a:t>It's important to note that the Cholesky decomposition is not a standalone probability distribution; instead, it is closely connected to the multivariate normal distribution.</a:t>
            </a:r>
          </a:p>
          <a:p>
            <a:pPr indent="-228600">
              <a:lnSpc>
                <a:spcPct val="90000"/>
              </a:lnSpc>
              <a:spcAft>
                <a:spcPts val="600"/>
              </a:spcAft>
              <a:buFont typeface="Arial" panose="020B0604020202020204" pitchFamily="34" charset="0"/>
              <a:buChar char="•"/>
            </a:pPr>
            <a:r>
              <a:rPr lang="en-US" sz="1700">
                <a:solidFill>
                  <a:schemeClr val="bg1"/>
                </a:solidFill>
              </a:rPr>
              <a:t>Fun Fact: The Cholesky factorization is named in honor of a French military officer, Andre-´Louis Cholesky.</a:t>
            </a:r>
          </a:p>
        </p:txBody>
      </p:sp>
    </p:spTree>
    <p:extLst>
      <p:ext uri="{BB962C8B-B14F-4D97-AF65-F5344CB8AC3E}">
        <p14:creationId xmlns:p14="http://schemas.microsoft.com/office/powerpoint/2010/main" val="2249558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953EC90C-082B-4667-A29F-E4E4D515A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lor Cover">
            <a:extLst>
              <a:ext uri="{FF2B5EF4-FFF2-40B4-BE49-F238E27FC236}">
                <a16:creationId xmlns:a16="http://schemas.microsoft.com/office/drawing/2014/main" id="{E99FF883-3EBA-49CC-8D77-1EE69E182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rgbClr val="63B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1080CC40-197E-4064-A999-72A67A9D9B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89" y="-2"/>
            <a:ext cx="3468234" cy="6858000"/>
            <a:chOff x="651279" y="598259"/>
            <a:chExt cx="10889442" cy="5680742"/>
          </a:xfrm>
        </p:grpSpPr>
        <p:sp>
          <p:nvSpPr>
            <p:cNvPr id="14" name="Color">
              <a:extLst>
                <a:ext uri="{FF2B5EF4-FFF2-40B4-BE49-F238E27FC236}">
                  <a16:creationId xmlns:a16="http://schemas.microsoft.com/office/drawing/2014/main" id="{D8AB7BAA-8B3E-4E09-88C6-BB6C8F22F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24142A11-1685-445B-A5A3-B842B86CE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descr="portfolio standard deviation jpg">
            <a:extLst>
              <a:ext uri="{FF2B5EF4-FFF2-40B4-BE49-F238E27FC236}">
                <a16:creationId xmlns:a16="http://schemas.microsoft.com/office/drawing/2014/main" id="{9D415D53-1E95-BC30-8336-EFAD5BF4A35C}"/>
              </a:ext>
            </a:extLst>
          </p:cNvPr>
          <p:cNvPicPr>
            <a:picLocks noChangeAspect="1"/>
          </p:cNvPicPr>
          <p:nvPr/>
        </p:nvPicPr>
        <p:blipFill>
          <a:blip r:embed="rId2"/>
          <a:stretch>
            <a:fillRect/>
          </a:stretch>
        </p:blipFill>
        <p:spPr>
          <a:xfrm>
            <a:off x="4280011" y="3219602"/>
            <a:ext cx="7262372" cy="3268067"/>
          </a:xfrm>
          <a:prstGeom prst="rect">
            <a:avLst/>
          </a:prstGeom>
        </p:spPr>
      </p:pic>
      <p:grpSp>
        <p:nvGrpSpPr>
          <p:cNvPr id="17" name="Group 16">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AAAED766-C7A4-5D37-4320-2381E133900F}"/>
              </a:ext>
            </a:extLst>
          </p:cNvPr>
          <p:cNvSpPr>
            <a:spLocks noGrp="1"/>
          </p:cNvSpPr>
          <p:nvPr>
            <p:ph type="title"/>
          </p:nvPr>
        </p:nvSpPr>
        <p:spPr>
          <a:xfrm rot="16200000">
            <a:off x="-1171367" y="1793158"/>
            <a:ext cx="5961888" cy="3097947"/>
          </a:xfrm>
        </p:spPr>
        <p:txBody>
          <a:bodyPr anchor="ctr">
            <a:normAutofit/>
          </a:bodyPr>
          <a:lstStyle/>
          <a:p>
            <a:r>
              <a:rPr lang="en-US" sz="4800" dirty="0">
                <a:solidFill>
                  <a:schemeClr val="bg1"/>
                </a:solidFill>
                <a:ea typeface="+mj-lt"/>
                <a:cs typeface="+mj-lt"/>
              </a:rPr>
              <a:t>Standard deviation of a portfolio :</a:t>
            </a:r>
            <a:endParaRPr lang="en-GB" sz="4800">
              <a:solidFill>
                <a:schemeClr val="bg1"/>
              </a:solidFill>
              <a:ea typeface="+mj-lt"/>
              <a:cs typeface="+mj-lt"/>
            </a:endParaRPr>
          </a:p>
        </p:txBody>
      </p:sp>
      <p:sp>
        <p:nvSpPr>
          <p:cNvPr id="3" name="Content Placeholder 2">
            <a:extLst>
              <a:ext uri="{FF2B5EF4-FFF2-40B4-BE49-F238E27FC236}">
                <a16:creationId xmlns:a16="http://schemas.microsoft.com/office/drawing/2014/main" id="{004E16BD-0D03-2A8D-9DFA-74142E6B0C2A}"/>
              </a:ext>
            </a:extLst>
          </p:cNvPr>
          <p:cNvSpPr>
            <a:spLocks noGrp="1"/>
          </p:cNvSpPr>
          <p:nvPr>
            <p:ph idx="1"/>
          </p:nvPr>
        </p:nvSpPr>
        <p:spPr>
          <a:xfrm>
            <a:off x="4280007" y="546341"/>
            <a:ext cx="7262372" cy="2354506"/>
          </a:xfrm>
        </p:spPr>
        <p:txBody>
          <a:bodyPr vert="horz" lIns="91440" tIns="45720" rIns="91440" bIns="45720" rtlCol="0" anchor="ctr">
            <a:normAutofit/>
          </a:bodyPr>
          <a:lstStyle/>
          <a:p>
            <a:br>
              <a:rPr lang="en-US" sz="1800" dirty="0"/>
            </a:br>
            <a:r>
              <a:rPr lang="en-GB" sz="1800" dirty="0">
                <a:ea typeface="+mn-lt"/>
                <a:cs typeface="+mn-lt"/>
              </a:rPr>
              <a:t>The standard deviation of a portfolio is like a measure of how much the investments in your portfolio tend to bounce up and down in value. If the standard deviation is high, it means your investments are pretty volatile and can have big swings in value. If it's low, it means your investments are more stable and don't change much in value. So, it helps you understand the level of risk or stability in your overall investment mix.</a:t>
            </a:r>
            <a:endParaRPr lang="en-GB" sz="1800" dirty="0">
              <a:ea typeface="Calibri"/>
              <a:cs typeface="Calibri"/>
            </a:endParaRPr>
          </a:p>
        </p:txBody>
      </p:sp>
    </p:spTree>
    <p:extLst>
      <p:ext uri="{BB962C8B-B14F-4D97-AF65-F5344CB8AC3E}">
        <p14:creationId xmlns:p14="http://schemas.microsoft.com/office/powerpoint/2010/main" val="3996255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99872-11F4-79DF-6F0D-010E9523EC08}"/>
              </a:ext>
            </a:extLst>
          </p:cNvPr>
          <p:cNvSpPr>
            <a:spLocks noGrp="1"/>
          </p:cNvSpPr>
          <p:nvPr>
            <p:ph type="title"/>
          </p:nvPr>
        </p:nvSpPr>
        <p:spPr>
          <a:xfrm>
            <a:off x="876693" y="741391"/>
            <a:ext cx="3455821" cy="1223297"/>
          </a:xfrm>
        </p:spPr>
        <p:txBody>
          <a:bodyPr anchor="b">
            <a:normAutofit/>
          </a:bodyPr>
          <a:lstStyle/>
          <a:p>
            <a:r>
              <a:rPr lang="en-US" sz="3200" dirty="0">
                <a:ea typeface="+mj-lt"/>
                <a:cs typeface="+mj-lt"/>
              </a:rPr>
              <a:t>Covariance Matrix :</a:t>
            </a:r>
            <a:endParaRPr lang="en-GB" sz="3200" dirty="0">
              <a:ea typeface="+mj-lt"/>
              <a:cs typeface="+mj-lt"/>
            </a:endParaRPr>
          </a:p>
        </p:txBody>
      </p:sp>
      <p:sp>
        <p:nvSpPr>
          <p:cNvPr id="3" name="Content Placeholder 2">
            <a:extLst>
              <a:ext uri="{FF2B5EF4-FFF2-40B4-BE49-F238E27FC236}">
                <a16:creationId xmlns:a16="http://schemas.microsoft.com/office/drawing/2014/main" id="{53B1B098-6A6F-F7BB-33ED-7FC6431152B5}"/>
              </a:ext>
            </a:extLst>
          </p:cNvPr>
          <p:cNvSpPr>
            <a:spLocks noGrp="1"/>
          </p:cNvSpPr>
          <p:nvPr>
            <p:ph idx="1"/>
          </p:nvPr>
        </p:nvSpPr>
        <p:spPr>
          <a:xfrm>
            <a:off x="876693" y="2081039"/>
            <a:ext cx="5289383" cy="4519393"/>
          </a:xfrm>
        </p:spPr>
        <p:txBody>
          <a:bodyPr vert="horz" lIns="91440" tIns="45720" rIns="91440" bIns="45720" rtlCol="0" anchor="t">
            <a:noAutofit/>
          </a:bodyPr>
          <a:lstStyle/>
          <a:p>
            <a:pPr>
              <a:buAutoNum type="arabicPeriod"/>
            </a:pPr>
            <a:r>
              <a:rPr lang="en-GB" sz="1400" dirty="0">
                <a:latin typeface="Arial"/>
                <a:ea typeface="+mn-lt"/>
                <a:cs typeface="+mn-lt"/>
              </a:rPr>
              <a:t>A covariance matrix is a tool used to understand the relationship between different things, like the performance of various assets in your investment portfolio. It helps you see how these variables move in relation to one another.</a:t>
            </a:r>
            <a:endParaRPr lang="en-GB" sz="1400" dirty="0">
              <a:latin typeface="Arial"/>
              <a:ea typeface="Calibri" panose="020F0502020204030204"/>
              <a:cs typeface="Calibri" panose="020F0502020204030204"/>
            </a:endParaRPr>
          </a:p>
          <a:p>
            <a:pPr>
              <a:buAutoNum type="arabicPeriod"/>
            </a:pPr>
            <a:r>
              <a:rPr lang="en-GB" sz="1400" dirty="0">
                <a:latin typeface="Arial"/>
                <a:ea typeface="+mn-lt"/>
                <a:cs typeface="+mn-lt"/>
              </a:rPr>
              <a:t>In simple terms, the numbers in a covariance matrix indicate whether two variables tend to move together, move in opposite directions, or have little to no connection. If the numbers in the matrix are positive, it suggests that the variables often move in the same direction, meaning they tend to go up or down together. Conversely, if the numbers are negative, it indicates that the variables tend to move in opposite directions, with one going up while the other goes down, and vice versa. When the numbers are close to zero, it means that there isn't much of a consistent connection between them.</a:t>
            </a:r>
            <a:endParaRPr lang="en-GB" sz="1400">
              <a:latin typeface="Arial"/>
              <a:cs typeface="Arial"/>
            </a:endParaRPr>
          </a:p>
          <a:p>
            <a:pPr>
              <a:buAutoNum type="arabicPeriod"/>
            </a:pPr>
            <a:r>
              <a:rPr lang="en-GB" sz="1400" dirty="0">
                <a:latin typeface="Arial"/>
                <a:ea typeface="+mn-lt"/>
                <a:cs typeface="+mn-lt"/>
              </a:rPr>
              <a:t>So, think of a covariance matrix as a map that shows you how different elements in your portfolio are interconnected. It's like a compass that helps you navigate the ups and downs of your investments by revealing how they might influence each other, which is crucial for assessing and managing the risk and potential return of your portfolio.</a:t>
            </a:r>
            <a:endParaRPr lang="en-GB" sz="1400">
              <a:latin typeface="Arial"/>
              <a:cs typeface="Arial"/>
            </a:endParaRPr>
          </a:p>
          <a:p>
            <a:pPr marL="514350" indent="-514350">
              <a:buAutoNum type="arabicPeriod"/>
            </a:pPr>
            <a:endParaRPr lang="en-GB" sz="1400" dirty="0">
              <a:latin typeface="Arial"/>
              <a:ea typeface="Calibri"/>
              <a:cs typeface="Calibri"/>
            </a:endParaRPr>
          </a:p>
        </p:txBody>
      </p:sp>
      <p:pic>
        <p:nvPicPr>
          <p:cNvPr id="6" name="Picture 5">
            <a:extLst>
              <a:ext uri="{FF2B5EF4-FFF2-40B4-BE49-F238E27FC236}">
                <a16:creationId xmlns:a16="http://schemas.microsoft.com/office/drawing/2014/main" id="{86BB8D06-7717-1AA0-0FDD-69F278F8E2CD}"/>
              </a:ext>
            </a:extLst>
          </p:cNvPr>
          <p:cNvPicPr>
            <a:picLocks noChangeAspect="1"/>
          </p:cNvPicPr>
          <p:nvPr/>
        </p:nvPicPr>
        <p:blipFill rotWithShape="1">
          <a:blip r:embed="rId2"/>
          <a:srcRect r="30944" b="-3"/>
          <a:stretch/>
        </p:blipFill>
        <p:spPr>
          <a:xfrm>
            <a:off x="6658350" y="10"/>
            <a:ext cx="5533649" cy="6857990"/>
          </a:xfrm>
          <a:prstGeom prst="rect">
            <a:avLst/>
          </a:prstGeom>
        </p:spPr>
      </p:pic>
      <p:grpSp>
        <p:nvGrpSpPr>
          <p:cNvPr id="7" name="Group 6">
            <a:extLst>
              <a:ext uri="{FF2B5EF4-FFF2-40B4-BE49-F238E27FC236}">
                <a16:creationId xmlns:a16="http://schemas.microsoft.com/office/drawing/2014/main" id="{A5AFD70F-20E3-55D2-E154-7D4FACFBB0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0" name="Rectangle 9">
              <a:extLst>
                <a:ext uri="{FF2B5EF4-FFF2-40B4-BE49-F238E27FC236}">
                  <a16:creationId xmlns:a16="http://schemas.microsoft.com/office/drawing/2014/main" id="{2FBDB812-268E-7EC5-B48A-7522718164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DA30E18-AA70-D998-AAFC-727CB0367F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42487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Slide Background Fill">
            <a:extLst>
              <a:ext uri="{FF2B5EF4-FFF2-40B4-BE49-F238E27FC236}">
                <a16:creationId xmlns:a16="http://schemas.microsoft.com/office/drawing/2014/main" id="{7D07B7BC-3270-4CF3-A7AA-0937908AD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3248F5E6-4377-481A-9615-8B26AF96A0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12" name="Color">
              <a:extLst>
                <a:ext uri="{FF2B5EF4-FFF2-40B4-BE49-F238E27FC236}">
                  <a16:creationId xmlns:a16="http://schemas.microsoft.com/office/drawing/2014/main" id="{D8552057-9E04-4499-916A-649BB6B51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Color">
              <a:extLst>
                <a:ext uri="{FF2B5EF4-FFF2-40B4-BE49-F238E27FC236}">
                  <a16:creationId xmlns:a16="http://schemas.microsoft.com/office/drawing/2014/main" id="{D1194A2F-4E63-4228-A833-4D86528EAD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descr="var diagram">
            <a:extLst>
              <a:ext uri="{FF2B5EF4-FFF2-40B4-BE49-F238E27FC236}">
                <a16:creationId xmlns:a16="http://schemas.microsoft.com/office/drawing/2014/main" id="{47FDA6EC-CD75-8588-84D7-2CBE20A9F1C8}"/>
              </a:ext>
            </a:extLst>
          </p:cNvPr>
          <p:cNvPicPr>
            <a:picLocks noChangeAspect="1"/>
          </p:cNvPicPr>
          <p:nvPr/>
        </p:nvPicPr>
        <p:blipFill>
          <a:blip r:embed="rId2"/>
          <a:stretch>
            <a:fillRect/>
          </a:stretch>
        </p:blipFill>
        <p:spPr>
          <a:xfrm>
            <a:off x="786385" y="2357159"/>
            <a:ext cx="5270026" cy="3583617"/>
          </a:xfrm>
          <a:prstGeom prst="rect">
            <a:avLst/>
          </a:prstGeom>
        </p:spPr>
      </p:pic>
      <p:grpSp>
        <p:nvGrpSpPr>
          <p:cNvPr id="15" name="Group 14">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6" name="Freeform: Shape 15">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A49FBDB3-7905-A296-92D8-F3EA51A99C57}"/>
              </a:ext>
            </a:extLst>
          </p:cNvPr>
          <p:cNvSpPr>
            <a:spLocks noGrp="1"/>
          </p:cNvSpPr>
          <p:nvPr>
            <p:ph type="title"/>
          </p:nvPr>
        </p:nvSpPr>
        <p:spPr>
          <a:xfrm>
            <a:off x="786384" y="576072"/>
            <a:ext cx="10377484" cy="1546533"/>
          </a:xfrm>
        </p:spPr>
        <p:txBody>
          <a:bodyPr anchor="t">
            <a:normAutofit/>
          </a:bodyPr>
          <a:lstStyle/>
          <a:p>
            <a:r>
              <a:rPr lang="en-GB" sz="4800" err="1">
                <a:solidFill>
                  <a:schemeClr val="bg1"/>
                </a:solidFill>
                <a:ea typeface="Calibri Light"/>
                <a:cs typeface="Calibri Light"/>
              </a:rPr>
              <a:t>VaR</a:t>
            </a:r>
            <a:endParaRPr lang="en-GB" sz="4800">
              <a:solidFill>
                <a:schemeClr val="bg1"/>
              </a:solidFill>
              <a:ea typeface="Calibri Light"/>
              <a:cs typeface="Calibri Light"/>
            </a:endParaRPr>
          </a:p>
        </p:txBody>
      </p:sp>
      <p:sp>
        <p:nvSpPr>
          <p:cNvPr id="3" name="Content Placeholder 2">
            <a:extLst>
              <a:ext uri="{FF2B5EF4-FFF2-40B4-BE49-F238E27FC236}">
                <a16:creationId xmlns:a16="http://schemas.microsoft.com/office/drawing/2014/main" id="{FCF0A333-ED74-DBEA-5983-92CEE305D256}"/>
              </a:ext>
            </a:extLst>
          </p:cNvPr>
          <p:cNvSpPr>
            <a:spLocks noGrp="1"/>
          </p:cNvSpPr>
          <p:nvPr>
            <p:ph idx="1"/>
          </p:nvPr>
        </p:nvSpPr>
        <p:spPr>
          <a:xfrm>
            <a:off x="6464409" y="2197386"/>
            <a:ext cx="4699459" cy="3903163"/>
          </a:xfrm>
        </p:spPr>
        <p:txBody>
          <a:bodyPr vert="horz" lIns="91440" tIns="45720" rIns="91440" bIns="45720" rtlCol="0" anchor="ctr">
            <a:normAutofit/>
          </a:bodyPr>
          <a:lstStyle/>
          <a:p>
            <a:r>
              <a:rPr lang="en-GB" sz="1800">
                <a:solidFill>
                  <a:schemeClr val="bg1"/>
                </a:solidFill>
                <a:ea typeface="+mn-lt"/>
                <a:cs typeface="+mn-lt"/>
              </a:rPr>
              <a:t>Value at Risk (VaR) is like a financial safety net that tells you how much you could potentially lose on your investments in a worst-case scenario over a certain time period. It's a way to measure and manage risk.</a:t>
            </a:r>
            <a:endParaRPr lang="en-GB" sz="1800">
              <a:solidFill>
                <a:schemeClr val="bg1"/>
              </a:solidFill>
              <a:ea typeface="Calibri" panose="020F0502020204030204"/>
              <a:cs typeface="Calibri" panose="020F0502020204030204"/>
            </a:endParaRPr>
          </a:p>
          <a:p>
            <a:endParaRPr lang="en-GB" sz="1800">
              <a:solidFill>
                <a:schemeClr val="bg1"/>
              </a:solidFill>
            </a:endParaRPr>
          </a:p>
          <a:p>
            <a:r>
              <a:rPr lang="en-GB" sz="1800">
                <a:solidFill>
                  <a:schemeClr val="bg1"/>
                </a:solidFill>
                <a:ea typeface="+mn-lt"/>
                <a:cs typeface="+mn-lt"/>
              </a:rPr>
              <a:t>For example, if your portfolio has a one-day VaR of $1,000 at a 5% level, it means that there is a 5% chance (or 1 in 20) that you could lose up to $1,000 in a single day under normal market conditions. VaR helps investors understand and prepare for potential losses, which is important for managing their investments and financial security.</a:t>
            </a:r>
            <a:endParaRPr lang="en-GB" sz="1800">
              <a:solidFill>
                <a:schemeClr val="bg1"/>
              </a:solidFill>
            </a:endParaRPr>
          </a:p>
        </p:txBody>
      </p:sp>
    </p:spTree>
    <p:extLst>
      <p:ext uri="{BB962C8B-B14F-4D97-AF65-F5344CB8AC3E}">
        <p14:creationId xmlns:p14="http://schemas.microsoft.com/office/powerpoint/2010/main" val="2871240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office theme</vt:lpstr>
      <vt:lpstr>Office Theme</vt:lpstr>
      <vt:lpstr>MCS Finance Club Report</vt:lpstr>
      <vt:lpstr>Workflow</vt:lpstr>
      <vt:lpstr>Monte Carlo Simulations:</vt:lpstr>
      <vt:lpstr>Advantages of log returns</vt:lpstr>
      <vt:lpstr>Optimal Weights</vt:lpstr>
      <vt:lpstr>Cholesky Decomposition for predicting future prices</vt:lpstr>
      <vt:lpstr>Standard deviation of a portfolio :</vt:lpstr>
      <vt:lpstr>Covariance Matrix :</vt:lpstr>
      <vt:lpstr>VaR</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90</cp:revision>
  <dcterms:created xsi:type="dcterms:W3CDTF">2023-11-05T13:48:33Z</dcterms:created>
  <dcterms:modified xsi:type="dcterms:W3CDTF">2023-11-05T14:42:34Z</dcterms:modified>
</cp:coreProperties>
</file>