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9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8688-F372-423A-B032-3C731FAE61A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5CB4C-AA4B-4786-B644-0D601C8C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53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8688-F372-423A-B032-3C731FAE61A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5CB4C-AA4B-4786-B644-0D601C8C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3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8688-F372-423A-B032-3C731FAE61A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5CB4C-AA4B-4786-B644-0D601C8C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4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8688-F372-423A-B032-3C731FAE61A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5CB4C-AA4B-4786-B644-0D601C8C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7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8688-F372-423A-B032-3C731FAE61A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5CB4C-AA4B-4786-B644-0D601C8C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7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8688-F372-423A-B032-3C731FAE61A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5CB4C-AA4B-4786-B644-0D601C8C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4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8688-F372-423A-B032-3C731FAE61A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5CB4C-AA4B-4786-B644-0D601C8C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7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8688-F372-423A-B032-3C731FAE61A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5CB4C-AA4B-4786-B644-0D601C8C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4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8688-F372-423A-B032-3C731FAE61A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5CB4C-AA4B-4786-B644-0D601C8C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8688-F372-423A-B032-3C731FAE61A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5CB4C-AA4B-4786-B644-0D601C8C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0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8688-F372-423A-B032-3C731FAE61A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5CB4C-AA4B-4786-B644-0D601C8C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5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B8688-F372-423A-B032-3C731FAE61A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5CB4C-AA4B-4786-B644-0D601C8C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1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Exploring the relationship between housing prices and school quality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Fu</a:t>
            </a:r>
          </a:p>
          <a:p>
            <a:r>
              <a:rPr lang="en-US" dirty="0" smtClean="0"/>
              <a:t>Data Incubator interview project</a:t>
            </a:r>
          </a:p>
          <a:p>
            <a:r>
              <a:rPr lang="en-US" dirty="0" smtClean="0"/>
              <a:t>May 2,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8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438" y="1825625"/>
            <a:ext cx="508635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What is the correlation between housing prices and school value?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is school performance correlated with home values?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the degree of correlation?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Are </a:t>
            </a:r>
            <a:r>
              <a:rPr lang="en-US" dirty="0"/>
              <a:t>home price indices a good indicator of an area's income demographics? Or is price per square foot, or property tax, or something else a more salient metric?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the role of charter schools? Do they play a positive or negative role? Do they play different roles in different income areas</a:t>
            </a:r>
            <a:r>
              <a:rPr lang="en-US" dirty="0" smtClean="0"/>
              <a:t>? What about private schools?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is the API of a school affected by the race or ethnicity of its students? Is there a correlation between school APIs, home values, and the disparity between white/East Asian students and underrepresented minorities?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832" y="834589"/>
            <a:ext cx="3684502" cy="2450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832" y="4057649"/>
            <a:ext cx="3684502" cy="260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5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" y="2517811"/>
            <a:ext cx="4600575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781631"/>
            <a:ext cx="4872040" cy="13768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347" y="2730492"/>
            <a:ext cx="2400003" cy="36608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428" y="65778"/>
            <a:ext cx="3873954" cy="216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7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7541"/>
            <a:ext cx="7886700" cy="1325563"/>
          </a:xfrm>
        </p:spPr>
        <p:txBody>
          <a:bodyPr/>
          <a:lstStyle/>
          <a:p>
            <a:r>
              <a:rPr lang="en-US" dirty="0" smtClean="0"/>
              <a:t>Initial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5"/>
          <a:stretch/>
        </p:blipFill>
        <p:spPr>
          <a:xfrm>
            <a:off x="16329" y="1307088"/>
            <a:ext cx="7207430" cy="256032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5"/>
          <a:stretch/>
        </p:blipFill>
        <p:spPr>
          <a:xfrm>
            <a:off x="16329" y="3935989"/>
            <a:ext cx="7207430" cy="256032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180349"/>
              </p:ext>
            </p:extLst>
          </p:nvPr>
        </p:nvGraphicFramePr>
        <p:xfrm>
          <a:off x="6538532" y="3042104"/>
          <a:ext cx="2605468" cy="20421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081405"/>
                <a:gridCol w="772949"/>
                <a:gridCol w="751114"/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All Schools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Charter only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Slope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x </a:t>
                      </a:r>
                      <a:r>
                        <a:rPr lang="en-US" sz="1400" u="none" strike="noStrike" dirty="0" smtClean="0">
                          <a:effectLst/>
                        </a:rPr>
                        <a:t>10</a:t>
                      </a:r>
                      <a:r>
                        <a:rPr lang="en-US" sz="1400" u="none" strike="noStrike" baseline="30000" dirty="0" smtClean="0">
                          <a:effectLst/>
                        </a:rPr>
                        <a:t>4</a:t>
                      </a:r>
                      <a:endParaRPr lang="en-US" sz="1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1.66546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1.0269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Intercept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724.387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744.98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</a:t>
                      </a:r>
                      <a:r>
                        <a:rPr lang="en-US" sz="1400" u="none" strike="noStrike" baseline="30000" dirty="0">
                          <a:effectLst/>
                        </a:rPr>
                        <a:t>2</a:t>
                      </a:r>
                      <a:endParaRPr lang="en-US" sz="1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0.31281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Pearson's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0.55254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Spearman's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0.59739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66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665" y="116568"/>
            <a:ext cx="7886700" cy="1325563"/>
          </a:xfrm>
        </p:spPr>
        <p:txBody>
          <a:bodyPr/>
          <a:lstStyle/>
          <a:p>
            <a:r>
              <a:rPr lang="en-US" dirty="0" smtClean="0"/>
              <a:t>Racial breakdown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6" r="8799"/>
          <a:stretch/>
        </p:blipFill>
        <p:spPr>
          <a:xfrm>
            <a:off x="130627" y="1225439"/>
            <a:ext cx="8798897" cy="3493520"/>
          </a:xfr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797988"/>
              </p:ext>
            </p:extLst>
          </p:nvPr>
        </p:nvGraphicFramePr>
        <p:xfrm>
          <a:off x="2188512" y="4839834"/>
          <a:ext cx="4683125" cy="18288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081405"/>
                <a:gridCol w="900430"/>
                <a:gridCol w="900430"/>
                <a:gridCol w="900430"/>
                <a:gridCol w="900430"/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Asian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Black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Hispanic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White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Slope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x </a:t>
                      </a:r>
                      <a:r>
                        <a:rPr lang="en-US" sz="1400" u="none" strike="noStrike" dirty="0" smtClean="0">
                          <a:effectLst/>
                        </a:rPr>
                        <a:t>10</a:t>
                      </a:r>
                      <a:r>
                        <a:rPr lang="en-US" sz="1400" u="none" strike="noStrike" baseline="30000" dirty="0" smtClean="0">
                          <a:effectLst/>
                        </a:rPr>
                        <a:t>4</a:t>
                      </a:r>
                      <a:endParaRPr lang="en-US" sz="1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1.531716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1.096435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0.918279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1.598099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Intercept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817.405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705.9881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726.9845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772.3306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</a:t>
                      </a:r>
                      <a:r>
                        <a:rPr lang="en-US" sz="1400" u="none" strike="noStrike" baseline="30000" dirty="0">
                          <a:effectLst/>
                        </a:rPr>
                        <a:t>2</a:t>
                      </a:r>
                      <a:endParaRPr lang="en-US" sz="1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0.293611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0.125855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0.149754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0.366764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Pearson's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0.458479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0.205933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0.409162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0.573052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Spearman's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0.607966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0.340154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0.429339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0.698472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57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93" y="365126"/>
            <a:ext cx="8866414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Considerations for private school attendance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87" y="1690689"/>
            <a:ext cx="8692920" cy="2897640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226007"/>
              </p:ext>
            </p:extLst>
          </p:nvPr>
        </p:nvGraphicFramePr>
        <p:xfrm>
          <a:off x="3581082" y="4962527"/>
          <a:ext cx="1981835" cy="152400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081405"/>
                <a:gridCol w="900430"/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Slope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59.12554</a:t>
                      </a:r>
                    </a:p>
                  </a:txBody>
                  <a:tcPr anchor="ctr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Intercept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-58.8796</a:t>
                      </a:r>
                    </a:p>
                  </a:txBody>
                  <a:tcPr anchor="ctr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</a:t>
                      </a:r>
                      <a:r>
                        <a:rPr lang="en-US" sz="1400" u="none" strike="noStrike" baseline="30000" dirty="0">
                          <a:effectLst/>
                        </a:rPr>
                        <a:t>2</a:t>
                      </a:r>
                      <a:endParaRPr lang="en-US" sz="1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0.022746</a:t>
                      </a:r>
                    </a:p>
                  </a:txBody>
                  <a:tcPr anchor="ctr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Pearson's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0.150817</a:t>
                      </a:r>
                    </a:p>
                  </a:txBody>
                  <a:tcPr anchor="ctr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Spearman's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0.151745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5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93" y="365126"/>
            <a:ext cx="8866414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Correlation appears when considering SCFs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4" y="1322614"/>
            <a:ext cx="6302835" cy="472712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532620"/>
              </p:ext>
            </p:extLst>
          </p:nvPr>
        </p:nvGraphicFramePr>
        <p:xfrm>
          <a:off x="6368145" y="2924177"/>
          <a:ext cx="1981835" cy="152400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081405"/>
                <a:gridCol w="900430"/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Slope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250.1516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Intercept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-232.425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</a:t>
                      </a:r>
                      <a:r>
                        <a:rPr lang="en-US" sz="1400" u="none" strike="noStrike" baseline="30000" dirty="0">
                          <a:effectLst/>
                        </a:rPr>
                        <a:t>2</a:t>
                      </a:r>
                      <a:endParaRPr lang="en-US" sz="1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0.367393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Pearson's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0.60613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Spearman's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0.524371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7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 values are loosely correlated with public school performance</a:t>
            </a:r>
          </a:p>
          <a:p>
            <a:r>
              <a:rPr lang="en-US" dirty="0" smtClean="0"/>
              <a:t>Performance of charter schools correlates much less with home values</a:t>
            </a:r>
          </a:p>
          <a:p>
            <a:r>
              <a:rPr lang="en-US" dirty="0" smtClean="0"/>
              <a:t>Breakdown of data by racial groups does not show any particular minority group to have an especially large correlation</a:t>
            </a:r>
          </a:p>
          <a:p>
            <a:r>
              <a:rPr lang="en-US" dirty="0" smtClean="0"/>
              <a:t>Correlation between an area’s private school enrollment and its public school’s deviation from expected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6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837</TotalTime>
  <Words>294</Words>
  <Application>Microsoft Office PowerPoint</Application>
  <PresentationFormat>On-screen Show (4:3)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Exploring the relationship between housing prices and school quality</vt:lpstr>
      <vt:lpstr>Introduction</vt:lpstr>
      <vt:lpstr>Data sources</vt:lpstr>
      <vt:lpstr>Initial results</vt:lpstr>
      <vt:lpstr>Racial breakdown</vt:lpstr>
      <vt:lpstr>Considerations for private school attendance</vt:lpstr>
      <vt:lpstr>Correlation appears when considering SCFs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relationship between housing prices and school quality</dc:title>
  <dc:creator>Microsoft account</dc:creator>
  <cp:lastModifiedBy>Microsoft account</cp:lastModifiedBy>
  <cp:revision>17</cp:revision>
  <cp:lastPrinted>2016-05-02T19:14:45Z</cp:lastPrinted>
  <dcterms:created xsi:type="dcterms:W3CDTF">2016-04-30T19:21:46Z</dcterms:created>
  <dcterms:modified xsi:type="dcterms:W3CDTF">2016-05-02T19:47:25Z</dcterms:modified>
</cp:coreProperties>
</file>